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7" r:id="rId5"/>
    <p:sldId id="315" r:id="rId6"/>
    <p:sldId id="262" r:id="rId7"/>
    <p:sldId id="308" r:id="rId8"/>
    <p:sldId id="264" r:id="rId9"/>
    <p:sldId id="265" r:id="rId10"/>
    <p:sldId id="263" r:id="rId11"/>
    <p:sldId id="273" r:id="rId12"/>
    <p:sldId id="316" r:id="rId13"/>
    <p:sldId id="272" r:id="rId14"/>
    <p:sldId id="259" r:id="rId15"/>
    <p:sldId id="271" r:id="rId16"/>
    <p:sldId id="260" r:id="rId17"/>
    <p:sldId id="30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FC9-2A3C-4EEA-8858-64836D667539}" type="datetimeFigureOut">
              <a:rPr lang="es-ES" smtClean="0"/>
              <a:pPr/>
              <a:t>21/03/2021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F8EBCB-ED30-42C5-8835-D71C1E95D5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FC9-2A3C-4EEA-8858-64836D667539}" type="datetimeFigureOut">
              <a:rPr lang="es-ES" smtClean="0"/>
              <a:pPr/>
              <a:t>21/03/2021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BCB-ED30-42C5-8835-D71C1E95D5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FC9-2A3C-4EEA-8858-64836D667539}" type="datetimeFigureOut">
              <a:rPr lang="es-ES" smtClean="0"/>
              <a:pPr/>
              <a:t>21/03/2021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BCB-ED30-42C5-8835-D71C1E95D5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FC9-2A3C-4EEA-8858-64836D667539}" type="datetimeFigureOut">
              <a:rPr lang="es-ES" smtClean="0"/>
              <a:pPr/>
              <a:t>21/03/2021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BCB-ED30-42C5-8835-D71C1E95D5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FC9-2A3C-4EEA-8858-64836D667539}" type="datetimeFigureOut">
              <a:rPr lang="es-ES" smtClean="0"/>
              <a:pPr/>
              <a:t>21/03/2021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F8EBCB-ED30-42C5-8835-D71C1E95D5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FC9-2A3C-4EEA-8858-64836D667539}" type="datetimeFigureOut">
              <a:rPr lang="es-ES" smtClean="0"/>
              <a:pPr/>
              <a:t>21/03/2021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BCB-ED30-42C5-8835-D71C1E95D5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FC9-2A3C-4EEA-8858-64836D667539}" type="datetimeFigureOut">
              <a:rPr lang="es-ES" smtClean="0"/>
              <a:pPr/>
              <a:t>21/03/2021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BCB-ED30-42C5-8835-D71C1E95D5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FC9-2A3C-4EEA-8858-64836D667539}" type="datetimeFigureOut">
              <a:rPr lang="es-ES" smtClean="0"/>
              <a:pPr/>
              <a:t>21/03/2021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BCB-ED30-42C5-8835-D71C1E95D5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FC9-2A3C-4EEA-8858-64836D667539}" type="datetimeFigureOut">
              <a:rPr lang="es-ES" smtClean="0"/>
              <a:pPr/>
              <a:t>21/03/2021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BCB-ED30-42C5-8835-D71C1E95D5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FC9-2A3C-4EEA-8858-64836D667539}" type="datetimeFigureOut">
              <a:rPr lang="es-ES" smtClean="0"/>
              <a:pPr/>
              <a:t>21/03/2021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BCB-ED30-42C5-8835-D71C1E95D5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4FC9-2A3C-4EEA-8858-64836D667539}" type="datetimeFigureOut">
              <a:rPr lang="es-ES" smtClean="0"/>
              <a:pPr/>
              <a:t>21/03/2021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F8EBCB-ED30-42C5-8835-D71C1E95D5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644FC9-2A3C-4EEA-8858-64836D667539}" type="datetimeFigureOut">
              <a:rPr lang="es-ES" smtClean="0"/>
              <a:pPr/>
              <a:t>21/03/2021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F8EBCB-ED30-42C5-8835-D71C1E95D5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3500438"/>
            <a:ext cx="8715436" cy="2138362"/>
          </a:xfrm>
        </p:spPr>
        <p:txBody>
          <a:bodyPr/>
          <a:lstStyle/>
          <a:p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822214" cy="1800200"/>
          </a:xfrm>
        </p:spPr>
        <p:txBody>
          <a:bodyPr>
            <a:normAutofit fontScale="90000"/>
          </a:bodyPr>
          <a:lstStyle/>
          <a:p>
            <a:r>
              <a:rPr lang="es-ES" sz="6000" b="1" dirty="0" smtClean="0"/>
              <a:t/>
            </a:r>
            <a:br>
              <a:rPr lang="es-ES" sz="6000" b="1" dirty="0" smtClean="0"/>
            </a:br>
            <a:r>
              <a:rPr lang="es-ES" sz="5300" b="1" dirty="0" smtClean="0">
                <a:latin typeface="+mn-lt"/>
              </a:rPr>
              <a:t>Etnografía: el trabajo de campo</a:t>
            </a:r>
            <a:r>
              <a:rPr lang="es-ES" sz="6000" b="1" dirty="0"/>
              <a:t/>
            </a:r>
            <a:br>
              <a:rPr lang="es-ES" sz="6000" b="1" dirty="0"/>
            </a:br>
            <a:endParaRPr lang="es-ES" sz="6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357166"/>
            <a:ext cx="7901014" cy="1071570"/>
          </a:xfrm>
        </p:spPr>
        <p:txBody>
          <a:bodyPr/>
          <a:lstStyle/>
          <a:p>
            <a:pPr algn="ctr"/>
            <a:r>
              <a:rPr lang="es-ES" b="1" dirty="0" smtClean="0">
                <a:latin typeface="+mn-lt"/>
              </a:rPr>
              <a:t>La antropología pos-exótica </a:t>
            </a:r>
            <a:endParaRPr lang="es-ES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715436" cy="5072098"/>
          </a:xfrm>
        </p:spPr>
        <p:txBody>
          <a:bodyPr/>
          <a:lstStyle/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sz="3200" dirty="0" smtClean="0"/>
              <a:t>- Renato </a:t>
            </a:r>
            <a:r>
              <a:rPr lang="es-ES" sz="3200" dirty="0" err="1" smtClean="0"/>
              <a:t>Rosaldo</a:t>
            </a:r>
            <a:r>
              <a:rPr lang="es-ES" sz="3200" dirty="0" smtClean="0"/>
              <a:t> (1994)  </a:t>
            </a:r>
          </a:p>
          <a:p>
            <a:pPr>
              <a:buNone/>
            </a:pPr>
            <a:r>
              <a:rPr lang="es-ES" sz="3200" dirty="0" smtClean="0"/>
              <a:t>Concepto de “frecuentación profunda”  </a:t>
            </a:r>
          </a:p>
          <a:p>
            <a:pPr>
              <a:buNone/>
            </a:pPr>
            <a:endParaRPr lang="es-ES" sz="3200" dirty="0" smtClean="0"/>
          </a:p>
          <a:p>
            <a:pPr>
              <a:buNone/>
            </a:pPr>
            <a:endParaRPr lang="es-ES" sz="3200" dirty="0" smtClean="0"/>
          </a:p>
          <a:p>
            <a:pPr>
              <a:buNone/>
            </a:pPr>
            <a:endParaRPr lang="es-ES" sz="3200" dirty="0" smtClean="0"/>
          </a:p>
          <a:p>
            <a:pPr>
              <a:buNone/>
            </a:pPr>
            <a:r>
              <a:rPr lang="es-ES" sz="3200" dirty="0" smtClean="0"/>
              <a:t>- George Marcus (1995)</a:t>
            </a:r>
          </a:p>
          <a:p>
            <a:pPr>
              <a:buNone/>
            </a:pPr>
            <a:r>
              <a:rPr lang="es-ES" sz="3200" dirty="0" smtClean="0"/>
              <a:t>Concepto de “seguimiento” en lugar de “residencia”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pPr algn="ctr"/>
            <a:r>
              <a:rPr lang="es-ES" b="1" dirty="0" smtClean="0">
                <a:latin typeface="+mn-lt"/>
              </a:rPr>
              <a:t>Un problema de complejidad…</a:t>
            </a:r>
            <a:endParaRPr lang="es-ES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9001156" cy="49537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</a:pPr>
            <a:endParaRPr lang="es-ES" sz="3200" dirty="0" smtClean="0"/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s-ES" sz="3200" dirty="0" smtClean="0"/>
              <a:t>¿Qué sucede cuando tenemos que realizar una “etnografía” en diferentes lugares dentro de un mismo territorio?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b="1" dirty="0" smtClean="0">
                <a:latin typeface="+mn-lt"/>
              </a:rPr>
              <a:t>EJEMPLO</a:t>
            </a:r>
            <a:r>
              <a:rPr lang="es-UY" dirty="0" smtClean="0"/>
              <a:t> 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496944" cy="5077544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s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s-E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Devenires del turismo espiritual y el turismo religioso en el Departamento de Lavalleja (Uruguay): una etnografía </a:t>
            </a:r>
            <a:r>
              <a:rPr lang="es-E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multi</a:t>
            </a:r>
            <a:r>
              <a:rPr lang="es-E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-situada</a:t>
            </a:r>
            <a:r>
              <a:rPr lang="es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s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Proyecto de Tesis de </a:t>
            </a:r>
            <a:r>
              <a:rPr lang="es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Doctorado en Antropología </a:t>
            </a:r>
            <a:r>
              <a:rPr lang="es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Social, IDAES/UNSAM</a:t>
            </a:r>
            <a:r>
              <a:rPr lang="es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Bs. As., Argentina</a:t>
            </a:r>
            <a:r>
              <a:rPr lang="es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7600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 descr="C:\Documents and Settings\sd\Escritorio\Doctorado IDAES-UNSAM\Etnografía y métodos cualitativos (2016)\Proyectos CLASES EN TURISMO\Cartografía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3179" cy="621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es-ES" sz="4400" b="1" dirty="0" smtClean="0"/>
              <a:t>De la etnografía tradicional a la </a:t>
            </a:r>
          </a:p>
          <a:p>
            <a:pPr algn="ctr">
              <a:lnSpc>
                <a:spcPct val="200000"/>
              </a:lnSpc>
              <a:buNone/>
            </a:pPr>
            <a:r>
              <a:rPr lang="es-ES" sz="4400" b="1" dirty="0" smtClean="0"/>
              <a:t>etnografía </a:t>
            </a:r>
            <a:r>
              <a:rPr lang="es-ES" sz="4400" b="1" dirty="0" err="1" smtClean="0"/>
              <a:t>multi</a:t>
            </a:r>
            <a:r>
              <a:rPr lang="es-ES" sz="4400" b="1" smtClean="0"/>
              <a:t>-situada</a:t>
            </a:r>
            <a:endParaRPr lang="es-ES" sz="4400" b="1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643998" cy="4981596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es-ES" sz="3600" b="1" dirty="0" smtClean="0"/>
              <a:t>   Etnografía “</a:t>
            </a:r>
            <a:r>
              <a:rPr lang="es-ES" sz="3600" b="1" dirty="0" err="1" smtClean="0"/>
              <a:t>multi</a:t>
            </a:r>
            <a:r>
              <a:rPr lang="es-ES" sz="3600" b="1" dirty="0" smtClean="0"/>
              <a:t>-situada”: </a:t>
            </a:r>
            <a:r>
              <a:rPr lang="es-ES" sz="3600" dirty="0" smtClean="0"/>
              <a:t>concepto elaborado por George Marcus (1995)  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1122" cy="1011222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latin typeface="+mn-lt"/>
              </a:rPr>
              <a:t>Características </a:t>
            </a:r>
            <a:endParaRPr lang="es-ES" sz="44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1244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s-ES" sz="3200" dirty="0" smtClean="0"/>
          </a:p>
          <a:p>
            <a:pPr>
              <a:buFontTx/>
              <a:buChar char="-"/>
            </a:pPr>
            <a:r>
              <a:rPr lang="es-ES" sz="3200" dirty="0" smtClean="0"/>
              <a:t>La etnografía </a:t>
            </a:r>
            <a:r>
              <a:rPr lang="es-ES" sz="3200" dirty="0" err="1" smtClean="0"/>
              <a:t>multi</a:t>
            </a:r>
            <a:r>
              <a:rPr lang="es-ES" sz="3200" dirty="0" smtClean="0"/>
              <a:t>-situada no tiene como objetivo una representación  “holística” de los grupos estudiados</a:t>
            </a:r>
          </a:p>
          <a:p>
            <a:pPr>
              <a:buFontTx/>
              <a:buChar char="-"/>
            </a:pPr>
            <a:endParaRPr lang="es-ES" sz="3200" dirty="0" smtClean="0"/>
          </a:p>
          <a:p>
            <a:pPr>
              <a:buFontTx/>
              <a:buChar char="-"/>
            </a:pPr>
            <a:endParaRPr lang="es-ES" sz="3200" dirty="0" smtClean="0"/>
          </a:p>
          <a:p>
            <a:pPr>
              <a:buFontTx/>
              <a:buChar char="-"/>
            </a:pPr>
            <a:endParaRPr lang="es-ES" sz="3200" dirty="0" smtClean="0"/>
          </a:p>
          <a:p>
            <a:pPr>
              <a:buFontTx/>
              <a:buChar char="-"/>
            </a:pPr>
            <a:r>
              <a:rPr lang="es-ES" sz="3200" dirty="0" smtClean="0"/>
              <a:t>No todos los lugares en donde se realiza la observación participante son abordados de la misma </a:t>
            </a:r>
            <a:r>
              <a:rPr lang="es-ES" sz="3200" i="1" dirty="0" smtClean="0"/>
              <a:t>manera</a:t>
            </a:r>
            <a:r>
              <a:rPr lang="es-ES" sz="3200" dirty="0" smtClean="0"/>
              <a:t>, ni con la misma </a:t>
            </a:r>
            <a:r>
              <a:rPr lang="es-ES" sz="3200" i="1" dirty="0" smtClean="0"/>
              <a:t>intensidad</a:t>
            </a:r>
            <a:r>
              <a:rPr lang="es-ES" sz="3200" dirty="0" smtClean="0"/>
              <a:t> </a:t>
            </a:r>
          </a:p>
          <a:p>
            <a:pPr>
              <a:buFontTx/>
              <a:buChar char="-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+mn-lt"/>
              </a:rPr>
              <a:t>La observación participante en la etnografía </a:t>
            </a:r>
            <a:r>
              <a:rPr lang="es-ES" b="1" dirty="0" err="1" smtClean="0">
                <a:latin typeface="+mn-lt"/>
              </a:rPr>
              <a:t>multi</a:t>
            </a:r>
            <a:r>
              <a:rPr lang="es-ES" b="1" dirty="0" smtClean="0">
                <a:latin typeface="+mn-lt"/>
              </a:rPr>
              <a:t>-situada</a:t>
            </a:r>
            <a:endParaRPr lang="es-ES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572560" cy="5053034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s-ES" sz="3200" dirty="0" smtClean="0"/>
              <a:t>Marcus menciona distintas técnicas y tipos de presencia física en el trabajo de campo: seguir a las personas, seguir a los objetos, seguir el relato (histórico o turístico), seguir la biografía de uno o varios sujetos, seguir el conflicto, etc.    </a:t>
            </a:r>
          </a:p>
          <a:p>
            <a:pPr>
              <a:buFontTx/>
              <a:buChar char="-"/>
            </a:pPr>
            <a:endParaRPr lang="es-ES" sz="3200" dirty="0" smtClean="0"/>
          </a:p>
          <a:p>
            <a:pPr>
              <a:buFontTx/>
              <a:buChar char="-"/>
            </a:pPr>
            <a:endParaRPr lang="es-ES" sz="3200" dirty="0" smtClean="0"/>
          </a:p>
          <a:p>
            <a:pPr>
              <a:buFontTx/>
              <a:buChar char="-"/>
            </a:pPr>
            <a:endParaRPr lang="es-ES" sz="3200" dirty="0" smtClean="0"/>
          </a:p>
          <a:p>
            <a:pPr>
              <a:buFontTx/>
              <a:buChar char="-"/>
            </a:pPr>
            <a:r>
              <a:rPr lang="es-ES" sz="3200" dirty="0" smtClean="0"/>
              <a:t>El objeto de estudio es móvil, ya que lo global constituye </a:t>
            </a:r>
            <a:r>
              <a:rPr lang="es-ES" sz="3200" i="1" dirty="0" smtClean="0"/>
              <a:t>una parte </a:t>
            </a:r>
            <a:r>
              <a:rPr lang="es-ES" sz="3200" dirty="0" smtClean="0"/>
              <a:t>de las situaciones locales. </a:t>
            </a:r>
          </a:p>
          <a:p>
            <a:pPr>
              <a:buFontTx/>
              <a:buChar char="-"/>
            </a:pP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715436" cy="5786478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s-ES" sz="4400" b="1" dirty="0" smtClean="0"/>
              <a:t>Del trabajo de campo tradicional </a:t>
            </a:r>
          </a:p>
          <a:p>
            <a:pPr algn="ctr">
              <a:lnSpc>
                <a:spcPct val="200000"/>
              </a:lnSpc>
              <a:buNone/>
            </a:pPr>
            <a:r>
              <a:rPr lang="es-ES" sz="4400" b="1" dirty="0" smtClean="0"/>
              <a:t>a la “frecuentación profunda”</a:t>
            </a:r>
            <a:endParaRPr lang="es-E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algn="ctr"/>
            <a:r>
              <a:rPr lang="es-ES" b="1" dirty="0" smtClean="0">
                <a:latin typeface="+mn-lt"/>
              </a:rPr>
              <a:t>B. </a:t>
            </a:r>
            <a:r>
              <a:rPr lang="es-ES" b="1" dirty="0" err="1" smtClean="0">
                <a:latin typeface="+mn-lt"/>
              </a:rPr>
              <a:t>Malinowski</a:t>
            </a:r>
            <a:r>
              <a:rPr lang="es-ES" b="1" dirty="0" smtClean="0">
                <a:latin typeface="+mn-lt"/>
              </a:rPr>
              <a:t> y la etnografía clásica</a:t>
            </a:r>
            <a:endParaRPr lang="es-ES" b="1" dirty="0">
              <a:latin typeface="+mn-lt"/>
            </a:endParaRPr>
          </a:p>
        </p:txBody>
      </p:sp>
      <p:pic>
        <p:nvPicPr>
          <p:cNvPr id="1026" name="Picture 2" descr="C:\Documents and Settings\sd\Escritorio\Doctorado IDAES-UNSAM\Etnografía y métodos cualitativos (2016)\Carpa de B. Malinowsk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92961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Documents and Settings\sd\Escritorio\Doctorado IDAES-UNSAM\Etnografía y métodos cualitativos (2016)\Proyectos CLASES EN TURISMO\Malinowski in Trobiand Island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49439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UY" sz="4400" b="1" dirty="0" smtClean="0">
                <a:latin typeface="+mn-lt"/>
              </a:rPr>
              <a:t>Claude </a:t>
            </a:r>
            <a:r>
              <a:rPr lang="es-UY" sz="4400" b="1" dirty="0" err="1" smtClean="0">
                <a:latin typeface="+mn-lt"/>
              </a:rPr>
              <a:t>Lévi</a:t>
            </a:r>
            <a:r>
              <a:rPr lang="es-UY" sz="4400" b="1" dirty="0" smtClean="0">
                <a:latin typeface="+mn-lt"/>
              </a:rPr>
              <a:t>-Strauss</a:t>
            </a:r>
            <a:endParaRPr lang="es-UY" sz="4400" b="1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51720" y="1419095"/>
            <a:ext cx="5235421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5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643998" cy="50435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4400" b="1" dirty="0" smtClean="0"/>
          </a:p>
          <a:p>
            <a:pPr algn="ctr">
              <a:buNone/>
            </a:pPr>
            <a:r>
              <a:rPr lang="es-ES" sz="4400" b="1" dirty="0" smtClean="0"/>
              <a:t>El fin de la etnografía clásica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            </a:t>
            </a:r>
            <a:r>
              <a:rPr lang="es-ES" sz="3200" b="1" dirty="0" smtClean="0"/>
              <a:t>(1998)                                           </a:t>
            </a:r>
            <a:endParaRPr lang="es-ES" sz="3200" b="1" dirty="0"/>
          </a:p>
        </p:txBody>
      </p:sp>
      <p:pic>
        <p:nvPicPr>
          <p:cNvPr id="5" name="Picture 2" descr="C:\Documents and Settings\sd\Escritorio\Doctorado IDAES-UNSAM\Etnografía y métodos cualitativos (2016)\Proyectos CLASES EN TURISMO\Un etnólogo en el me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3786214" cy="5689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sz="3600" b="1" dirty="0"/>
          </a:p>
        </p:txBody>
      </p:sp>
      <p:pic>
        <p:nvPicPr>
          <p:cNvPr id="1026" name="Picture 2" descr="C:\Documents and Settings\sd\Escritorio\Doctorado IDAES-UNSAM\Etnografía y métodos cualitativos (2016)\Proyectos CLASES EN TURISMO\El viaje imposib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4429156" cy="572892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798868" y="6106210"/>
            <a:ext cx="2752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s-ES" sz="3600" b="1" dirty="0" smtClean="0">
                <a:solidFill>
                  <a:srgbClr val="EEECE1"/>
                </a:solidFill>
                <a:latin typeface="Franklin Gothic Book"/>
                <a:ea typeface="+mj-ea"/>
                <a:cs typeface="+mj-cs"/>
              </a:rPr>
              <a:t>            </a:t>
            </a:r>
            <a:r>
              <a:rPr lang="es-ES" sz="3600" b="1" dirty="0" smtClean="0">
                <a:solidFill>
                  <a:srgbClr val="EEECE1"/>
                </a:solidFill>
                <a:ea typeface="+mj-ea"/>
                <a:cs typeface="+mj-cs"/>
              </a:rPr>
              <a:t>(1997)</a:t>
            </a:r>
            <a:endParaRPr lang="es-ES" sz="3600" b="1" dirty="0">
              <a:solidFill>
                <a:srgbClr val="EEECE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dirty="0" smtClean="0">
                <a:latin typeface="+mn-lt"/>
              </a:rPr>
              <a:t>“Un etnólogo en </a:t>
            </a:r>
            <a:r>
              <a:rPr lang="es-ES" sz="4400" b="1" dirty="0" err="1" smtClean="0">
                <a:latin typeface="+mn-lt"/>
              </a:rPr>
              <a:t>Disneylandia</a:t>
            </a:r>
            <a:r>
              <a:rPr lang="es-ES" sz="4400" b="1" dirty="0" smtClean="0">
                <a:latin typeface="+mn-lt"/>
              </a:rPr>
              <a:t>”</a:t>
            </a:r>
            <a:endParaRPr lang="es-ES" sz="4400" b="1" dirty="0">
              <a:latin typeface="+mn-lt"/>
            </a:endParaRPr>
          </a:p>
        </p:txBody>
      </p:sp>
      <p:pic>
        <p:nvPicPr>
          <p:cNvPr id="1026" name="Picture 2" descr="C:\Documents and Settings\sd\Escritorio\Doctorado IDAES-UNSAM\Etnografía y métodos cualitativos (2016)\Proyectos CLASES EN TURISMO\ppt Clases Proyectos TURISMO\Disneyland Par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19041" cy="4915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2512</TotalTime>
  <Words>303</Words>
  <Application>Microsoft Office PowerPoint</Application>
  <PresentationFormat>Presentación en pantalla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Franklin Gothic Book</vt:lpstr>
      <vt:lpstr>Perpetua</vt:lpstr>
      <vt:lpstr>Times New Roman</vt:lpstr>
      <vt:lpstr>Wingdings 2</vt:lpstr>
      <vt:lpstr>Equidad</vt:lpstr>
      <vt:lpstr> Etnografía: el trabajo de campo </vt:lpstr>
      <vt:lpstr>Presentación de PowerPoint</vt:lpstr>
      <vt:lpstr>B. Malinowski y la etnografía clásica</vt:lpstr>
      <vt:lpstr>Presentación de PowerPoint</vt:lpstr>
      <vt:lpstr>Claude Lévi-Strauss</vt:lpstr>
      <vt:lpstr>Presentación de PowerPoint</vt:lpstr>
      <vt:lpstr>   </vt:lpstr>
      <vt:lpstr>                  </vt:lpstr>
      <vt:lpstr>“Un etnólogo en Disneylandia”</vt:lpstr>
      <vt:lpstr>La antropología pos-exótica </vt:lpstr>
      <vt:lpstr>Un problema de complejidad…</vt:lpstr>
      <vt:lpstr>EJEMPLO </vt:lpstr>
      <vt:lpstr>   </vt:lpstr>
      <vt:lpstr>Presentación de PowerPoint</vt:lpstr>
      <vt:lpstr>Presentación de PowerPoint</vt:lpstr>
      <vt:lpstr>Características </vt:lpstr>
      <vt:lpstr>La observación participante en la etnografía multi-situada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Proyectos</dc:title>
  <dc:creator>usuario</dc:creator>
  <cp:lastModifiedBy>Usuario</cp:lastModifiedBy>
  <cp:revision>186</cp:revision>
  <dcterms:created xsi:type="dcterms:W3CDTF">2016-07-22T01:05:55Z</dcterms:created>
  <dcterms:modified xsi:type="dcterms:W3CDTF">2021-03-21T20:28:19Z</dcterms:modified>
</cp:coreProperties>
</file>