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74" r:id="rId3"/>
    <p:sldId id="275" r:id="rId4"/>
    <p:sldId id="276" r:id="rId5"/>
    <p:sldId id="277" r:id="rId6"/>
    <p:sldId id="278" r:id="rId7"/>
    <p:sldId id="256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3" r:id="rId21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167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0215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578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82571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180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7663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81081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3223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6869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2594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435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7786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9967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3521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4654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5937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8BB3-C9B5-460A-8BFE-5B0638E6D730}" type="datetimeFigureOut">
              <a:rPr lang="es-UY" smtClean="0"/>
              <a:t>28/5/2020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0C7253-C424-4ABC-A006-F7D084CB5AC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1117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Derechos humanos y ambiente / sistema interamericano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6987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UY" b="1" dirty="0" smtClean="0"/>
          </a:p>
          <a:p>
            <a:pPr marL="0" indent="0" algn="just">
              <a:buNone/>
            </a:pPr>
            <a:r>
              <a:rPr lang="es-UY" b="1" dirty="0" smtClean="0"/>
              <a:t>Convención Americana sobre DDHH </a:t>
            </a:r>
            <a:r>
              <a:rPr lang="es-ES_tradnl" dirty="0" smtClean="0"/>
              <a:t>San José, Costa Rica, </a:t>
            </a:r>
            <a:r>
              <a:rPr lang="es-UY" b="1" dirty="0" smtClean="0"/>
              <a:t>“Pacto de San José”</a:t>
            </a:r>
          </a:p>
          <a:p>
            <a:pPr marL="0" indent="0" algn="just">
              <a:buNone/>
            </a:pPr>
            <a:endParaRPr lang="es-UY" b="1" dirty="0" smtClean="0"/>
          </a:p>
          <a:p>
            <a:pPr marL="0" indent="0" algn="just">
              <a:buNone/>
            </a:pPr>
            <a:r>
              <a:rPr lang="es-UY" b="1" dirty="0" smtClean="0"/>
              <a:t>1988. Protocolo de San Salvador: Art. 11º: 1. Derechos de 3ra generación “Toda persona tiene derecho a vivir en un medio ambiente sano …”</a:t>
            </a:r>
            <a:endParaRPr lang="es-UY" dirty="0" smtClean="0"/>
          </a:p>
          <a:p>
            <a:pPr marL="0" indent="0" algn="just">
              <a:buNone/>
            </a:pP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Corte Interamericana de Derechos Humanos (competencia consultiva y jurisdiccional por incumplimiento de la convención por parte de los estados)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2156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Principio precaución o precautorio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b="1" i="1" dirty="0" smtClean="0"/>
              <a:t>Salvaguardia </a:t>
            </a:r>
            <a:r>
              <a:rPr lang="es-UY" b="1" i="1" dirty="0" smtClean="0"/>
              <a:t>del espacio ecológico. </a:t>
            </a: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Se ignora hasta </a:t>
            </a:r>
            <a:r>
              <a:rPr lang="es-UY" dirty="0" smtClean="0"/>
              <a:t>qué punto los sistemas naturales y las organizaciones sociales son capaces de adaptarse o son vulnerables a nuevos cambios o alteraciones </a:t>
            </a:r>
          </a:p>
          <a:p>
            <a:pPr marL="0" indent="0" algn="just">
              <a:buNone/>
            </a:pPr>
            <a:r>
              <a:rPr lang="es-UY" b="1" i="1" dirty="0" smtClean="0"/>
              <a:t>Inversión de la carga de la prueba: </a:t>
            </a:r>
            <a:r>
              <a:rPr lang="es-UY" dirty="0" smtClean="0"/>
              <a:t>el promotor, debe mostrar que ningún daño ambiental razonable tendrá lugar, antes de iniciar cualquier emprendimiento. </a:t>
            </a:r>
          </a:p>
        </p:txBody>
      </p:sp>
    </p:spTree>
    <p:extLst>
      <p:ext uri="{BB962C8B-B14F-4D97-AF65-F5344CB8AC3E}">
        <p14:creationId xmlns:p14="http://schemas.microsoft.com/office/powerpoint/2010/main" val="354749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Principio de prevención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b="1" dirty="0" smtClean="0"/>
              <a:t>El </a:t>
            </a:r>
            <a:r>
              <a:rPr lang="es-UY" b="1" dirty="0"/>
              <a:t>principio de prevención </a:t>
            </a:r>
            <a:r>
              <a:rPr lang="es-UY" dirty="0"/>
              <a:t>(</a:t>
            </a:r>
            <a:r>
              <a:rPr lang="es-UY" i="1" dirty="0" err="1"/>
              <a:t>versorgeprinzip</a:t>
            </a:r>
            <a:r>
              <a:rPr lang="es-UY" dirty="0" smtClean="0"/>
              <a:t>) </a:t>
            </a:r>
            <a:endParaRPr lang="es-UY" dirty="0"/>
          </a:p>
          <a:p>
            <a:pPr marL="0" indent="0">
              <a:buNone/>
            </a:pPr>
            <a:r>
              <a:rPr lang="es-UY" dirty="0"/>
              <a:t>El principio de acción preventiva </a:t>
            </a:r>
            <a:r>
              <a:rPr lang="es-UY" dirty="0" smtClean="0"/>
              <a:t>se compone de dos objetivos o líneas de acción 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 smtClean="0"/>
              <a:t>Reducir </a:t>
            </a:r>
            <a:r>
              <a:rPr lang="es-UY" dirty="0"/>
              <a:t>el daño al medio </a:t>
            </a:r>
            <a:r>
              <a:rPr lang="es-UY" dirty="0" smtClean="0"/>
              <a:t>ambiente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 smtClean="0"/>
              <a:t>Reducir</a:t>
            </a:r>
            <a:r>
              <a:rPr lang="es-UY" dirty="0"/>
              <a:t>, limitar o controlar las actividades que puedan causar </a:t>
            </a:r>
            <a:r>
              <a:rPr lang="es-UY" dirty="0" smtClean="0"/>
              <a:t>daño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/>
              <a:t>Requiere tomar medidas en forma anticipada, antes que el daño ocurra </a:t>
            </a:r>
          </a:p>
        </p:txBody>
      </p:sp>
    </p:spTree>
    <p:extLst>
      <p:ext uri="{BB962C8B-B14F-4D97-AF65-F5344CB8AC3E}">
        <p14:creationId xmlns:p14="http://schemas.microsoft.com/office/powerpoint/2010/main" val="291849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>Distinción entre precaución y prevención </a:t>
            </a: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UY" dirty="0" smtClean="0"/>
              <a:t>El </a:t>
            </a:r>
            <a:r>
              <a:rPr lang="es-UY" dirty="0"/>
              <a:t>principio de precaución exige tomar medidas que reduzcan la posibilidad de sufrir un daño ambiental grave, a pesar de que se ignore la probabilidad precisa de que éste </a:t>
            </a:r>
            <a:r>
              <a:rPr lang="es-UY" dirty="0" smtClean="0"/>
              <a:t>ocurra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 smtClean="0"/>
              <a:t>El principio </a:t>
            </a:r>
            <a:r>
              <a:rPr lang="es-UY" dirty="0"/>
              <a:t>de </a:t>
            </a:r>
            <a:r>
              <a:rPr lang="es-UY" dirty="0" smtClean="0"/>
              <a:t>prevención</a:t>
            </a:r>
            <a:r>
              <a:rPr lang="es-UY" dirty="0"/>
              <a:t>, obliga a tomar medidas concretas, dado que se conoce el daño ambiental que podría </a:t>
            </a:r>
            <a:r>
              <a:rPr lang="es-UY" dirty="0" smtClean="0"/>
              <a:t>producirse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30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Otros principios relevantes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UY" b="1" dirty="0"/>
              <a:t>Principio del contaminador - pagador o principio de la responsabilidad </a:t>
            </a:r>
            <a:r>
              <a:rPr lang="es-UY" i="1" dirty="0"/>
              <a:t>(</a:t>
            </a:r>
            <a:r>
              <a:rPr lang="es-UY" i="1" dirty="0" err="1"/>
              <a:t>verursacherprinzip</a:t>
            </a:r>
            <a:r>
              <a:rPr lang="es-UY" i="1" dirty="0" smtClean="0"/>
              <a:t>)</a:t>
            </a:r>
          </a:p>
          <a:p>
            <a:pPr marL="0" indent="0">
              <a:buNone/>
            </a:pPr>
            <a:endParaRPr lang="es-UY" dirty="0"/>
          </a:p>
          <a:p>
            <a:pPr marL="0" indent="0" algn="just">
              <a:buNone/>
            </a:pPr>
            <a:r>
              <a:rPr lang="es-UY" dirty="0"/>
              <a:t>El principio </a:t>
            </a:r>
            <a:r>
              <a:rPr lang="es-UY" b="1" i="1" dirty="0"/>
              <a:t>quien contamina, paga, </a:t>
            </a:r>
            <a:r>
              <a:rPr lang="es-UY" dirty="0"/>
              <a:t>fue adoptado por primera vez a nivel internacional en 1972, por la </a:t>
            </a:r>
            <a:r>
              <a:rPr lang="es-UY" b="1" i="1" dirty="0"/>
              <a:t>Organización para la Cooperación y el Desarrollo Económicos </a:t>
            </a:r>
            <a:r>
              <a:rPr lang="es-UY" dirty="0"/>
              <a:t>(OCDE); y postula que los responsables de la contaminación deben pagar el costo de las medidas necesarias para evitar o reducir esa contaminación de manera de cumplir con las normas y medidas de calidad </a:t>
            </a:r>
            <a:r>
              <a:rPr lang="es-UY" dirty="0" smtClean="0"/>
              <a:t>ambiental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62871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Otros principios relevantes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b="1" dirty="0" smtClean="0"/>
              <a:t>Principio </a:t>
            </a:r>
            <a:r>
              <a:rPr lang="es-UY" b="1" dirty="0"/>
              <a:t>de la cooperación o de la participación </a:t>
            </a:r>
            <a:r>
              <a:rPr lang="es-UY" i="1" dirty="0"/>
              <a:t>(</a:t>
            </a:r>
            <a:r>
              <a:rPr lang="es-UY" i="1" dirty="0" err="1"/>
              <a:t>kooperationsprinzip</a:t>
            </a:r>
            <a:r>
              <a:rPr lang="es-UY" i="1" dirty="0"/>
              <a:t>) </a:t>
            </a:r>
            <a:endParaRPr lang="es-UY" dirty="0"/>
          </a:p>
          <a:p>
            <a:pPr marL="0" indent="0" algn="just">
              <a:buNone/>
            </a:pP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En </a:t>
            </a:r>
            <a:r>
              <a:rPr lang="es-UY" dirty="0"/>
              <a:t>la solución de los problemas ambientales debe darse especial énfasis a la cooperación entre Estado y sociedad, por medio de la partición de los distintos grupos sociales intermedios en la formulación y aplicación de la política </a:t>
            </a:r>
            <a:r>
              <a:rPr lang="es-UY" dirty="0" smtClean="0"/>
              <a:t>ambiental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5437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Algunos principios de Río 92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b="1" dirty="0"/>
              <a:t>Integración esencial entre el ambiente y el desarrollo sostenible </a:t>
            </a:r>
            <a:endParaRPr lang="es-UY" dirty="0"/>
          </a:p>
          <a:p>
            <a:pPr marL="0" indent="0" algn="just">
              <a:buNone/>
            </a:pPr>
            <a:r>
              <a:rPr lang="es-UY" dirty="0"/>
              <a:t>A fin de alcanzar el desarrollo sostenible, la protección del medio ambiente deberá constituir parte integrante del proceso de desarrollo y no podrá considerarse en forma </a:t>
            </a:r>
            <a:r>
              <a:rPr lang="es-UY" dirty="0" smtClean="0"/>
              <a:t>aislada</a:t>
            </a:r>
            <a:endParaRPr lang="es-UY" dirty="0"/>
          </a:p>
          <a:p>
            <a:pPr marL="0" indent="0">
              <a:buNone/>
            </a:pPr>
            <a:r>
              <a:rPr lang="es-UY" b="1" dirty="0" smtClean="0"/>
              <a:t>La </a:t>
            </a:r>
            <a:r>
              <a:rPr lang="es-UY" b="1" dirty="0"/>
              <a:t>erradicación de la pobreza constituye un requisito esencial del desarrollo sostenible </a:t>
            </a:r>
            <a:endParaRPr lang="es-UY" dirty="0"/>
          </a:p>
          <a:p>
            <a:pPr marL="0" indent="0">
              <a:buNone/>
            </a:pPr>
            <a:r>
              <a:rPr lang="es-UY" dirty="0"/>
              <a:t>Todos los Estados y todas las personas deberán cooperar en la tarea esencial de erradicar la pobreza como requisito indispensable del desarrollo </a:t>
            </a:r>
            <a:r>
              <a:rPr lang="es-UY" dirty="0" smtClean="0"/>
              <a:t>sostenible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86030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Algunos principios de Río 92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b="1" dirty="0" smtClean="0"/>
              <a:t>Prioridad </a:t>
            </a:r>
            <a:r>
              <a:rPr lang="es-UY" b="1" dirty="0"/>
              <a:t>a los países en desarrollo y más vulnerables desde el punto de vista ambiental </a:t>
            </a:r>
            <a:endParaRPr lang="es-UY" dirty="0"/>
          </a:p>
          <a:p>
            <a:pPr marL="0" indent="0">
              <a:buNone/>
            </a:pPr>
            <a:r>
              <a:rPr lang="es-UY" dirty="0"/>
              <a:t>Se deberá dar especial prioridad a la situación y las necesidades especiales de los países en </a:t>
            </a:r>
            <a:r>
              <a:rPr lang="es-UY" dirty="0" smtClean="0"/>
              <a:t>desarrollo</a:t>
            </a:r>
          </a:p>
          <a:p>
            <a:pPr marL="0" indent="0">
              <a:buNone/>
            </a:pPr>
            <a:r>
              <a:rPr lang="es-UY" b="1" dirty="0" smtClean="0"/>
              <a:t>Deber </a:t>
            </a:r>
            <a:r>
              <a:rPr lang="es-UY" b="1" dirty="0"/>
              <a:t>de cooperación internacional proporcional a la responsabilidad por la degradación ambiental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98139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Algunos principios de Río 92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UY" b="1" dirty="0"/>
              <a:t>Derecho personal y colectivo de acceso adecuado a la información y efectivo derecho a la reparación del daño ambiental </a:t>
            </a:r>
            <a:endParaRPr lang="es-UY" dirty="0"/>
          </a:p>
          <a:p>
            <a:pPr marL="0" indent="0" algn="just">
              <a:buNone/>
            </a:pPr>
            <a:r>
              <a:rPr lang="es-UY" dirty="0"/>
              <a:t>El mejor modo de tratar las cuestiones ambientales es con la participación de todos los ciudadanos interesados, en el nivel correspondiente. </a:t>
            </a:r>
          </a:p>
        </p:txBody>
      </p:sp>
    </p:spTree>
    <p:extLst>
      <p:ext uri="{BB962C8B-B14F-4D97-AF65-F5344CB8AC3E}">
        <p14:creationId xmlns:p14="http://schemas.microsoft.com/office/powerpoint/2010/main" val="2375045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Algunos principios de Río 92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UY" b="1" dirty="0" smtClean="0"/>
              <a:t>Criterio </a:t>
            </a:r>
            <a:r>
              <a:rPr lang="es-UY" b="1" dirty="0"/>
              <a:t>de precaución ante el peligro de daño ambiental </a:t>
            </a:r>
            <a:endParaRPr lang="es-UY" dirty="0"/>
          </a:p>
          <a:p>
            <a:pPr marL="0" indent="0" algn="just">
              <a:buNone/>
            </a:pPr>
            <a:r>
              <a:rPr lang="es-UY" dirty="0"/>
              <a:t>Con el fin de proteger el medio ambiente, los Estados deberán aplicar ampliamente el criterio de precaución conforme a sus capacidades. </a:t>
            </a:r>
          </a:p>
          <a:p>
            <a:pPr marL="0" indent="0" algn="just">
              <a:buNone/>
            </a:pPr>
            <a:r>
              <a:rPr lang="es-UY" dirty="0"/>
              <a:t>Cuando haya peligro de daño grave o irreversible, la falta de certeza científica absoluta no deberá utilizarse como razón para postergar la adopción de medidas eficaces en función de los costos para impedir la degradación del medio ambiente. </a:t>
            </a:r>
          </a:p>
          <a:p>
            <a:pPr marL="0" indent="0" algn="just">
              <a:buNone/>
            </a:pPr>
            <a:r>
              <a:rPr lang="es-UY" b="1" dirty="0" smtClean="0"/>
              <a:t>Fomento </a:t>
            </a:r>
            <a:r>
              <a:rPr lang="es-UY" b="1" dirty="0"/>
              <a:t>de la internalización de los costos ambientales en base al principio de quien contamina, paga </a:t>
            </a:r>
            <a:endParaRPr lang="es-UY" dirty="0"/>
          </a:p>
          <a:p>
            <a:pPr marL="0" indent="0" algn="just">
              <a:buNone/>
            </a:pPr>
            <a:r>
              <a:rPr lang="es-UY" dirty="0"/>
              <a:t>Las autoridades nacionales deberían procurar fomentar la internalización de los costos ambientales y el uso de instrumentos económicos, teniendo en cuenta el criterio de que el que contamina debe, en principio, cargar con los costos de la </a:t>
            </a:r>
            <a:r>
              <a:rPr lang="es-UY" dirty="0" smtClean="0"/>
              <a:t>contaminación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07400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Algunos principios de Río 92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b="1" dirty="0" smtClean="0"/>
              <a:t>Evaluación </a:t>
            </a:r>
            <a:r>
              <a:rPr lang="es-UY" b="1" dirty="0"/>
              <a:t>del impacto ambiental de las actividades </a:t>
            </a:r>
            <a:endParaRPr lang="es-UY" dirty="0"/>
          </a:p>
          <a:p>
            <a:pPr marL="0" indent="0" algn="just">
              <a:buNone/>
            </a:pPr>
            <a:r>
              <a:rPr lang="es-UY" dirty="0"/>
              <a:t>Deberá emprenderse una evaluación del impacto ambiental, en calidad de instrumento nacional, respecto de cualquier actividad propuesta que probablemente haya de producir un impacto negativo considerable en el medio ambiente y que esté sujeta a la decisión de una autoridad nacional competente. </a:t>
            </a:r>
          </a:p>
        </p:txBody>
      </p:sp>
    </p:spTree>
    <p:extLst>
      <p:ext uri="{BB962C8B-B14F-4D97-AF65-F5344CB8AC3E}">
        <p14:creationId xmlns:p14="http://schemas.microsoft.com/office/powerpoint/2010/main" val="333976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Principios – elementos conceptuales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UY" dirty="0"/>
              <a:t>"el primer instante del ser de una cosa; punto que se considera como primero en una extensión o cosa… </a:t>
            </a: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proposiciones </a:t>
            </a:r>
            <a:r>
              <a:rPr lang="es-UY" dirty="0"/>
              <a:t>o verdades por donde se empiezan a estudiar las facultades, </a:t>
            </a:r>
            <a:r>
              <a:rPr lang="es-UY" dirty="0" smtClean="0"/>
              <a:t>elementos y fundamento de las cosas</a:t>
            </a:r>
          </a:p>
          <a:p>
            <a:pPr marL="0" indent="0" algn="just">
              <a:buNone/>
            </a:pPr>
            <a:r>
              <a:rPr lang="es-UY" dirty="0" smtClean="0"/>
              <a:t>máximas </a:t>
            </a:r>
            <a:r>
              <a:rPr lang="es-UY" dirty="0"/>
              <a:t>particulares o donde cada cual se rige para sus operaciones y discursos…" (Diccionario de la Lengua, Real Academia Española</a:t>
            </a:r>
            <a:r>
              <a:rPr lang="es-UY" dirty="0" smtClean="0"/>
              <a:t>)</a:t>
            </a:r>
          </a:p>
          <a:p>
            <a:pPr marL="0" indent="0" algn="just">
              <a:buNone/>
            </a:pPr>
            <a:endParaRPr lang="es-UY" dirty="0"/>
          </a:p>
          <a:p>
            <a:pPr marL="0" indent="0" algn="just">
              <a:buNone/>
            </a:pPr>
            <a:r>
              <a:rPr lang="es-UY" dirty="0" smtClean="0"/>
              <a:t>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091649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3633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Principios - multifuncionalidad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Informadores; dan </a:t>
            </a:r>
            <a:r>
              <a:rPr lang="es-UY" dirty="0"/>
              <a:t>cuenta de los contenidos que las regulaciones desarrollaran, muestran la materia </a:t>
            </a:r>
            <a:r>
              <a:rPr lang="es-UY" dirty="0" smtClean="0"/>
              <a:t>regulada</a:t>
            </a:r>
          </a:p>
          <a:p>
            <a:pPr marL="0" indent="0" algn="just">
              <a:buNone/>
            </a:pP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Orientadores </a:t>
            </a:r>
            <a:r>
              <a:rPr lang="es-UY" dirty="0"/>
              <a:t>de la </a:t>
            </a:r>
            <a:r>
              <a:rPr lang="es-UY" dirty="0" smtClean="0"/>
              <a:t>interpretación y de integración </a:t>
            </a:r>
            <a:endParaRPr lang="es-UY" dirty="0" smtClean="0"/>
          </a:p>
          <a:p>
            <a:pPr marL="0" indent="0" algn="just">
              <a:buNone/>
            </a:pPr>
            <a:endParaRPr lang="es-UY" dirty="0"/>
          </a:p>
          <a:p>
            <a:pPr marL="0" indent="0" algn="just">
              <a:buNone/>
            </a:pPr>
            <a:r>
              <a:rPr lang="es-UY" dirty="0" smtClean="0"/>
              <a:t>Otorga </a:t>
            </a:r>
            <a:r>
              <a:rPr lang="es-UY" dirty="0" smtClean="0"/>
              <a:t>sentido </a:t>
            </a:r>
          </a:p>
          <a:p>
            <a:pPr marL="0" indent="0" algn="just">
              <a:buNone/>
            </a:pP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Orienta en la acción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829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Los principios en la ley 17283 art. 6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dirty="0" smtClean="0"/>
              <a:t>La </a:t>
            </a:r>
            <a:r>
              <a:rPr lang="es-UY" dirty="0"/>
              <a:t>política nacional ambiental que fije el Poder Ejecutivo se basará en los siguientes principios: </a:t>
            </a: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Distinción </a:t>
            </a:r>
            <a:r>
              <a:rPr lang="es-UY" dirty="0"/>
              <a:t>de la República en el contexto de las naciones como </a:t>
            </a:r>
            <a:r>
              <a:rPr lang="es-UY" b="1" i="1" dirty="0"/>
              <a:t>“País natural”</a:t>
            </a:r>
            <a:r>
              <a:rPr lang="es-UY" dirty="0"/>
              <a:t>, desde una perspectiva económica, cultural y social del desarrollo sostenible. </a:t>
            </a:r>
          </a:p>
          <a:p>
            <a:pPr marL="0" indent="0" algn="just">
              <a:buNone/>
            </a:pPr>
            <a:r>
              <a:rPr lang="es-UY" dirty="0" smtClean="0"/>
              <a:t>La </a:t>
            </a:r>
            <a:r>
              <a:rPr lang="es-UY" b="1" i="1" dirty="0" smtClean="0"/>
              <a:t>prevención y </a:t>
            </a:r>
            <a:r>
              <a:rPr lang="es-UY" b="1" i="1" dirty="0"/>
              <a:t>previsión </a:t>
            </a:r>
            <a:r>
              <a:rPr lang="es-UY" dirty="0"/>
              <a:t>son criterios prioritarios frente a cualquier otro en la gestión </a:t>
            </a:r>
            <a:r>
              <a:rPr lang="es-UY" dirty="0" smtClean="0"/>
              <a:t>ambiental, </a:t>
            </a:r>
            <a:r>
              <a:rPr lang="es-UY" dirty="0"/>
              <a:t>cuando hubiere peligro de daño grave o irreversible, no podrá alegarse la falta de certeza técnica o científica absoluta como razón para no adoptar las medidas </a:t>
            </a:r>
            <a:r>
              <a:rPr lang="es-UY" dirty="0" smtClean="0"/>
              <a:t>preventivas (</a:t>
            </a:r>
            <a:r>
              <a:rPr lang="es-UY" b="1" i="1" dirty="0" smtClean="0"/>
              <a:t>precaución</a:t>
            </a:r>
            <a:r>
              <a:rPr lang="es-UY" dirty="0" smtClean="0"/>
              <a:t>) . 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5933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Los principios en la ley 17283 art. 6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dirty="0" smtClean="0"/>
              <a:t>Constituye </a:t>
            </a:r>
            <a:r>
              <a:rPr lang="es-UY" dirty="0"/>
              <a:t>un supuesto para la efectiva integración de la dimensión ambiental al desarrollo económico y social, la </a:t>
            </a:r>
            <a:r>
              <a:rPr lang="es-UY" b="1" i="1" dirty="0"/>
              <a:t>incorporación gradual y progresiva de las nuevas exigencias,</a:t>
            </a:r>
            <a:r>
              <a:rPr lang="es-UY" dirty="0"/>
              <a:t> </a:t>
            </a:r>
            <a:r>
              <a:rPr lang="es-UY" dirty="0" smtClean="0"/>
              <a:t>sin </a:t>
            </a:r>
            <a:r>
              <a:rPr lang="es-UY" dirty="0"/>
              <a:t>que por ello deba reconocerse la consolidación de situaciones </a:t>
            </a:r>
            <a:r>
              <a:rPr lang="es-UY" dirty="0" smtClean="0"/>
              <a:t>preexistentes</a:t>
            </a:r>
          </a:p>
          <a:p>
            <a:pPr marL="0" indent="0" algn="just">
              <a:buNone/>
            </a:pPr>
            <a:endParaRPr lang="es-UY" dirty="0"/>
          </a:p>
          <a:p>
            <a:pPr marL="0" indent="0" algn="just">
              <a:buNone/>
            </a:pPr>
            <a:r>
              <a:rPr lang="es-UY" dirty="0" smtClean="0"/>
              <a:t>La </a:t>
            </a:r>
            <a:r>
              <a:rPr lang="es-UY" dirty="0"/>
              <a:t>protección del ambiente constituye un compromiso que atañe al conjunto de la sociedad, por lo que las personas y las organizaciones representativas tienen el </a:t>
            </a:r>
            <a:r>
              <a:rPr lang="es-UY" b="1" i="1" dirty="0"/>
              <a:t>derecho-deber de participar en ese </a:t>
            </a:r>
            <a:r>
              <a:rPr lang="es-UY" b="1" i="1" dirty="0" smtClean="0"/>
              <a:t>proceso </a:t>
            </a:r>
            <a:endParaRPr lang="es-UY" b="1" i="1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6284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Los principios en la ley 17283 art. 6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dirty="0" smtClean="0"/>
              <a:t>La </a:t>
            </a:r>
            <a:r>
              <a:rPr lang="es-UY" dirty="0"/>
              <a:t>gestión ambiental debe partir del reconocimiento de su </a:t>
            </a:r>
            <a:r>
              <a:rPr lang="es-UY" b="1" i="1" dirty="0" err="1"/>
              <a:t>transectorialidad</a:t>
            </a:r>
            <a:r>
              <a:rPr lang="es-UY" b="1" i="1" dirty="0"/>
              <a:t>,</a:t>
            </a:r>
            <a:r>
              <a:rPr lang="es-UY" dirty="0"/>
              <a:t> por lo que requiere la </a:t>
            </a:r>
            <a:r>
              <a:rPr lang="es-UY" b="1" i="1" dirty="0"/>
              <a:t>integración y coordinación </a:t>
            </a:r>
            <a:r>
              <a:rPr lang="es-UY" dirty="0"/>
              <a:t>de los distintos sectores públicos y privados involucrados, asegurando el alcance nacional de la instrumentación de la política ambiental y la </a:t>
            </a:r>
            <a:r>
              <a:rPr lang="es-UY" b="1" i="1" dirty="0"/>
              <a:t>descentralización </a:t>
            </a:r>
            <a:r>
              <a:rPr lang="es-UY" dirty="0"/>
              <a:t>en el ejercicio de los cometidos de protección </a:t>
            </a:r>
            <a:r>
              <a:rPr lang="es-UY" dirty="0" smtClean="0"/>
              <a:t>ambiental </a:t>
            </a:r>
            <a:endParaRPr lang="es-UY" dirty="0"/>
          </a:p>
          <a:p>
            <a:pPr marL="0" indent="0" algn="just">
              <a:buNone/>
            </a:pPr>
            <a:r>
              <a:rPr lang="es-UY" dirty="0" smtClean="0"/>
              <a:t>La </a:t>
            </a:r>
            <a:r>
              <a:rPr lang="es-UY" dirty="0"/>
              <a:t>gestión ambiental debe basarse en un </a:t>
            </a:r>
            <a:r>
              <a:rPr lang="es-UY" dirty="0" smtClean="0"/>
              <a:t>adecuado </a:t>
            </a:r>
            <a:r>
              <a:rPr lang="es-UY" dirty="0"/>
              <a:t>manejo de la </a:t>
            </a:r>
            <a:r>
              <a:rPr lang="es-UY" b="1" i="1" dirty="0"/>
              <a:t>información ambiental </a:t>
            </a:r>
            <a:r>
              <a:rPr lang="es-UY" dirty="0"/>
              <a:t>con la finalidad de asegurar su </a:t>
            </a:r>
            <a:r>
              <a:rPr lang="es-UY" b="1" i="1" dirty="0"/>
              <a:t>disponibilidad y accesibilidad por parte de cualquier </a:t>
            </a:r>
            <a:r>
              <a:rPr lang="es-UY" b="1" i="1" dirty="0" smtClean="0"/>
              <a:t>interesado</a:t>
            </a:r>
          </a:p>
          <a:p>
            <a:pPr marL="0" indent="0" algn="just">
              <a:buNone/>
            </a:pPr>
            <a:r>
              <a:rPr lang="es-UY" dirty="0" smtClean="0"/>
              <a:t>El </a:t>
            </a:r>
            <a:r>
              <a:rPr lang="es-UY" dirty="0"/>
              <a:t>incremento y el fortalecimiento de la cooperación </a:t>
            </a:r>
            <a:r>
              <a:rPr lang="es-UY" b="1" i="1" dirty="0"/>
              <a:t>internacional</a:t>
            </a:r>
            <a:r>
              <a:rPr lang="es-UY" dirty="0"/>
              <a:t> en materia ambiental promoviendo la elaboración de criterios ambientales </a:t>
            </a:r>
            <a:r>
              <a:rPr lang="es-UY" dirty="0" smtClean="0"/>
              <a:t>comunes 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733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Principales principios de  DA propuestos por la doctrina</a:t>
            </a:r>
            <a:endParaRPr lang="es-UY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dirty="0" smtClean="0"/>
              <a:t>Principio </a:t>
            </a:r>
            <a:r>
              <a:rPr lang="es-UY" dirty="0"/>
              <a:t>de </a:t>
            </a:r>
            <a:r>
              <a:rPr lang="es-UY" dirty="0" smtClean="0"/>
              <a:t>Precaución</a:t>
            </a:r>
          </a:p>
          <a:p>
            <a:pPr marL="0" indent="0" algn="just">
              <a:buNone/>
            </a:pPr>
            <a:r>
              <a:rPr lang="es-UY" dirty="0" smtClean="0"/>
              <a:t>Principio </a:t>
            </a:r>
            <a:r>
              <a:rPr lang="es-UY" dirty="0"/>
              <a:t>de </a:t>
            </a:r>
            <a:r>
              <a:rPr lang="es-UY" dirty="0" smtClean="0"/>
              <a:t>Prevención</a:t>
            </a:r>
          </a:p>
          <a:p>
            <a:pPr marL="0" indent="0" algn="just">
              <a:buNone/>
            </a:pPr>
            <a:r>
              <a:rPr lang="es-UY" dirty="0" smtClean="0"/>
              <a:t>Principio </a:t>
            </a:r>
            <a:r>
              <a:rPr lang="es-UY" dirty="0"/>
              <a:t>quien contamina y daña paga.- </a:t>
            </a: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Principio </a:t>
            </a:r>
            <a:r>
              <a:rPr lang="es-UY" dirty="0"/>
              <a:t>de responsabilidad objetiva.- </a:t>
            </a: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Principio </a:t>
            </a:r>
            <a:r>
              <a:rPr lang="es-UY" dirty="0"/>
              <a:t>de Participación </a:t>
            </a: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Principio </a:t>
            </a:r>
            <a:r>
              <a:rPr lang="es-UY" dirty="0"/>
              <a:t>de Acceso a la </a:t>
            </a:r>
            <a:r>
              <a:rPr lang="es-UY" dirty="0" smtClean="0"/>
              <a:t>Información</a:t>
            </a:r>
          </a:p>
          <a:p>
            <a:pPr marL="0" indent="0" algn="just">
              <a:buNone/>
            </a:pPr>
            <a:r>
              <a:rPr lang="es-UY" dirty="0" smtClean="0"/>
              <a:t>Principio de Aplicación de Tecnología más Apropiada</a:t>
            </a:r>
          </a:p>
          <a:p>
            <a:pPr marL="0" indent="0" algn="just">
              <a:buNone/>
            </a:pPr>
            <a:r>
              <a:rPr lang="es-UY" dirty="0" smtClean="0"/>
              <a:t>Principio de </a:t>
            </a:r>
            <a:r>
              <a:rPr lang="es-UY" dirty="0" err="1" smtClean="0"/>
              <a:t>Multidisciplinariedad</a:t>
            </a:r>
            <a:r>
              <a:rPr lang="es-UY" dirty="0" smtClean="0"/>
              <a:t> </a:t>
            </a:r>
          </a:p>
          <a:p>
            <a:pPr marL="0" indent="0" algn="just">
              <a:buNone/>
            </a:pPr>
            <a:endParaRPr lang="es-UY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172200" y="1460090"/>
            <a:ext cx="5181600" cy="4716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UY" dirty="0" smtClean="0"/>
              <a:t>Principio de Razonabilidad y Objetividad.</a:t>
            </a:r>
          </a:p>
          <a:p>
            <a:pPr marL="0" indent="0" algn="just">
              <a:buNone/>
            </a:pPr>
            <a:r>
              <a:rPr lang="es-UY" dirty="0" smtClean="0"/>
              <a:t>Principio de Prohibición ab inicio</a:t>
            </a:r>
          </a:p>
          <a:p>
            <a:pPr marL="0" indent="0" algn="just">
              <a:buNone/>
            </a:pPr>
            <a:r>
              <a:rPr lang="es-UY" dirty="0" smtClean="0"/>
              <a:t>Principio del Consentimiento Previo Fundamentado</a:t>
            </a:r>
          </a:p>
          <a:p>
            <a:pPr marL="0" indent="0" algn="just">
              <a:buNone/>
            </a:pPr>
            <a:r>
              <a:rPr lang="es-UY" dirty="0" smtClean="0"/>
              <a:t>Principio de Orden Público</a:t>
            </a:r>
          </a:p>
          <a:p>
            <a:pPr marL="0" indent="0" algn="just">
              <a:buNone/>
            </a:pPr>
            <a:r>
              <a:rPr lang="es-UY" dirty="0" smtClean="0"/>
              <a:t>Principio de In Dubio Pro Natura</a:t>
            </a:r>
          </a:p>
          <a:p>
            <a:pPr marL="0" indent="0" algn="just">
              <a:buNone/>
            </a:pPr>
            <a:r>
              <a:rPr lang="es-UY" dirty="0" smtClean="0"/>
              <a:t>Principio de Cooperación.- Globalidad</a:t>
            </a:r>
          </a:p>
          <a:p>
            <a:pPr marL="0" indent="0" algn="just">
              <a:buNone/>
            </a:pPr>
            <a:r>
              <a:rPr lang="es-UY" dirty="0"/>
              <a:t>B</a:t>
            </a:r>
            <a:r>
              <a:rPr lang="es-UY" dirty="0" smtClean="0"/>
              <a:t>iosfera como bien común limitado</a:t>
            </a:r>
          </a:p>
          <a:p>
            <a:pPr marL="0" indent="0" algn="just">
              <a:buNone/>
            </a:pPr>
            <a:r>
              <a:rPr lang="es-UY" dirty="0" smtClean="0"/>
              <a:t>Solidaridad </a:t>
            </a:r>
          </a:p>
          <a:p>
            <a:pPr marL="0" indent="0">
              <a:buNone/>
            </a:pPr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2139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Principio precaución o precautorio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UY" dirty="0" smtClean="0"/>
              <a:t>Los </a:t>
            </a:r>
            <a:r>
              <a:rPr lang="es-UY" dirty="0"/>
              <a:t>orígenes del principio de precaución se ubican en el </a:t>
            </a:r>
            <a:r>
              <a:rPr lang="es-UY" i="1" dirty="0" err="1"/>
              <a:t>vorsorgeprinzip</a:t>
            </a:r>
            <a:r>
              <a:rPr lang="es-UY" dirty="0"/>
              <a:t>, introducido en la legislación medioambiental </a:t>
            </a:r>
            <a:r>
              <a:rPr lang="es-UY" dirty="0" smtClean="0"/>
              <a:t>alemana en </a:t>
            </a:r>
            <a:r>
              <a:rPr lang="es-UY" dirty="0"/>
              <a:t>la década de los </a:t>
            </a:r>
            <a:r>
              <a:rPr lang="es-UY" dirty="0" smtClean="0"/>
              <a:t>setenta</a:t>
            </a:r>
          </a:p>
          <a:p>
            <a:pPr marL="0" indent="0" algn="just">
              <a:buNone/>
            </a:pPr>
            <a:r>
              <a:rPr lang="es-UY" dirty="0" smtClean="0"/>
              <a:t>Significa </a:t>
            </a:r>
            <a:r>
              <a:rPr lang="es-UY" dirty="0"/>
              <a:t>que </a:t>
            </a:r>
            <a:r>
              <a:rPr lang="es-UY" dirty="0" smtClean="0"/>
              <a:t>los Estados no </a:t>
            </a:r>
            <a:r>
              <a:rPr lang="es-UY" dirty="0"/>
              <a:t>pueden ampararse en la falta de certeza científica absoluta, para postergar la adopción de medidas eficaces en función de los costos para impedir la degradación del </a:t>
            </a:r>
            <a:r>
              <a:rPr lang="es-UY" dirty="0" smtClean="0"/>
              <a:t>ambiente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11831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Principio precaución o precautorio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UY" b="1" i="1" dirty="0" smtClean="0"/>
              <a:t>Adopción </a:t>
            </a:r>
            <a:r>
              <a:rPr lang="es-UY" b="1" i="1" dirty="0"/>
              <a:t>de medidas anticipadas: </a:t>
            </a:r>
            <a:r>
              <a:rPr lang="es-UY" dirty="0" smtClean="0"/>
              <a:t>tanto frente </a:t>
            </a:r>
            <a:r>
              <a:rPr lang="es-UY" dirty="0"/>
              <a:t>a la evidencia científica, como ante una ignorancia fundamental sobre posibles consecuencias; </a:t>
            </a:r>
            <a:endParaRPr lang="es-UY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s-UY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s-UY" dirty="0" smtClean="0"/>
              <a:t>Búsqueda </a:t>
            </a:r>
            <a:r>
              <a:rPr lang="es-UY" dirty="0" smtClean="0"/>
              <a:t>del daño mínimo, basado en la reducción del peligro potencial en el momento de la </a:t>
            </a:r>
            <a:r>
              <a:rPr lang="es-UY" dirty="0" smtClean="0"/>
              <a:t>decisión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UY" dirty="0" smtClean="0"/>
          </a:p>
          <a:p>
            <a:pPr marL="0" indent="0" algn="just">
              <a:buNone/>
            </a:pPr>
            <a:r>
              <a:rPr lang="es-UY" dirty="0" smtClean="0"/>
              <a:t>Proporcionalidad de la respuesta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958172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</TotalTime>
  <Words>1319</Words>
  <Application>Microsoft Office PowerPoint</Application>
  <PresentationFormat>Panorámica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Faceta</vt:lpstr>
      <vt:lpstr>Derechos humanos y ambiente / sistema interamericano </vt:lpstr>
      <vt:lpstr>Principios – elementos conceptuales </vt:lpstr>
      <vt:lpstr>Principios - multifuncionalidad</vt:lpstr>
      <vt:lpstr>Los principios en la ley 17283 art. 6</vt:lpstr>
      <vt:lpstr>Los principios en la ley 17283 art. 6</vt:lpstr>
      <vt:lpstr>Los principios en la ley 17283 art. 6</vt:lpstr>
      <vt:lpstr>Principales principios de  DA propuestos por la doctrina</vt:lpstr>
      <vt:lpstr>Principio precaución o precautorio </vt:lpstr>
      <vt:lpstr>Principio precaución o precautorio </vt:lpstr>
      <vt:lpstr>Principio precaución o precautorio </vt:lpstr>
      <vt:lpstr>Principio de prevención</vt:lpstr>
      <vt:lpstr>Distinción entre precaución y prevención  </vt:lpstr>
      <vt:lpstr>Otros principios relevantes </vt:lpstr>
      <vt:lpstr>Otros principios relevantes </vt:lpstr>
      <vt:lpstr>Algunos principios de Río 92</vt:lpstr>
      <vt:lpstr>Algunos principios de Río 92</vt:lpstr>
      <vt:lpstr>Algunos principios de Río 92</vt:lpstr>
      <vt:lpstr>Algunos principios de Río 92</vt:lpstr>
      <vt:lpstr>Algunos principios de Río 92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24</cp:revision>
  <dcterms:created xsi:type="dcterms:W3CDTF">2020-05-25T14:20:05Z</dcterms:created>
  <dcterms:modified xsi:type="dcterms:W3CDTF">2020-05-28T21:17:55Z</dcterms:modified>
</cp:coreProperties>
</file>