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5" r:id="rId2"/>
    <p:sldId id="286" r:id="rId3"/>
    <p:sldId id="292" r:id="rId4"/>
    <p:sldId id="288" r:id="rId5"/>
    <p:sldId id="289" r:id="rId6"/>
    <p:sldId id="290" r:id="rId7"/>
    <p:sldId id="291" r:id="rId8"/>
    <p:sldId id="293"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412" autoAdjust="0"/>
  </p:normalViewPr>
  <p:slideViewPr>
    <p:cSldViewPr>
      <p:cViewPr>
        <p:scale>
          <a:sx n="118" d="100"/>
          <a:sy n="118" d="100"/>
        </p:scale>
        <p:origin x="204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0ED37-BE41-A84C-8E49-64E3443C6AFB}" type="datetimeFigureOut">
              <a:rPr lang="es-ES_tradnl" smtClean="0"/>
              <a:t>18/5/20</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2F2DB-6A82-AB48-A231-35C1140DB254}" type="slidenum">
              <a:rPr lang="es-ES_tradnl" smtClean="0"/>
              <a:t>‹Nr.›</a:t>
            </a:fld>
            <a:endParaRPr lang="es-ES_tradnl"/>
          </a:p>
        </p:txBody>
      </p:sp>
    </p:spTree>
    <p:extLst>
      <p:ext uri="{BB962C8B-B14F-4D97-AF65-F5344CB8AC3E}">
        <p14:creationId xmlns:p14="http://schemas.microsoft.com/office/powerpoint/2010/main" val="65767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F6A2F2DB-6A82-AB48-A231-35C1140DB254}" type="slidenum">
              <a:rPr lang="es-ES_tradnl" smtClean="0"/>
              <a:t>2</a:t>
            </a:fld>
            <a:endParaRPr lang="es-ES_tradnl"/>
          </a:p>
        </p:txBody>
      </p:sp>
    </p:spTree>
    <p:extLst>
      <p:ext uri="{BB962C8B-B14F-4D97-AF65-F5344CB8AC3E}">
        <p14:creationId xmlns:p14="http://schemas.microsoft.com/office/powerpoint/2010/main" val="521916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63DEA89-7D9B-4583-897E-19BD8D43795F}" type="datetimeFigureOut">
              <a:rPr lang="es-ES_tradnl"/>
              <a:pPr>
                <a:defRPr/>
              </a:pPr>
              <a:t>18/5/20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BB04FAD-4755-4786-977C-CDCAA73328A8}" type="slidenum">
              <a:rPr lang="es-ES_tradnl"/>
              <a:pPr>
                <a:defRPr/>
              </a:pPr>
              <a:t>‹Nr.›</a:t>
            </a:fld>
            <a:endParaRPr lang="es-ES_tradnl"/>
          </a:p>
        </p:txBody>
      </p:sp>
    </p:spTree>
    <p:extLst>
      <p:ext uri="{BB962C8B-B14F-4D97-AF65-F5344CB8AC3E}">
        <p14:creationId xmlns:p14="http://schemas.microsoft.com/office/powerpoint/2010/main" val="130297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CA5BE229-FE3A-4CCB-8136-EF9A09BDBC8E}" type="datetimeFigureOut">
              <a:rPr lang="es-ES_tradnl"/>
              <a:pPr>
                <a:defRPr/>
              </a:pPr>
              <a:t>18/5/20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AD0C080-798D-4B61-A003-5A26AC9406C3}" type="slidenum">
              <a:rPr lang="es-ES_tradnl"/>
              <a:pPr>
                <a:defRPr/>
              </a:pPr>
              <a:t>‹Nr.›</a:t>
            </a:fld>
            <a:endParaRPr lang="es-ES_tradnl"/>
          </a:p>
        </p:txBody>
      </p:sp>
    </p:spTree>
    <p:extLst>
      <p:ext uri="{BB962C8B-B14F-4D97-AF65-F5344CB8AC3E}">
        <p14:creationId xmlns:p14="http://schemas.microsoft.com/office/powerpoint/2010/main" val="170149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7" y="365125"/>
            <a:ext cx="1971675"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58D8883F-FD72-4D43-A858-4B1572BC9189}" type="datetimeFigureOut">
              <a:rPr lang="es-ES_tradnl"/>
              <a:pPr>
                <a:defRPr/>
              </a:pPr>
              <a:t>18/5/20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0CDA4385-E6D8-47B9-AE3C-52188EC546AE}" type="slidenum">
              <a:rPr lang="es-ES_tradnl"/>
              <a:pPr>
                <a:defRPr/>
              </a:pPr>
              <a:t>‹Nr.›</a:t>
            </a:fld>
            <a:endParaRPr lang="es-ES_tradnl"/>
          </a:p>
        </p:txBody>
      </p:sp>
    </p:spTree>
    <p:extLst>
      <p:ext uri="{BB962C8B-B14F-4D97-AF65-F5344CB8AC3E}">
        <p14:creationId xmlns:p14="http://schemas.microsoft.com/office/powerpoint/2010/main" val="273514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FD5AB2A-8453-47EA-B24C-AAD11435F63B}" type="datetimeFigureOut">
              <a:rPr lang="es-ES_tradnl"/>
              <a:pPr>
                <a:defRPr/>
              </a:pPr>
              <a:t>18/5/20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30DAA2F-FBA1-4171-B4AE-E5580ECDE093}" type="slidenum">
              <a:rPr lang="es-ES_tradnl"/>
              <a:pPr>
                <a:defRPr/>
              </a:pPr>
              <a:t>‹Nr.›</a:t>
            </a:fld>
            <a:endParaRPr lang="es-ES_tradnl"/>
          </a:p>
        </p:txBody>
      </p:sp>
    </p:spTree>
    <p:extLst>
      <p:ext uri="{BB962C8B-B14F-4D97-AF65-F5344CB8AC3E}">
        <p14:creationId xmlns:p14="http://schemas.microsoft.com/office/powerpoint/2010/main" val="23473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90" y="1709747"/>
            <a:ext cx="78867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623890"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F9264F4F-A0C0-4323-B0E6-91FC45B19BB9}" type="datetimeFigureOut">
              <a:rPr lang="es-ES_tradnl"/>
              <a:pPr>
                <a:defRPr/>
              </a:pPr>
              <a:t>18/5/20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C50DDB86-D9D6-4649-B70E-8A683CB9015F}" type="slidenum">
              <a:rPr lang="es-ES_tradnl"/>
              <a:pPr>
                <a:defRPr/>
              </a:pPr>
              <a:t>‹Nr.›</a:t>
            </a:fld>
            <a:endParaRPr lang="es-ES_tradnl"/>
          </a:p>
        </p:txBody>
      </p:sp>
    </p:spTree>
    <p:extLst>
      <p:ext uri="{BB962C8B-B14F-4D97-AF65-F5344CB8AC3E}">
        <p14:creationId xmlns:p14="http://schemas.microsoft.com/office/powerpoint/2010/main" val="309649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6286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291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4F91D240-5D26-4510-B2D7-97E533374563}" type="datetimeFigureOut">
              <a:rPr lang="es-ES_tradnl"/>
              <a:pPr>
                <a:defRPr/>
              </a:pPr>
              <a:t>18/5/20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DD3BDA4-8B5D-4672-A108-E05A7059EF63}" type="slidenum">
              <a:rPr lang="es-ES_tradnl"/>
              <a:pPr>
                <a:defRPr/>
              </a:pPr>
              <a:t>‹Nr.›</a:t>
            </a:fld>
            <a:endParaRPr lang="es-ES_tradnl"/>
          </a:p>
        </p:txBody>
      </p:sp>
    </p:spTree>
    <p:extLst>
      <p:ext uri="{BB962C8B-B14F-4D97-AF65-F5344CB8AC3E}">
        <p14:creationId xmlns:p14="http://schemas.microsoft.com/office/powerpoint/2010/main" val="15394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3" y="365129"/>
            <a:ext cx="78867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8C9708E-821D-4FF0-9F45-26C83847EA87}" type="datetimeFigureOut">
              <a:rPr lang="es-ES_tradnl"/>
              <a:pPr>
                <a:defRPr/>
              </a:pPr>
              <a:t>18/5/20</a:t>
            </a:fld>
            <a:endParaRPr lang="es-ES_tradnl"/>
          </a:p>
        </p:txBody>
      </p:sp>
      <p:sp>
        <p:nvSpPr>
          <p:cNvPr id="8" name="Marcador de pie de página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9" name="Marcador de número de diapositiva 8"/>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02512E8-5CC7-4333-8122-D94FF17A5DAA}" type="slidenum">
              <a:rPr lang="es-ES_tradnl"/>
              <a:pPr>
                <a:defRPr/>
              </a:pPr>
              <a:t>‹Nr.›</a:t>
            </a:fld>
            <a:endParaRPr lang="es-ES_tradnl"/>
          </a:p>
        </p:txBody>
      </p:sp>
    </p:spTree>
    <p:extLst>
      <p:ext uri="{BB962C8B-B14F-4D97-AF65-F5344CB8AC3E}">
        <p14:creationId xmlns:p14="http://schemas.microsoft.com/office/powerpoint/2010/main" val="45170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E99CAE5C-1738-4689-BE4F-9D2530297491}" type="datetimeFigureOut">
              <a:rPr lang="es-ES_tradnl"/>
              <a:pPr>
                <a:defRPr/>
              </a:pPr>
              <a:t>18/5/20</a:t>
            </a:fld>
            <a:endParaRPr lang="es-ES_tradnl"/>
          </a:p>
        </p:txBody>
      </p:sp>
      <p:sp>
        <p:nvSpPr>
          <p:cNvPr id="4" name="Marcador de pie de página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5" name="Marcador de número de diapositiva 4"/>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DD0AC2B0-DAA9-4381-91AB-B4CADC9E10F7}" type="slidenum">
              <a:rPr lang="es-ES_tradnl"/>
              <a:pPr>
                <a:defRPr/>
              </a:pPr>
              <a:t>‹Nr.›</a:t>
            </a:fld>
            <a:endParaRPr lang="es-ES_tradnl"/>
          </a:p>
        </p:txBody>
      </p:sp>
    </p:spTree>
    <p:extLst>
      <p:ext uri="{BB962C8B-B14F-4D97-AF65-F5344CB8AC3E}">
        <p14:creationId xmlns:p14="http://schemas.microsoft.com/office/powerpoint/2010/main" val="123338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A6F4AD94-B289-46CB-8895-C49A4C3A3F18}" type="datetimeFigureOut">
              <a:rPr lang="es-ES_tradnl"/>
              <a:pPr>
                <a:defRPr/>
              </a:pPr>
              <a:t>18/5/20</a:t>
            </a:fld>
            <a:endParaRPr lang="es-ES_tradnl"/>
          </a:p>
        </p:txBody>
      </p:sp>
      <p:sp>
        <p:nvSpPr>
          <p:cNvPr id="3" name="Marcador de pie de página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4" name="Marcador de número de diapositiva 3"/>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B5752D22-5089-4374-9DD9-E736DDDDBD3F}" type="slidenum">
              <a:rPr lang="es-ES_tradnl"/>
              <a:pPr>
                <a:defRPr/>
              </a:pPr>
              <a:t>‹Nr.›</a:t>
            </a:fld>
            <a:endParaRPr lang="es-ES_tradnl"/>
          </a:p>
        </p:txBody>
      </p:sp>
    </p:spTree>
    <p:extLst>
      <p:ext uri="{BB962C8B-B14F-4D97-AF65-F5344CB8AC3E}">
        <p14:creationId xmlns:p14="http://schemas.microsoft.com/office/powerpoint/2010/main" val="29867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4" y="457200"/>
            <a:ext cx="2949178"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115C257B-CEE0-4E54-B096-F260AC7A49A7}" type="datetimeFigureOut">
              <a:rPr lang="es-ES_tradnl"/>
              <a:pPr>
                <a:defRPr/>
              </a:pPr>
              <a:t>18/5/20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FF82FA7-7634-4E74-B3BF-E2F7BB089C38}" type="slidenum">
              <a:rPr lang="es-ES_tradnl"/>
              <a:pPr>
                <a:defRPr/>
              </a:pPr>
              <a:t>‹Nr.›</a:t>
            </a:fld>
            <a:endParaRPr lang="es-ES_tradnl"/>
          </a:p>
        </p:txBody>
      </p:sp>
    </p:spTree>
    <p:extLst>
      <p:ext uri="{BB962C8B-B14F-4D97-AF65-F5344CB8AC3E}">
        <p14:creationId xmlns:p14="http://schemas.microsoft.com/office/powerpoint/2010/main" val="425968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4" y="457200"/>
            <a:ext cx="2949178"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3887391" y="987434"/>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24539D6-F453-4A44-B529-A0481B749E5B}" type="datetimeFigureOut">
              <a:rPr lang="es-ES_tradnl"/>
              <a:pPr>
                <a:defRPr/>
              </a:pPr>
              <a:t>18/5/20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6E8DD67-E281-4C7C-83FF-F3E34B531EBF}" type="slidenum">
              <a:rPr lang="es-ES_tradnl"/>
              <a:pPr>
                <a:defRPr/>
              </a:pPr>
              <a:t>‹Nr.›</a:t>
            </a:fld>
            <a:endParaRPr lang="es-ES_tradnl"/>
          </a:p>
        </p:txBody>
      </p:sp>
    </p:spTree>
    <p:extLst>
      <p:ext uri="{BB962C8B-B14F-4D97-AF65-F5344CB8AC3E}">
        <p14:creationId xmlns:p14="http://schemas.microsoft.com/office/powerpoint/2010/main" val="3548386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Marcador de título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2051" name="Marcador de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628650" y="6356354"/>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8C74DF8E-98AA-47E8-9FD5-361E0D8B5E17}" type="datetimeFigureOut">
              <a:rPr lang="es-ES_tradnl"/>
              <a:pPr>
                <a:defRPr/>
              </a:pPr>
              <a:t>18/5/20</a:t>
            </a:fld>
            <a:endParaRPr lang="es-ES_tradnl"/>
          </a:p>
        </p:txBody>
      </p:sp>
      <p:sp>
        <p:nvSpPr>
          <p:cNvPr id="5" name="Marcador de pie de página 4"/>
          <p:cNvSpPr>
            <a:spLocks noGrp="1"/>
          </p:cNvSpPr>
          <p:nvPr>
            <p:ph type="ftr" sz="quarter" idx="3"/>
          </p:nvPr>
        </p:nvSpPr>
        <p:spPr>
          <a:xfrm>
            <a:off x="3028950" y="6356354"/>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s-ES_tradnl"/>
          </a:p>
        </p:txBody>
      </p:sp>
      <p:sp>
        <p:nvSpPr>
          <p:cNvPr id="6" name="Marcador de número de diapositiva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1A87A69D-B039-4ECD-94BA-08DCBD6660B0}" type="slidenum">
              <a:rPr lang="es-ES_tradnl"/>
              <a:pPr>
                <a:defRPr/>
              </a:pPr>
              <a:t>‹Nr.›</a:t>
            </a:fld>
            <a:endParaRPr lang="es-ES_tradnl"/>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rtlCol="0">
            <a:normAutofit fontScale="90000"/>
          </a:bodyPr>
          <a:lstStyle/>
          <a:p>
            <a:pPr algn="ctr" eaLnBrk="1" fontAlgn="auto" hangingPunct="1">
              <a:spcAft>
                <a:spcPts val="0"/>
              </a:spcAft>
              <a:defRPr/>
            </a:pPr>
            <a:r>
              <a:rPr lang="es-ES_tradnl" i="1" dirty="0" smtClean="0"/>
              <a:t/>
            </a:r>
            <a:br>
              <a:rPr lang="es-ES_tradnl" i="1" dirty="0" smtClean="0"/>
            </a:br>
            <a:r>
              <a:rPr lang="es-ES_tradnl" i="1" dirty="0" smtClean="0"/>
              <a:t/>
            </a:r>
            <a:br>
              <a:rPr lang="es-ES_tradnl" i="1" dirty="0" smtClean="0"/>
            </a:br>
            <a:r>
              <a:rPr lang="es-UY" i="1" dirty="0"/>
              <a:t> </a:t>
            </a:r>
            <a:r>
              <a:rPr lang="es-UY" sz="4000" i="1" dirty="0">
                <a:solidFill>
                  <a:srgbClr val="C00000"/>
                </a:solidFill>
                <a:latin typeface="Arial" pitchFamily="34" charset="0"/>
                <a:cs typeface="Arial" pitchFamily="34" charset="0"/>
              </a:rPr>
              <a:t>CURSO A DISTANCIA DE DERECHO AMBIENTAL  </a:t>
            </a:r>
            <a:r>
              <a:rPr lang="es-UY" sz="4000" i="1" dirty="0" smtClean="0">
                <a:solidFill>
                  <a:srgbClr val="C00000"/>
                </a:solidFill>
                <a:latin typeface="Arial" pitchFamily="34" charset="0"/>
                <a:cs typeface="Arial" pitchFamily="34" charset="0"/>
              </a:rPr>
              <a:t>AÑO 2020</a:t>
            </a:r>
            <a:r>
              <a:rPr lang="es-ES_tradnl" sz="3600" dirty="0" smtClean="0">
                <a:solidFill>
                  <a:srgbClr val="C00000"/>
                </a:solidFill>
              </a:rPr>
              <a:t/>
            </a:r>
            <a:br>
              <a:rPr lang="es-ES_tradnl" sz="3600" dirty="0" smtClean="0">
                <a:solidFill>
                  <a:srgbClr val="C00000"/>
                </a:solidFill>
              </a:rPr>
            </a:br>
            <a:r>
              <a:rPr lang="es-ES_tradnl" sz="2200" dirty="0" smtClean="0">
                <a:solidFill>
                  <a:srgbClr val="C00000"/>
                </a:solidFill>
              </a:rPr>
              <a:t>CURE – </a:t>
            </a:r>
            <a:r>
              <a:rPr lang="es-ES_tradnl" sz="2200" dirty="0" err="1" smtClean="0">
                <a:solidFill>
                  <a:srgbClr val="C00000"/>
                </a:solidFill>
              </a:rPr>
              <a:t>UDELAR</a:t>
            </a:r>
            <a:r>
              <a:rPr lang="es-ES_tradnl" sz="2200" dirty="0" smtClean="0">
                <a:solidFill>
                  <a:srgbClr val="C00000"/>
                </a:solidFill>
              </a:rPr>
              <a:t>.</a:t>
            </a:r>
            <a:r>
              <a:rPr lang="es-ES_tradnl" sz="2200" i="1" dirty="0"/>
              <a:t/>
            </a:r>
            <a:br>
              <a:rPr lang="es-ES_tradnl" sz="2200" i="1" dirty="0"/>
            </a:br>
            <a:r>
              <a:rPr lang="es-ES_tradnl" sz="2000" dirty="0"/>
              <a:t/>
            </a:r>
            <a:br>
              <a:rPr lang="es-ES_tradnl" sz="2000" dirty="0"/>
            </a:br>
            <a:r>
              <a:rPr lang="es-ES_tradnl" dirty="0"/>
              <a:t/>
            </a:r>
            <a:br>
              <a:rPr lang="es-ES_tradnl" dirty="0"/>
            </a:br>
            <a:endParaRPr lang="es-ES" altLang="x-none" dirty="0"/>
          </a:p>
        </p:txBody>
      </p:sp>
      <p:sp>
        <p:nvSpPr>
          <p:cNvPr id="78850" name="Rectangle 3"/>
          <p:cNvSpPr>
            <a:spLocks noGrp="1"/>
          </p:cNvSpPr>
          <p:nvPr>
            <p:ph sz="half" idx="1"/>
          </p:nvPr>
        </p:nvSpPr>
        <p:spPr/>
        <p:txBody>
          <a:bodyPr rtlCol="0">
            <a:normAutofit/>
          </a:bodyPr>
          <a:lstStyle/>
          <a:p>
            <a:pPr eaLnBrk="1" fontAlgn="auto" hangingPunct="1">
              <a:spcAft>
                <a:spcPts val="0"/>
              </a:spcAft>
              <a:buFont typeface="Arial"/>
              <a:buChar char="•"/>
              <a:defRPr/>
            </a:pPr>
            <a:endParaRPr lang="es-ES" altLang="x-none" sz="2370" dirty="0"/>
          </a:p>
          <a:p>
            <a:pPr marL="0" indent="0" eaLnBrk="1" fontAlgn="auto" hangingPunct="1">
              <a:spcAft>
                <a:spcPts val="0"/>
              </a:spcAft>
              <a:buFont typeface="Arial"/>
              <a:buNone/>
              <a:defRPr/>
            </a:pPr>
            <a:endParaRPr lang="es-MX" altLang="x-none" sz="2000" dirty="0" smtClean="0"/>
          </a:p>
          <a:p>
            <a:pPr marL="0" indent="0" eaLnBrk="1" fontAlgn="auto" hangingPunct="1">
              <a:spcAft>
                <a:spcPts val="0"/>
              </a:spcAft>
              <a:buFont typeface="Arial"/>
              <a:buNone/>
              <a:defRPr/>
            </a:pPr>
            <a:r>
              <a:rPr lang="es-MX" altLang="x-none" sz="2000" dirty="0" smtClean="0"/>
              <a:t>SEXTA</a:t>
            </a:r>
            <a:r>
              <a:rPr lang="es-MX" altLang="x-none" sz="2000" dirty="0" smtClean="0"/>
              <a:t> SEPTIMA:</a:t>
            </a:r>
            <a:endParaRPr lang="es-MX" altLang="x-none" sz="2000" dirty="0" smtClean="0"/>
          </a:p>
          <a:p>
            <a:pPr marL="0" indent="0" eaLnBrk="1" fontAlgn="auto" hangingPunct="1">
              <a:spcAft>
                <a:spcPts val="0"/>
              </a:spcAft>
              <a:buFont typeface="Arial"/>
              <a:buNone/>
              <a:defRPr/>
            </a:pPr>
            <a:r>
              <a:rPr lang="es-MX" altLang="x-none" sz="2000" dirty="0" smtClean="0"/>
              <a:t>LEY Nº 17.283 de 28/11/2000.</a:t>
            </a:r>
            <a:endParaRPr lang="es-MX" altLang="x-none" sz="2000" dirty="0" smtClean="0"/>
          </a:p>
          <a:p>
            <a:pPr marL="0" indent="0" eaLnBrk="1" fontAlgn="auto" hangingPunct="1">
              <a:spcAft>
                <a:spcPts val="0"/>
              </a:spcAft>
              <a:buFont typeface="Arial"/>
              <a:buNone/>
              <a:defRPr/>
            </a:pPr>
            <a:endParaRPr lang="es-MX" altLang="x-none" sz="2000" dirty="0"/>
          </a:p>
          <a:p>
            <a:pPr marL="0" indent="0" eaLnBrk="1" fontAlgn="auto" hangingPunct="1">
              <a:spcAft>
                <a:spcPts val="0"/>
              </a:spcAft>
              <a:buFont typeface="Arial"/>
              <a:buNone/>
              <a:defRPr/>
            </a:pPr>
            <a:r>
              <a:rPr lang="es-MX" altLang="x-none" sz="2000" dirty="0" smtClean="0"/>
              <a:t>José Sciandro          </a:t>
            </a:r>
          </a:p>
          <a:p>
            <a:pPr marL="0" indent="0" eaLnBrk="1" fontAlgn="auto" hangingPunct="1">
              <a:spcAft>
                <a:spcPts val="0"/>
              </a:spcAft>
              <a:buFont typeface="Arial"/>
              <a:buNone/>
              <a:defRPr/>
            </a:pPr>
            <a:r>
              <a:rPr lang="es-ES" altLang="x-none" sz="2000" dirty="0" smtClean="0"/>
              <a:t>Alberto Gómez </a:t>
            </a:r>
            <a:endParaRPr lang="es-ES" altLang="x-none" sz="2000" dirty="0"/>
          </a:p>
          <a:p>
            <a:pPr eaLnBrk="1" fontAlgn="auto" hangingPunct="1">
              <a:spcAft>
                <a:spcPts val="0"/>
              </a:spcAft>
              <a:buFont typeface="Wingdings" charset="2"/>
              <a:buChar char="q"/>
              <a:defRPr/>
            </a:pPr>
            <a:endParaRPr lang="es-ES" altLang="x-none" sz="2370" dirty="0"/>
          </a:p>
        </p:txBody>
      </p:sp>
      <p:pic>
        <p:nvPicPr>
          <p:cNvPr id="1434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62526" y="2390779"/>
            <a:ext cx="3705225" cy="374332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p:cNvSpPr>
          <p:nvPr>
            <p:ph type="body" idx="1"/>
          </p:nvPr>
        </p:nvSpPr>
        <p:spPr>
          <a:xfrm>
            <a:off x="457603" y="1508881"/>
            <a:ext cx="8228794" cy="3632603"/>
          </a:xfrm>
        </p:spPr>
        <p:txBody>
          <a:bodyPr/>
          <a:lstStyle/>
          <a:p>
            <a:pPr algn="ctr">
              <a:buFont typeface="Wingdings" charset="2"/>
              <a:buChar char="q"/>
            </a:pPr>
            <a:r>
              <a:rPr lang="es-ES" altLang="x-none" sz="2286" dirty="0" smtClean="0">
                <a:solidFill>
                  <a:srgbClr val="FF0000"/>
                </a:solidFill>
              </a:rPr>
              <a:t>LEY </a:t>
            </a:r>
            <a:r>
              <a:rPr lang="es-ES" altLang="x-none" sz="2286" dirty="0">
                <a:solidFill>
                  <a:srgbClr val="FF0000"/>
                </a:solidFill>
              </a:rPr>
              <a:t>GENERAL DE PROTECCION DEL AMBIENTE</a:t>
            </a:r>
          </a:p>
          <a:p>
            <a:pPr algn="ctr">
              <a:buFont typeface="Wingdings" charset="2"/>
              <a:buChar char="q"/>
            </a:pPr>
            <a:r>
              <a:rPr lang="es-ES" altLang="x-none" sz="2286" dirty="0">
                <a:solidFill>
                  <a:srgbClr val="FF0000"/>
                </a:solidFill>
              </a:rPr>
              <a:t>Ley Nº 17.283 de 28/11/00.</a:t>
            </a:r>
          </a:p>
          <a:p>
            <a:endParaRPr lang="es-ES" altLang="x-none" dirty="0"/>
          </a:p>
          <a:p>
            <a:endParaRPr lang="es-ES" altLang="x-none" dirty="0"/>
          </a:p>
          <a:p>
            <a:pPr>
              <a:buFont typeface="Wingdings" charset="2"/>
              <a:buChar char="q"/>
            </a:pPr>
            <a:r>
              <a:rPr lang="es-ES" altLang="x-none" dirty="0"/>
              <a:t>Art. 2º. (Derecho de los habitantes). - Los habitantes de la República tienen el derecho a ser protegidos en el goce de un ambiente sano y equilibrado. </a:t>
            </a:r>
          </a:p>
        </p:txBody>
      </p:sp>
    </p:spTree>
    <p:extLst>
      <p:ext uri="{BB962C8B-B14F-4D97-AF65-F5344CB8AC3E}">
        <p14:creationId xmlns:p14="http://schemas.microsoft.com/office/powerpoint/2010/main" val="169569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Deberes de las personas.</a:t>
            </a:r>
            <a:endParaRPr lang="es-ES_tradnl" dirty="0">
              <a:solidFill>
                <a:srgbClr val="FF0000"/>
              </a:solidFill>
            </a:endParaRPr>
          </a:p>
        </p:txBody>
      </p:sp>
      <p:sp>
        <p:nvSpPr>
          <p:cNvPr id="3" name="Marcador de contenido 2"/>
          <p:cNvSpPr>
            <a:spLocks noGrp="1"/>
          </p:cNvSpPr>
          <p:nvPr>
            <p:ph idx="1"/>
          </p:nvPr>
        </p:nvSpPr>
        <p:spPr/>
        <p:txBody>
          <a:bodyPr/>
          <a:lstStyle/>
          <a:p>
            <a:pPr>
              <a:buFont typeface="Wingdings" charset="2"/>
              <a:buChar char="§"/>
            </a:pPr>
            <a:r>
              <a:rPr lang="es-ES" altLang="x-none" sz="2400" dirty="0"/>
              <a:t>Art. 3º. (Deber de las personas). - Las personas físicas y jurídicas, públicas y privadas, tienen el deber de abstenerse de cualquier acto que cauce depredación, destrucción o </a:t>
            </a:r>
            <a:r>
              <a:rPr lang="es-ES" altLang="x-none" sz="2400" dirty="0">
                <a:solidFill>
                  <a:srgbClr val="FF0000"/>
                </a:solidFill>
              </a:rPr>
              <a:t>contaminación graves </a:t>
            </a:r>
            <a:r>
              <a:rPr lang="es-ES" altLang="x-none" sz="2400" dirty="0"/>
              <a:t>del medio ambiente. </a:t>
            </a:r>
          </a:p>
          <a:p>
            <a:pPr>
              <a:buFont typeface="Wingdings" charset="2"/>
              <a:buChar char="§"/>
            </a:pPr>
            <a:r>
              <a:rPr lang="es-ES" altLang="x-none" sz="2400" dirty="0"/>
              <a:t>Declárase por vía interpretativa que, a efectos de lo establecido en el artículo 47 de la Constitución de la República y en la presente disposición, se consideran actos que causan depredación, destrucción o contaminación graves del medio ambiente, aquellos que contravengan lo establecido en la presente ley y en las demás normas regulatorias de las materias referidas en el artículo 1º. Asimismo, se entiende por daño ambiental toda pérdida, disminución o detrimento significativo que se infiera al medio ambiente. </a:t>
            </a:r>
          </a:p>
          <a:p>
            <a:endParaRPr lang="es-ES_tradnl" dirty="0"/>
          </a:p>
        </p:txBody>
      </p:sp>
    </p:spTree>
    <p:extLst>
      <p:ext uri="{BB962C8B-B14F-4D97-AF65-F5344CB8AC3E}">
        <p14:creationId xmlns:p14="http://schemas.microsoft.com/office/powerpoint/2010/main" val="111598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ltLang="x-none" sz="2800" dirty="0" smtClean="0">
                <a:solidFill>
                  <a:srgbClr val="FF0000"/>
                </a:solidFill>
              </a:rPr>
              <a:t>Se </a:t>
            </a:r>
            <a:r>
              <a:rPr lang="es-ES" altLang="x-none" sz="2800" dirty="0">
                <a:solidFill>
                  <a:srgbClr val="FF0000"/>
                </a:solidFill>
              </a:rPr>
              <a:t>consideran actos que causan depredación, destrucción o contaminación graves del medio </a:t>
            </a:r>
            <a:r>
              <a:rPr lang="es-ES" altLang="x-none" sz="2800" dirty="0" smtClean="0">
                <a:solidFill>
                  <a:srgbClr val="FF0000"/>
                </a:solidFill>
              </a:rPr>
              <a:t>ambiente.</a:t>
            </a:r>
            <a:endParaRPr lang="es-ES_tradnl" sz="2800" dirty="0">
              <a:solidFill>
                <a:srgbClr val="FF0000"/>
              </a:solidFill>
            </a:endParaRPr>
          </a:p>
        </p:txBody>
      </p:sp>
      <p:sp>
        <p:nvSpPr>
          <p:cNvPr id="4" name="Marcador de contenido 3"/>
          <p:cNvSpPr>
            <a:spLocks noGrp="1"/>
          </p:cNvSpPr>
          <p:nvPr>
            <p:ph sz="half" idx="1"/>
          </p:nvPr>
        </p:nvSpPr>
        <p:spPr/>
        <p:txBody>
          <a:bodyPr/>
          <a:lstStyle/>
          <a:p>
            <a:r>
              <a:rPr lang="es-ES" altLang="x-none" dirty="0" smtClean="0"/>
              <a:t>Aquellos </a:t>
            </a:r>
            <a:r>
              <a:rPr lang="es-ES" altLang="x-none" dirty="0"/>
              <a:t>que contravengan lo establecido en la </a:t>
            </a:r>
            <a:r>
              <a:rPr lang="es-ES" altLang="x-none" dirty="0" smtClean="0"/>
              <a:t>presente ley Nº 17 283.</a:t>
            </a:r>
            <a:endParaRPr lang="es-ES" dirty="0"/>
          </a:p>
          <a:p>
            <a:r>
              <a:rPr lang="es-ES" altLang="x-none" dirty="0" smtClean="0"/>
              <a:t>Los que sean contrarios a las </a:t>
            </a:r>
            <a:r>
              <a:rPr lang="es-ES" altLang="x-none" dirty="0"/>
              <a:t>demás normas regulatorias de las materias referidas en el artículo </a:t>
            </a:r>
            <a:r>
              <a:rPr lang="es-ES" altLang="x-none" dirty="0" smtClean="0"/>
              <a:t>1º de la misma ley. </a:t>
            </a:r>
            <a:endParaRPr lang="es-ES_tradnl" dirty="0"/>
          </a:p>
        </p:txBody>
      </p:sp>
      <p:sp>
        <p:nvSpPr>
          <p:cNvPr id="5" name="Marcador de contenido 4"/>
          <p:cNvSpPr>
            <a:spLocks noGrp="1"/>
          </p:cNvSpPr>
          <p:nvPr>
            <p:ph sz="half" idx="2"/>
          </p:nvPr>
        </p:nvSpPr>
        <p:spPr/>
        <p:txBody>
          <a:bodyPr/>
          <a:lstStyle/>
          <a:p>
            <a:r>
              <a:rPr lang="es-ES" altLang="x-none" dirty="0" smtClean="0"/>
              <a:t>Se </a:t>
            </a:r>
            <a:r>
              <a:rPr lang="es-ES" altLang="x-none" dirty="0"/>
              <a:t>entiende por daño ambiental toda pérdida, disminución o detrimento significativo que se infiera al medio ambiente.</a:t>
            </a:r>
            <a:endParaRPr lang="es-ES_tradnl" dirty="0"/>
          </a:p>
        </p:txBody>
      </p:sp>
    </p:spTree>
    <p:extLst>
      <p:ext uri="{BB962C8B-B14F-4D97-AF65-F5344CB8AC3E}">
        <p14:creationId xmlns:p14="http://schemas.microsoft.com/office/powerpoint/2010/main" val="28763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Deber del Estado y finalidad de la ley general del ambiente.</a:t>
            </a:r>
            <a:endParaRPr lang="es-ES_tradnl" dirty="0">
              <a:solidFill>
                <a:srgbClr val="FF0000"/>
              </a:solidFill>
            </a:endParaRPr>
          </a:p>
        </p:txBody>
      </p:sp>
      <p:sp>
        <p:nvSpPr>
          <p:cNvPr id="3" name="Marcador de contenido 2"/>
          <p:cNvSpPr>
            <a:spLocks noGrp="1"/>
          </p:cNvSpPr>
          <p:nvPr>
            <p:ph idx="1"/>
          </p:nvPr>
        </p:nvSpPr>
        <p:spPr/>
        <p:txBody>
          <a:bodyPr/>
          <a:lstStyle/>
          <a:p>
            <a:r>
              <a:rPr lang="es-ES_tradnl" sz="2400" dirty="0"/>
              <a:t>Art. 4º. (Deber del Estado). - Es deber fundamental del Estado y de las entidades públicas en general, propiciar un modelo de desarrollo ambientalmente sostenible, protegiendo el ambiente y, si éste fuere deteriorado, recuperarlo o exigir que sea recuperado. </a:t>
            </a:r>
          </a:p>
          <a:p>
            <a:endParaRPr lang="es-ES_tradnl" sz="2400" dirty="0"/>
          </a:p>
          <a:p>
            <a:r>
              <a:rPr lang="es-ES_tradnl" sz="2400" dirty="0"/>
              <a:t>Art. 5º. (Finalidad). - El objetivo de la presente ley general de protección del ambiente es, en cumplimiento del mandato previsto en el artículo 47 de la Constitución de la República, establecer previsiones generales básicas atinentes a la política nacional ambiental y a la gestión ambiental coordinada con los distintos sectores públicos y privados. </a:t>
            </a:r>
          </a:p>
          <a:p>
            <a:endParaRPr lang="es-ES_tradnl" dirty="0"/>
          </a:p>
        </p:txBody>
      </p:sp>
    </p:spTree>
    <p:extLst>
      <p:ext uri="{BB962C8B-B14F-4D97-AF65-F5344CB8AC3E}">
        <p14:creationId xmlns:p14="http://schemas.microsoft.com/office/powerpoint/2010/main" val="21798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Instrumentos para la gestión del ambiente.</a:t>
            </a:r>
            <a:endParaRPr lang="es-ES_tradnl" dirty="0">
              <a:solidFill>
                <a:srgbClr val="FF0000"/>
              </a:solidFill>
            </a:endParaRPr>
          </a:p>
        </p:txBody>
      </p:sp>
      <p:sp>
        <p:nvSpPr>
          <p:cNvPr id="3" name="Marcador de contenido 2"/>
          <p:cNvSpPr>
            <a:spLocks noGrp="1"/>
          </p:cNvSpPr>
          <p:nvPr>
            <p:ph idx="1"/>
          </p:nvPr>
        </p:nvSpPr>
        <p:spPr/>
        <p:txBody>
          <a:bodyPr/>
          <a:lstStyle/>
          <a:p>
            <a:pPr marL="0" indent="0">
              <a:buNone/>
            </a:pPr>
            <a:r>
              <a:rPr lang="es-ES_tradnl" dirty="0"/>
              <a:t>Art. 7º</a:t>
            </a:r>
            <a:r>
              <a:rPr lang="es-ES_tradnl" dirty="0" smtClean="0"/>
              <a:t>. </a:t>
            </a:r>
            <a:r>
              <a:rPr lang="es-ES_tradnl" dirty="0"/>
              <a:t>Constituyen instrumentos de gestión ambiental los siguientes: </a:t>
            </a:r>
          </a:p>
          <a:p>
            <a:pPr>
              <a:buFont typeface="Wingdings" charset="2"/>
              <a:buChar char="§"/>
            </a:pPr>
            <a:r>
              <a:rPr lang="es-ES_tradnl" sz="2000" dirty="0"/>
              <a:t>A) La presente ley, demás normas legales y reglamentarias, las normas departamentales y otras disposiciones de protección del ambiente, así como los instructivos, directrices o guías metodológicas que se dictaren. </a:t>
            </a:r>
          </a:p>
          <a:p>
            <a:pPr>
              <a:buFont typeface="Wingdings" charset="2"/>
              <a:buChar char="§"/>
            </a:pPr>
            <a:r>
              <a:rPr lang="es-ES_tradnl" sz="2000" dirty="0"/>
              <a:t>B) Los programas, planes y proyectos de protección ambiental. </a:t>
            </a:r>
          </a:p>
          <a:p>
            <a:pPr>
              <a:buFont typeface="Wingdings" charset="2"/>
              <a:buChar char="§"/>
            </a:pPr>
            <a:r>
              <a:rPr lang="es-ES_tradnl" sz="2000" dirty="0"/>
              <a:t>C) La información ambiental y la sensibilización, educación y capacitación ambiental. </a:t>
            </a:r>
          </a:p>
          <a:p>
            <a:pPr>
              <a:buFont typeface="Wingdings" charset="2"/>
              <a:buChar char="§"/>
            </a:pPr>
            <a:r>
              <a:rPr lang="es-ES_tradnl" sz="2000" dirty="0"/>
              <a:t>D) El establecimiento de parámetros y estándares de calidad ambiental. </a:t>
            </a:r>
          </a:p>
          <a:p>
            <a:pPr>
              <a:buFont typeface="Wingdings" charset="2"/>
              <a:buChar char="§"/>
            </a:pPr>
            <a:r>
              <a:rPr lang="es-ES_tradnl" sz="2000" dirty="0"/>
              <a:t>E) Las declaraciones juradas, la evaluación del impacto ambiental previa convocatoria de audiencia pública con arreglo y en los casos establecidos por los artículos 13 y 14 de la Ley Nº 16.466, de 19 de enero de 1994, y los procesos de autorización correspondientes. </a:t>
            </a:r>
          </a:p>
          <a:p>
            <a:endParaRPr lang="es-ES_tradnl" dirty="0"/>
          </a:p>
        </p:txBody>
      </p:sp>
    </p:spTree>
    <p:extLst>
      <p:ext uri="{BB962C8B-B14F-4D97-AF65-F5344CB8AC3E}">
        <p14:creationId xmlns:p14="http://schemas.microsoft.com/office/powerpoint/2010/main" val="104401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Instrumentos para la gestión ambiental.</a:t>
            </a:r>
            <a:endParaRPr lang="es-ES_tradnl" dirty="0">
              <a:solidFill>
                <a:srgbClr val="FF0000"/>
              </a:solidFill>
            </a:endParaRPr>
          </a:p>
        </p:txBody>
      </p:sp>
      <p:sp>
        <p:nvSpPr>
          <p:cNvPr id="3" name="Marcador de contenido 2"/>
          <p:cNvSpPr>
            <a:spLocks noGrp="1"/>
          </p:cNvSpPr>
          <p:nvPr>
            <p:ph idx="1"/>
          </p:nvPr>
        </p:nvSpPr>
        <p:spPr/>
        <p:txBody>
          <a:bodyPr/>
          <a:lstStyle/>
          <a:p>
            <a:pPr>
              <a:buFont typeface="Wingdings" charset="2"/>
              <a:buChar char="§"/>
            </a:pPr>
            <a:r>
              <a:rPr lang="es-ES_tradnl" sz="1800" dirty="0"/>
              <a:t>F) Los análisis y las evaluaciones de riesgo, las auditorías y certificaciones ambientales y el ordenamiento ambiental. </a:t>
            </a:r>
          </a:p>
          <a:p>
            <a:pPr>
              <a:buFont typeface="Wingdings" charset="2"/>
              <a:buChar char="§"/>
            </a:pPr>
            <a:r>
              <a:rPr lang="es-ES_tradnl" sz="1800" dirty="0"/>
              <a:t>G) El sistema de áreas naturales protegidas. </a:t>
            </a:r>
          </a:p>
          <a:p>
            <a:pPr>
              <a:buFont typeface="Wingdings" charset="2"/>
              <a:buChar char="§"/>
            </a:pPr>
            <a:r>
              <a:rPr lang="es-ES_tradnl" sz="1800" dirty="0"/>
              <a:t>H) Los planes de recuperación y recomposición de oficio que se </a:t>
            </a:r>
            <a:r>
              <a:rPr lang="es-ES_tradnl" sz="1800" dirty="0" smtClean="0"/>
              <a:t>aprueben. </a:t>
            </a:r>
            <a:endParaRPr lang="es-ES_tradnl" sz="1800" dirty="0"/>
          </a:p>
          <a:p>
            <a:pPr>
              <a:buFont typeface="Wingdings" charset="2"/>
              <a:buChar char="§"/>
            </a:pPr>
            <a:r>
              <a:rPr lang="es-ES_tradnl" sz="1800" dirty="0"/>
              <a:t>I) Los incentivos económicos y los tributos. </a:t>
            </a:r>
          </a:p>
          <a:p>
            <a:pPr>
              <a:buFont typeface="Wingdings" charset="2"/>
              <a:buChar char="§"/>
            </a:pPr>
            <a:r>
              <a:rPr lang="es-ES_tradnl" sz="1800" dirty="0"/>
              <a:t>J) Las sanciones administrativas y otras medidas complementarias. </a:t>
            </a:r>
          </a:p>
          <a:p>
            <a:pPr>
              <a:buFont typeface="Wingdings" charset="2"/>
              <a:buChar char="§"/>
            </a:pPr>
            <a:r>
              <a:rPr lang="es-ES_tradnl" sz="1800" dirty="0"/>
              <a:t>K) La organización institucional ambiental. </a:t>
            </a:r>
          </a:p>
          <a:p>
            <a:pPr>
              <a:buFont typeface="Wingdings" charset="2"/>
              <a:buChar char="§"/>
            </a:pPr>
            <a:r>
              <a:rPr lang="es-ES_tradnl" sz="1800" dirty="0"/>
              <a:t>L) El conjunto de Ministerios, Gobiernos Departamentales, Entes Autónomos y otros organismos del Estado, actuando coordinadamente. </a:t>
            </a:r>
          </a:p>
          <a:p>
            <a:pPr>
              <a:buFont typeface="Wingdings" charset="2"/>
              <a:buChar char="§"/>
            </a:pPr>
            <a:r>
              <a:rPr lang="es-ES_tradnl" sz="1800" dirty="0"/>
              <a:t>El Poder Ejecutivo reglamentará la forma y condiciones en que se aplicarán por el Ministerio de Vivienda, Ordenamiento Territorial y Medio Ambiente los instrumentos de gestión no contenidos en la presente ley ni en leyes específicas de protección del ambiente. </a:t>
            </a:r>
          </a:p>
          <a:p>
            <a:endParaRPr lang="es-ES_tradnl" dirty="0"/>
          </a:p>
        </p:txBody>
      </p:sp>
    </p:spTree>
    <p:extLst>
      <p:ext uri="{BB962C8B-B14F-4D97-AF65-F5344CB8AC3E}">
        <p14:creationId xmlns:p14="http://schemas.microsoft.com/office/powerpoint/2010/main" val="1669425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315" y="365129"/>
            <a:ext cx="8675370" cy="1325563"/>
          </a:xfrm>
        </p:spPr>
        <p:txBody>
          <a:bodyPr/>
          <a:lstStyle/>
          <a:p>
            <a:r>
              <a:rPr lang="es-ES_tradnl" dirty="0" smtClean="0">
                <a:solidFill>
                  <a:srgbClr val="FF0000"/>
                </a:solidFill>
              </a:rPr>
              <a:t>Principio de complementariedad.</a:t>
            </a:r>
            <a:r>
              <a:rPr lang="es-ES_tradnl" dirty="0" smtClean="0"/>
              <a:t> </a:t>
            </a:r>
            <a:endParaRPr lang="es-ES_tradnl" dirty="0"/>
          </a:p>
        </p:txBody>
      </p:sp>
      <p:sp>
        <p:nvSpPr>
          <p:cNvPr id="3" name="Marcador de contenido 2"/>
          <p:cNvSpPr>
            <a:spLocks noGrp="1"/>
          </p:cNvSpPr>
          <p:nvPr>
            <p:ph idx="1"/>
          </p:nvPr>
        </p:nvSpPr>
        <p:spPr/>
        <p:txBody>
          <a:bodyPr/>
          <a:lstStyle/>
          <a:p>
            <a:pPr>
              <a:buFont typeface="Wingdings" charset="2"/>
              <a:buChar char="q"/>
            </a:pPr>
            <a:r>
              <a:rPr lang="es-ES" sz="2400" dirty="0"/>
              <a:t>Art. 10. (Relacionamiento). - La competencia de las autoridades nacionales, departamentales y locales queda sujeta a lo establecido en el artículo 47 de la Constitución de la República y a lo dispuesto por la presente ley y las demás leyes reglamentarias del mismo. </a:t>
            </a:r>
            <a:endParaRPr lang="es-ES_tradnl" sz="2400" dirty="0"/>
          </a:p>
          <a:p>
            <a:pPr>
              <a:buFont typeface="Wingdings" charset="2"/>
              <a:buChar char="q"/>
            </a:pPr>
            <a:endParaRPr lang="es-ES_tradnl" sz="2400" dirty="0"/>
          </a:p>
          <a:p>
            <a:pPr>
              <a:buFont typeface="Wingdings" charset="2"/>
              <a:buChar char="q"/>
            </a:pPr>
            <a:r>
              <a:rPr lang="es-ES" sz="2400" dirty="0"/>
              <a:t>Ninguna persona podrá desconocer las exigencias derivadas de </a:t>
            </a:r>
            <a:r>
              <a:rPr lang="es-ES" sz="2400" dirty="0">
                <a:solidFill>
                  <a:srgbClr val="FF0000"/>
                </a:solidFill>
              </a:rPr>
              <a:t>normas nacionales o departamentales de protección y/o conservación ambiental</a:t>
            </a:r>
            <a:r>
              <a:rPr lang="es-ES" sz="2400" dirty="0"/>
              <a:t>, de igual jerarquía, dictadas en el marco de sus respectivas competencias, al amparo de normas </a:t>
            </a:r>
            <a:r>
              <a:rPr lang="es-ES" sz="2400" dirty="0">
                <a:solidFill>
                  <a:srgbClr val="FF0000"/>
                </a:solidFill>
              </a:rPr>
              <a:t>menos rigurosas</a:t>
            </a:r>
            <a:r>
              <a:rPr lang="es-ES" sz="2400" dirty="0"/>
              <a:t> de los ámbitos departamentales o nacional, respectivamente. </a:t>
            </a:r>
            <a:endParaRPr lang="es-ES_tradnl" sz="2400" dirty="0"/>
          </a:p>
          <a:p>
            <a:endParaRPr lang="es-ES_tradnl" dirty="0"/>
          </a:p>
        </p:txBody>
      </p:sp>
    </p:spTree>
    <p:extLst>
      <p:ext uri="{BB962C8B-B14F-4D97-AF65-F5344CB8AC3E}">
        <p14:creationId xmlns:p14="http://schemas.microsoft.com/office/powerpoint/2010/main" val="1240726996"/>
      </p:ext>
    </p:extLst>
  </p:cSld>
  <p:clrMapOvr>
    <a:masterClrMapping/>
  </p:clrMapOvr>
</p:sld>
</file>

<file path=ppt/theme/theme1.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760</Words>
  <Application>Microsoft Macintosh PowerPoint</Application>
  <PresentationFormat>Presentación en pantalla (4:3)</PresentationFormat>
  <Paragraphs>45</Paragraphs>
  <Slides>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Calibri</vt:lpstr>
      <vt:lpstr>Calibri Light</vt:lpstr>
      <vt:lpstr>Wingdings</vt:lpstr>
      <vt:lpstr>Arial</vt:lpstr>
      <vt:lpstr>2_Tema de Office</vt:lpstr>
      <vt:lpstr>   CURSO A DISTANCIA DE DERECHO AMBIENTAL  AÑO 2020 CURE – UDELAR.   </vt:lpstr>
      <vt:lpstr>Presentación de PowerPoint</vt:lpstr>
      <vt:lpstr>Deberes de las personas.</vt:lpstr>
      <vt:lpstr>Se consideran actos que causan depredación, destrucción o contaminación graves del medio ambiente.</vt:lpstr>
      <vt:lpstr>Deber del Estado y finalidad de la ley general del ambiente.</vt:lpstr>
      <vt:lpstr>Instrumentos para la gestión del ambiente.</vt:lpstr>
      <vt:lpstr>Instrumentos para la gestión ambiental.</vt:lpstr>
      <vt:lpstr>Principio de complementariedad. </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DERECHO AMBIENTAL</dc:title>
  <dc:creator>jose</dc:creator>
  <cp:lastModifiedBy>Usuario de Microsoft Office</cp:lastModifiedBy>
  <cp:revision>46</cp:revision>
  <dcterms:created xsi:type="dcterms:W3CDTF">2013-03-12T21:19:24Z</dcterms:created>
  <dcterms:modified xsi:type="dcterms:W3CDTF">2020-05-18T23:49:29Z</dcterms:modified>
</cp:coreProperties>
</file>