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38" r:id="rId2"/>
  </p:sldMasterIdLst>
  <p:sldIdLst>
    <p:sldId id="285" r:id="rId3"/>
    <p:sldId id="306" r:id="rId4"/>
    <p:sldId id="297" r:id="rId5"/>
    <p:sldId id="298" r:id="rId6"/>
    <p:sldId id="299" r:id="rId7"/>
    <p:sldId id="307" r:id="rId8"/>
    <p:sldId id="302" r:id="rId9"/>
    <p:sldId id="305" r:id="rId10"/>
    <p:sldId id="308"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41" autoAdjust="0"/>
    <p:restoredTop sz="92412" autoAdjust="0"/>
  </p:normalViewPr>
  <p:slideViewPr>
    <p:cSldViewPr>
      <p:cViewPr varScale="1">
        <p:scale>
          <a:sx n="118" d="100"/>
          <a:sy n="118" d="100"/>
        </p:scale>
        <p:origin x="1880" y="2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63DEA89-7D9B-4583-897E-19BD8D43795F}" type="datetimeFigureOut">
              <a:rPr lang="es-ES_tradnl"/>
              <a:pPr>
                <a:defRPr/>
              </a:pPr>
              <a:t>11/5/20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8BB04FAD-4755-4786-977C-CDCAA73328A8}" type="slidenum">
              <a:rPr lang="es-ES_tradnl"/>
              <a:pPr>
                <a:defRPr/>
              </a:pPr>
              <a:t>‹Nr.›</a:t>
            </a:fld>
            <a:endParaRPr lang="es-ES_tradnl"/>
          </a:p>
        </p:txBody>
      </p:sp>
    </p:spTree>
    <p:extLst>
      <p:ext uri="{BB962C8B-B14F-4D97-AF65-F5344CB8AC3E}">
        <p14:creationId xmlns:p14="http://schemas.microsoft.com/office/powerpoint/2010/main" val="1302974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CA5BE229-FE3A-4CCB-8136-EF9A09BDBC8E}" type="datetimeFigureOut">
              <a:rPr lang="es-ES_tradnl"/>
              <a:pPr>
                <a:defRPr/>
              </a:pPr>
              <a:t>11/5/20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8AD0C080-798D-4B61-A003-5A26AC9406C3}" type="slidenum">
              <a:rPr lang="es-ES_tradnl"/>
              <a:pPr>
                <a:defRPr/>
              </a:pPr>
              <a:t>‹Nr.›</a:t>
            </a:fld>
            <a:endParaRPr lang="es-ES_tradnl"/>
          </a:p>
        </p:txBody>
      </p:sp>
    </p:spTree>
    <p:extLst>
      <p:ext uri="{BB962C8B-B14F-4D97-AF65-F5344CB8AC3E}">
        <p14:creationId xmlns:p14="http://schemas.microsoft.com/office/powerpoint/2010/main" val="1701494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7" y="365125"/>
            <a:ext cx="1971675"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628652" y="365125"/>
            <a:ext cx="5800725"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58D8883F-FD72-4D43-A858-4B1572BC9189}" type="datetimeFigureOut">
              <a:rPr lang="es-ES_tradnl"/>
              <a:pPr>
                <a:defRPr/>
              </a:pPr>
              <a:t>11/5/20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0CDA4385-E6D8-47B9-AE3C-52188EC546AE}" type="slidenum">
              <a:rPr lang="es-ES_tradnl"/>
              <a:pPr>
                <a:defRPr/>
              </a:pPr>
              <a:t>‹Nr.›</a:t>
            </a:fld>
            <a:endParaRPr lang="es-ES_tradnl"/>
          </a:p>
        </p:txBody>
      </p:sp>
    </p:spTree>
    <p:extLst>
      <p:ext uri="{BB962C8B-B14F-4D97-AF65-F5344CB8AC3E}">
        <p14:creationId xmlns:p14="http://schemas.microsoft.com/office/powerpoint/2010/main" val="27351473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_tradnl" smtClean="0"/>
              <a:t>Clic para editar título</a:t>
            </a:r>
            <a:endParaRPr lang="es-ES_tradnl"/>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smtClean="0"/>
              <a:t>Haga clic para modificar el estilo de subtítulo del patrón</a:t>
            </a:r>
            <a:endParaRPr lang="es-ES_tradnl"/>
          </a:p>
        </p:txBody>
      </p:sp>
      <p:sp>
        <p:nvSpPr>
          <p:cNvPr id="4" name="Marcador de fecha 3"/>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4013244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3231879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9"/>
            <a:ext cx="78867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722606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6286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291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312629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1" y="365126"/>
            <a:ext cx="78867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29150" y="2505075"/>
            <a:ext cx="3887391"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8" name="Marcador de pie de página 7"/>
          <p:cNvSpPr>
            <a:spLocks noGrp="1"/>
          </p:cNvSpPr>
          <p:nvPr>
            <p:ph type="ftr" sz="quarter" idx="11"/>
          </p:nvPr>
        </p:nvSpPr>
        <p:spPr/>
        <p:txBody>
          <a:bodyPr/>
          <a:lstStyle/>
          <a:p>
            <a:endParaRPr lang="es-ES_tradnl">
              <a:solidFill>
                <a:prstClr val="black">
                  <a:tint val="75000"/>
                </a:prstClr>
              </a:solidFill>
            </a:endParaRPr>
          </a:p>
        </p:txBody>
      </p:sp>
      <p:sp>
        <p:nvSpPr>
          <p:cNvPr id="9" name="Marcador de número de diapositiva 8"/>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9156806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4" name="Marcador de pie de página 3"/>
          <p:cNvSpPr>
            <a:spLocks noGrp="1"/>
          </p:cNvSpPr>
          <p:nvPr>
            <p:ph type="ftr" sz="quarter" idx="11"/>
          </p:nvPr>
        </p:nvSpPr>
        <p:spPr/>
        <p:txBody>
          <a:bodyPr/>
          <a:lstStyle/>
          <a:p>
            <a:endParaRPr lang="es-ES_tradnl">
              <a:solidFill>
                <a:prstClr val="black">
                  <a:tint val="75000"/>
                </a:prstClr>
              </a:solidFill>
            </a:endParaRPr>
          </a:p>
        </p:txBody>
      </p:sp>
      <p:sp>
        <p:nvSpPr>
          <p:cNvPr id="5" name="Marcador de número de diapositiva 4"/>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041857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3" name="Marcador de pie de página 2"/>
          <p:cNvSpPr>
            <a:spLocks noGrp="1"/>
          </p:cNvSpPr>
          <p:nvPr>
            <p:ph type="ftr" sz="quarter" idx="11"/>
          </p:nvPr>
        </p:nvSpPr>
        <p:spPr/>
        <p:txBody>
          <a:bodyPr/>
          <a:lstStyle/>
          <a:p>
            <a:endParaRPr lang="es-ES_tradnl">
              <a:solidFill>
                <a:prstClr val="black">
                  <a:tint val="75000"/>
                </a:prstClr>
              </a:solidFill>
            </a:endParaRPr>
          </a:p>
        </p:txBody>
      </p:sp>
      <p:sp>
        <p:nvSpPr>
          <p:cNvPr id="4" name="Marcador de número de diapositiva 3"/>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733054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09958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DFD5AB2A-8453-47EA-B24C-AAD11435F63B}" type="datetimeFigureOut">
              <a:rPr lang="es-ES_tradnl"/>
              <a:pPr>
                <a:defRPr/>
              </a:pPr>
              <a:t>11/5/20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30DAA2F-FBA1-4171-B4AE-E5580ECDE093}" type="slidenum">
              <a:rPr lang="es-ES_tradnl"/>
              <a:pPr>
                <a:defRPr/>
              </a:pPr>
              <a:t>‹Nr.›</a:t>
            </a:fld>
            <a:endParaRPr lang="es-ES_tradnl"/>
          </a:p>
        </p:txBody>
      </p:sp>
    </p:spTree>
    <p:extLst>
      <p:ext uri="{BB962C8B-B14F-4D97-AF65-F5344CB8AC3E}">
        <p14:creationId xmlns:p14="http://schemas.microsoft.com/office/powerpoint/2010/main" val="23473815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1" y="457200"/>
            <a:ext cx="2949178"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6" name="Marcador de pie de página 5"/>
          <p:cNvSpPr>
            <a:spLocks noGrp="1"/>
          </p:cNvSpPr>
          <p:nvPr>
            <p:ph type="ftr" sz="quarter" idx="11"/>
          </p:nvPr>
        </p:nvSpPr>
        <p:spPr/>
        <p:txBody>
          <a:bodyPr/>
          <a:lstStyle/>
          <a:p>
            <a:endParaRPr lang="es-ES_tradnl">
              <a:solidFill>
                <a:prstClr val="black">
                  <a:tint val="75000"/>
                </a:prstClr>
              </a:solidFill>
            </a:endParaRPr>
          </a:p>
        </p:txBody>
      </p:sp>
      <p:sp>
        <p:nvSpPr>
          <p:cNvPr id="7" name="Marcador de número de diapositiva 6"/>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2262756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14126194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543675" y="365125"/>
            <a:ext cx="1971675" cy="5811838"/>
          </a:xfrm>
        </p:spPr>
        <p:txBody>
          <a:bodyPr vert="eaVert"/>
          <a:lstStyle/>
          <a:p>
            <a:r>
              <a:rPr lang="es-ES_tradnl" smtClean="0"/>
              <a:t>Clic para editar título</a:t>
            </a:r>
            <a:endParaRPr lang="es-ES_tradnl"/>
          </a:p>
        </p:txBody>
      </p:sp>
      <p:sp>
        <p:nvSpPr>
          <p:cNvPr id="3" name="Marcador de texto vertical 2"/>
          <p:cNvSpPr>
            <a:spLocks noGrp="1"/>
          </p:cNvSpPr>
          <p:nvPr>
            <p:ph type="body" orient="vert" idx="1"/>
          </p:nvPr>
        </p:nvSpPr>
        <p:spPr>
          <a:xfrm>
            <a:off x="628650" y="365125"/>
            <a:ext cx="5800725" cy="5811838"/>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10"/>
          </p:nvPr>
        </p:nvSpPr>
        <p:spPr/>
        <p:txBody>
          <a:bodyPr/>
          <a:lstStyle/>
          <a:p>
            <a:fld id="{8A48FB37-2907-3842-BDCB-6F618F503821}" type="datetimeFigureOut">
              <a:rPr lang="es-ES_tradnl" smtClean="0">
                <a:solidFill>
                  <a:prstClr val="black">
                    <a:tint val="75000"/>
                  </a:prstClr>
                </a:solidFill>
              </a:rPr>
              <a:pPr/>
              <a:t>11/5/20</a:t>
            </a:fld>
            <a:endParaRPr lang="es-ES_tradnl">
              <a:solidFill>
                <a:prstClr val="black">
                  <a:tint val="75000"/>
                </a:prstClr>
              </a:solidFill>
            </a:endParaRPr>
          </a:p>
        </p:txBody>
      </p:sp>
      <p:sp>
        <p:nvSpPr>
          <p:cNvPr id="5" name="Marcador de pie de página 4"/>
          <p:cNvSpPr>
            <a:spLocks noGrp="1"/>
          </p:cNvSpPr>
          <p:nvPr>
            <p:ph type="ftr" sz="quarter" idx="11"/>
          </p:nvPr>
        </p:nvSpPr>
        <p:spPr/>
        <p:txBody>
          <a:bodyPr/>
          <a:lstStyle/>
          <a:p>
            <a:endParaRPr lang="es-ES_tradnl">
              <a:solidFill>
                <a:prstClr val="black">
                  <a:tint val="75000"/>
                </a:prstClr>
              </a:solidFill>
            </a:endParaRPr>
          </a:p>
        </p:txBody>
      </p:sp>
      <p:sp>
        <p:nvSpPr>
          <p:cNvPr id="6" name="Marcador de número de diapositiva 5"/>
          <p:cNvSpPr>
            <a:spLocks noGrp="1"/>
          </p:cNvSpPr>
          <p:nvPr>
            <p:ph type="sldNum" sz="quarter" idx="12"/>
          </p:nvPr>
        </p:nvSpPr>
        <p:spPr/>
        <p:txBody>
          <a:bodyPr/>
          <a:lstStyle/>
          <a:p>
            <a:fld id="{9C19CACD-E1DA-A442-B1C3-40AB687E4684}" type="slidenum">
              <a:rPr lang="es-ES_tradnl" smtClean="0">
                <a:solidFill>
                  <a:prstClr val="black">
                    <a:tint val="75000"/>
                  </a:prstClr>
                </a:solidFill>
              </a:rPr>
              <a:pPr/>
              <a:t>‹Nr.›</a:t>
            </a:fld>
            <a:endParaRPr lang="es-ES_tradnl">
              <a:solidFill>
                <a:prstClr val="black">
                  <a:tint val="75000"/>
                </a:prstClr>
              </a:solidFill>
            </a:endParaRPr>
          </a:p>
        </p:txBody>
      </p:sp>
    </p:spTree>
    <p:extLst>
      <p:ext uri="{BB962C8B-B14F-4D97-AF65-F5344CB8AC3E}">
        <p14:creationId xmlns:p14="http://schemas.microsoft.com/office/powerpoint/2010/main" val="346727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90" y="1709747"/>
            <a:ext cx="7886700" cy="2852737"/>
          </a:xfrm>
        </p:spPr>
        <p:txBody>
          <a:bodyPr anchor="b"/>
          <a:lstStyle>
            <a:lvl1pPr>
              <a:defRPr sz="6000"/>
            </a:lvl1pPr>
          </a:lstStyle>
          <a:p>
            <a:r>
              <a:rPr lang="es-ES_tradnl" smtClean="0"/>
              <a:t>Clic para editar título</a:t>
            </a:r>
            <a:endParaRPr lang="es-ES_tradnl"/>
          </a:p>
        </p:txBody>
      </p:sp>
      <p:sp>
        <p:nvSpPr>
          <p:cNvPr id="3" name="Marcador de texto 2"/>
          <p:cNvSpPr>
            <a:spLocks noGrp="1"/>
          </p:cNvSpPr>
          <p:nvPr>
            <p:ph type="body" idx="1"/>
          </p:nvPr>
        </p:nvSpPr>
        <p:spPr>
          <a:xfrm>
            <a:off x="623890" y="4589472"/>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F9264F4F-A0C0-4323-B0E6-91FC45B19BB9}" type="datetimeFigureOut">
              <a:rPr lang="es-ES_tradnl"/>
              <a:pPr>
                <a:defRPr/>
              </a:pPr>
              <a:t>11/5/20</a:t>
            </a:fld>
            <a:endParaRPr lang="es-ES_tradnl"/>
          </a:p>
        </p:txBody>
      </p:sp>
      <p:sp>
        <p:nvSpPr>
          <p:cNvPr id="5" name="Marcador de pie de página 4"/>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6" name="Marcador de número de diapositiva 5"/>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C50DDB86-D9D6-4649-B70E-8A683CB9015F}" type="slidenum">
              <a:rPr lang="es-ES_tradnl"/>
              <a:pPr>
                <a:defRPr/>
              </a:pPr>
              <a:t>‹Nr.›</a:t>
            </a:fld>
            <a:endParaRPr lang="es-ES_tradnl"/>
          </a:p>
        </p:txBody>
      </p:sp>
    </p:spTree>
    <p:extLst>
      <p:ext uri="{BB962C8B-B14F-4D97-AF65-F5344CB8AC3E}">
        <p14:creationId xmlns:p14="http://schemas.microsoft.com/office/powerpoint/2010/main" val="3096495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contenido 2"/>
          <p:cNvSpPr>
            <a:spLocks noGrp="1"/>
          </p:cNvSpPr>
          <p:nvPr>
            <p:ph sz="half" idx="1"/>
          </p:nvPr>
        </p:nvSpPr>
        <p:spPr>
          <a:xfrm>
            <a:off x="6286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contenido 3"/>
          <p:cNvSpPr>
            <a:spLocks noGrp="1"/>
          </p:cNvSpPr>
          <p:nvPr>
            <p:ph sz="half" idx="2"/>
          </p:nvPr>
        </p:nvSpPr>
        <p:spPr>
          <a:xfrm>
            <a:off x="4629150" y="1825625"/>
            <a:ext cx="3886200" cy="435133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4F91D240-5D26-4510-B2D7-97E533374563}" type="datetimeFigureOut">
              <a:rPr lang="es-ES_tradnl"/>
              <a:pPr>
                <a:defRPr/>
              </a:pPr>
              <a:t>11/5/20</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6DD3BDA4-8B5D-4672-A108-E05A7059EF63}" type="slidenum">
              <a:rPr lang="es-ES_tradnl"/>
              <a:pPr>
                <a:defRPr/>
              </a:pPr>
              <a:t>‹Nr.›</a:t>
            </a:fld>
            <a:endParaRPr lang="es-ES_tradnl"/>
          </a:p>
        </p:txBody>
      </p:sp>
    </p:spTree>
    <p:extLst>
      <p:ext uri="{BB962C8B-B14F-4D97-AF65-F5344CB8AC3E}">
        <p14:creationId xmlns:p14="http://schemas.microsoft.com/office/powerpoint/2010/main" val="153944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29843" y="365129"/>
            <a:ext cx="7886700" cy="1325563"/>
          </a:xfrm>
        </p:spPr>
        <p:txBody>
          <a:bodyPr/>
          <a:lstStyle/>
          <a:p>
            <a:r>
              <a:rPr lang="es-ES_tradnl" smtClean="0"/>
              <a:t>Clic para editar título</a:t>
            </a:r>
            <a:endParaRPr lang="es-ES_tradnl"/>
          </a:p>
        </p:txBody>
      </p:sp>
      <p:sp>
        <p:nvSpPr>
          <p:cNvPr id="3" name="Marcador de texto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629842" y="2505075"/>
            <a:ext cx="3868340"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5" name="Marcador de texto 4"/>
          <p:cNvSpPr>
            <a:spLocks noGrp="1"/>
          </p:cNvSpPr>
          <p:nvPr>
            <p:ph type="body" sz="quarter" idx="3"/>
          </p:nvPr>
        </p:nvSpPr>
        <p:spPr>
          <a:xfrm>
            <a:off x="4629152"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29152" y="2505075"/>
            <a:ext cx="3887391" cy="3684588"/>
          </a:xfrm>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7" name="Marcador de fecha 6"/>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8C9708E-821D-4FF0-9F45-26C83847EA87}" type="datetimeFigureOut">
              <a:rPr lang="es-ES_tradnl"/>
              <a:pPr>
                <a:defRPr/>
              </a:pPr>
              <a:t>11/5/20</a:t>
            </a:fld>
            <a:endParaRPr lang="es-ES_tradnl"/>
          </a:p>
        </p:txBody>
      </p:sp>
      <p:sp>
        <p:nvSpPr>
          <p:cNvPr id="8" name="Marcador de pie de página 7"/>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9" name="Marcador de número de diapositiva 8"/>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602512E8-5CC7-4333-8122-D94FF17A5DAA}" type="slidenum">
              <a:rPr lang="es-ES_tradnl"/>
              <a:pPr>
                <a:defRPr/>
              </a:pPr>
              <a:t>‹Nr.›</a:t>
            </a:fld>
            <a:endParaRPr lang="es-ES_tradnl"/>
          </a:p>
        </p:txBody>
      </p:sp>
    </p:spTree>
    <p:extLst>
      <p:ext uri="{BB962C8B-B14F-4D97-AF65-F5344CB8AC3E}">
        <p14:creationId xmlns:p14="http://schemas.microsoft.com/office/powerpoint/2010/main" val="451707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_tradnl"/>
          </a:p>
        </p:txBody>
      </p:sp>
      <p:sp>
        <p:nvSpPr>
          <p:cNvPr id="3" name="Marcador de fecha 2"/>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E99CAE5C-1738-4689-BE4F-9D2530297491}" type="datetimeFigureOut">
              <a:rPr lang="es-ES_tradnl"/>
              <a:pPr>
                <a:defRPr/>
              </a:pPr>
              <a:t>11/5/20</a:t>
            </a:fld>
            <a:endParaRPr lang="es-ES_tradnl"/>
          </a:p>
        </p:txBody>
      </p:sp>
      <p:sp>
        <p:nvSpPr>
          <p:cNvPr id="4" name="Marcador de pie de página 3"/>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5" name="Marcador de número de diapositiva 4"/>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DD0AC2B0-DAA9-4381-91AB-B4CADC9E10F7}" type="slidenum">
              <a:rPr lang="es-ES_tradnl"/>
              <a:pPr>
                <a:defRPr/>
              </a:pPr>
              <a:t>‹Nr.›</a:t>
            </a:fld>
            <a:endParaRPr lang="es-ES_tradnl"/>
          </a:p>
        </p:txBody>
      </p:sp>
    </p:spTree>
    <p:extLst>
      <p:ext uri="{BB962C8B-B14F-4D97-AF65-F5344CB8AC3E}">
        <p14:creationId xmlns:p14="http://schemas.microsoft.com/office/powerpoint/2010/main" val="12333800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A6F4AD94-B289-46CB-8895-C49A4C3A3F18}" type="datetimeFigureOut">
              <a:rPr lang="es-ES_tradnl"/>
              <a:pPr>
                <a:defRPr/>
              </a:pPr>
              <a:t>11/5/20</a:t>
            </a:fld>
            <a:endParaRPr lang="es-ES_tradnl"/>
          </a:p>
        </p:txBody>
      </p:sp>
      <p:sp>
        <p:nvSpPr>
          <p:cNvPr id="3" name="Marcador de pie de página 2"/>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4" name="Marcador de número de diapositiva 3"/>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B5752D22-5089-4374-9DD9-E736DDDDBD3F}" type="slidenum">
              <a:rPr lang="es-ES_tradnl"/>
              <a:pPr>
                <a:defRPr/>
              </a:pPr>
              <a:t>‹Nr.›</a:t>
            </a:fld>
            <a:endParaRPr lang="es-ES_tradnl"/>
          </a:p>
        </p:txBody>
      </p:sp>
    </p:spTree>
    <p:extLst>
      <p:ext uri="{BB962C8B-B14F-4D97-AF65-F5344CB8AC3E}">
        <p14:creationId xmlns:p14="http://schemas.microsoft.com/office/powerpoint/2010/main" val="298673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4" y="457200"/>
            <a:ext cx="2949178" cy="1600200"/>
          </a:xfrm>
        </p:spPr>
        <p:txBody>
          <a:bodyPr anchor="b"/>
          <a:lstStyle>
            <a:lvl1pPr>
              <a:defRPr sz="3200"/>
            </a:lvl1pPr>
          </a:lstStyle>
          <a:p>
            <a:r>
              <a:rPr lang="es-ES_tradnl" smtClean="0"/>
              <a:t>Clic para editar título</a:t>
            </a:r>
            <a:endParaRPr lang="es-ES_tradnl"/>
          </a:p>
        </p:txBody>
      </p:sp>
      <p:sp>
        <p:nvSpPr>
          <p:cNvPr id="3" name="Marcador de contenido 2"/>
          <p:cNvSpPr>
            <a:spLocks noGrp="1"/>
          </p:cNvSpPr>
          <p:nvPr>
            <p:ph idx="1"/>
          </p:nvPr>
        </p:nvSpPr>
        <p:spPr>
          <a:xfrm>
            <a:off x="3887391" y="987434"/>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texto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115C257B-CEE0-4E54-B096-F260AC7A49A7}" type="datetimeFigureOut">
              <a:rPr lang="es-ES_tradnl"/>
              <a:pPr>
                <a:defRPr/>
              </a:pPr>
              <a:t>11/5/20</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FF82FA7-7634-4E74-B3BF-E2F7BB089C38}" type="slidenum">
              <a:rPr lang="es-ES_tradnl"/>
              <a:pPr>
                <a:defRPr/>
              </a:pPr>
              <a:t>‹Nr.›</a:t>
            </a:fld>
            <a:endParaRPr lang="es-ES_tradnl"/>
          </a:p>
        </p:txBody>
      </p:sp>
    </p:spTree>
    <p:extLst>
      <p:ext uri="{BB962C8B-B14F-4D97-AF65-F5344CB8AC3E}">
        <p14:creationId xmlns:p14="http://schemas.microsoft.com/office/powerpoint/2010/main" val="42596869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29844" y="457200"/>
            <a:ext cx="2949178" cy="1600200"/>
          </a:xfrm>
        </p:spPr>
        <p:txBody>
          <a:bodyPr anchor="b"/>
          <a:lstStyle>
            <a:lvl1pPr>
              <a:defRPr sz="3200"/>
            </a:lvl1pPr>
          </a:lstStyle>
          <a:p>
            <a:r>
              <a:rPr lang="es-ES_tradnl" smtClean="0"/>
              <a:t>Clic para editar título</a:t>
            </a:r>
            <a:endParaRPr lang="es-ES_tradnl"/>
          </a:p>
        </p:txBody>
      </p:sp>
      <p:sp>
        <p:nvSpPr>
          <p:cNvPr id="3" name="Marcador de imagen 2"/>
          <p:cNvSpPr>
            <a:spLocks noGrp="1"/>
          </p:cNvSpPr>
          <p:nvPr>
            <p:ph type="pic" idx="1"/>
          </p:nvPr>
        </p:nvSpPr>
        <p:spPr>
          <a:xfrm>
            <a:off x="3887391" y="987434"/>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_tradnl" noProof="0"/>
          </a:p>
        </p:txBody>
      </p:sp>
      <p:sp>
        <p:nvSpPr>
          <p:cNvPr id="4" name="Marcador de texto 3"/>
          <p:cNvSpPr>
            <a:spLocks noGrp="1"/>
          </p:cNvSpPr>
          <p:nvPr>
            <p:ph type="body" sz="half" idx="2"/>
          </p:nvPr>
        </p:nvSpPr>
        <p:spPr>
          <a:xfrm>
            <a:off x="629844"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lvl1pPr eaLnBrk="0" fontAlgn="base" hangingPunct="0">
              <a:spcBef>
                <a:spcPct val="0"/>
              </a:spcBef>
              <a:spcAft>
                <a:spcPct val="0"/>
              </a:spcAft>
              <a:defRPr>
                <a:latin typeface="Arial" pitchFamily="34" charset="0"/>
              </a:defRPr>
            </a:lvl1pPr>
          </a:lstStyle>
          <a:p>
            <a:pPr>
              <a:defRPr/>
            </a:pPr>
            <a:fld id="{724539D6-F453-4A44-B529-A0481B749E5B}" type="datetimeFigureOut">
              <a:rPr lang="es-ES_tradnl"/>
              <a:pPr>
                <a:defRPr/>
              </a:pPr>
              <a:t>11/5/20</a:t>
            </a:fld>
            <a:endParaRPr lang="es-ES_tradnl"/>
          </a:p>
        </p:txBody>
      </p:sp>
      <p:sp>
        <p:nvSpPr>
          <p:cNvPr id="6" name="Marcador de pie de página 5"/>
          <p:cNvSpPr>
            <a:spLocks noGrp="1"/>
          </p:cNvSpPr>
          <p:nvPr>
            <p:ph type="ftr" sz="quarter" idx="11"/>
          </p:nvPr>
        </p:nvSpPr>
        <p:spPr/>
        <p:txBody>
          <a:bodyPr/>
          <a:lstStyle>
            <a:lvl1pPr eaLnBrk="0" fontAlgn="base" hangingPunct="0">
              <a:spcBef>
                <a:spcPct val="0"/>
              </a:spcBef>
              <a:spcAft>
                <a:spcPct val="0"/>
              </a:spcAft>
              <a:defRPr>
                <a:latin typeface="Arial" pitchFamily="34" charset="0"/>
              </a:defRPr>
            </a:lvl1pPr>
          </a:lstStyle>
          <a:p>
            <a:pPr>
              <a:defRPr/>
            </a:pPr>
            <a:endParaRPr lang="es-ES_tradnl"/>
          </a:p>
        </p:txBody>
      </p:sp>
      <p:sp>
        <p:nvSpPr>
          <p:cNvPr id="7" name="Marcador de número de diapositiva 6"/>
          <p:cNvSpPr>
            <a:spLocks noGrp="1"/>
          </p:cNvSpPr>
          <p:nvPr>
            <p:ph type="sldNum" sz="quarter" idx="12"/>
          </p:nvPr>
        </p:nvSpPr>
        <p:spPr/>
        <p:txBody>
          <a:bodyPr/>
          <a:lstStyle>
            <a:lvl1pPr eaLnBrk="0" fontAlgn="base" hangingPunct="0">
              <a:spcBef>
                <a:spcPct val="0"/>
              </a:spcBef>
              <a:spcAft>
                <a:spcPct val="0"/>
              </a:spcAft>
              <a:defRPr>
                <a:latin typeface="Arial" pitchFamily="34" charset="0"/>
              </a:defRPr>
            </a:lvl1pPr>
          </a:lstStyle>
          <a:p>
            <a:pPr>
              <a:defRPr/>
            </a:pPr>
            <a:fld id="{46E8DD67-E281-4C7C-83FF-F3E34B531EBF}" type="slidenum">
              <a:rPr lang="es-ES_tradnl"/>
              <a:pPr>
                <a:defRPr/>
              </a:pPr>
              <a:t>‹Nr.›</a:t>
            </a:fld>
            <a:endParaRPr lang="es-ES_tradnl"/>
          </a:p>
        </p:txBody>
      </p:sp>
    </p:spTree>
    <p:extLst>
      <p:ext uri="{BB962C8B-B14F-4D97-AF65-F5344CB8AC3E}">
        <p14:creationId xmlns:p14="http://schemas.microsoft.com/office/powerpoint/2010/main" val="35483860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Marcador de título 1"/>
          <p:cNvSpPr>
            <a:spLocks noGrp="1"/>
          </p:cNvSpPr>
          <p:nvPr>
            <p:ph type="title"/>
          </p:nvPr>
        </p:nvSpPr>
        <p:spPr bwMode="auto">
          <a:xfrm>
            <a:off x="628650" y="365129"/>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smtClean="0"/>
              <a:t>Clic para editar título</a:t>
            </a:r>
          </a:p>
        </p:txBody>
      </p:sp>
      <p:sp>
        <p:nvSpPr>
          <p:cNvPr id="2051" name="Marcador de texto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p>
        </p:txBody>
      </p:sp>
      <p:sp>
        <p:nvSpPr>
          <p:cNvPr id="4" name="Marcador de fecha 3"/>
          <p:cNvSpPr>
            <a:spLocks noGrp="1"/>
          </p:cNvSpPr>
          <p:nvPr>
            <p:ph type="dt" sz="half" idx="2"/>
          </p:nvPr>
        </p:nvSpPr>
        <p:spPr>
          <a:xfrm>
            <a:off x="628650" y="6356354"/>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defRPr>
            </a:lvl1pPr>
          </a:lstStyle>
          <a:p>
            <a:pPr>
              <a:defRPr/>
            </a:pPr>
            <a:fld id="{8C74DF8E-98AA-47E8-9FD5-361E0D8B5E17}" type="datetimeFigureOut">
              <a:rPr lang="es-ES_tradnl"/>
              <a:pPr>
                <a:defRPr/>
              </a:pPr>
              <a:t>11/5/20</a:t>
            </a:fld>
            <a:endParaRPr lang="es-ES_tradnl"/>
          </a:p>
        </p:txBody>
      </p:sp>
      <p:sp>
        <p:nvSpPr>
          <p:cNvPr id="5" name="Marcador de pie de página 4"/>
          <p:cNvSpPr>
            <a:spLocks noGrp="1"/>
          </p:cNvSpPr>
          <p:nvPr>
            <p:ph type="ftr" sz="quarter" idx="3"/>
          </p:nvPr>
        </p:nvSpPr>
        <p:spPr>
          <a:xfrm>
            <a:off x="3028950" y="6356354"/>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defRPr>
            </a:lvl1pPr>
          </a:lstStyle>
          <a:p>
            <a:pPr>
              <a:defRPr/>
            </a:pPr>
            <a:endParaRPr lang="es-ES_tradnl"/>
          </a:p>
        </p:txBody>
      </p:sp>
      <p:sp>
        <p:nvSpPr>
          <p:cNvPr id="6" name="Marcador de número de diapositiva 5"/>
          <p:cNvSpPr>
            <a:spLocks noGrp="1"/>
          </p:cNvSpPr>
          <p:nvPr>
            <p:ph type="sldNum" sz="quarter" idx="4"/>
          </p:nvPr>
        </p:nvSpPr>
        <p:spPr>
          <a:xfrm>
            <a:off x="6457950" y="6356354"/>
            <a:ext cx="20574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prstClr val="black">
                    <a:tint val="75000"/>
                  </a:prstClr>
                </a:solidFill>
                <a:latin typeface="Calibri"/>
              </a:defRPr>
            </a:lvl1pPr>
          </a:lstStyle>
          <a:p>
            <a:pPr>
              <a:defRPr/>
            </a:pPr>
            <a:fld id="{1A87A69D-B039-4ECD-94BA-08DCBD6660B0}" type="slidenum">
              <a:rPr lang="es-ES_tradnl"/>
              <a:pPr>
                <a:defRPr/>
              </a:pPr>
              <a:t>‹Nr.›</a:t>
            </a:fld>
            <a:endParaRPr lang="es-ES_tradnl"/>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a:defRPr>
      </a:lvl2pPr>
      <a:lvl3pPr algn="l" rtl="0" eaLnBrk="0" fontAlgn="base" hangingPunct="0">
        <a:lnSpc>
          <a:spcPct val="90000"/>
        </a:lnSpc>
        <a:spcBef>
          <a:spcPct val="0"/>
        </a:spcBef>
        <a:spcAft>
          <a:spcPct val="0"/>
        </a:spcAft>
        <a:defRPr sz="4400">
          <a:solidFill>
            <a:schemeClr val="tx1"/>
          </a:solidFill>
          <a:latin typeface="Calibri Light"/>
        </a:defRPr>
      </a:lvl3pPr>
      <a:lvl4pPr algn="l" rtl="0" eaLnBrk="0" fontAlgn="base" hangingPunct="0">
        <a:lnSpc>
          <a:spcPct val="90000"/>
        </a:lnSpc>
        <a:spcBef>
          <a:spcPct val="0"/>
        </a:spcBef>
        <a:spcAft>
          <a:spcPct val="0"/>
        </a:spcAft>
        <a:defRPr sz="4400">
          <a:solidFill>
            <a:schemeClr val="tx1"/>
          </a:solidFill>
          <a:latin typeface="Calibri Light"/>
        </a:defRPr>
      </a:lvl4pPr>
      <a:lvl5pPr algn="l" rtl="0" eaLnBrk="0" fontAlgn="base" hangingPunct="0">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_tradnl" smtClean="0"/>
              <a:t>Clic para editar título</a:t>
            </a:r>
            <a:endParaRPr lang="es-ES_tradnl"/>
          </a:p>
        </p:txBody>
      </p:sp>
      <p:sp>
        <p:nvSpPr>
          <p:cNvPr id="3" name="Marcador de texto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_tradnl"/>
          </a:p>
        </p:txBody>
      </p:sp>
      <p:sp>
        <p:nvSpPr>
          <p:cNvPr id="4" name="Marcador de fecha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8A48FB37-2907-3842-BDCB-6F618F503821}" type="datetimeFigureOut">
              <a:rPr lang="es-ES_tradnl" smtClean="0">
                <a:solidFill>
                  <a:prstClr val="black">
                    <a:tint val="75000"/>
                  </a:prstClr>
                </a:solidFill>
                <a:latin typeface="Calibri"/>
              </a:rPr>
              <a:pPr fontAlgn="auto">
                <a:spcBef>
                  <a:spcPts val="0"/>
                </a:spcBef>
                <a:spcAft>
                  <a:spcPts val="0"/>
                </a:spcAft>
              </a:pPr>
              <a:t>11/5/20</a:t>
            </a:fld>
            <a:endParaRPr lang="es-ES_tradnl">
              <a:solidFill>
                <a:prstClr val="black">
                  <a:tint val="75000"/>
                </a:prstClr>
              </a:solidFill>
              <a:latin typeface="Calibri"/>
            </a:endParaRPr>
          </a:p>
        </p:txBody>
      </p:sp>
      <p:sp>
        <p:nvSpPr>
          <p:cNvPr id="5" name="Marcador de pie de página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s-ES_tradnl">
              <a:solidFill>
                <a:prstClr val="black">
                  <a:tint val="75000"/>
                </a:prstClr>
              </a:solidFill>
              <a:latin typeface="Calibri"/>
            </a:endParaRPr>
          </a:p>
        </p:txBody>
      </p:sp>
      <p:sp>
        <p:nvSpPr>
          <p:cNvPr id="6" name="Marcador de número de diapositiva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9C19CACD-E1DA-A442-B1C3-40AB687E4684}" type="slidenum">
              <a:rPr lang="es-ES_tradnl" smtClean="0">
                <a:solidFill>
                  <a:prstClr val="black">
                    <a:tint val="75000"/>
                  </a:prstClr>
                </a:solidFill>
                <a:latin typeface="Calibri"/>
              </a:rPr>
              <a:pPr fontAlgn="auto">
                <a:spcBef>
                  <a:spcPts val="0"/>
                </a:spcBef>
                <a:spcAft>
                  <a:spcPts val="0"/>
                </a:spcAft>
              </a:pPr>
              <a:t>‹Nr.›</a:t>
            </a:fld>
            <a:endParaRPr lang="es-ES_tradnl">
              <a:solidFill>
                <a:prstClr val="black">
                  <a:tint val="75000"/>
                </a:prstClr>
              </a:solidFill>
              <a:latin typeface="Calibri"/>
            </a:endParaRPr>
          </a:p>
        </p:txBody>
      </p:sp>
    </p:spTree>
    <p:extLst>
      <p:ext uri="{BB962C8B-B14F-4D97-AF65-F5344CB8AC3E}">
        <p14:creationId xmlns:p14="http://schemas.microsoft.com/office/powerpoint/2010/main" val="202876539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p:cNvSpPr>
          <p:nvPr>
            <p:ph type="title"/>
          </p:nvPr>
        </p:nvSpPr>
        <p:spPr/>
        <p:txBody>
          <a:bodyPr rtlCol="0">
            <a:normAutofit fontScale="90000"/>
          </a:bodyPr>
          <a:lstStyle/>
          <a:p>
            <a:pPr algn="ctr" eaLnBrk="1" fontAlgn="auto" hangingPunct="1">
              <a:spcAft>
                <a:spcPts val="0"/>
              </a:spcAft>
              <a:defRPr/>
            </a:pPr>
            <a:r>
              <a:rPr lang="es-ES_tradnl" i="1" dirty="0" smtClean="0"/>
              <a:t/>
            </a:r>
            <a:br>
              <a:rPr lang="es-ES_tradnl" i="1" dirty="0" smtClean="0"/>
            </a:br>
            <a:r>
              <a:rPr lang="es-ES_tradnl" i="1" dirty="0" smtClean="0"/>
              <a:t/>
            </a:r>
            <a:br>
              <a:rPr lang="es-ES_tradnl" i="1" dirty="0" smtClean="0"/>
            </a:br>
            <a:r>
              <a:rPr lang="es-UY" i="1" dirty="0"/>
              <a:t> </a:t>
            </a:r>
            <a:r>
              <a:rPr lang="es-UY" sz="4000" i="1" dirty="0">
                <a:solidFill>
                  <a:srgbClr val="C00000"/>
                </a:solidFill>
                <a:latin typeface="Arial" pitchFamily="34" charset="0"/>
                <a:cs typeface="Arial" pitchFamily="34" charset="0"/>
              </a:rPr>
              <a:t>CURSO A DISTANCIA DE DERECHO AMBIENTAL  </a:t>
            </a:r>
            <a:r>
              <a:rPr lang="es-UY" sz="4000" i="1" dirty="0" smtClean="0">
                <a:solidFill>
                  <a:srgbClr val="C00000"/>
                </a:solidFill>
                <a:latin typeface="Arial" pitchFamily="34" charset="0"/>
                <a:cs typeface="Arial" pitchFamily="34" charset="0"/>
              </a:rPr>
              <a:t>AÑO 2020</a:t>
            </a:r>
            <a:r>
              <a:rPr lang="es-ES_tradnl" sz="3600" dirty="0" smtClean="0">
                <a:solidFill>
                  <a:srgbClr val="C00000"/>
                </a:solidFill>
              </a:rPr>
              <a:t/>
            </a:r>
            <a:br>
              <a:rPr lang="es-ES_tradnl" sz="3600" dirty="0" smtClean="0">
                <a:solidFill>
                  <a:srgbClr val="C00000"/>
                </a:solidFill>
              </a:rPr>
            </a:br>
            <a:r>
              <a:rPr lang="es-ES_tradnl" sz="2200" dirty="0" smtClean="0">
                <a:solidFill>
                  <a:srgbClr val="C00000"/>
                </a:solidFill>
              </a:rPr>
              <a:t>CURE – </a:t>
            </a:r>
            <a:r>
              <a:rPr lang="es-ES_tradnl" sz="2200" dirty="0" err="1" smtClean="0">
                <a:solidFill>
                  <a:srgbClr val="C00000"/>
                </a:solidFill>
              </a:rPr>
              <a:t>UDELAR</a:t>
            </a:r>
            <a:r>
              <a:rPr lang="es-ES_tradnl" sz="2200" dirty="0" smtClean="0">
                <a:solidFill>
                  <a:srgbClr val="C00000"/>
                </a:solidFill>
              </a:rPr>
              <a:t>.</a:t>
            </a:r>
            <a:r>
              <a:rPr lang="es-ES_tradnl" sz="2200" i="1" dirty="0"/>
              <a:t/>
            </a:r>
            <a:br>
              <a:rPr lang="es-ES_tradnl" sz="2200" i="1" dirty="0"/>
            </a:br>
            <a:r>
              <a:rPr lang="es-ES_tradnl" sz="2000" dirty="0"/>
              <a:t/>
            </a:r>
            <a:br>
              <a:rPr lang="es-ES_tradnl" sz="2000" dirty="0"/>
            </a:br>
            <a:r>
              <a:rPr lang="es-ES_tradnl" dirty="0"/>
              <a:t/>
            </a:r>
            <a:br>
              <a:rPr lang="es-ES_tradnl" dirty="0"/>
            </a:br>
            <a:endParaRPr lang="es-ES" altLang="x-none" dirty="0"/>
          </a:p>
        </p:txBody>
      </p:sp>
      <p:sp>
        <p:nvSpPr>
          <p:cNvPr id="78850" name="Rectangle 3"/>
          <p:cNvSpPr>
            <a:spLocks noGrp="1"/>
          </p:cNvSpPr>
          <p:nvPr>
            <p:ph sz="half" idx="1"/>
          </p:nvPr>
        </p:nvSpPr>
        <p:spPr/>
        <p:txBody>
          <a:bodyPr rtlCol="0">
            <a:normAutofit/>
          </a:bodyPr>
          <a:lstStyle/>
          <a:p>
            <a:pPr eaLnBrk="1" fontAlgn="auto" hangingPunct="1">
              <a:spcAft>
                <a:spcPts val="0"/>
              </a:spcAft>
              <a:buFont typeface="Arial"/>
              <a:buChar char="•"/>
              <a:defRPr/>
            </a:pPr>
            <a:endParaRPr lang="es-ES" altLang="x-none" sz="2370" dirty="0"/>
          </a:p>
          <a:p>
            <a:pPr marL="0" indent="0" eaLnBrk="1" fontAlgn="auto" hangingPunct="1">
              <a:spcAft>
                <a:spcPts val="0"/>
              </a:spcAft>
              <a:buFont typeface="Arial"/>
              <a:buNone/>
              <a:defRPr/>
            </a:pPr>
            <a:endParaRPr lang="es-MX" altLang="x-none" sz="2000" dirty="0" smtClean="0"/>
          </a:p>
          <a:p>
            <a:pPr marL="0" indent="0" eaLnBrk="1" fontAlgn="auto" hangingPunct="1">
              <a:spcAft>
                <a:spcPts val="0"/>
              </a:spcAft>
              <a:buFont typeface="Arial"/>
              <a:buNone/>
              <a:defRPr/>
            </a:pPr>
            <a:r>
              <a:rPr lang="es-MX" altLang="x-none" sz="2000" dirty="0" smtClean="0"/>
              <a:t>Clase quinta:</a:t>
            </a:r>
          </a:p>
          <a:p>
            <a:pPr marL="0" indent="0" eaLnBrk="1" fontAlgn="auto" hangingPunct="1">
              <a:spcAft>
                <a:spcPts val="0"/>
              </a:spcAft>
              <a:buFont typeface="Arial"/>
              <a:buNone/>
              <a:defRPr/>
            </a:pPr>
            <a:r>
              <a:rPr lang="es-MX" altLang="x-none" sz="2000" dirty="0" smtClean="0"/>
              <a:t>¿Que es el ambiente para el derecho? Doctrina y derecho positivo de </a:t>
            </a:r>
            <a:r>
              <a:rPr lang="es-MX" altLang="x-none" sz="2000" dirty="0"/>
              <a:t>U</a:t>
            </a:r>
            <a:r>
              <a:rPr lang="es-MX" altLang="x-none" sz="2000" dirty="0" smtClean="0"/>
              <a:t>ruguay.   </a:t>
            </a:r>
            <a:endParaRPr lang="es-MX" altLang="x-none" sz="2000" dirty="0"/>
          </a:p>
          <a:p>
            <a:pPr marL="0" indent="0" eaLnBrk="1" fontAlgn="auto" hangingPunct="1">
              <a:spcAft>
                <a:spcPts val="0"/>
              </a:spcAft>
              <a:buFont typeface="Arial"/>
              <a:buNone/>
              <a:defRPr/>
            </a:pPr>
            <a:endParaRPr lang="es-MX" altLang="x-none" sz="2000" dirty="0" smtClean="0"/>
          </a:p>
          <a:p>
            <a:pPr marL="0" indent="0" eaLnBrk="1" fontAlgn="auto" hangingPunct="1">
              <a:spcAft>
                <a:spcPts val="0"/>
              </a:spcAft>
              <a:buFont typeface="Arial"/>
              <a:buNone/>
              <a:defRPr/>
            </a:pPr>
            <a:endParaRPr lang="es-MX" altLang="x-none" sz="2000" dirty="0"/>
          </a:p>
          <a:p>
            <a:pPr marL="0" indent="0" eaLnBrk="1" fontAlgn="auto" hangingPunct="1">
              <a:spcAft>
                <a:spcPts val="0"/>
              </a:spcAft>
              <a:buFont typeface="Arial"/>
              <a:buNone/>
              <a:defRPr/>
            </a:pPr>
            <a:r>
              <a:rPr lang="es-MX" altLang="x-none" sz="2000" dirty="0" smtClean="0"/>
              <a:t>José Sciandro          </a:t>
            </a:r>
          </a:p>
          <a:p>
            <a:pPr marL="0" indent="0" eaLnBrk="1" fontAlgn="auto" hangingPunct="1">
              <a:spcAft>
                <a:spcPts val="0"/>
              </a:spcAft>
              <a:buFont typeface="Arial"/>
              <a:buNone/>
              <a:defRPr/>
            </a:pPr>
            <a:r>
              <a:rPr lang="es-ES" altLang="x-none" sz="2000" dirty="0" smtClean="0"/>
              <a:t>Alberto Gómez </a:t>
            </a:r>
            <a:endParaRPr lang="es-ES" altLang="x-none" sz="2000" dirty="0"/>
          </a:p>
          <a:p>
            <a:pPr eaLnBrk="1" fontAlgn="auto" hangingPunct="1">
              <a:spcAft>
                <a:spcPts val="0"/>
              </a:spcAft>
              <a:buFont typeface="Wingdings" charset="2"/>
              <a:buChar char="q"/>
              <a:defRPr/>
            </a:pPr>
            <a:endParaRPr lang="es-ES" altLang="x-none" sz="2370" dirty="0"/>
          </a:p>
        </p:txBody>
      </p:sp>
      <p:pic>
        <p:nvPicPr>
          <p:cNvPr id="14340" name="Picture 4"/>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962526" y="2390779"/>
            <a:ext cx="3705225" cy="3743325"/>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p:cNvSpPr>
          <p:nvPr>
            <p:ph type="title"/>
          </p:nvPr>
        </p:nvSpPr>
        <p:spPr/>
        <p:txBody>
          <a:bodyPr/>
          <a:lstStyle/>
          <a:p>
            <a:pPr algn="l"/>
            <a:r>
              <a:rPr lang="es-ES" sz="2400" dirty="0" smtClean="0"/>
              <a:t> </a:t>
            </a:r>
            <a:br>
              <a:rPr lang="es-ES" sz="2400" dirty="0" smtClean="0"/>
            </a:br>
            <a:r>
              <a:rPr lang="es-ES" sz="4000" dirty="0" smtClean="0">
                <a:solidFill>
                  <a:srgbClr val="C00000"/>
                </a:solidFill>
              </a:rPr>
              <a:t>Doctrina italiana</a:t>
            </a:r>
            <a:r>
              <a:rPr lang="es-ES" sz="2400" dirty="0" smtClean="0"/>
              <a:t>:</a:t>
            </a:r>
            <a:br>
              <a:rPr lang="es-ES" sz="2400" dirty="0" smtClean="0"/>
            </a:br>
            <a:endParaRPr lang="es-ES" sz="2400" dirty="0" smtClean="0"/>
          </a:p>
        </p:txBody>
      </p:sp>
      <p:sp>
        <p:nvSpPr>
          <p:cNvPr id="57347" name="Rectangle 3"/>
          <p:cNvSpPr>
            <a:spLocks noGrp="1"/>
          </p:cNvSpPr>
          <p:nvPr>
            <p:ph sz="half" idx="1"/>
          </p:nvPr>
        </p:nvSpPr>
        <p:spPr/>
        <p:txBody>
          <a:bodyPr/>
          <a:lstStyle/>
          <a:p>
            <a:pPr>
              <a:lnSpc>
                <a:spcPct val="80000"/>
              </a:lnSpc>
              <a:buFont typeface="Wingdings" pitchFamily="2" charset="2"/>
              <a:buChar char="q"/>
            </a:pPr>
            <a:r>
              <a:rPr lang="es-ES" sz="2400" u="sng" dirty="0" err="1" smtClean="0"/>
              <a:t>Postiglione</a:t>
            </a:r>
            <a:r>
              <a:rPr lang="es-ES" sz="2400" u="sng" dirty="0" smtClean="0"/>
              <a:t> y </a:t>
            </a:r>
            <a:r>
              <a:rPr lang="es-ES" sz="2400" u="sng" dirty="0" err="1" smtClean="0"/>
              <a:t>Giampietro</a:t>
            </a:r>
            <a:r>
              <a:rPr lang="es-ES" sz="2400" u="sng" dirty="0" smtClean="0"/>
              <a:t> </a:t>
            </a:r>
            <a:r>
              <a:rPr lang="es-ES" sz="2400" dirty="0" smtClean="0"/>
              <a:t>: Entiende el derecho al medio ambiente como un derecho fundamental del hombre; es un derecho de la personalidad que implica el disfrute individual de un bien común. </a:t>
            </a:r>
          </a:p>
          <a:p>
            <a:pPr>
              <a:lnSpc>
                <a:spcPct val="80000"/>
              </a:lnSpc>
              <a:buFont typeface="Wingdings" pitchFamily="2" charset="2"/>
              <a:buChar char="q"/>
            </a:pPr>
            <a:r>
              <a:rPr lang="es-ES" sz="2400" dirty="0" smtClean="0"/>
              <a:t>Se concibe el medio ambiente como un concepto unitario diferente de los elementos que lo componen.</a:t>
            </a:r>
          </a:p>
          <a:p>
            <a:pPr>
              <a:lnSpc>
                <a:spcPct val="80000"/>
              </a:lnSpc>
              <a:buFont typeface="Arial" charset="0"/>
              <a:buNone/>
            </a:pPr>
            <a:endParaRPr lang="es-ES" sz="2400" u="sng" dirty="0" smtClean="0"/>
          </a:p>
          <a:p>
            <a:pPr>
              <a:lnSpc>
                <a:spcPct val="80000"/>
              </a:lnSpc>
              <a:buFont typeface="Arial" charset="0"/>
              <a:buNone/>
            </a:pPr>
            <a:endParaRPr lang="es-ES" sz="2400" dirty="0" smtClean="0"/>
          </a:p>
          <a:p>
            <a:pPr>
              <a:lnSpc>
                <a:spcPct val="80000"/>
              </a:lnSpc>
            </a:pPr>
            <a:r>
              <a:rPr lang="es-ES" sz="2400" dirty="0" smtClean="0"/>
              <a:t> </a:t>
            </a:r>
          </a:p>
        </p:txBody>
      </p:sp>
      <p:sp>
        <p:nvSpPr>
          <p:cNvPr id="2" name="1 Marcador de contenido"/>
          <p:cNvSpPr>
            <a:spLocks noGrp="1"/>
          </p:cNvSpPr>
          <p:nvPr>
            <p:ph sz="half" idx="2"/>
          </p:nvPr>
        </p:nvSpPr>
        <p:spPr/>
        <p:txBody>
          <a:bodyPr/>
          <a:lstStyle/>
          <a:p>
            <a:pPr>
              <a:buFont typeface="Wingdings" pitchFamily="2" charset="2"/>
              <a:buChar char="q"/>
            </a:pPr>
            <a:r>
              <a:rPr lang="es-UY" sz="2400" u="sng" dirty="0" err="1"/>
              <a:t>Maddalena</a:t>
            </a:r>
            <a:r>
              <a:rPr lang="es-UY" sz="2400" dirty="0"/>
              <a:t>: Un complejo de bienes culturales y naturales relevantes para la calidad de vida  y que sean accesibles a todos. La tutela jurídica no refiere a la apropiación individual de esos bienes, sino el interés general lo que somete a tutela dichos bienes.</a:t>
            </a:r>
          </a:p>
          <a:p>
            <a:endParaRPr lang="es-UY" dirty="0"/>
          </a:p>
        </p:txBody>
      </p:sp>
    </p:spTree>
    <p:extLst>
      <p:ext uri="{BB962C8B-B14F-4D97-AF65-F5344CB8AC3E}">
        <p14:creationId xmlns:p14="http://schemas.microsoft.com/office/powerpoint/2010/main" val="52122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p:txBody>
          <a:bodyPr/>
          <a:lstStyle/>
          <a:p>
            <a:r>
              <a:rPr lang="es-ES" dirty="0" smtClean="0">
                <a:solidFill>
                  <a:srgbClr val="C00000"/>
                </a:solidFill>
              </a:rPr>
              <a:t>Doctrina Española.</a:t>
            </a:r>
          </a:p>
        </p:txBody>
      </p:sp>
      <p:sp>
        <p:nvSpPr>
          <p:cNvPr id="53251" name="Rectangle 3"/>
          <p:cNvSpPr>
            <a:spLocks noGrp="1"/>
          </p:cNvSpPr>
          <p:nvPr>
            <p:ph sz="half" idx="1"/>
          </p:nvPr>
        </p:nvSpPr>
        <p:spPr/>
        <p:txBody>
          <a:bodyPr/>
          <a:lstStyle/>
          <a:p>
            <a:pPr>
              <a:lnSpc>
                <a:spcPct val="80000"/>
              </a:lnSpc>
              <a:buFont typeface="Arial" charset="0"/>
              <a:buNone/>
            </a:pPr>
            <a:r>
              <a:rPr lang="es-ES" sz="2800" u="sng" dirty="0" smtClean="0"/>
              <a:t>Concepción Estricta</a:t>
            </a:r>
            <a:r>
              <a:rPr lang="es-ES" sz="2800" dirty="0" smtClean="0"/>
              <a:t>: </a:t>
            </a:r>
          </a:p>
          <a:p>
            <a:pPr>
              <a:lnSpc>
                <a:spcPct val="80000"/>
              </a:lnSpc>
              <a:buFont typeface="Wingdings" pitchFamily="2" charset="2"/>
              <a:buChar char="q"/>
            </a:pPr>
            <a:r>
              <a:rPr lang="es-ES" sz="2800" dirty="0" smtClean="0"/>
              <a:t> </a:t>
            </a:r>
            <a:r>
              <a:rPr lang="es-ES" sz="2400" dirty="0" smtClean="0"/>
              <a:t>Martín Mateo: Solo abarca a aquellos elementos de titularidad común y de características dinámicas lo que reduce el tema a los elementos agua y aire. Son recursos primarios de los que depende la naturaleza en su conjunto.</a:t>
            </a:r>
          </a:p>
          <a:p>
            <a:pPr marL="0" indent="0">
              <a:lnSpc>
                <a:spcPct val="80000"/>
              </a:lnSpc>
              <a:buNone/>
            </a:pPr>
            <a:endParaRPr lang="es-ES" sz="2800" dirty="0" smtClean="0"/>
          </a:p>
        </p:txBody>
      </p:sp>
      <p:sp>
        <p:nvSpPr>
          <p:cNvPr id="2" name="1 Marcador de contenido"/>
          <p:cNvSpPr>
            <a:spLocks noGrp="1"/>
          </p:cNvSpPr>
          <p:nvPr>
            <p:ph sz="half" idx="2"/>
          </p:nvPr>
        </p:nvSpPr>
        <p:spPr/>
        <p:txBody>
          <a:bodyPr/>
          <a:lstStyle/>
          <a:p>
            <a:pPr marL="0" indent="0">
              <a:buNone/>
            </a:pPr>
            <a:r>
              <a:rPr lang="es-UY" u="sng" dirty="0"/>
              <a:t>Concepción </a:t>
            </a:r>
            <a:r>
              <a:rPr lang="es-UY" u="sng" dirty="0" smtClean="0"/>
              <a:t>amplia</a:t>
            </a:r>
            <a:r>
              <a:rPr lang="es-UY" dirty="0" smtClean="0"/>
              <a:t>:</a:t>
            </a:r>
            <a:endParaRPr lang="es-UY" dirty="0"/>
          </a:p>
          <a:p>
            <a:pPr>
              <a:buFont typeface="Wingdings" pitchFamily="2" charset="2"/>
              <a:buChar char="q"/>
            </a:pPr>
            <a:r>
              <a:rPr lang="es-UY" sz="2000" dirty="0" smtClean="0"/>
              <a:t>Mola </a:t>
            </a:r>
            <a:r>
              <a:rPr lang="es-UY" sz="2000" dirty="0"/>
              <a:t>de Esteban:  “El hombre y su entorno vital; esto es el marco comprensivo y mutable de los elementos, condiciones y circunstancias de todo orden – físicas  y orgánicas- en el que el hombre se desenvuelve en la vida; nada por tanto es extraño al concepto de medio ambiente”</a:t>
            </a:r>
          </a:p>
          <a:p>
            <a:pPr marL="0" indent="0">
              <a:buNone/>
            </a:pPr>
            <a:endParaRPr lang="es-UY" dirty="0"/>
          </a:p>
        </p:txBody>
      </p:sp>
    </p:spTree>
    <p:extLst>
      <p:ext uri="{BB962C8B-B14F-4D97-AF65-F5344CB8AC3E}">
        <p14:creationId xmlns:p14="http://schemas.microsoft.com/office/powerpoint/2010/main" val="1263331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p:nvPr>
        </p:nvSpPr>
        <p:spPr/>
        <p:txBody>
          <a:bodyPr/>
          <a:lstStyle/>
          <a:p>
            <a:pPr algn="l"/>
            <a:r>
              <a:rPr lang="es-ES" sz="2800" dirty="0" smtClean="0"/>
              <a:t/>
            </a:r>
            <a:br>
              <a:rPr lang="es-ES" sz="2800" dirty="0" smtClean="0"/>
            </a:br>
            <a:r>
              <a:rPr lang="es-ES" sz="4000" dirty="0" smtClean="0">
                <a:solidFill>
                  <a:srgbClr val="C00000"/>
                </a:solidFill>
              </a:rPr>
              <a:t>Doctrina francesa:</a:t>
            </a:r>
          </a:p>
        </p:txBody>
      </p:sp>
      <p:sp>
        <p:nvSpPr>
          <p:cNvPr id="54275" name="Rectangle 3"/>
          <p:cNvSpPr>
            <a:spLocks noGrp="1"/>
          </p:cNvSpPr>
          <p:nvPr>
            <p:ph type="body" idx="1"/>
          </p:nvPr>
        </p:nvSpPr>
        <p:spPr/>
        <p:txBody>
          <a:bodyPr/>
          <a:lstStyle/>
          <a:p>
            <a:r>
              <a:rPr lang="es-ES" dirty="0" err="1" smtClean="0"/>
              <a:t>Despax</a:t>
            </a:r>
            <a:r>
              <a:rPr lang="es-ES" dirty="0" smtClean="0"/>
              <a:t>: Para el Derecho, el objeto  es suprimir  o limitar las actividades humanas sobe el medio natural.</a:t>
            </a:r>
          </a:p>
          <a:p>
            <a:pPr>
              <a:buFont typeface="Arial" charset="0"/>
              <a:buNone/>
            </a:pPr>
            <a:endParaRPr lang="es-ES" dirty="0" smtClean="0"/>
          </a:p>
          <a:p>
            <a:r>
              <a:rPr lang="es-ES" dirty="0" err="1" smtClean="0"/>
              <a:t>Kiss</a:t>
            </a:r>
            <a:r>
              <a:rPr lang="es-ES" dirty="0" smtClean="0"/>
              <a:t>: es la conciencia social, la idea de que existe un valor a salvaguardar y compartir lo que da significación al medio ambiente.</a:t>
            </a:r>
          </a:p>
        </p:txBody>
      </p:sp>
    </p:spTree>
    <p:extLst>
      <p:ext uri="{BB962C8B-B14F-4D97-AF65-F5344CB8AC3E}">
        <p14:creationId xmlns:p14="http://schemas.microsoft.com/office/powerpoint/2010/main" val="2816039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es-ES" dirty="0" smtClean="0">
                <a:solidFill>
                  <a:srgbClr val="C00000"/>
                </a:solidFill>
              </a:rPr>
              <a:t>Doctrina Norteamericana</a:t>
            </a:r>
            <a:r>
              <a:rPr lang="es-ES" dirty="0" smtClean="0"/>
              <a:t>:</a:t>
            </a:r>
          </a:p>
        </p:txBody>
      </p:sp>
      <p:sp>
        <p:nvSpPr>
          <p:cNvPr id="55299" name="Rectangle 3"/>
          <p:cNvSpPr>
            <a:spLocks noGrp="1"/>
          </p:cNvSpPr>
          <p:nvPr>
            <p:ph type="body" idx="1"/>
          </p:nvPr>
        </p:nvSpPr>
        <p:spPr>
          <a:xfrm>
            <a:off x="457605" y="1557338"/>
            <a:ext cx="8228794" cy="4525962"/>
          </a:xfrm>
        </p:spPr>
        <p:txBody>
          <a:bodyPr/>
          <a:lstStyle/>
          <a:p>
            <a:pPr>
              <a:lnSpc>
                <a:spcPct val="90000"/>
              </a:lnSpc>
            </a:pPr>
            <a:r>
              <a:rPr lang="es-ES" sz="2800" dirty="0" smtClean="0"/>
              <a:t> Tienen definiciones legales amplias desde 1969, que consideran  incluidos en el concepto al ambiente físico, el natural y las relaciones de los ciudadanos con  dicho ambiente; expresamente se reconoce incluido dentro del concepto los aspectos urbanísticos y culturales.</a:t>
            </a:r>
          </a:p>
          <a:p>
            <a:pPr>
              <a:lnSpc>
                <a:spcPct val="90000"/>
              </a:lnSpc>
            </a:pPr>
            <a:r>
              <a:rPr lang="es-ES" sz="2800" dirty="0" err="1" smtClean="0"/>
              <a:t>Commoner</a:t>
            </a:r>
            <a:r>
              <a:rPr lang="es-ES" sz="2800" dirty="0" smtClean="0"/>
              <a:t> : le da al derecho ambiental el ámbito planetario: “lo concerniente a la protección el planeta y sus habitantes respecto de las actividades que dañen la tierra y sus capacidades de mantenimiento de la vida”</a:t>
            </a:r>
          </a:p>
          <a:p>
            <a:pPr>
              <a:lnSpc>
                <a:spcPct val="90000"/>
              </a:lnSpc>
            </a:pPr>
            <a:endParaRPr lang="es-ES" sz="2800" dirty="0" smtClean="0"/>
          </a:p>
        </p:txBody>
      </p:sp>
    </p:spTree>
    <p:extLst>
      <p:ext uri="{BB962C8B-B14F-4D97-AF65-F5344CB8AC3E}">
        <p14:creationId xmlns:p14="http://schemas.microsoft.com/office/powerpoint/2010/main" val="2830555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2"/>
          <p:cNvSpPr>
            <a:spLocks noGrp="1"/>
          </p:cNvSpPr>
          <p:nvPr>
            <p:ph type="title"/>
          </p:nvPr>
        </p:nvSpPr>
        <p:spPr/>
        <p:txBody>
          <a:bodyPr>
            <a:normAutofit fontScale="90000"/>
          </a:bodyPr>
          <a:lstStyle/>
          <a:p>
            <a:pPr algn="l"/>
            <a:r>
              <a:rPr lang="es-MX" altLang="x-none" sz="3600" dirty="0">
                <a:solidFill>
                  <a:srgbClr val="C00000"/>
                </a:solidFill>
              </a:rPr>
              <a:t>Barry Commoner  sus cuatro leyes de la </a:t>
            </a:r>
            <a:r>
              <a:rPr lang="es-MX" altLang="x-none" sz="3600" dirty="0" smtClean="0">
                <a:solidFill>
                  <a:srgbClr val="C00000"/>
                </a:solidFill>
              </a:rPr>
              <a:t>ecología: </a:t>
            </a:r>
            <a:r>
              <a:rPr lang="es-MX" altLang="x-none" sz="3600" dirty="0">
                <a:solidFill>
                  <a:srgbClr val="C00000"/>
                </a:solidFill>
              </a:rPr>
              <a:t>''El círculo que se cierra'‘, 1971.</a:t>
            </a:r>
            <a:endParaRPr lang="es-ES" altLang="x-none" sz="3600" dirty="0">
              <a:solidFill>
                <a:srgbClr val="C00000"/>
              </a:solidFill>
            </a:endParaRPr>
          </a:p>
        </p:txBody>
      </p:sp>
      <p:sp>
        <p:nvSpPr>
          <p:cNvPr id="79874" name="Rectangle 3"/>
          <p:cNvSpPr>
            <a:spLocks noGrp="1"/>
          </p:cNvSpPr>
          <p:nvPr>
            <p:ph type="body" idx="1"/>
          </p:nvPr>
        </p:nvSpPr>
        <p:spPr/>
        <p:txBody>
          <a:bodyPr>
            <a:normAutofit lnSpcReduction="10000"/>
          </a:bodyPr>
          <a:lstStyle/>
          <a:p>
            <a:pPr>
              <a:lnSpc>
                <a:spcPct val="80000"/>
              </a:lnSpc>
            </a:pPr>
            <a:endParaRPr lang="es-MX" altLang="x-none" sz="1693" dirty="0"/>
          </a:p>
          <a:p>
            <a:pPr>
              <a:lnSpc>
                <a:spcPct val="80000"/>
              </a:lnSpc>
              <a:buFont typeface="Wingdings" pitchFamily="2" charset="2"/>
              <a:buChar char="q"/>
            </a:pPr>
            <a:r>
              <a:rPr lang="es-MX" altLang="x-none" sz="2370" dirty="0"/>
              <a:t>1. Todo está conectado con todo lo demás. Hay una sola </a:t>
            </a:r>
            <a:r>
              <a:rPr lang="es-MX" altLang="x-none" sz="2370" dirty="0" err="1"/>
              <a:t>ecosfera</a:t>
            </a:r>
            <a:r>
              <a:rPr lang="es-MX" altLang="x-none" sz="2370" dirty="0"/>
              <a:t> para todos los organismos vivos y lo que afecta a uno, afecta a todos.</a:t>
            </a:r>
          </a:p>
          <a:p>
            <a:pPr>
              <a:lnSpc>
                <a:spcPct val="80000"/>
              </a:lnSpc>
              <a:buFont typeface="Wingdings" pitchFamily="2" charset="2"/>
              <a:buChar char="q"/>
            </a:pPr>
            <a:endParaRPr lang="es-MX" altLang="x-none" sz="2370" dirty="0"/>
          </a:p>
          <a:p>
            <a:pPr>
              <a:lnSpc>
                <a:spcPct val="80000"/>
              </a:lnSpc>
              <a:buFont typeface="Wingdings" pitchFamily="2" charset="2"/>
              <a:buChar char="q"/>
            </a:pPr>
            <a:r>
              <a:rPr lang="es-MX" altLang="x-none" sz="2370" dirty="0"/>
              <a:t>2. Todo debe ir a parar a alguna parte. No hay “residuos" en la naturaleza y no hay un "afuera" adonde las cosas puedan ser arrojadas.</a:t>
            </a:r>
          </a:p>
          <a:p>
            <a:pPr>
              <a:lnSpc>
                <a:spcPct val="80000"/>
              </a:lnSpc>
              <a:buFont typeface="Wingdings" pitchFamily="2" charset="2"/>
              <a:buChar char="q"/>
            </a:pPr>
            <a:endParaRPr lang="es-MX" altLang="x-none" sz="2370" dirty="0"/>
          </a:p>
          <a:p>
            <a:pPr>
              <a:lnSpc>
                <a:spcPct val="80000"/>
              </a:lnSpc>
              <a:buFont typeface="Wingdings" pitchFamily="2" charset="2"/>
              <a:buChar char="q"/>
            </a:pPr>
            <a:r>
              <a:rPr lang="es-MX" altLang="x-none" sz="2370" dirty="0"/>
              <a:t>3. La naturaleza es la más sabia y siempre lo hace mejor.</a:t>
            </a:r>
          </a:p>
          <a:p>
            <a:pPr>
              <a:lnSpc>
                <a:spcPct val="80000"/>
              </a:lnSpc>
              <a:buFont typeface="Wingdings" pitchFamily="2" charset="2"/>
              <a:buChar char="q"/>
            </a:pPr>
            <a:endParaRPr lang="es-MX" altLang="x-none" sz="2370" dirty="0"/>
          </a:p>
          <a:p>
            <a:pPr>
              <a:lnSpc>
                <a:spcPct val="80000"/>
              </a:lnSpc>
              <a:buFont typeface="Wingdings" pitchFamily="2" charset="2"/>
              <a:buChar char="q"/>
            </a:pPr>
            <a:r>
              <a:rPr lang="es-MX" altLang="x-none" sz="2370" dirty="0"/>
              <a:t>4. En la naturaleza, para cada ganancia hay un coste, y las deudas al final se pagan.</a:t>
            </a:r>
          </a:p>
          <a:p>
            <a:pPr>
              <a:lnSpc>
                <a:spcPct val="80000"/>
              </a:lnSpc>
            </a:pPr>
            <a:endParaRPr lang="es-ES" altLang="x-none" sz="2370" dirty="0"/>
          </a:p>
        </p:txBody>
      </p:sp>
    </p:spTree>
    <p:extLst>
      <p:ext uri="{BB962C8B-B14F-4D97-AF65-F5344CB8AC3E}">
        <p14:creationId xmlns:p14="http://schemas.microsoft.com/office/powerpoint/2010/main" val="1599586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28650" y="519261"/>
            <a:ext cx="7886700" cy="1325563"/>
          </a:xfrm>
        </p:spPr>
        <p:txBody>
          <a:bodyPr/>
          <a:lstStyle/>
          <a:p>
            <a:r>
              <a:rPr lang="es-UY" sz="4000" dirty="0" smtClean="0">
                <a:solidFill>
                  <a:srgbClr val="C00000"/>
                </a:solidFill>
              </a:rPr>
              <a:t/>
            </a:r>
            <a:br>
              <a:rPr lang="es-UY" sz="4000" dirty="0" smtClean="0">
                <a:solidFill>
                  <a:srgbClr val="C00000"/>
                </a:solidFill>
              </a:rPr>
            </a:br>
            <a:r>
              <a:rPr lang="es-UY" sz="4000" dirty="0" smtClean="0">
                <a:solidFill>
                  <a:srgbClr val="C00000"/>
                </a:solidFill>
              </a:rPr>
              <a:t>CONSTITUCIÓN  </a:t>
            </a:r>
            <a:r>
              <a:rPr lang="es-UY" sz="4000" dirty="0">
                <a:solidFill>
                  <a:srgbClr val="C00000"/>
                </a:solidFill>
              </a:rPr>
              <a:t>de URUGUAY : Artículo 47.</a:t>
            </a:r>
            <a:br>
              <a:rPr lang="es-UY" sz="4000" dirty="0">
                <a:solidFill>
                  <a:srgbClr val="C00000"/>
                </a:solidFill>
              </a:rPr>
            </a:br>
            <a:endParaRPr lang="es-UY" sz="4000" dirty="0">
              <a:solidFill>
                <a:srgbClr val="C00000"/>
              </a:solidFill>
            </a:endParaRPr>
          </a:p>
        </p:txBody>
      </p:sp>
      <p:sp>
        <p:nvSpPr>
          <p:cNvPr id="58370" name="Rectangle 2"/>
          <p:cNvSpPr>
            <a:spLocks noGrp="1"/>
          </p:cNvSpPr>
          <p:nvPr>
            <p:ph sz="half" idx="1"/>
          </p:nvPr>
        </p:nvSpPr>
        <p:spPr>
          <a:ln>
            <a:solidFill>
              <a:schemeClr val="tx1"/>
            </a:solidFill>
            <a:miter lim="800000"/>
            <a:headEnd/>
            <a:tailEnd/>
          </a:ln>
        </p:spPr>
        <p:txBody>
          <a:bodyPr/>
          <a:lstStyle/>
          <a:p>
            <a:pPr>
              <a:lnSpc>
                <a:spcPct val="90000"/>
              </a:lnSpc>
              <a:buFont typeface="Wingdings" pitchFamily="2" charset="2"/>
              <a:buChar char="q"/>
            </a:pPr>
            <a:r>
              <a:rPr lang="es-ES" sz="2400" dirty="0" smtClean="0"/>
              <a:t>La protección del medio ambiente es de interés general. Las personas deberán abstenerse de cualquier acto que cause depredación, destrucción o contaminación graves al medio ambiente.</a:t>
            </a:r>
          </a:p>
          <a:p>
            <a:pPr>
              <a:lnSpc>
                <a:spcPct val="90000"/>
              </a:lnSpc>
              <a:buFont typeface="Wingdings" pitchFamily="2" charset="2"/>
              <a:buChar char="q"/>
            </a:pPr>
            <a:r>
              <a:rPr lang="es-ES" sz="2400" dirty="0" smtClean="0"/>
              <a:t>La ley reglamentará esta disposición y podrá prever sanciones para los transgresores.</a:t>
            </a:r>
          </a:p>
          <a:p>
            <a:pPr marL="0" indent="0">
              <a:lnSpc>
                <a:spcPct val="90000"/>
              </a:lnSpc>
              <a:buFont typeface="Arial" charset="0"/>
              <a:buNone/>
            </a:pPr>
            <a:endParaRPr lang="es-ES" sz="2400" dirty="0" smtClean="0"/>
          </a:p>
        </p:txBody>
      </p:sp>
      <p:sp>
        <p:nvSpPr>
          <p:cNvPr id="3" name="2 Marcador de contenido"/>
          <p:cNvSpPr>
            <a:spLocks noGrp="1"/>
          </p:cNvSpPr>
          <p:nvPr>
            <p:ph sz="half" idx="2"/>
          </p:nvPr>
        </p:nvSpPr>
        <p:spPr/>
        <p:txBody>
          <a:bodyPr/>
          <a:lstStyle/>
          <a:p>
            <a:pPr>
              <a:buFont typeface="Wingdings" pitchFamily="2" charset="2"/>
              <a:buChar char="q"/>
            </a:pPr>
            <a:r>
              <a:rPr lang="es-UY" dirty="0"/>
              <a:t>El agua es un recurso natural esencial para la vida.</a:t>
            </a:r>
          </a:p>
          <a:p>
            <a:pPr>
              <a:buFont typeface="Wingdings" pitchFamily="2" charset="2"/>
              <a:buChar char="q"/>
            </a:pPr>
            <a:endParaRPr lang="es-UY" dirty="0"/>
          </a:p>
          <a:p>
            <a:pPr>
              <a:buFont typeface="Wingdings" pitchFamily="2" charset="2"/>
              <a:buChar char="q"/>
            </a:pPr>
            <a:r>
              <a:rPr lang="es-UY" dirty="0"/>
              <a:t>El acceso al agua potable y el acceso al saneamiento, constituyen derechos humanos fundamentales.</a:t>
            </a:r>
          </a:p>
          <a:p>
            <a:endParaRPr lang="es-UY" dirty="0"/>
          </a:p>
        </p:txBody>
      </p:sp>
    </p:spTree>
    <p:extLst>
      <p:ext uri="{BB962C8B-B14F-4D97-AF65-F5344CB8AC3E}">
        <p14:creationId xmlns:p14="http://schemas.microsoft.com/office/powerpoint/2010/main" val="249532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sz="3200" dirty="0" smtClean="0"/>
              <a:t/>
            </a:r>
            <a:br>
              <a:rPr lang="es-UY" sz="3200" dirty="0" smtClean="0"/>
            </a:br>
            <a:r>
              <a:rPr lang="es-UY" sz="4000" dirty="0" smtClean="0">
                <a:solidFill>
                  <a:srgbClr val="C00000"/>
                </a:solidFill>
              </a:rPr>
              <a:t>Ley general de protección del ambiente.</a:t>
            </a:r>
            <a:r>
              <a:rPr lang="es-UY" sz="3200" dirty="0" smtClean="0">
                <a:solidFill>
                  <a:srgbClr val="C00000"/>
                </a:solidFill>
              </a:rPr>
              <a:t/>
            </a:r>
            <a:br>
              <a:rPr lang="es-UY" sz="3200" dirty="0" smtClean="0">
                <a:solidFill>
                  <a:srgbClr val="C00000"/>
                </a:solidFill>
              </a:rPr>
            </a:br>
            <a:r>
              <a:rPr lang="pt-BR" sz="3200" dirty="0">
                <a:solidFill>
                  <a:srgbClr val="C00000"/>
                </a:solidFill>
              </a:rPr>
              <a:t>Nº 17 283 de 28/11/2000. </a:t>
            </a:r>
            <a:r>
              <a:rPr lang="es-UY" sz="3200" dirty="0">
                <a:solidFill>
                  <a:srgbClr val="C00000"/>
                </a:solidFill>
              </a:rPr>
              <a:t/>
            </a:r>
            <a:br>
              <a:rPr lang="es-UY" sz="3200" dirty="0">
                <a:solidFill>
                  <a:srgbClr val="C00000"/>
                </a:solidFill>
              </a:rPr>
            </a:br>
            <a:endParaRPr lang="es-UY" sz="3200" dirty="0">
              <a:solidFill>
                <a:srgbClr val="C00000"/>
              </a:solidFill>
            </a:endParaRPr>
          </a:p>
        </p:txBody>
      </p:sp>
      <p:sp>
        <p:nvSpPr>
          <p:cNvPr id="61442" name="Rectangle 2"/>
          <p:cNvSpPr>
            <a:spLocks noGrp="1"/>
          </p:cNvSpPr>
          <p:nvPr>
            <p:ph idx="1"/>
          </p:nvPr>
        </p:nvSpPr>
        <p:spPr/>
        <p:txBody>
          <a:bodyPr/>
          <a:lstStyle/>
          <a:p>
            <a:pPr>
              <a:lnSpc>
                <a:spcPct val="80000"/>
              </a:lnSpc>
              <a:buFont typeface="Arial" charset="0"/>
              <a:buNone/>
            </a:pPr>
            <a:r>
              <a:rPr lang="es-ES" sz="1600" b="1" dirty="0" smtClean="0"/>
              <a:t>Artículo 1º: </a:t>
            </a:r>
            <a:r>
              <a:rPr lang="es-ES" sz="1600" dirty="0" smtClean="0"/>
              <a:t>Declárase de interés general, de conformidad con lo establecido en el artículo 47 </a:t>
            </a:r>
          </a:p>
          <a:p>
            <a:pPr>
              <a:lnSpc>
                <a:spcPct val="80000"/>
              </a:lnSpc>
              <a:buFont typeface="Arial" charset="0"/>
              <a:buNone/>
            </a:pPr>
            <a:r>
              <a:rPr lang="es-ES" sz="1600" dirty="0" smtClean="0"/>
              <a:t>de la Constitución de la República: </a:t>
            </a:r>
          </a:p>
          <a:p>
            <a:pPr>
              <a:lnSpc>
                <a:spcPct val="80000"/>
              </a:lnSpc>
              <a:buFont typeface="Arial" charset="0"/>
              <a:buNone/>
            </a:pPr>
            <a:r>
              <a:rPr lang="es-ES" sz="1600" dirty="0" smtClean="0"/>
              <a:t>A) La protección del ambiente, de la calidad del aire, del agua, del suelo </a:t>
            </a:r>
            <a:r>
              <a:rPr lang="es-ES" sz="1600" u="sng" dirty="0" smtClean="0"/>
              <a:t>y del </a:t>
            </a:r>
          </a:p>
          <a:p>
            <a:pPr>
              <a:lnSpc>
                <a:spcPct val="80000"/>
              </a:lnSpc>
              <a:buFont typeface="Arial" charset="0"/>
              <a:buNone/>
            </a:pPr>
            <a:r>
              <a:rPr lang="es-ES" sz="1600" u="sng" dirty="0" smtClean="0"/>
              <a:t>     paisaje. </a:t>
            </a:r>
          </a:p>
          <a:p>
            <a:pPr>
              <a:lnSpc>
                <a:spcPct val="80000"/>
              </a:lnSpc>
              <a:buFont typeface="Arial" charset="0"/>
              <a:buNone/>
            </a:pPr>
            <a:r>
              <a:rPr lang="es-ES" sz="1600" dirty="0" smtClean="0"/>
              <a:t>B) La conservación de la diversidad biológica y de </a:t>
            </a:r>
            <a:r>
              <a:rPr lang="es-ES" sz="1600" u="sng" dirty="0" smtClean="0"/>
              <a:t>la configuración y estructura de la c</a:t>
            </a:r>
            <a:r>
              <a:rPr lang="es-ES" sz="1600" dirty="0" smtClean="0"/>
              <a:t>osta. </a:t>
            </a:r>
          </a:p>
          <a:p>
            <a:pPr>
              <a:lnSpc>
                <a:spcPct val="80000"/>
              </a:lnSpc>
              <a:buFont typeface="Arial" charset="0"/>
              <a:buNone/>
            </a:pPr>
            <a:r>
              <a:rPr lang="es-ES" sz="1600" dirty="0" smtClean="0"/>
              <a:t>C) La reducción y el adecuado manejo de las </a:t>
            </a:r>
            <a:r>
              <a:rPr lang="es-ES" sz="1600" u="sng" dirty="0" smtClean="0"/>
              <a:t>sustancias tóxicas o peligrosas y de los desechos</a:t>
            </a:r>
            <a:r>
              <a:rPr lang="es-ES" sz="1600" dirty="0" smtClean="0"/>
              <a:t> cualquiera sea su tipo. </a:t>
            </a:r>
          </a:p>
          <a:p>
            <a:pPr>
              <a:lnSpc>
                <a:spcPct val="80000"/>
              </a:lnSpc>
              <a:buFont typeface="Arial" charset="0"/>
              <a:buNone/>
            </a:pPr>
            <a:r>
              <a:rPr lang="es-ES" sz="1600" dirty="0" smtClean="0"/>
              <a:t>D) La prevención, eliminación, mitigación y la compensación de los </a:t>
            </a:r>
            <a:r>
              <a:rPr lang="es-ES" sz="1600" u="sng" dirty="0" smtClean="0"/>
              <a:t>impactos ambientales negativos. </a:t>
            </a:r>
          </a:p>
          <a:p>
            <a:pPr>
              <a:lnSpc>
                <a:spcPct val="80000"/>
              </a:lnSpc>
              <a:buFont typeface="Arial" charset="0"/>
              <a:buNone/>
            </a:pPr>
            <a:r>
              <a:rPr lang="es-ES" sz="1600" dirty="0" smtClean="0"/>
              <a:t>E) La protección de los </a:t>
            </a:r>
            <a:r>
              <a:rPr lang="es-ES" sz="1600" u="sng" dirty="0" smtClean="0"/>
              <a:t>recursos ambientales compartidos</a:t>
            </a:r>
            <a:r>
              <a:rPr lang="es-ES" sz="1600" dirty="0" smtClean="0"/>
              <a:t> y de los ubicados fuera de las zonas sometidas a jurisdicciones nacionales. </a:t>
            </a:r>
          </a:p>
          <a:p>
            <a:pPr>
              <a:lnSpc>
                <a:spcPct val="80000"/>
              </a:lnSpc>
              <a:buFont typeface="Arial" charset="0"/>
              <a:buNone/>
            </a:pPr>
            <a:r>
              <a:rPr lang="es-ES" sz="1600" dirty="0" smtClean="0"/>
              <a:t>F) </a:t>
            </a:r>
            <a:r>
              <a:rPr lang="es-ES" sz="1600" u="sng" dirty="0" smtClean="0"/>
              <a:t>La cooperación ambiental </a:t>
            </a:r>
            <a:r>
              <a:rPr lang="es-ES" sz="1600" dirty="0" smtClean="0"/>
              <a:t>regional e internacional y la participación en la solución de los problemas ambientales globales. </a:t>
            </a:r>
          </a:p>
          <a:p>
            <a:pPr>
              <a:lnSpc>
                <a:spcPct val="80000"/>
              </a:lnSpc>
              <a:buFont typeface="Arial" charset="0"/>
              <a:buNone/>
            </a:pPr>
            <a:r>
              <a:rPr lang="es-ES" sz="1600" dirty="0" smtClean="0"/>
              <a:t>G) La formulación, instrumentación y aplicación de la política nacional ambiental </a:t>
            </a:r>
            <a:r>
              <a:rPr lang="es-ES" sz="1600" u="sng" dirty="0" smtClean="0"/>
              <a:t>y de desarrollo sostenible. </a:t>
            </a:r>
          </a:p>
          <a:p>
            <a:pPr>
              <a:lnSpc>
                <a:spcPct val="80000"/>
              </a:lnSpc>
              <a:buFont typeface="Arial" charset="0"/>
              <a:buNone/>
            </a:pPr>
            <a:endParaRPr lang="es-ES" sz="1600" dirty="0" smtClean="0"/>
          </a:p>
        </p:txBody>
      </p:sp>
    </p:spTree>
    <p:extLst>
      <p:ext uri="{BB962C8B-B14F-4D97-AF65-F5344CB8AC3E}">
        <p14:creationId xmlns:p14="http://schemas.microsoft.com/office/powerpoint/2010/main" val="19494910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Y" sz="3200" dirty="0" smtClean="0"/>
              <a:t/>
            </a:r>
            <a:br>
              <a:rPr lang="es-UY" sz="3200" dirty="0" smtClean="0"/>
            </a:br>
            <a:r>
              <a:rPr lang="es-UY" sz="4000" dirty="0" smtClean="0">
                <a:solidFill>
                  <a:srgbClr val="C00000"/>
                </a:solidFill>
              </a:rPr>
              <a:t>Ley general de protección del ambiente.</a:t>
            </a:r>
            <a:r>
              <a:rPr lang="es-UY" sz="3200" dirty="0" smtClean="0">
                <a:solidFill>
                  <a:srgbClr val="C00000"/>
                </a:solidFill>
              </a:rPr>
              <a:t/>
            </a:r>
            <a:br>
              <a:rPr lang="es-UY" sz="3200" dirty="0" smtClean="0">
                <a:solidFill>
                  <a:srgbClr val="C00000"/>
                </a:solidFill>
              </a:rPr>
            </a:br>
            <a:r>
              <a:rPr lang="pt-BR" sz="3200" dirty="0">
                <a:solidFill>
                  <a:srgbClr val="C00000"/>
                </a:solidFill>
              </a:rPr>
              <a:t>Nº 17 283 de 28/11/2000. </a:t>
            </a:r>
            <a:r>
              <a:rPr lang="es-UY" sz="3200" dirty="0">
                <a:solidFill>
                  <a:srgbClr val="C00000"/>
                </a:solidFill>
              </a:rPr>
              <a:t/>
            </a:r>
            <a:br>
              <a:rPr lang="es-UY" sz="3200" dirty="0">
                <a:solidFill>
                  <a:srgbClr val="C00000"/>
                </a:solidFill>
              </a:rPr>
            </a:br>
            <a:endParaRPr lang="es-UY" sz="3200" dirty="0">
              <a:solidFill>
                <a:srgbClr val="C00000"/>
              </a:solidFill>
            </a:endParaRPr>
          </a:p>
        </p:txBody>
      </p:sp>
      <p:sp>
        <p:nvSpPr>
          <p:cNvPr id="61442" name="Rectangle 2"/>
          <p:cNvSpPr>
            <a:spLocks noGrp="1"/>
          </p:cNvSpPr>
          <p:nvPr>
            <p:ph idx="1"/>
          </p:nvPr>
        </p:nvSpPr>
        <p:spPr/>
        <p:txBody>
          <a:bodyPr/>
          <a:lstStyle/>
          <a:p>
            <a:pPr>
              <a:lnSpc>
                <a:spcPct val="80000"/>
              </a:lnSpc>
              <a:buFont typeface="Arial" charset="0"/>
              <a:buNone/>
            </a:pPr>
            <a:r>
              <a:rPr lang="es-ES" sz="1600" dirty="0" smtClean="0"/>
              <a:t> </a:t>
            </a:r>
          </a:p>
          <a:p>
            <a:pPr>
              <a:lnSpc>
                <a:spcPct val="80000"/>
              </a:lnSpc>
              <a:buFont typeface="Wingdings" pitchFamily="2" charset="2"/>
              <a:buChar char="q"/>
            </a:pPr>
            <a:r>
              <a:rPr lang="es-ES" dirty="0" smtClean="0"/>
              <a:t>A los efectos de la presente ley se entiende por desarrollo sostenible aquel desarrollo que satisface las necesidades del presente sin comprometer la capacidad de generaciones futuras de satisfacer sus propias necesidades. </a:t>
            </a:r>
          </a:p>
          <a:p>
            <a:pPr>
              <a:lnSpc>
                <a:spcPct val="80000"/>
              </a:lnSpc>
              <a:buFont typeface="Wingdings" pitchFamily="2" charset="2"/>
              <a:buChar char="q"/>
            </a:pPr>
            <a:endParaRPr lang="es-ES" dirty="0" smtClean="0"/>
          </a:p>
          <a:p>
            <a:pPr>
              <a:lnSpc>
                <a:spcPct val="80000"/>
              </a:lnSpc>
              <a:buFont typeface="Wingdings" pitchFamily="2" charset="2"/>
              <a:buChar char="q"/>
            </a:pPr>
            <a:r>
              <a:rPr lang="es-ES" dirty="0" smtClean="0"/>
              <a:t>La presente declaración es sin perjuicio de lo establecido por las normas específicas vigentes en cada una de las materias señaladas. </a:t>
            </a:r>
          </a:p>
        </p:txBody>
      </p:sp>
    </p:spTree>
    <p:extLst>
      <p:ext uri="{BB962C8B-B14F-4D97-AF65-F5344CB8AC3E}">
        <p14:creationId xmlns:p14="http://schemas.microsoft.com/office/powerpoint/2010/main" val="3479510871"/>
      </p:ext>
    </p:extLst>
  </p:cSld>
  <p:clrMapOvr>
    <a:masterClrMapping/>
  </p:clrMapOvr>
  <p:timing>
    <p:tnLst>
      <p:par>
        <p:cTn id="1" dur="indefinite" restart="never" nodeType="tmRoot"/>
      </p:par>
    </p:tnLst>
  </p:timing>
</p:sld>
</file>

<file path=ppt/theme/theme1.xml><?xml version="1.0" encoding="utf-8"?>
<a:theme xmlns:a="http://schemas.openxmlformats.org/drawingml/2006/main" name="2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764</Words>
  <Application>Microsoft Macintosh PowerPoint</Application>
  <PresentationFormat>Presentación en pantalla (4:3)</PresentationFormat>
  <Paragraphs>59</Paragraphs>
  <Slides>9</Slides>
  <Notes>0</Notes>
  <HiddenSlides>0</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9</vt:i4>
      </vt:variant>
    </vt:vector>
  </HeadingPairs>
  <TitlesOfParts>
    <vt:vector size="15" baseType="lpstr">
      <vt:lpstr>Arial</vt:lpstr>
      <vt:lpstr>Calibri</vt:lpstr>
      <vt:lpstr>Calibri Light</vt:lpstr>
      <vt:lpstr>Wingdings</vt:lpstr>
      <vt:lpstr>2_Tema de Office</vt:lpstr>
      <vt:lpstr>Tema de Office</vt:lpstr>
      <vt:lpstr>   CURSO A DISTANCIA DE DERECHO AMBIENTAL  AÑO 2020 CURE – UDELAR.   </vt:lpstr>
      <vt:lpstr>  Doctrina italiana: </vt:lpstr>
      <vt:lpstr>Doctrina Española.</vt:lpstr>
      <vt:lpstr> Doctrina francesa:</vt:lpstr>
      <vt:lpstr>Doctrina Norteamericana:</vt:lpstr>
      <vt:lpstr>Barry Commoner  sus cuatro leyes de la ecología: ''El círculo que se cierra'‘, 1971.</vt:lpstr>
      <vt:lpstr> CONSTITUCIÓN  de URUGUAY : Artículo 47. </vt:lpstr>
      <vt:lpstr> Ley general de protección del ambiente. Nº 17 283 de 28/11/2000.  </vt:lpstr>
      <vt:lpstr> Ley general de protección del ambiente. Nº 17 283 de 28/11/2000.  </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DERECHO AMBIENTAL</dc:title>
  <dc:creator>jose</dc:creator>
  <cp:lastModifiedBy>Usuario de Microsoft Office</cp:lastModifiedBy>
  <cp:revision>37</cp:revision>
  <dcterms:created xsi:type="dcterms:W3CDTF">2013-03-12T21:19:24Z</dcterms:created>
  <dcterms:modified xsi:type="dcterms:W3CDTF">2020-05-11T22:43:59Z</dcterms:modified>
</cp:coreProperties>
</file>