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38" r:id="rId3"/>
    <p:sldMasterId id="2147483750" r:id="rId4"/>
  </p:sldMasterIdLst>
  <p:sldIdLst>
    <p:sldId id="285" r:id="rId5"/>
    <p:sldId id="286" r:id="rId6"/>
    <p:sldId id="288" r:id="rId7"/>
    <p:sldId id="293" r:id="rId8"/>
    <p:sldId id="292" r:id="rId9"/>
    <p:sldId id="289" r:id="rId10"/>
    <p:sldId id="290" r:id="rId11"/>
    <p:sldId id="291" r:id="rId12"/>
    <p:sldId id="275" r:id="rId13"/>
    <p:sldId id="294" r:id="rId14"/>
    <p:sldId id="295" r:id="rId15"/>
    <p:sldId id="296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24F1-A5BA-4BC4-B7D3-AEA6675430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32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BD9F-4D00-4BFE-9103-A25E3E365A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09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C23A-F140-4E3A-80DC-430FB5210D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88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63DEA89-7D9B-4583-897E-19BD8D43795F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BB04FAD-4755-4786-977C-CDCAA73328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297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FD5AB2A-8453-47EA-B24C-AAD11435F63B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30DAA2F-FBA1-4171-B4AE-E5580ECDE09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738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90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90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264F4F-A0C0-4323-B0E6-91FC45B19BB9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50DDB86-D9D6-4649-B70E-8A683CB9015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49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91D240-5D26-4510-B2D7-97E533374563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DD3BDA4-8B5D-4672-A108-E05A7059E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9449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8C9708E-821D-4FF0-9F45-26C83847EA87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02512E8-5CC7-4333-8122-D94FF17A5D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17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99CAE5C-1738-4689-BE4F-9D2530297491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D0AC2B0-DAA9-4381-91AB-B4CADC9E10F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3380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6F4AD94-B289-46CB-8895-C49A4C3A3F18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5752D22-5089-4374-9DD9-E736DDDDBD3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67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15C257B-CEE0-4E54-B096-F260AC7A49A7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F82FA7-7634-4E74-B3BF-E2F7BB089C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968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A423-FDBF-4216-943B-C0F9984814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9541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24539D6-F453-4A44-B529-A0481B749E5B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E8DD67-E281-4C7C-83FF-F3E34B531E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838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A5BE229-FE3A-4CCB-8136-EF9A09BDBC8E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AD0C080-798D-4B61-A003-5A26AC9406C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494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8D8883F-FD72-4D43-A858-4B1572BC9189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DA4385-E6D8-47B9-AE3C-52188EC546A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5147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5A77-3E5C-4DF1-80DA-52D5E8C8A6D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48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1FB4E-24CE-48A7-A69A-6F13E11BE98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3351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7D22-BD0B-4CDE-9B0C-922291F9D19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99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819F-C37B-4494-A18B-89CFBF2E0FC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40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EBCB-FAAF-43DB-BFD9-727845ED07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03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83E0-55DC-4130-BF26-7280EF234BA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AD5E-6E04-4535-9150-15134CBC641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4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5FA7-05F7-4078-B472-6C6C8AFC9A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429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ADC62-8817-4DD3-A07D-00E0E79897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245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1B801-FD18-432E-A326-5FFFE5B9B33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44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DD35-2000-45BA-ADBE-75991D4A02D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73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654B-8226-4BDD-AB89-7879363A32C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14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24F1-A5BA-4BC4-B7D3-AEA66754302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980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A423-FDBF-4216-943B-C0F9984814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5FA7-05F7-4078-B472-6C6C8AFC9A4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71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83A26-F342-42B4-87B3-E505C2BA440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315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52D0-1351-4B26-B154-4C451182E34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53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9276-22BE-4170-AD32-A423FB79337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2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83A26-F342-42B4-87B3-E505C2BA44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669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FD59-61C3-45B7-92CB-6E060DDEFB3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76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6AA8-732A-4641-9DA8-F40670E727A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283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1D7E-C14B-4DE4-82D4-71E5385F35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862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BD9F-4D00-4BFE-9103-A25E3E365A6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513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C23A-F140-4E3A-80DC-430FB5210D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752D0-1351-4B26-B154-4C451182E3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1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9276-22BE-4170-AD32-A423FB7933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92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FD59-61C3-45B7-92CB-6E060DDEFB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2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66AA8-732A-4641-9DA8-F40670E727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87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D1D7E-C14B-4DE4-82D4-71E5385F3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48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3F2562-78EC-4061-81CE-55BD6C182A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C74DF8E-98AA-47E8-9FD5-361E0D8B5E17}" type="datetimeFigureOut">
              <a:rPr lang="es-ES_tradnl"/>
              <a:pPr>
                <a:defRPr/>
              </a:pPr>
              <a:t>27/04/2020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A87A69D-B039-4ECD-94BA-08DCBD6660B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0389AB5-39C1-4C56-9298-E819E9FDFDA3}" type="slidenum">
              <a:rPr lang="es-E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55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3F2562-78EC-4061-81CE-55BD6C182AD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ES_tradnl" i="1" dirty="0" smtClean="0"/>
              <a:t/>
            </a:r>
            <a:br>
              <a:rPr lang="es-ES_tradnl" i="1" dirty="0" smtClean="0"/>
            </a:br>
            <a:r>
              <a:rPr lang="es-UY" i="1" dirty="0"/>
              <a:t> </a:t>
            </a:r>
            <a:r>
              <a:rPr lang="es-UY" sz="40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CURSO A DISTANCIA DE DERECHO AMBIENTAL  </a:t>
            </a:r>
            <a:r>
              <a:rPr lang="es-UY" sz="4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AÑO 2020</a:t>
            </a:r>
            <a:r>
              <a:rPr lang="es-ES_tradnl" sz="3600" dirty="0" smtClean="0">
                <a:solidFill>
                  <a:srgbClr val="C00000"/>
                </a:solidFill>
              </a:rPr>
              <a:t/>
            </a:r>
            <a:br>
              <a:rPr lang="es-ES_tradnl" sz="3600" dirty="0" smtClean="0">
                <a:solidFill>
                  <a:srgbClr val="C00000"/>
                </a:solidFill>
              </a:rPr>
            </a:br>
            <a:r>
              <a:rPr lang="es-ES_tradnl" sz="2200" dirty="0" smtClean="0">
                <a:solidFill>
                  <a:srgbClr val="C00000"/>
                </a:solidFill>
              </a:rPr>
              <a:t>CURE – </a:t>
            </a:r>
            <a:r>
              <a:rPr lang="es-ES_tradnl" sz="2200" dirty="0" err="1" smtClean="0">
                <a:solidFill>
                  <a:srgbClr val="C00000"/>
                </a:solidFill>
              </a:rPr>
              <a:t>UDELAR</a:t>
            </a:r>
            <a:r>
              <a:rPr lang="es-ES_tradnl" sz="2200" dirty="0" smtClean="0">
                <a:solidFill>
                  <a:srgbClr val="C00000"/>
                </a:solidFill>
              </a:rPr>
              <a:t>.</a:t>
            </a:r>
            <a:r>
              <a:rPr lang="es-ES_tradnl" sz="2200" i="1" dirty="0"/>
              <a:t/>
            </a:r>
            <a:br>
              <a:rPr lang="es-ES_tradnl" sz="2200" i="1" dirty="0"/>
            </a:br>
            <a:r>
              <a:rPr lang="es-ES_tradnl" sz="2000" dirty="0"/>
              <a:t/>
            </a:r>
            <a:br>
              <a:rPr lang="es-ES_tradnl" sz="2000" dirty="0"/>
            </a:br>
            <a:r>
              <a:rPr lang="es-ES_tradnl" dirty="0"/>
              <a:t/>
            </a:r>
            <a:br>
              <a:rPr lang="es-ES_tradnl" dirty="0"/>
            </a:br>
            <a:endParaRPr lang="es-ES" altLang="x-none" dirty="0"/>
          </a:p>
        </p:txBody>
      </p:sp>
      <p:sp>
        <p:nvSpPr>
          <p:cNvPr id="78850" name="Rectangle 3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s-ES" altLang="x-none" sz="237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altLang="x-none" sz="2000" dirty="0" smtClean="0"/>
              <a:t>Clase cuarta: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altLang="x-none" sz="2000" dirty="0" smtClean="0"/>
              <a:t> Interpretación de la ley.   </a:t>
            </a:r>
            <a:endParaRPr lang="es-MX" altLang="x-none" sz="20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s-MX" altLang="x-none" sz="2000" dirty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MX" altLang="x-none" sz="2000" dirty="0" smtClean="0"/>
              <a:t>José Sciandro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s-ES" altLang="x-none" sz="2000" dirty="0" smtClean="0"/>
              <a:t>Alberto Gómez </a:t>
            </a:r>
            <a:endParaRPr lang="es-ES" altLang="x-none" sz="2000" dirty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endParaRPr lang="es-ES" altLang="x-none" sz="2370" dirty="0"/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2525" y="2390775"/>
            <a:ext cx="3705225" cy="3743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Como se cita la ley.  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>
                <a:solidFill>
                  <a:srgbClr val="C00000"/>
                </a:solidFill>
              </a:rPr>
              <a:t>Las leyes no son libros </a:t>
            </a:r>
            <a:r>
              <a:rPr lang="es-ES_tradnl" dirty="0" smtClean="0"/>
              <a:t>. 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NO PUEDEN SER INCLUIDAS  EN LA BIBLIOGRAFÍA.  </a:t>
            </a:r>
            <a:endParaRPr lang="es-UY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>
                <a:solidFill>
                  <a:srgbClr val="C00000"/>
                </a:solidFill>
              </a:rPr>
              <a:t>S</a:t>
            </a:r>
            <a:r>
              <a:rPr lang="es-UY" dirty="0" smtClean="0">
                <a:solidFill>
                  <a:srgbClr val="C00000"/>
                </a:solidFill>
              </a:rPr>
              <a:t>e </a:t>
            </a:r>
            <a:r>
              <a:rPr lang="es-UY" dirty="0">
                <a:solidFill>
                  <a:srgbClr val="C00000"/>
                </a:solidFill>
              </a:rPr>
              <a:t>deben </a:t>
            </a:r>
            <a:r>
              <a:rPr lang="es-UY" dirty="0" smtClean="0">
                <a:solidFill>
                  <a:srgbClr val="C00000"/>
                </a:solidFill>
              </a:rPr>
              <a:t>referenciar </a:t>
            </a:r>
            <a:r>
              <a:rPr lang="es-UY" dirty="0">
                <a:solidFill>
                  <a:srgbClr val="C00000"/>
                </a:solidFill>
              </a:rPr>
              <a:t>al final del </a:t>
            </a:r>
            <a:r>
              <a:rPr lang="es-UY" dirty="0" smtClean="0">
                <a:solidFill>
                  <a:srgbClr val="C00000"/>
                </a:solidFill>
              </a:rPr>
              <a:t>documento en un capítulo diferente. </a:t>
            </a:r>
          </a:p>
          <a:p>
            <a:pPr marL="0" indent="0">
              <a:buNone/>
            </a:pPr>
            <a:r>
              <a:rPr lang="es-ES_tradnl" sz="1600" dirty="0" smtClean="0"/>
              <a:t>Forma de citar: </a:t>
            </a:r>
            <a:endParaRPr lang="es-UY" sz="1600" dirty="0"/>
          </a:p>
          <a:p>
            <a:pPr marL="0" indent="0">
              <a:buNone/>
            </a:pPr>
            <a:endParaRPr lang="es-UY" sz="1600" dirty="0" smtClean="0"/>
          </a:p>
          <a:p>
            <a:pPr marL="0" indent="0">
              <a:buNone/>
            </a:pPr>
            <a:r>
              <a:rPr lang="es-UY" sz="1600" dirty="0" smtClean="0"/>
              <a:t>Número </a:t>
            </a:r>
            <a:r>
              <a:rPr lang="es-UY" sz="1600" dirty="0"/>
              <a:t>de la ley y denominación oficial si la </a:t>
            </a:r>
            <a:r>
              <a:rPr lang="es-UY" sz="1600" dirty="0" smtClean="0"/>
              <a:t>tiene. Fecha </a:t>
            </a:r>
            <a:r>
              <a:rPr lang="es-UY" sz="1600" dirty="0"/>
              <a:t>(indicar día, mes y año)</a:t>
            </a:r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r>
              <a:rPr lang="es-ES_tradnl" sz="1600" dirty="0" err="1" smtClean="0"/>
              <a:t>Ej</a:t>
            </a:r>
            <a:r>
              <a:rPr lang="es-ES_tradnl" sz="1600" dirty="0" smtClean="0"/>
              <a:t>:</a:t>
            </a:r>
            <a:endParaRPr lang="es-UY" sz="1600" dirty="0"/>
          </a:p>
          <a:p>
            <a:pPr marL="0" indent="0">
              <a:buNone/>
            </a:pPr>
            <a:r>
              <a:rPr lang="es-UY" sz="1600" dirty="0"/>
              <a:t>Decreto-ley Nº 15.337. Título: “Se aprueba el convenio relativo a las Zonas Húmedas de Importancia Internacional, especialmente como hábitat de la Fauna Ornitológica. (</a:t>
            </a:r>
            <a:r>
              <a:rPr lang="es-UY" sz="1600" dirty="0" err="1"/>
              <a:t>Ramsar,1971</a:t>
            </a:r>
            <a:r>
              <a:rPr lang="es-UY" sz="1600" dirty="0"/>
              <a:t>)”; de  29/10/82. 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0357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Como se cita la ley.  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sz="1600" u="sng" dirty="0" smtClean="0"/>
              <a:t>Ejemplos </a:t>
            </a:r>
          </a:p>
          <a:p>
            <a:pPr marL="0" indent="0">
              <a:buNone/>
            </a:pPr>
            <a:r>
              <a:rPr lang="es-ES_tradnl" sz="1600" dirty="0" smtClean="0"/>
              <a:t>Como referenciar diferentes tipos de normas: </a:t>
            </a:r>
          </a:p>
          <a:p>
            <a:pPr marL="0" indent="0">
              <a:buNone/>
            </a:pPr>
            <a:endParaRPr lang="es-ES_tradnl" sz="1600" dirty="0" smtClean="0"/>
          </a:p>
          <a:p>
            <a:pPr>
              <a:buFont typeface="Wingdings" pitchFamily="2" charset="2"/>
              <a:buChar char="q"/>
            </a:pPr>
            <a:r>
              <a:rPr lang="pt-BR" sz="1600" dirty="0" smtClean="0"/>
              <a:t>Decreto de </a:t>
            </a:r>
            <a:r>
              <a:rPr lang="pt-BR" sz="1600" dirty="0" err="1" smtClean="0"/>
              <a:t>la</a:t>
            </a:r>
            <a:r>
              <a:rPr lang="pt-BR" sz="1600" dirty="0" smtClean="0"/>
              <a:t> Junta Departamental de Montevideo Nº </a:t>
            </a:r>
            <a:r>
              <a:rPr lang="pt-BR" sz="1600" dirty="0"/>
              <a:t>34.870 de 25 </a:t>
            </a:r>
            <a:r>
              <a:rPr lang="pt-BR" sz="1600" dirty="0" smtClean="0"/>
              <a:t>de </a:t>
            </a:r>
            <a:r>
              <a:rPr lang="pt-BR" sz="1600" dirty="0" err="1" smtClean="0"/>
              <a:t>noviembre</a:t>
            </a:r>
            <a:r>
              <a:rPr lang="pt-BR" sz="1600" dirty="0" smtClean="0"/>
              <a:t> de 2013. </a:t>
            </a:r>
          </a:p>
          <a:p>
            <a:pPr>
              <a:buFont typeface="Wingdings" pitchFamily="2" charset="2"/>
              <a:buChar char="q"/>
            </a:pPr>
            <a:endParaRPr lang="pt-BR" sz="1600" dirty="0"/>
          </a:p>
          <a:p>
            <a:pPr>
              <a:buFont typeface="Wingdings" pitchFamily="2" charset="2"/>
              <a:buChar char="q"/>
            </a:pPr>
            <a:r>
              <a:rPr lang="es-ES_tradnl" sz="1600" dirty="0" smtClean="0"/>
              <a:t>Decreto del Poder Ejecutivo  </a:t>
            </a:r>
            <a:r>
              <a:rPr lang="es-ES_tradnl" sz="1600" dirty="0"/>
              <a:t>N° 460/003 de </a:t>
            </a:r>
            <a:r>
              <a:rPr lang="es-ES_tradnl" sz="1600" dirty="0" smtClean="0"/>
              <a:t>07/11/03.</a:t>
            </a:r>
          </a:p>
          <a:p>
            <a:pPr>
              <a:buFont typeface="Wingdings" pitchFamily="2" charset="2"/>
              <a:buChar char="q"/>
            </a:pPr>
            <a:endParaRPr lang="es-ES_tradnl" sz="1600" dirty="0"/>
          </a:p>
          <a:p>
            <a:pPr>
              <a:buFont typeface="Wingdings" pitchFamily="2" charset="2"/>
              <a:buChar char="q"/>
            </a:pPr>
            <a:r>
              <a:rPr lang="es-ES_tradnl" sz="1600" dirty="0" smtClean="0"/>
              <a:t>Resolución del Ministerio de Educación y Cultura </a:t>
            </a:r>
            <a:r>
              <a:rPr lang="es-UY" sz="1600" dirty="0" smtClean="0"/>
              <a:t>N</a:t>
            </a:r>
            <a:r>
              <a:rPr lang="es-UY" sz="1600" dirty="0"/>
              <a:t>° 481/013 </a:t>
            </a:r>
            <a:r>
              <a:rPr lang="es-UY" sz="1600" dirty="0" smtClean="0"/>
              <a:t>de 04/04/13. </a:t>
            </a:r>
            <a:endParaRPr lang="es-UY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UY" dirty="0" smtClean="0">
                <a:solidFill>
                  <a:srgbClr val="C00000"/>
                </a:solidFill>
              </a:rPr>
              <a:t>Referencia en el texto del documento.</a:t>
            </a:r>
          </a:p>
          <a:p>
            <a:pPr marL="0" indent="0">
              <a:buNone/>
            </a:pPr>
            <a:r>
              <a:rPr lang="es-ES_tradnl" sz="1600" dirty="0" smtClean="0"/>
              <a:t>Forma de citar: </a:t>
            </a:r>
            <a:endParaRPr lang="es-UY" sz="1600" dirty="0"/>
          </a:p>
          <a:p>
            <a:pPr marL="0" indent="0">
              <a:buNone/>
            </a:pPr>
            <a:r>
              <a:rPr lang="es-UY" sz="1800" dirty="0" smtClean="0"/>
              <a:t>Número </a:t>
            </a:r>
            <a:r>
              <a:rPr lang="es-UY" sz="1800" dirty="0"/>
              <a:t>de la ley  el año de la </a:t>
            </a:r>
            <a:r>
              <a:rPr lang="es-UY" sz="1800" dirty="0" smtClean="0"/>
              <a:t>publicación:  Ley </a:t>
            </a:r>
            <a:r>
              <a:rPr lang="es-UY" sz="1800" dirty="0"/>
              <a:t>N° </a:t>
            </a:r>
            <a:r>
              <a:rPr lang="es-UY" sz="1800" dirty="0" smtClean="0"/>
              <a:t>18 525</a:t>
            </a:r>
            <a:r>
              <a:rPr lang="es-UY" sz="1800" dirty="0"/>
              <a:t>, </a:t>
            </a:r>
            <a:r>
              <a:rPr lang="es-UY" sz="1800" dirty="0" smtClean="0"/>
              <a:t>1986 ; o 20/12/1986.</a:t>
            </a:r>
          </a:p>
          <a:p>
            <a:pPr marL="0" indent="0">
              <a:buNone/>
            </a:pPr>
            <a:endParaRPr lang="es-ES_tradnl" sz="1800" dirty="0"/>
          </a:p>
          <a:p>
            <a:pPr marL="0" indent="0">
              <a:buNone/>
            </a:pPr>
            <a:r>
              <a:rPr lang="es-ES_tradnl" sz="1800" dirty="0" smtClean="0"/>
              <a:t>Forma de citar un artículo o varios de una ley:</a:t>
            </a:r>
          </a:p>
          <a:p>
            <a:pPr marL="0" indent="0">
              <a:buNone/>
            </a:pPr>
            <a:r>
              <a:rPr lang="es-ES_tradnl" sz="1800" dirty="0" smtClean="0"/>
              <a:t>Art. 22 de la Ley Nº 18 525, 1986.   </a:t>
            </a:r>
            <a:endParaRPr lang="es-UY" sz="1800" dirty="0"/>
          </a:p>
          <a:p>
            <a:pPr marL="0" indent="0">
              <a:buNone/>
            </a:pPr>
            <a:r>
              <a:rPr lang="es-ES_tradnl" sz="1800" dirty="0" smtClean="0"/>
              <a:t>Arts. 22, 25, 26 y siguientes de la ley Nº 18 525 , 1986. </a:t>
            </a:r>
            <a:endParaRPr lang="es-UY" sz="1800" dirty="0"/>
          </a:p>
        </p:txBody>
      </p:sp>
    </p:spTree>
    <p:extLst>
      <p:ext uri="{BB962C8B-B14F-4D97-AF65-F5344CB8AC3E}">
        <p14:creationId xmlns:p14="http://schemas.microsoft.com/office/powerpoint/2010/main" val="38824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z="3200" dirty="0">
                <a:solidFill>
                  <a:srgbClr val="C00000"/>
                </a:solidFill>
              </a:rPr>
              <a:t>Como sistematizar normas sobre un tema</a:t>
            </a:r>
            <a:r>
              <a:rPr lang="es-UY" dirty="0"/>
              <a:t>. </a:t>
            </a:r>
            <a:br>
              <a:rPr lang="es-UY" dirty="0"/>
            </a:br>
            <a:endParaRPr lang="es-UY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s-UY" sz="1200" dirty="0" smtClean="0"/>
              <a:t>Metodología  </a:t>
            </a:r>
            <a:r>
              <a:rPr lang="es-UY" sz="1200" dirty="0"/>
              <a:t>utilizada en el marco del Proyecto Regional Nº 5  (PR-5)  del Programa de Naciones Unidas para el Medio Ambiente (</a:t>
            </a:r>
            <a:r>
              <a:rPr lang="es-UY" sz="1200" dirty="0" err="1"/>
              <a:t>PNUMA</a:t>
            </a:r>
            <a:r>
              <a:rPr lang="es-UY" sz="1200" dirty="0"/>
              <a:t>), también identificado como Programa de Derecho Ambiental del </a:t>
            </a:r>
            <a:r>
              <a:rPr lang="es-UY" sz="1200" dirty="0" err="1"/>
              <a:t>PNUMA</a:t>
            </a:r>
            <a:r>
              <a:rPr lang="es-UY" sz="1200" dirty="0"/>
              <a:t> para América Latina y el Caribe.</a:t>
            </a:r>
          </a:p>
          <a:p>
            <a:endParaRPr lang="es-UY" sz="2000" dirty="0"/>
          </a:p>
          <a:p>
            <a:pPr marL="0" indent="0">
              <a:buNone/>
            </a:pPr>
            <a:r>
              <a:rPr lang="es-UY" sz="2000" dirty="0">
                <a:solidFill>
                  <a:srgbClr val="C00000"/>
                </a:solidFill>
              </a:rPr>
              <a:t>Dentro de cada área </a:t>
            </a:r>
            <a:r>
              <a:rPr lang="es-UY" sz="2000" dirty="0" smtClean="0">
                <a:solidFill>
                  <a:srgbClr val="C00000"/>
                </a:solidFill>
              </a:rPr>
              <a:t>temática</a:t>
            </a:r>
            <a:r>
              <a:rPr lang="es-UY" sz="2000" dirty="0" smtClean="0"/>
              <a:t>: </a:t>
            </a:r>
          </a:p>
          <a:p>
            <a:pPr>
              <a:buFont typeface="Wingdings" pitchFamily="2" charset="2"/>
              <a:buChar char="q"/>
            </a:pPr>
            <a:r>
              <a:rPr lang="es-UY" sz="2000" dirty="0"/>
              <a:t>S</a:t>
            </a:r>
            <a:r>
              <a:rPr lang="es-UY" sz="2000" dirty="0" smtClean="0"/>
              <a:t>e  </a:t>
            </a:r>
            <a:r>
              <a:rPr lang="es-UY" sz="2000" dirty="0"/>
              <a:t>las clasifica según su jerarquía, separándolas en secciones,  según sean  Leyes ( o Decretos –leyes de acuerdo a la denominación impuesta por la ley Nº 15.738 del 15/09/97 para las aprobadas por el Consejo de Estado desde  diciembre de 1973 a febrero de 1985), </a:t>
            </a:r>
            <a:r>
              <a:rPr lang="es-UY" sz="2000" dirty="0" smtClean="0"/>
              <a:t>Decretos,  Resoluciones o Decretos Departamentales.</a:t>
            </a:r>
          </a:p>
          <a:p>
            <a:pPr marL="0" indent="0">
              <a:buNone/>
            </a:pPr>
            <a:r>
              <a:rPr lang="es-UY" sz="2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UY" sz="2000" dirty="0" smtClean="0"/>
              <a:t>Dentro </a:t>
            </a:r>
            <a:r>
              <a:rPr lang="es-UY" sz="2000" dirty="0"/>
              <a:t>de cada sección  se ordenan de acuerdo a la cronología de su </a:t>
            </a:r>
            <a:r>
              <a:rPr lang="es-UY" sz="2000" dirty="0" smtClean="0"/>
              <a:t>publicación o su promulgación</a:t>
            </a:r>
            <a:r>
              <a:rPr lang="es-UY" sz="2000" dirty="0"/>
              <a:t>.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3447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600" dirty="0" smtClean="0">
                <a:solidFill>
                  <a:srgbClr val="C00000"/>
                </a:solidFill>
              </a:rPr>
              <a:t>Interpretación de las normas jurídicas.</a:t>
            </a:r>
            <a:r>
              <a:rPr lang="es-MX" sz="2400" dirty="0" smtClean="0">
                <a:solidFill>
                  <a:srgbClr val="C00000"/>
                </a:solidFill>
              </a:rPr>
              <a:t/>
            </a:r>
            <a:br>
              <a:rPr lang="es-MX" sz="2400" dirty="0" smtClean="0">
                <a:solidFill>
                  <a:srgbClr val="C00000"/>
                </a:solidFill>
              </a:rPr>
            </a:br>
            <a:r>
              <a:rPr lang="es-MX" sz="2400" dirty="0" smtClean="0">
                <a:solidFill>
                  <a:srgbClr val="C00000"/>
                </a:solidFill>
              </a:rPr>
              <a:t>(</a:t>
            </a:r>
            <a:r>
              <a:rPr lang="es-MX" sz="1600" dirty="0" smtClean="0">
                <a:solidFill>
                  <a:srgbClr val="C00000"/>
                </a:solidFill>
              </a:rPr>
              <a:t>ARTÍCULOS:  1 al 20  DEL CÓDIGO CIVIL)</a:t>
            </a:r>
            <a:r>
              <a:rPr lang="es-MX" sz="2400" dirty="0" smtClean="0">
                <a:solidFill>
                  <a:srgbClr val="C00000"/>
                </a:solidFill>
              </a:rPr>
              <a:t>.</a:t>
            </a:r>
            <a:endParaRPr lang="es-ES" sz="2400" dirty="0" smtClean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sz="2800" dirty="0" smtClean="0"/>
              <a:t>Desentrañar el sentido de la norma. Se aplica a todo tipo de expresión del derecho.</a:t>
            </a:r>
          </a:p>
          <a:p>
            <a:pPr eaLnBrk="1" hangingPunct="1">
              <a:buFont typeface="Wingdings" pitchFamily="2" charset="2"/>
              <a:buChar char="q"/>
            </a:pPr>
            <a:endParaRPr lang="es-ES" sz="2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MX" sz="2800" dirty="0" smtClean="0"/>
              <a:t>Es una actividad reglada por el mismo derecho.</a:t>
            </a:r>
          </a:p>
          <a:p>
            <a:pPr eaLnBrk="1" hangingPunct="1">
              <a:buFont typeface="Wingdings" pitchFamily="2" charset="2"/>
              <a:buChar char="q"/>
            </a:pPr>
            <a:endParaRPr lang="es-MX" sz="2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s-MX" sz="2800" dirty="0" smtClean="0"/>
              <a:t>Requiere una interpretación sistémica de todo el ordenamiento jurídico.  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55265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200" dirty="0" smtClean="0">
                <a:solidFill>
                  <a:srgbClr val="C00000"/>
                </a:solidFill>
              </a:rPr>
              <a:t>Clasificación de la Interpretación de la ley en función de quien la realiza</a:t>
            </a:r>
            <a:endParaRPr lang="es-ES" sz="3200" dirty="0" smtClean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smtClean="0"/>
              <a:t>  </a:t>
            </a: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" sz="2400" dirty="0" smtClean="0"/>
              <a:t>Interpretación legislativa o auténtica: El órgano que crea la ley en caso de duda puede dictar otra norma que interpreta la anterior. ARTS. 12, 13, 14 del C.C.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" sz="2400" dirty="0" smtClean="0"/>
              <a:t>Interpretación doctrinaria: Los estudiosos de la ley la interpretan elaboran su doctrina.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s-ES" sz="2400" dirty="0" smtClean="0"/>
              <a:t>Interpretación judicial: es la que hace el Juez frente al caso concreto. ART. 15, 16, 17, 18, 19, 20 del C.C.</a:t>
            </a:r>
          </a:p>
        </p:txBody>
      </p:sp>
    </p:spTree>
    <p:extLst>
      <p:ext uri="{BB962C8B-B14F-4D97-AF65-F5344CB8AC3E}">
        <p14:creationId xmlns:p14="http://schemas.microsoft.com/office/powerpoint/2010/main" val="15532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Integración del derecho.</a:t>
            </a:r>
            <a:endParaRPr lang="es-UY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En un sistema jurídico no puede haber vacíos ( Art. 15 del CC). </a:t>
            </a:r>
          </a:p>
          <a:p>
            <a:pPr>
              <a:buFont typeface="Wingdings" pitchFamily="2" charset="2"/>
              <a:buChar char="q"/>
            </a:pPr>
            <a:endParaRPr lang="es-ES_tradnl" sz="2400" dirty="0"/>
          </a:p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Cuando existe un conflicto y el derecho positivo no lo previó de antemano se dice que existe una laguna del derecho. </a:t>
            </a:r>
          </a:p>
          <a:p>
            <a:pPr>
              <a:buFont typeface="Wingdings" pitchFamily="2" charset="2"/>
              <a:buChar char="q"/>
            </a:pPr>
            <a:endParaRPr lang="es-ES_tradnl" sz="2400" dirty="0"/>
          </a:p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Métodos de integración: Los fundamentos de leyes análogas; los principios generales del derecho y las doctrinas más recibidas (Art. 16 del CC).   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110228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4000" dirty="0" smtClean="0">
                <a:solidFill>
                  <a:srgbClr val="C00000"/>
                </a:solidFill>
              </a:rPr>
              <a:t>La ley en el tiempo</a:t>
            </a:r>
            <a:r>
              <a:rPr lang="es-MX" sz="2400" dirty="0" smtClean="0">
                <a:solidFill>
                  <a:srgbClr val="C00000"/>
                </a:solidFill>
              </a:rPr>
              <a:t>.</a:t>
            </a:r>
            <a:endParaRPr lang="es-ES" sz="2400" dirty="0" smtClean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u="sng" smtClean="0"/>
              <a:t>Las leyes no tienen efecto retroactivo.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u="sng" smtClean="0"/>
              <a:t>Las leyes solo pueden ser derogadas por otras leyes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u="sng" smtClean="0"/>
              <a:t>La derogación puede ser</a:t>
            </a:r>
            <a:r>
              <a:rPr lang="es-MX" sz="2400" smtClean="0"/>
              <a:t>: </a:t>
            </a:r>
            <a:endParaRPr lang="es-MX" sz="2400" b="1" smtClean="0"/>
          </a:p>
          <a:p>
            <a:pPr eaLnBrk="1" hangingPunct="1">
              <a:lnSpc>
                <a:spcPct val="80000"/>
              </a:lnSpc>
            </a:pPr>
            <a:r>
              <a:rPr lang="es-MX" sz="2400" b="1" smtClean="0"/>
              <a:t>Expresa</a:t>
            </a:r>
            <a:r>
              <a:rPr lang="es-MX" sz="2400" smtClean="0"/>
              <a:t>: cuando una nueva ley cambia la vieja en forma expresa </a:t>
            </a:r>
            <a:endParaRPr lang="es-MX" sz="2400" b="1" smtClean="0"/>
          </a:p>
          <a:p>
            <a:pPr eaLnBrk="1" hangingPunct="1">
              <a:lnSpc>
                <a:spcPct val="80000"/>
              </a:lnSpc>
            </a:pPr>
            <a:r>
              <a:rPr lang="es-MX" sz="2400" b="1" smtClean="0"/>
              <a:t>Tácita</a:t>
            </a:r>
            <a:r>
              <a:rPr lang="es-MX" sz="2400" smtClean="0"/>
              <a:t>: cuando la nueva ley tiene disposiciones que contradicen las disposiciones de la              anterior.</a:t>
            </a:r>
            <a:endParaRPr lang="es-MX" sz="2400" b="1" smtClean="0"/>
          </a:p>
          <a:p>
            <a:pPr eaLnBrk="1" hangingPunct="1">
              <a:lnSpc>
                <a:spcPct val="80000"/>
              </a:lnSpc>
            </a:pPr>
            <a:r>
              <a:rPr lang="es-MX" sz="2400" b="1" smtClean="0"/>
              <a:t>Total</a:t>
            </a:r>
            <a:r>
              <a:rPr lang="es-MX" sz="2400" smtClean="0"/>
              <a:t>: Cuando se deroga en su totalidad el contenido de la anterior</a:t>
            </a:r>
            <a:endParaRPr lang="es-MX" sz="2400" b="1" smtClean="0"/>
          </a:p>
          <a:p>
            <a:pPr eaLnBrk="1" hangingPunct="1">
              <a:lnSpc>
                <a:spcPct val="80000"/>
              </a:lnSpc>
            </a:pPr>
            <a:r>
              <a:rPr lang="es-MX" sz="2400" b="1" smtClean="0"/>
              <a:t>Parcial</a:t>
            </a:r>
            <a:r>
              <a:rPr lang="es-MX" sz="2400" smtClean="0"/>
              <a:t>: Cuando se deja vigente parte de la ley mas antigua. </a:t>
            </a:r>
            <a:endParaRPr lang="es-ES" sz="2400" smtClean="0"/>
          </a:p>
        </p:txBody>
      </p:sp>
    </p:spTree>
    <p:extLst>
      <p:ext uri="{BB962C8B-B14F-4D97-AF65-F5344CB8AC3E}">
        <p14:creationId xmlns:p14="http://schemas.microsoft.com/office/powerpoint/2010/main" val="42851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Escuela clásica o tradicional</a:t>
            </a:r>
            <a:r>
              <a:rPr lang="es-ES_tradnl" dirty="0" smtClean="0"/>
              <a:t>.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Basada en el concepto de Derecho Natural. </a:t>
            </a:r>
          </a:p>
          <a:p>
            <a:pPr marL="0" indent="0">
              <a:buNone/>
            </a:pPr>
            <a:endParaRPr lang="es-ES_tradnl" sz="2800" dirty="0" smtClean="0"/>
          </a:p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El legislador es el representante del  Soberano y el único interprete de su voluntad: No los jueces.</a:t>
            </a:r>
          </a:p>
          <a:p>
            <a:pPr marL="0" indent="0">
              <a:buNone/>
            </a:pPr>
            <a:r>
              <a:rPr lang="es-ES_tradnl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Método exegético: Estudia el texto de la norma para descubrir lo que pretendió decir el legislador</a:t>
            </a:r>
            <a:r>
              <a:rPr lang="es-ES_tradnl" dirty="0" smtClean="0"/>
              <a:t>. 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6377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Escuela  evolutiva.</a:t>
            </a:r>
            <a:r>
              <a:rPr lang="es-ES_tradnl" dirty="0" smtClean="0"/>
              <a:t>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La ley una vez aprobada tiene su vida propia independiente de su careador. </a:t>
            </a:r>
          </a:p>
          <a:p>
            <a:pPr>
              <a:buFont typeface="Wingdings" pitchFamily="2" charset="2"/>
              <a:buChar char="q"/>
            </a:pPr>
            <a:endParaRPr lang="es-ES_tradnl" sz="2800" dirty="0"/>
          </a:p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Permite la evolución y la adaptación de la norma a la realidad que administra sin necesidad de su modificación.</a:t>
            </a:r>
          </a:p>
          <a:p>
            <a:pPr marL="0" indent="0">
              <a:buNone/>
            </a:pPr>
            <a:r>
              <a:rPr lang="es-ES_tradnl" sz="28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_tradnl" sz="2800" dirty="0" smtClean="0"/>
              <a:t>Deja un amplio margen de interpretación a los Jueces.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21639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C00000"/>
                </a:solidFill>
              </a:rPr>
              <a:t>Escuela lógico sistemática.</a:t>
            </a:r>
            <a:r>
              <a:rPr lang="es-ES_tradnl" dirty="0" smtClean="0"/>
              <a:t> 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Parte del supuesto de que la ley es objetiva y autónoma de su creador.</a:t>
            </a:r>
          </a:p>
          <a:p>
            <a:pPr marL="0" indent="0">
              <a:buNone/>
            </a:pPr>
            <a:r>
              <a:rPr lang="es-ES_tradnl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Los significados últimos de la ley deben surgir de ella misma. </a:t>
            </a:r>
          </a:p>
          <a:p>
            <a:pPr>
              <a:buFont typeface="Wingdings" pitchFamily="2" charset="2"/>
              <a:buChar char="q"/>
            </a:pPr>
            <a:endParaRPr lang="es-ES_tradnl" sz="2400" dirty="0" smtClean="0"/>
          </a:p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Lógica: tiene fines propios que pueden ser deducidos por el interprete.</a:t>
            </a:r>
          </a:p>
          <a:p>
            <a:pPr>
              <a:buFont typeface="Wingdings" pitchFamily="2" charset="2"/>
              <a:buChar char="q"/>
            </a:pPr>
            <a:endParaRPr lang="es-ES_tradnl" sz="2400" dirty="0" smtClean="0"/>
          </a:p>
          <a:p>
            <a:pPr>
              <a:buFont typeface="Wingdings" pitchFamily="2" charset="2"/>
              <a:buChar char="q"/>
            </a:pPr>
            <a:r>
              <a:rPr lang="es-ES_tradnl" sz="2400" dirty="0" smtClean="0"/>
              <a:t>Sistemática: es un todo orgánico en que todas sus partes deben cumplir el  fin común.   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143445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s-MX" sz="4000" dirty="0">
                <a:solidFill>
                  <a:srgbClr val="C00000"/>
                </a:solidFill>
              </a:rPr>
              <a:t>R</a:t>
            </a:r>
            <a:r>
              <a:rPr lang="es-MX" sz="4000" dirty="0" smtClean="0">
                <a:solidFill>
                  <a:srgbClr val="C00000"/>
                </a:solidFill>
              </a:rPr>
              <a:t>eglas para interpretar la ley en Uruguay</a:t>
            </a:r>
            <a:r>
              <a:rPr lang="es-MX" sz="2400" dirty="0" smtClean="0"/>
              <a:t>:</a:t>
            </a:r>
            <a:r>
              <a:rPr lang="es-ES" sz="2400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 smtClean="0">
                <a:solidFill>
                  <a:srgbClr val="FF0000"/>
                </a:solidFill>
              </a:rPr>
              <a:t>Cuando su tenor literal es claro: se deberá respetar lo que dice la norma en forma textual.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 smtClean="0"/>
              <a:t>Si el legislador definió las palabras que  emplea en la ley: se estará a esa definición.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MX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 smtClean="0"/>
              <a:t>De lo contrario , las palabras técnicas o científicas tendrán  el sentido en que fueron definidas por la ciencia a que correspondan, salvo que aparezca claramente que se han tomado en un sentido diverso.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s-MX" sz="18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>
                <a:solidFill>
                  <a:srgbClr val="FF0000"/>
                </a:solidFill>
              </a:rPr>
              <a:t>Cuando las expresiones utilizadas no son claras</a:t>
            </a:r>
            <a:r>
              <a:rPr lang="es-MX" sz="1800" dirty="0" smtClean="0">
                <a:solidFill>
                  <a:srgbClr val="FF0000"/>
                </a:solidFill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s-MX" sz="18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/>
              <a:t>L</a:t>
            </a:r>
            <a:r>
              <a:rPr lang="es-MX" sz="1800" dirty="0" smtClean="0"/>
              <a:t>a </a:t>
            </a:r>
            <a:r>
              <a:rPr lang="es-MX" sz="1800" dirty="0"/>
              <a:t>intención o espíritu de la ley. </a:t>
            </a:r>
            <a:r>
              <a:rPr lang="es-MX" sz="1800" dirty="0" smtClean="0"/>
              <a:t>Ello </a:t>
            </a:r>
            <a:r>
              <a:rPr lang="es-MX" sz="1800" dirty="0"/>
              <a:t>surge de la propia ley o de la historia de su sanción. </a:t>
            </a:r>
            <a:endParaRPr lang="es-MX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s-MX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s-MX" sz="1800" dirty="0" smtClean="0"/>
              <a:t>El contexto de la ley : Entre todas las partes de una ley debe haber correspondencia y armonía. </a:t>
            </a:r>
            <a:endParaRPr lang="es-E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937</Words>
  <Application>Microsoft Office PowerPoint</Application>
  <PresentationFormat>Presentación en pantalla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Diseño predeterminado</vt:lpstr>
      <vt:lpstr>2_Tema de Office</vt:lpstr>
      <vt:lpstr>1_Diseño predeterminado</vt:lpstr>
      <vt:lpstr>2_Diseño predeterminado</vt:lpstr>
      <vt:lpstr>   CURSO A DISTANCIA DE DERECHO AMBIENTAL  AÑO 2020 CURE – UDELAR.   </vt:lpstr>
      <vt:lpstr>Interpretación de las normas jurídicas. (ARTÍCULOS:  1 al 20  DEL CÓDIGO CIVIL).</vt:lpstr>
      <vt:lpstr>Clasificación de la Interpretación de la ley en función de quien la realiza</vt:lpstr>
      <vt:lpstr>Integración del derecho.</vt:lpstr>
      <vt:lpstr>La ley en el tiempo.</vt:lpstr>
      <vt:lpstr>Escuela clásica o tradicional. </vt:lpstr>
      <vt:lpstr>Escuela  evolutiva. </vt:lpstr>
      <vt:lpstr>Escuela lógico sistemática. </vt:lpstr>
      <vt:lpstr>Reglas para interpretar la ley en Uruguay: </vt:lpstr>
      <vt:lpstr>Como se cita la ley.  </vt:lpstr>
      <vt:lpstr>Como se cita la ley.  </vt:lpstr>
      <vt:lpstr>Como sistematizar normas sobre un tema.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DERECHO AMBIENTAL</dc:title>
  <dc:creator>jose</dc:creator>
  <cp:lastModifiedBy>user</cp:lastModifiedBy>
  <cp:revision>31</cp:revision>
  <dcterms:created xsi:type="dcterms:W3CDTF">2013-03-12T21:19:24Z</dcterms:created>
  <dcterms:modified xsi:type="dcterms:W3CDTF">2020-04-27T22:12:59Z</dcterms:modified>
</cp:coreProperties>
</file>