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308" r:id="rId3"/>
    <p:sldId id="268" r:id="rId4"/>
    <p:sldId id="280" r:id="rId5"/>
    <p:sldId id="271" r:id="rId6"/>
    <p:sldId id="305" r:id="rId7"/>
    <p:sldId id="310" r:id="rId8"/>
    <p:sldId id="278" r:id="rId9"/>
    <p:sldId id="307" r:id="rId10"/>
    <p:sldId id="259" r:id="rId11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1" autoAdjust="0"/>
    <p:restoredTop sz="94660"/>
  </p:normalViewPr>
  <p:slideViewPr>
    <p:cSldViewPr showGuides="1">
      <p:cViewPr varScale="1">
        <p:scale>
          <a:sx n="67" d="100"/>
          <a:sy n="67" d="100"/>
        </p:scale>
        <p:origin x="1276" y="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597B7B-096A-4F6F-9515-6437D00C5A82}" type="datetimeFigureOut">
              <a:rPr lang="es-UY" smtClean="0"/>
              <a:pPr/>
              <a:t>20/11/2020</a:t>
            </a:fld>
            <a:endParaRPr lang="es-UY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UY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UY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UY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18E1F7-C9F7-4BA2-AA54-B14E5047F139}" type="slidenum">
              <a:rPr lang="es-UY" smtClean="0"/>
              <a:pPr/>
              <a:t>‹Nº›</a:t>
            </a:fld>
            <a:endParaRPr lang="es-UY"/>
          </a:p>
        </p:txBody>
      </p:sp>
    </p:spTree>
    <p:extLst>
      <p:ext uri="{BB962C8B-B14F-4D97-AF65-F5344CB8AC3E}">
        <p14:creationId xmlns:p14="http://schemas.microsoft.com/office/powerpoint/2010/main" val="3869895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B45B-CDAE-4081-A434-55995C0AB253}" type="datetimeFigureOut">
              <a:rPr lang="es-AR" smtClean="0"/>
              <a:pPr/>
              <a:t>20/11/2020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584F-A463-4266-A3BE-2A23956BF15A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849326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B45B-CDAE-4081-A434-55995C0AB253}" type="datetimeFigureOut">
              <a:rPr lang="es-AR" smtClean="0"/>
              <a:pPr/>
              <a:t>20/11/2020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584F-A463-4266-A3BE-2A23956BF15A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810100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B45B-CDAE-4081-A434-55995C0AB253}" type="datetimeFigureOut">
              <a:rPr lang="es-AR" smtClean="0"/>
              <a:pPr/>
              <a:t>20/11/2020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584F-A463-4266-A3BE-2A23956BF15A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42573335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B45B-CDAE-4081-A434-55995C0AB253}" type="datetimeFigureOut">
              <a:rPr lang="es-AR" smtClean="0"/>
              <a:pPr/>
              <a:t>20/11/2020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584F-A463-4266-A3BE-2A23956BF15A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397672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B45B-CDAE-4081-A434-55995C0AB253}" type="datetimeFigureOut">
              <a:rPr lang="es-AR" smtClean="0"/>
              <a:pPr/>
              <a:t>20/11/2020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584F-A463-4266-A3BE-2A23956BF15A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69256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B45B-CDAE-4081-A434-55995C0AB253}" type="datetimeFigureOut">
              <a:rPr lang="es-AR" smtClean="0"/>
              <a:pPr/>
              <a:t>20/11/2020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584F-A463-4266-A3BE-2A23956BF15A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74560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B45B-CDAE-4081-A434-55995C0AB253}" type="datetimeFigureOut">
              <a:rPr lang="es-AR" smtClean="0"/>
              <a:pPr/>
              <a:t>20/11/2020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584F-A463-4266-A3BE-2A23956BF15A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079425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B45B-CDAE-4081-A434-55995C0AB253}" type="datetimeFigureOut">
              <a:rPr lang="es-AR" smtClean="0"/>
              <a:pPr/>
              <a:t>20/11/2020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584F-A463-4266-A3BE-2A23956BF15A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676582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B45B-CDAE-4081-A434-55995C0AB253}" type="datetimeFigureOut">
              <a:rPr lang="es-AR" smtClean="0"/>
              <a:pPr/>
              <a:t>20/11/2020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584F-A463-4266-A3BE-2A23956BF15A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504142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B45B-CDAE-4081-A434-55995C0AB253}" type="datetimeFigureOut">
              <a:rPr lang="es-AR" smtClean="0"/>
              <a:pPr/>
              <a:t>20/11/2020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584F-A463-4266-A3BE-2A23956BF15A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1074328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9B45B-CDAE-4081-A434-55995C0AB253}" type="datetimeFigureOut">
              <a:rPr lang="es-AR" smtClean="0"/>
              <a:pPr/>
              <a:t>20/11/2020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6584F-A463-4266-A3BE-2A23956BF15A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919461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19B45B-CDAE-4081-A434-55995C0AB253}" type="datetimeFigureOut">
              <a:rPr lang="es-AR" smtClean="0"/>
              <a:pPr/>
              <a:t>20/11/2020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6584F-A463-4266-A3BE-2A23956BF15A}" type="slidenum">
              <a:rPr lang="es-AR" smtClean="0"/>
              <a:pPr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836656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GUILLE\Documents\GUILLE\FLIA\amali\TED\caratu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825" y="-72174"/>
            <a:ext cx="9267825" cy="695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971600" y="2924944"/>
            <a:ext cx="8172400" cy="829791"/>
          </a:xfrm>
        </p:spPr>
        <p:txBody>
          <a:bodyPr>
            <a:noAutofit/>
          </a:bodyPr>
          <a:lstStyle/>
          <a:p>
            <a:pPr algn="l"/>
            <a:r>
              <a:rPr lang="es-AR" sz="4000" b="1" dirty="0" smtClean="0">
                <a:solidFill>
                  <a:srgbClr val="C00000"/>
                </a:solidFill>
              </a:rPr>
              <a:t>Gobernanza global y cooperación para el Desarrollo</a:t>
            </a:r>
            <a:endParaRPr lang="es-AR" sz="4000" b="1" dirty="0">
              <a:solidFill>
                <a:srgbClr val="C00000"/>
              </a:solidFill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475656" y="4149080"/>
            <a:ext cx="6552728" cy="122413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s-A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2do semestre 2020 </a:t>
            </a:r>
            <a:r>
              <a:rPr lang="es-AR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</a:t>
            </a:r>
            <a:r>
              <a:rPr lang="es-AR" b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es-A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es-AR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Docentes: Amalia </a:t>
            </a:r>
            <a:r>
              <a:rPr lang="es-AR" sz="2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Stuhldreher</a:t>
            </a:r>
            <a:r>
              <a:rPr lang="es-AR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s-AR" sz="2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Araseli</a:t>
            </a:r>
            <a:r>
              <a:rPr lang="es-AR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Acosta y Claudia Ramos</a:t>
            </a:r>
            <a:endParaRPr lang="es-AR" sz="2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2" descr="C:\Amalia\CUT_Desarrollo PDU en desarrollo\logos juntos IDIIS y TE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517232"/>
            <a:ext cx="4248928" cy="1112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582265"/>
            <a:ext cx="1296144" cy="678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413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9582" y="620688"/>
            <a:ext cx="4435160" cy="4565607"/>
          </a:xfrm>
          <a:prstGeom prst="rect">
            <a:avLst/>
          </a:prstGeom>
        </p:spPr>
      </p:pic>
      <p:sp>
        <p:nvSpPr>
          <p:cNvPr id="7" name="6 Marcador de contenido"/>
          <p:cNvSpPr>
            <a:spLocks noGrp="1"/>
          </p:cNvSpPr>
          <p:nvPr>
            <p:ph sz="half" idx="2"/>
          </p:nvPr>
        </p:nvSpPr>
        <p:spPr>
          <a:xfrm>
            <a:off x="599542" y="5373216"/>
            <a:ext cx="8075240" cy="648072"/>
          </a:xfrm>
        </p:spPr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es-AR" sz="4400" b="1" dirty="0" smtClean="0">
                <a:solidFill>
                  <a:srgbClr val="C00000"/>
                </a:solidFill>
                <a:latin typeface="+mj-lt"/>
                <a:ea typeface="+mj-ea"/>
                <a:cs typeface="+mj-cs"/>
              </a:rPr>
              <a:t>Muchas gracias!</a:t>
            </a:r>
            <a:endParaRPr lang="es-AR" sz="44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  <a:p>
            <a:endParaRPr lang="es-AR" sz="4400" b="1" dirty="0">
              <a:solidFill>
                <a:srgbClr val="C00000"/>
              </a:solidFill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9963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GUILLE\Documents\GUILLE\FLIA\amali\TED\caratu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3825" y="-72174"/>
            <a:ext cx="9267825" cy="695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3 Título"/>
          <p:cNvSpPr>
            <a:spLocks noGrp="1"/>
          </p:cNvSpPr>
          <p:nvPr>
            <p:ph type="ctrTitle"/>
          </p:nvPr>
        </p:nvSpPr>
        <p:spPr>
          <a:xfrm>
            <a:off x="971600" y="2924944"/>
            <a:ext cx="8172400" cy="829791"/>
          </a:xfrm>
        </p:spPr>
        <p:txBody>
          <a:bodyPr>
            <a:noAutofit/>
          </a:bodyPr>
          <a:lstStyle/>
          <a:p>
            <a:pPr algn="l"/>
            <a:r>
              <a:rPr lang="es-AR" sz="4000" b="1" dirty="0" smtClean="0">
                <a:solidFill>
                  <a:srgbClr val="C00000"/>
                </a:solidFill>
              </a:rPr>
              <a:t>Presentación a cargo de:  </a:t>
            </a:r>
            <a:endParaRPr lang="es-AR" sz="4000" b="1" dirty="0">
              <a:solidFill>
                <a:srgbClr val="C00000"/>
              </a:solidFill>
            </a:endParaRPr>
          </a:p>
        </p:txBody>
      </p:sp>
      <p:sp>
        <p:nvSpPr>
          <p:cNvPr id="5" name="4 Subtítulo"/>
          <p:cNvSpPr>
            <a:spLocks noGrp="1"/>
          </p:cNvSpPr>
          <p:nvPr>
            <p:ph type="subTitle" idx="1"/>
          </p:nvPr>
        </p:nvSpPr>
        <p:spPr>
          <a:xfrm>
            <a:off x="1475656" y="3714752"/>
            <a:ext cx="6552728" cy="165846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es-A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Sofía Berón </a:t>
            </a:r>
            <a:endParaRPr lang="es-AR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es-AR" b="1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Berenise</a:t>
            </a:r>
            <a:r>
              <a:rPr lang="es-AR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Sosa</a:t>
            </a:r>
            <a:endParaRPr lang="es-AR" sz="2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endParaRPr lang="es-AR" sz="26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l"/>
            <a:r>
              <a:rPr lang="es-AR" sz="26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Fecha: 19/11/2020</a:t>
            </a:r>
            <a:endParaRPr lang="es-AR" sz="26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Picture 2" descr="C:\Amalia\CUT_Desarrollo PDU en desarrollo\logos juntos IDIIS y TED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5517232"/>
            <a:ext cx="4248928" cy="1112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288" y="1582265"/>
            <a:ext cx="1296144" cy="6787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04133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AR" b="1" dirty="0" smtClean="0">
                <a:solidFill>
                  <a:srgbClr val="C00000"/>
                </a:solidFill>
              </a:rPr>
              <a:t>Introducción: Unidad 5 </a:t>
            </a:r>
            <a:endParaRPr lang="es-AR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4638611"/>
            <a:ext cx="2022298" cy="2049626"/>
          </a:xfrm>
          <a:prstGeom prst="rect">
            <a:avLst/>
          </a:prstGeom>
        </p:spPr>
      </p:pic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0" y="764704"/>
            <a:ext cx="8229600" cy="4929411"/>
          </a:xfrm>
        </p:spPr>
        <p:txBody>
          <a:bodyPr>
            <a:normAutofit/>
          </a:bodyPr>
          <a:lstStyle/>
          <a:p>
            <a:pPr algn="just">
              <a:buClr>
                <a:schemeClr val="accent6">
                  <a:lumMod val="75000"/>
                </a:schemeClr>
              </a:buClr>
              <a:buBlip>
                <a:blip r:embed="rId4"/>
              </a:buBlip>
            </a:pPr>
            <a:endParaRPr lang="es-AR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0" indent="0" algn="just">
              <a:buClr>
                <a:schemeClr val="accent6">
                  <a:lumMod val="75000"/>
                </a:schemeClr>
              </a:buClr>
              <a:buNone/>
            </a:pPr>
            <a:endParaRPr lang="es-A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buClr>
                <a:schemeClr val="accent6">
                  <a:lumMod val="75000"/>
                </a:schemeClr>
              </a:buClr>
              <a:buBlip>
                <a:blip r:embed="rId4"/>
              </a:buBlip>
            </a:pPr>
            <a:r>
              <a:rPr lang="es-AR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UNIDAD 5:</a:t>
            </a:r>
            <a:r>
              <a:rPr lang="es-MX" dirty="0" smtClean="0"/>
              <a:t>Creación </a:t>
            </a:r>
            <a:r>
              <a:rPr lang="es-MX" dirty="0"/>
              <a:t>de la Agencia Uruguaya de Cooperación Internacional (AUCI). Experiencias de cooperación internacional en el Interior del país y en la región Noreste.</a:t>
            </a:r>
            <a:endParaRPr lang="es-A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buClr>
                <a:schemeClr val="accent6">
                  <a:lumMod val="75000"/>
                </a:schemeClr>
              </a:buClr>
              <a:buBlip>
                <a:blip r:embed="rId4"/>
              </a:buBlip>
            </a:pPr>
            <a:r>
              <a:rPr lang="es-AR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TEXTO SELECCIONADO</a:t>
            </a:r>
            <a:r>
              <a:rPr lang="es-AR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: </a:t>
            </a:r>
            <a:r>
              <a:rPr lang="es-UY" dirty="0"/>
              <a:t>AUCI (2014) “El sistema de cooperación internacional para el desarrollo visto desde el Sur</a:t>
            </a:r>
            <a:r>
              <a:rPr lang="es-UY" dirty="0" smtClean="0"/>
              <a:t>”.</a:t>
            </a:r>
            <a:endParaRPr lang="es-UY" dirty="0"/>
          </a:p>
          <a:p>
            <a:pPr algn="just">
              <a:buClr>
                <a:schemeClr val="accent6">
                  <a:lumMod val="75000"/>
                </a:schemeClr>
              </a:buClr>
              <a:buBlip>
                <a:blip r:embed="rId4"/>
              </a:buBlip>
            </a:pPr>
            <a:endParaRPr lang="es-AR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65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179512" y="19650"/>
            <a:ext cx="8229600" cy="1728192"/>
          </a:xfrm>
        </p:spPr>
        <p:txBody>
          <a:bodyPr>
            <a:normAutofit fontScale="90000"/>
          </a:bodyPr>
          <a:lstStyle/>
          <a:p>
            <a:pPr algn="l"/>
            <a:r>
              <a:rPr lang="es-AR" b="1" dirty="0" smtClean="0">
                <a:solidFill>
                  <a:srgbClr val="C00000"/>
                </a:solidFill>
              </a:rPr>
              <a:t>Texto: </a:t>
            </a:r>
            <a:r>
              <a:rPr lang="es-UY" sz="2200" dirty="0"/>
              <a:t>AUCI (2014) “El sistema de cooperación internacional para el desarrollo visto desde el Sur</a:t>
            </a:r>
            <a:r>
              <a:rPr lang="es-UY" sz="2200" dirty="0" smtClean="0"/>
              <a:t>”, </a:t>
            </a:r>
            <a:r>
              <a:rPr lang="es-MX" sz="2200" dirty="0"/>
              <a:t>en: La cooperación internacional para el desarrollo del Sur. Una visión desde Uruguay</a:t>
            </a:r>
            <a:r>
              <a:rPr lang="es-MX" sz="2200" dirty="0" smtClean="0"/>
              <a:t>.</a:t>
            </a:r>
            <a:br>
              <a:rPr lang="es-MX" sz="2200" dirty="0" smtClean="0"/>
            </a:br>
            <a:endParaRPr lang="es-AR" sz="2200" dirty="0"/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200200" y="1747842"/>
            <a:ext cx="8219256" cy="5040560"/>
          </a:xfrm>
        </p:spPr>
        <p:txBody>
          <a:bodyPr>
            <a:normAutofit/>
          </a:bodyPr>
          <a:lstStyle/>
          <a:p>
            <a:pPr marL="0" lvl="0" indent="0" algn="just">
              <a:buClr>
                <a:srgbClr val="F79646">
                  <a:lumMod val="75000"/>
                </a:srgbClr>
              </a:buClr>
              <a:buNone/>
            </a:pPr>
            <a:r>
              <a:rPr lang="es-AR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Parte seleccionada: (pp. 21-60)</a:t>
            </a:r>
          </a:p>
          <a:p>
            <a:pPr lvl="0" algn="just">
              <a:buClr>
                <a:srgbClr val="F79646">
                  <a:lumMod val="75000"/>
                </a:srgbClr>
              </a:buClr>
              <a:buBlip>
                <a:blip r:embed="rId3"/>
              </a:buBlip>
            </a:pPr>
            <a:r>
              <a:rPr lang="es-AR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“El sistema de cooperación</a:t>
            </a:r>
          </a:p>
          <a:p>
            <a:pPr marL="0" lvl="0" indent="0" algn="just">
              <a:buClr>
                <a:srgbClr val="F79646">
                  <a:lumMod val="75000"/>
                </a:srgbClr>
              </a:buClr>
              <a:buNone/>
            </a:pPr>
            <a:r>
              <a:rPr lang="es-AR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Internacional para el desarrollo</a:t>
            </a:r>
          </a:p>
          <a:p>
            <a:pPr marL="0" lvl="0" indent="0" algn="just">
              <a:buClr>
                <a:srgbClr val="F79646">
                  <a:lumMod val="75000"/>
                </a:srgbClr>
              </a:buClr>
              <a:buNone/>
            </a:pPr>
            <a:r>
              <a:rPr lang="es-AR" dirty="0">
                <a:solidFill>
                  <a:prstClr val="black">
                    <a:lumMod val="85000"/>
                    <a:lumOff val="15000"/>
                  </a:prstClr>
                </a:solidFill>
              </a:rPr>
              <a:t>v</a:t>
            </a:r>
            <a:r>
              <a:rPr lang="es-AR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isto desde el SUR”.     </a:t>
            </a:r>
            <a:endParaRPr lang="es-AR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556791"/>
            <a:ext cx="3605090" cy="4875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46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s-AR" b="1" dirty="0" smtClean="0">
                <a:solidFill>
                  <a:srgbClr val="C00000"/>
                </a:solidFill>
              </a:rPr>
              <a:t>Temática principal que trata el texto:  </a:t>
            </a:r>
            <a:endParaRPr lang="es-AR" dirty="0"/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5229200"/>
          </a:xfrm>
        </p:spPr>
        <p:txBody>
          <a:bodyPr>
            <a:normAutofit/>
          </a:bodyPr>
          <a:lstStyle/>
          <a:p>
            <a:pPr lvl="0" algn="just">
              <a:buClr>
                <a:srgbClr val="F79646">
                  <a:lumMod val="75000"/>
                </a:srgbClr>
              </a:buClr>
              <a:buBlip>
                <a:blip r:embed="rId3"/>
              </a:buBlip>
            </a:pPr>
            <a:r>
              <a:rPr lang="es-AR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+mj-lt"/>
              </a:rPr>
              <a:t>El siguiente texto aborda los retos y oportunidades del sistema de cooperación internacional para el desarrollo dando paso a negociaciones de la nueva agenda global del desarrollo sustentable, en la cual se discuten posibles contenidos, gobernanza y medios de implementación desde una perspectiva latinoamericana. </a:t>
            </a:r>
          </a:p>
          <a:p>
            <a:pPr lvl="0" algn="just">
              <a:buClr>
                <a:srgbClr val="F79646">
                  <a:lumMod val="75000"/>
                </a:srgbClr>
              </a:buClr>
              <a:buBlip>
                <a:blip r:embed="rId3"/>
              </a:buBlip>
            </a:pPr>
            <a:r>
              <a:rPr lang="es-AR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+mj-lt"/>
              </a:rPr>
              <a:t>A su vez, se observa el papel de Uruguay en los foros internacionales de la cooperación para el desarrollo y en la definición de contenidos de esta agenda. </a:t>
            </a:r>
          </a:p>
          <a:p>
            <a:pPr marL="0" lvl="0" indent="0" algn="just">
              <a:buClr>
                <a:srgbClr val="F79646">
                  <a:lumMod val="75000"/>
                </a:srgbClr>
              </a:buClr>
              <a:buNone/>
            </a:pPr>
            <a:endParaRPr lang="es-AR" dirty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5368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s-AR" b="1" dirty="0" smtClean="0">
                <a:solidFill>
                  <a:srgbClr val="C00000"/>
                </a:solidFill>
              </a:rPr>
              <a:t>Desarrollo de la temática principal</a:t>
            </a:r>
            <a:endParaRPr lang="es-AR" dirty="0"/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434186" y="1608553"/>
            <a:ext cx="8229600" cy="5229200"/>
          </a:xfrm>
        </p:spPr>
        <p:txBody>
          <a:bodyPr>
            <a:normAutofit/>
          </a:bodyPr>
          <a:lstStyle/>
          <a:p>
            <a:pPr lvl="0" algn="just">
              <a:buClr>
                <a:srgbClr val="F79646">
                  <a:lumMod val="75000"/>
                </a:srgbClr>
              </a:buClr>
              <a:buNone/>
            </a:pPr>
            <a:endParaRPr lang="es-AR" b="1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lvl="0" algn="just">
              <a:buClr>
                <a:srgbClr val="F79646">
                  <a:lumMod val="75000"/>
                </a:srgbClr>
              </a:buClr>
              <a:buBlip>
                <a:blip r:embed="rId3"/>
              </a:buBlip>
            </a:pPr>
            <a:r>
              <a:rPr lang="es-AR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 Los debates que surgieron en La cumbre del Milenio, La conferencia de Monterrey sobre la financiación del Desarrollo y la Declaración de Paris, llevaron a complejizar y enriquecer debates, estructuras y gobernanza del sistema de cooperación internacional para el desarrollo. </a:t>
            </a:r>
          </a:p>
          <a:p>
            <a:pPr lvl="0" algn="just">
              <a:buClr>
                <a:srgbClr val="F79646">
                  <a:lumMod val="75000"/>
                </a:srgbClr>
              </a:buClr>
              <a:buBlip>
                <a:blip r:embed="rId3"/>
              </a:buBlip>
            </a:pPr>
            <a:r>
              <a:rPr lang="es-AR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La agenda de desarrollo que se configura en el ámbito global, incluye retos entre países del norte y del sur. </a:t>
            </a:r>
          </a:p>
          <a:p>
            <a:pPr marL="0" lvl="0" indent="0" algn="just">
              <a:buClr>
                <a:srgbClr val="F79646">
                  <a:lumMod val="75000"/>
                </a:srgbClr>
              </a:buClr>
              <a:buNone/>
            </a:pPr>
            <a:endParaRPr lang="es-AR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5128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548680"/>
            <a:ext cx="8363272" cy="5616624"/>
          </a:xfrm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es-UY" dirty="0">
                <a:cs typeface="Calibri" panose="020F0502020204030204" pitchFamily="34" charset="0"/>
              </a:rPr>
              <a:t>Retos y oportunidades de la Agenda de Desarrollo inclusivo y sustentable para la región latinoamericana.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UY" dirty="0">
                <a:cs typeface="Calibri" panose="020F0502020204030204" pitchFamily="34" charset="0"/>
              </a:rPr>
              <a:t>Desafíos de la gobernanza del sistema de cooperación internacional para el Desarrollo.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UY" dirty="0">
                <a:cs typeface="Calibri" panose="020F0502020204030204" pitchFamily="34" charset="0"/>
              </a:rPr>
              <a:t>Hacía una agenda de cooperación post -2015: explorando visiones compartidos.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UY" dirty="0">
                <a:cs typeface="Calibri" panose="020F0502020204030204" pitchFamily="34" charset="0"/>
              </a:rPr>
              <a:t>Caminos para financiar el desarrollo en América Latina.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UY" dirty="0">
                <a:cs typeface="Calibri" panose="020F0502020204030204" pitchFamily="34" charset="0"/>
              </a:rPr>
              <a:t> La cooperación internacional con los países de renta media.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es-UY" dirty="0">
                <a:cs typeface="Calibri" panose="020F0502020204030204" pitchFamily="34" charset="0"/>
              </a:rPr>
              <a:t>Generación de recursos para el desarrollo de Latinoamérica. </a:t>
            </a:r>
          </a:p>
          <a:p>
            <a:pPr marL="0" indent="0">
              <a:buNone/>
            </a:pPr>
            <a:endParaRPr lang="es-UY" dirty="0" smtClean="0"/>
          </a:p>
          <a:p>
            <a:pPr marL="0" indent="0">
              <a:buNone/>
            </a:pPr>
            <a:endParaRPr lang="es-UY" dirty="0" smtClean="0"/>
          </a:p>
          <a:p>
            <a:pPr>
              <a:buFont typeface="Wingdings" panose="05000000000000000000" pitchFamily="2" charset="2"/>
              <a:buChar char="Ø"/>
            </a:pPr>
            <a:endParaRPr lang="es-UY" dirty="0" smtClean="0"/>
          </a:p>
        </p:txBody>
      </p:sp>
    </p:spTree>
    <p:extLst>
      <p:ext uri="{BB962C8B-B14F-4D97-AF65-F5344CB8AC3E}">
        <p14:creationId xmlns:p14="http://schemas.microsoft.com/office/powerpoint/2010/main" val="2041742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s-AR" b="1" dirty="0" smtClean="0">
                <a:solidFill>
                  <a:srgbClr val="C00000"/>
                </a:solidFill>
              </a:rPr>
              <a:t>Implicancias, similitudes o vinculación con la Región y con Uruguay </a:t>
            </a:r>
            <a:endParaRPr lang="es-AR" dirty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0642" y="4452363"/>
            <a:ext cx="3622606" cy="240563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-180529" y="846138"/>
            <a:ext cx="9132199" cy="4023022"/>
          </a:xfrm>
        </p:spPr>
        <p:txBody>
          <a:bodyPr>
            <a:normAutofit/>
          </a:bodyPr>
          <a:lstStyle/>
          <a:p>
            <a:pPr algn="just">
              <a:buClr>
                <a:schemeClr val="accent6">
                  <a:lumMod val="75000"/>
                </a:schemeClr>
              </a:buClr>
              <a:buBlip>
                <a:blip r:embed="rId4"/>
              </a:buBlip>
            </a:pPr>
            <a:endParaRPr lang="es-AR" b="1" dirty="0" smtClean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algn="just">
              <a:buClr>
                <a:schemeClr val="accent6">
                  <a:lumMod val="75000"/>
                </a:schemeClr>
              </a:buClr>
              <a:buBlip>
                <a:blip r:embed="rId4"/>
              </a:buBlip>
            </a:pPr>
            <a:r>
              <a:rPr lang="es-MX" sz="2400" dirty="0" smtClean="0"/>
              <a:t>En Uruguay</a:t>
            </a:r>
            <a:r>
              <a:rPr lang="es-MX" sz="2400" dirty="0"/>
              <a:t>, </a:t>
            </a:r>
            <a:r>
              <a:rPr lang="es-MX" sz="2400" dirty="0" smtClean="0"/>
              <a:t>impulsar su propio </a:t>
            </a:r>
            <a:r>
              <a:rPr lang="es-MX" sz="2400" dirty="0"/>
              <a:t>desarrollo también significa poder participar en la defensa de los intereses del sur en el sistema internacional. </a:t>
            </a:r>
            <a:endParaRPr lang="es-MX" sz="2400" dirty="0" smtClean="0"/>
          </a:p>
          <a:p>
            <a:pPr algn="just">
              <a:buClr>
                <a:schemeClr val="accent6">
                  <a:lumMod val="75000"/>
                </a:schemeClr>
              </a:buClr>
              <a:buBlip>
                <a:blip r:embed="rId4"/>
              </a:buBlip>
            </a:pPr>
            <a:r>
              <a:rPr lang="es-MX" sz="2400" dirty="0" smtClean="0"/>
              <a:t>La </a:t>
            </a:r>
            <a:r>
              <a:rPr lang="es-MX" sz="2400" dirty="0"/>
              <a:t>búsqueda de modelos compatibles con el desarrollo sustentable en un mundo globalizado encuentra muchos obstáculos, </a:t>
            </a:r>
            <a:r>
              <a:rPr lang="es-MX" sz="2400" dirty="0" smtClean="0"/>
              <a:t>y </a:t>
            </a:r>
            <a:r>
              <a:rPr lang="es-MX" sz="2400" dirty="0"/>
              <a:t>dificultades </a:t>
            </a:r>
            <a:r>
              <a:rPr lang="es-MX" sz="2400" dirty="0" smtClean="0"/>
              <a:t>que se </a:t>
            </a:r>
            <a:r>
              <a:rPr lang="es-MX" sz="2400" dirty="0"/>
              <a:t>multiplican para un país de poco más de tres millones de habitantes y de responsabilidad relativa en lo que atañe al mantenimiento de </a:t>
            </a:r>
            <a:r>
              <a:rPr lang="es-MX" sz="2400" dirty="0" smtClean="0"/>
              <a:t>los Bienes Públicos Mundiales (BPM)</a:t>
            </a:r>
            <a:r>
              <a:rPr lang="es-AR" sz="2400" dirty="0">
                <a:solidFill>
                  <a:prstClr val="black">
                    <a:lumMod val="85000"/>
                    <a:lumOff val="15000"/>
                  </a:prstClr>
                </a:solidFill>
              </a:rPr>
              <a:t>.</a:t>
            </a:r>
            <a:endParaRPr lang="es-AR" sz="2400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5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428596" y="476672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s-AR" b="1" dirty="0" smtClean="0">
                <a:solidFill>
                  <a:srgbClr val="C00000"/>
                </a:solidFill>
              </a:rPr>
              <a:t>Políticas o acciones que se pudieran aplicar en Tacuarembó o en la región noreste al respecto</a:t>
            </a:r>
            <a:endParaRPr lang="es-AR" dirty="0"/>
          </a:p>
        </p:txBody>
      </p:sp>
      <p:sp>
        <p:nvSpPr>
          <p:cNvPr id="6" name="2 Marcador de contenido"/>
          <p:cNvSpPr>
            <a:spLocks noGrp="1"/>
          </p:cNvSpPr>
          <p:nvPr>
            <p:ph idx="1"/>
          </p:nvPr>
        </p:nvSpPr>
        <p:spPr>
          <a:xfrm>
            <a:off x="428596" y="1961456"/>
            <a:ext cx="8229600" cy="3324932"/>
          </a:xfrm>
        </p:spPr>
        <p:txBody>
          <a:bodyPr>
            <a:normAutofit lnSpcReduction="10000"/>
          </a:bodyPr>
          <a:lstStyle/>
          <a:p>
            <a:pPr algn="just">
              <a:buClr>
                <a:schemeClr val="accent6">
                  <a:lumMod val="75000"/>
                </a:schemeClr>
              </a:buClr>
              <a:buBlip>
                <a:blip r:embed="rId2"/>
              </a:buBlip>
            </a:pPr>
            <a:r>
              <a:rPr lang="es-AR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Una de las acciones llevadas acabo para mejorar el desarrollo a nivel país, fue la creación de energía sustentable, mediante molinos. </a:t>
            </a:r>
          </a:p>
          <a:p>
            <a:pPr algn="just">
              <a:buClr>
                <a:schemeClr val="accent6">
                  <a:lumMod val="75000"/>
                </a:schemeClr>
              </a:buClr>
              <a:buBlip>
                <a:blip r:embed="rId2"/>
              </a:buBlip>
            </a:pPr>
            <a:r>
              <a:rPr lang="es-AR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Acciones para informar a la población de que trata la AUCI, sus funciones, relaciones, su objetivo en Uruguay, entre otros. Como por ejemplo, un portal de becas para la población de Uruguay ya sea presencial o a distancia. </a:t>
            </a:r>
          </a:p>
          <a:p>
            <a:pPr marL="0" indent="0" algn="just">
              <a:buClr>
                <a:schemeClr val="accent6">
                  <a:lumMod val="75000"/>
                </a:schemeClr>
              </a:buClr>
              <a:buNone/>
            </a:pPr>
            <a:endParaRPr lang="es-AR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  <a:p>
            <a:pPr algn="just">
              <a:buClr>
                <a:schemeClr val="accent6">
                  <a:lumMod val="75000"/>
                </a:schemeClr>
              </a:buClr>
              <a:buBlip>
                <a:blip r:embed="rId2"/>
              </a:buBlip>
            </a:pPr>
            <a:endParaRPr lang="es-AR" dirty="0" smtClean="0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561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2">
      <a:majorFont>
        <a:latin typeface="Calibri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2211</TotalTime>
  <Words>546</Words>
  <Application>Microsoft Office PowerPoint</Application>
  <PresentationFormat>Presentación en pantalla (4:3)</PresentationFormat>
  <Paragraphs>40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5" baseType="lpstr">
      <vt:lpstr>Arial</vt:lpstr>
      <vt:lpstr>Calibri</vt:lpstr>
      <vt:lpstr>Cambria</vt:lpstr>
      <vt:lpstr>Wingdings</vt:lpstr>
      <vt:lpstr>Tema de Office</vt:lpstr>
      <vt:lpstr>Gobernanza global y cooperación para el Desarrollo</vt:lpstr>
      <vt:lpstr>Presentación a cargo de:  </vt:lpstr>
      <vt:lpstr>Introducción: Unidad 5 </vt:lpstr>
      <vt:lpstr>Texto: AUCI (2014) “El sistema de cooperación internacional para el desarrollo visto desde el Sur”, en: La cooperación internacional para el desarrollo del Sur. Una visión desde Uruguay. </vt:lpstr>
      <vt:lpstr>Temática principal que trata el texto:  </vt:lpstr>
      <vt:lpstr>Desarrollo de la temática principal</vt:lpstr>
      <vt:lpstr>Presentación de PowerPoint</vt:lpstr>
      <vt:lpstr>Implicancias, similitudes o vinculación con la Región y con Uruguay </vt:lpstr>
      <vt:lpstr>Políticas o acciones que se pudieran aplicar en Tacuarembó o en la región noreste al respecto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de la presentación</dc:title>
  <dc:creator>GUILLE</dc:creator>
  <cp:lastModifiedBy>USER</cp:lastModifiedBy>
  <cp:revision>146</cp:revision>
  <dcterms:created xsi:type="dcterms:W3CDTF">2014-03-13T19:31:35Z</dcterms:created>
  <dcterms:modified xsi:type="dcterms:W3CDTF">2020-11-20T12:10:58Z</dcterms:modified>
</cp:coreProperties>
</file>