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75" r:id="rId3"/>
    <p:sldId id="276" r:id="rId4"/>
    <p:sldId id="274" r:id="rId5"/>
    <p:sldId id="257" r:id="rId6"/>
    <p:sldId id="259" r:id="rId7"/>
    <p:sldId id="260" r:id="rId8"/>
    <p:sldId id="261" r:id="rId9"/>
    <p:sldId id="269" r:id="rId10"/>
    <p:sldId id="270" r:id="rId11"/>
    <p:sldId id="271" r:id="rId12"/>
    <p:sldId id="272" r:id="rId13"/>
    <p:sldId id="263" r:id="rId14"/>
    <p:sldId id="264" r:id="rId15"/>
    <p:sldId id="265" r:id="rId16"/>
    <p:sldId id="266" r:id="rId17"/>
    <p:sldId id="267" r:id="rId18"/>
    <p:sldId id="273" r:id="rId19"/>
    <p:sldId id="262" r:id="rId20"/>
    <p:sldId id="258" r:id="rId21"/>
    <p:sldId id="278" r:id="rId22"/>
    <p:sldId id="282" r:id="rId23"/>
    <p:sldId id="283" r:id="rId24"/>
    <p:sldId id="297" r:id="rId25"/>
    <p:sldId id="284" r:id="rId26"/>
    <p:sldId id="285" r:id="rId27"/>
    <p:sldId id="281" r:id="rId28"/>
    <p:sldId id="277" r:id="rId29"/>
    <p:sldId id="279" r:id="rId30"/>
    <p:sldId id="280" r:id="rId31"/>
    <p:sldId id="286" r:id="rId32"/>
    <p:sldId id="294" r:id="rId33"/>
    <p:sldId id="295" r:id="rId34"/>
    <p:sldId id="296" r:id="rId35"/>
    <p:sldId id="289" r:id="rId36"/>
    <p:sldId id="290" r:id="rId37"/>
    <p:sldId id="287" r:id="rId38"/>
    <p:sldId id="288" r:id="rId39"/>
    <p:sldId id="291" r:id="rId40"/>
    <p:sldId id="292" r:id="rId41"/>
    <p:sldId id="293" r:id="rId42"/>
    <p:sldId id="298" r:id="rId4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D85D-8A58-48B0-AAC6-10BA3296387B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C19F-5725-43A4-B59A-817337B2441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1737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C19F-5725-43A4-B59A-817337B24413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1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C19F-5725-43A4-B59A-817337B24413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612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C19F-5725-43A4-B59A-817337B24413}" type="slidenum">
              <a:rPr lang="es-UY" smtClean="0"/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7659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9FDC63-77D4-4601-84CC-EBBCAAD04724}" type="datetimeFigureOut">
              <a:rPr lang="es-UY" smtClean="0"/>
              <a:t>03/11/2020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336704" cy="25922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Herramientas </a:t>
            </a:r>
            <a:r>
              <a:rPr lang="es-UY" sz="2800" b="1" dirty="0">
                <a:solidFill>
                  <a:srgbClr val="002060"/>
                </a:solidFill>
                <a:latin typeface="Calibri" pitchFamily="34" charset="0"/>
              </a:rPr>
              <a:t>de la Psicología </a:t>
            </a:r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Clínica</a:t>
            </a:r>
            <a:b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Los </a:t>
            </a:r>
            <a:r>
              <a:rPr lang="es-UY" sz="2800" b="1" dirty="0" err="1" smtClean="0">
                <a:solidFill>
                  <a:srgbClr val="002060"/>
                </a:solidFill>
                <a:latin typeface="Calibri" pitchFamily="34" charset="0"/>
              </a:rPr>
              <a:t>Tests</a:t>
            </a:r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 Psicológicos</a:t>
            </a:r>
            <a:r>
              <a:rPr lang="es-UY" sz="2800" b="1" dirty="0">
                <a:latin typeface="Calibri" pitchFamily="34" charset="0"/>
              </a:rPr>
              <a:t/>
            </a:r>
            <a:br>
              <a:rPr lang="es-UY" sz="2800" b="1" dirty="0">
                <a:latin typeface="Calibri" pitchFamily="34" charset="0"/>
              </a:rPr>
            </a:br>
            <a:r>
              <a:rPr lang="es-UY" sz="2400" dirty="0" smtClean="0">
                <a:latin typeface="Calibri" pitchFamily="34" charset="0"/>
              </a:rPr>
              <a:t/>
            </a:r>
            <a:br>
              <a:rPr lang="es-UY" sz="2400" dirty="0" smtClean="0">
                <a:latin typeface="Calibri" pitchFamily="34" charset="0"/>
              </a:rPr>
            </a:br>
            <a:r>
              <a:rPr lang="es-UY" sz="2400" dirty="0" smtClean="0">
                <a:solidFill>
                  <a:srgbClr val="002060"/>
                </a:solidFill>
                <a:latin typeface="Calibri" pitchFamily="34" charset="0"/>
              </a:rPr>
              <a:t>2020</a:t>
            </a:r>
            <a:r>
              <a:rPr lang="es-UY" sz="2400" dirty="0">
                <a:latin typeface="Calibri" pitchFamily="34" charset="0"/>
              </a:rPr>
              <a:t/>
            </a:r>
            <a:br>
              <a:rPr lang="es-UY" sz="2400" dirty="0">
                <a:latin typeface="Calibri" pitchFamily="34" charset="0"/>
              </a:rPr>
            </a:br>
            <a:endParaRPr lang="es-UY" sz="2400" dirty="0">
              <a:latin typeface="Calibri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751502"/>
          </a:xfrm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s-UY" sz="2000" b="1" dirty="0" smtClean="0"/>
              <a:t>Docente: Lic. Verónica </a:t>
            </a:r>
            <a:r>
              <a:rPr lang="es-UY" sz="2000" b="1" dirty="0" err="1" smtClean="0"/>
              <a:t>Paradizo</a:t>
            </a:r>
            <a:endParaRPr lang="es-UY" sz="2000" b="1" dirty="0"/>
          </a:p>
        </p:txBody>
      </p:sp>
    </p:spTree>
    <p:extLst>
      <p:ext uri="{BB962C8B-B14F-4D97-AF65-F5344CB8AC3E}">
        <p14:creationId xmlns:p14="http://schemas.microsoft.com/office/powerpoint/2010/main" val="2059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24744"/>
            <a:ext cx="6768752" cy="459832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POBLACIÓN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Es el conjunto de elementos sobre el cual se realizan las observaciones, debe estar limitada en tiempo y espacio .</a:t>
            </a:r>
          </a:p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VARIABLES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Son las características o atributos de los elementos de la población que toman diferentes valores</a:t>
            </a: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.</a:t>
            </a:r>
          </a:p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MUESTRA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Es una conjunto de individuos que intenta representar a la población.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72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ESTANDARIZACIÓN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Es la aplicación del test en forma igual a la muestra de población elegida, o sea que se construye, se administra y se califica según reglas  preestablecidas</a:t>
            </a:r>
            <a:r>
              <a:rPr lang="es-MX" dirty="0" smtClean="0">
                <a:solidFill>
                  <a:srgbClr val="000000"/>
                </a:solidFill>
                <a:latin typeface="Lucida Sans Unicode" pitchFamily="32" charset="0"/>
              </a:rPr>
              <a:t>.</a:t>
            </a:r>
          </a:p>
          <a:p>
            <a:pPr>
              <a:spcBef>
                <a:spcPts val="400"/>
              </a:spcBef>
              <a:buClrTx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NORMA DE COMPARACIÓN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Son los datos numéricos que se obtiene de la estandarización que se convierten en Baremo con el cual se van a comparar.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67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052736"/>
            <a:ext cx="6912768" cy="467033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VALIDEZ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</a:t>
            </a:r>
            <a:r>
              <a:rPr lang="es-MX" dirty="0">
                <a:solidFill>
                  <a:srgbClr val="000000"/>
                </a:solidFill>
              </a:rPr>
              <a:t>Procedimientos que analizan la relación entre la actuación de un test y otros hechos observables independientemente, relativos al rasgo de conducta que se está considerando</a:t>
            </a:r>
            <a:r>
              <a:rPr lang="es-MX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s-UY" dirty="0"/>
              <a:t>“Grado en que el test mide aquello que pretende medir”</a:t>
            </a:r>
          </a:p>
          <a:p>
            <a:pPr marL="0" indent="0" algn="r">
              <a:buNone/>
            </a:pPr>
            <a:r>
              <a:rPr lang="es-UY" dirty="0"/>
              <a:t>Barbero y cols. (2010)</a:t>
            </a:r>
            <a:endParaRPr lang="es-MX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	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CONFIABILIDAD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 smtClean="0">
                <a:solidFill>
                  <a:srgbClr val="000000"/>
                </a:solidFill>
                <a:latin typeface="Lucida Sans Unicode" pitchFamily="32" charset="0"/>
              </a:rPr>
              <a:t>    </a:t>
            </a:r>
            <a:r>
              <a:rPr lang="es-MX" dirty="0">
                <a:solidFill>
                  <a:srgbClr val="000000"/>
                </a:solidFill>
              </a:rPr>
              <a:t>Procedimientos que analizan la consistencia de las puntuaciones, estudiando hasta que punto las diferencias de puntaje reflejan diferencias individuales o errores de medida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74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Técnicas Proyectivas</a:t>
            </a:r>
            <a:endParaRPr lang="es-UY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600" dirty="0"/>
              <a:t>Presentan un estímulo que </a:t>
            </a:r>
            <a:r>
              <a:rPr lang="es-UY" sz="2600" u="sng" dirty="0"/>
              <a:t>NO</a:t>
            </a:r>
            <a:r>
              <a:rPr lang="es-UY" sz="2600" dirty="0"/>
              <a:t> manifiesta el verdadero propósito del examinador al requerir una respuesta.</a:t>
            </a:r>
          </a:p>
          <a:p>
            <a:pPr>
              <a:buClrTx/>
              <a:buNone/>
            </a:pPr>
            <a:endParaRPr lang="es-UY" sz="2600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600" dirty="0"/>
              <a:t>Brindan en un tiempo breve la muestra de la conducta individual al provocar mediante el estímulo la respuesta del sujeto.</a:t>
            </a:r>
          </a:p>
          <a:p>
            <a:pPr>
              <a:buClrTx/>
              <a:buNone/>
            </a:pPr>
            <a:endParaRPr lang="es-UY" sz="2600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600" dirty="0"/>
              <a:t>Permiten establecer que la personalidad del sujeto es una totalidad organizada.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571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Qué es una Técnica Proyectiva</a:t>
            </a:r>
            <a:endParaRPr lang="es-UY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4176464"/>
          </a:xfrm>
        </p:spPr>
        <p:txBody>
          <a:bodyPr>
            <a:noAutofit/>
          </a:bodyPr>
          <a:lstStyle/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Su propósito es penetrar la personalidad individual</a:t>
            </a:r>
            <a:r>
              <a:rPr lang="es-UY" dirty="0" smtClean="0"/>
              <a:t>.</a:t>
            </a:r>
            <a:endParaRPr lang="es-UY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Indican la configuración psicológica del sujeto. El sujeto va a estructurar el material de acuerdo a la estructura  de su propio mundo interno</a:t>
            </a:r>
            <a:r>
              <a:rPr lang="es-UY" dirty="0" smtClean="0"/>
              <a:t>.</a:t>
            </a:r>
            <a:endParaRPr lang="es-UY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Ponen en marcha los procesos mentales del sujeto: procesos asociativos, perceptuales, organizadores</a:t>
            </a:r>
            <a:r>
              <a:rPr lang="es-UY" dirty="0" smtClean="0"/>
              <a:t>.</a:t>
            </a:r>
            <a:endParaRPr lang="es-UY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Permiten la exploración de los procesos mentales del sujeto.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48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Clasificación de las TP</a:t>
            </a:r>
            <a:endParaRPr lang="es-UY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201452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70000"/>
              </a:lnSpc>
              <a:buClrTx/>
              <a:buNone/>
            </a:pPr>
            <a:r>
              <a:rPr lang="es-UY" sz="1200" dirty="0">
                <a:latin typeface="Georgia" pitchFamily="16" charset="0"/>
              </a:rPr>
              <a:t> </a:t>
            </a:r>
            <a:r>
              <a:rPr lang="es-UY" dirty="0">
                <a:latin typeface="Georgia" pitchFamily="16" charset="0"/>
              </a:rPr>
              <a:t>Dibujo Libre</a:t>
            </a: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Familia y sus variantes</a:t>
            </a:r>
          </a:p>
          <a:p>
            <a:pPr>
              <a:lnSpc>
                <a:spcPct val="70000"/>
              </a:lnSpc>
              <a:buClr>
                <a:srgbClr val="D16349"/>
              </a:buClr>
              <a:buFont typeface="Wingdings" charset="2"/>
              <a:buChar char=""/>
            </a:pPr>
            <a:r>
              <a:rPr lang="es-UY" dirty="0">
                <a:latin typeface="Georgia" pitchFamily="16" charset="0"/>
              </a:rPr>
              <a:t>Gráficas              </a:t>
            </a:r>
            <a:r>
              <a:rPr lang="es-UY" dirty="0" err="1">
                <a:latin typeface="Georgia" pitchFamily="16" charset="0"/>
              </a:rPr>
              <a:t>Machover</a:t>
            </a: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H.T.P</a:t>
            </a: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Persona bajo la lluvia                                 </a:t>
            </a:r>
          </a:p>
          <a:p>
            <a:pPr>
              <a:lnSpc>
                <a:spcPct val="70000"/>
              </a:lnSpc>
              <a:buClr>
                <a:srgbClr val="D16349"/>
              </a:buClr>
              <a:buNone/>
            </a:pP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</a:t>
            </a:r>
            <a:r>
              <a:rPr lang="es-UY" dirty="0" smtClean="0">
                <a:latin typeface="Georgia" pitchFamily="16" charset="0"/>
              </a:rPr>
              <a:t> </a:t>
            </a:r>
            <a:r>
              <a:rPr lang="es-UY" dirty="0">
                <a:latin typeface="Georgia" pitchFamily="16" charset="0"/>
              </a:rPr>
              <a:t>CAT H/CAT </a:t>
            </a:r>
            <a:r>
              <a:rPr lang="es-UY" dirty="0" smtClean="0">
                <a:latin typeface="Georgia" pitchFamily="16" charset="0"/>
              </a:rPr>
              <a:t>A</a:t>
            </a: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>
                <a:srgbClr val="D16349"/>
              </a:buClr>
              <a:buFont typeface="Wingdings" charset="2"/>
              <a:buChar char=""/>
            </a:pPr>
            <a:r>
              <a:rPr lang="es-UY" dirty="0">
                <a:latin typeface="Georgia" pitchFamily="16" charset="0"/>
              </a:rPr>
              <a:t>Temáticas           TAT</a:t>
            </a: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TRO</a:t>
            </a:r>
          </a:p>
          <a:p>
            <a:pPr>
              <a:lnSpc>
                <a:spcPct val="70000"/>
              </a:lnSpc>
              <a:buClr>
                <a:srgbClr val="D16349"/>
              </a:buClr>
              <a:buNone/>
            </a:pP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>
                <a:srgbClr val="D16349"/>
              </a:buClr>
              <a:buFont typeface="Wingdings" charset="2"/>
              <a:buChar char=""/>
            </a:pPr>
            <a:r>
              <a:rPr lang="es-UY" dirty="0">
                <a:latin typeface="Georgia" pitchFamily="16" charset="0"/>
              </a:rPr>
              <a:t>Estructurales       </a:t>
            </a:r>
            <a:r>
              <a:rPr lang="es-UY" dirty="0" err="1">
                <a:latin typeface="Georgia" pitchFamily="16" charset="0"/>
              </a:rPr>
              <a:t>Rorschach</a:t>
            </a: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   </a:t>
            </a:r>
            <a:r>
              <a:rPr lang="es-UY" dirty="0" err="1">
                <a:latin typeface="Georgia" pitchFamily="16" charset="0"/>
              </a:rPr>
              <a:t>Zulliger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673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bg2">
                    <a:lumMod val="50000"/>
                  </a:schemeClr>
                </a:solidFill>
              </a:rPr>
              <a:t>Campos de aplicación </a:t>
            </a:r>
            <a:endParaRPr lang="es-UY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056784" cy="4464496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Laboral</a:t>
            </a:r>
            <a:r>
              <a:rPr lang="es-UY" sz="2000" dirty="0"/>
              <a:t>: selección de personal, desarrollo laboral, promoción y reubicación del personal</a:t>
            </a:r>
            <a:r>
              <a:rPr lang="es-UY" sz="2000" dirty="0" smtClean="0"/>
              <a:t>.</a:t>
            </a:r>
            <a:endParaRPr lang="es-UY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Educacional</a:t>
            </a:r>
            <a:r>
              <a:rPr lang="es-UY" sz="2000" u="sng" dirty="0"/>
              <a:t>:</a:t>
            </a:r>
            <a:r>
              <a:rPr lang="es-UY" sz="2000" dirty="0"/>
              <a:t> dificultades de aprendizaje, trastornos de conducta y madurativos, establecer </a:t>
            </a:r>
            <a:r>
              <a:rPr lang="es-UY" sz="2000" dirty="0" smtClean="0"/>
              <a:t>capacidades</a:t>
            </a:r>
            <a:endParaRPr lang="es-ES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Vocacional</a:t>
            </a:r>
            <a:r>
              <a:rPr lang="es-UY" sz="2000" u="sng" dirty="0"/>
              <a:t>:</a:t>
            </a:r>
            <a:r>
              <a:rPr lang="es-UY" sz="2000" dirty="0"/>
              <a:t> si la dificultad para elegir una carrera obedece a una simple falta de orientación o a causas más profundas en el desarrollo de la personalidad</a:t>
            </a:r>
            <a:r>
              <a:rPr lang="es-UY" sz="2000" dirty="0" smtClean="0"/>
              <a:t>.</a:t>
            </a:r>
            <a:endParaRPr lang="es-UY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Forense</a:t>
            </a:r>
            <a:r>
              <a:rPr lang="es-UY" sz="2000" dirty="0"/>
              <a:t>: tenencia, divorcio, </a:t>
            </a:r>
            <a:r>
              <a:rPr lang="es-UY" sz="2000" dirty="0" err="1"/>
              <a:t>insanía</a:t>
            </a:r>
            <a:r>
              <a:rPr lang="es-UY" sz="2000" dirty="0"/>
              <a:t>, incapacidad, para detectar capacidad para delinquir, imputabilidad, peligrosidad, daño psíquico, abuso sexual</a:t>
            </a:r>
            <a:r>
              <a:rPr lang="es-UY" sz="2000" dirty="0" smtClean="0"/>
              <a:t>.</a:t>
            </a:r>
          </a:p>
          <a:p>
            <a:pPr marL="0" indent="0">
              <a:spcBef>
                <a:spcPts val="350"/>
              </a:spcBef>
              <a:buClrTx/>
              <a:buNone/>
            </a:pPr>
            <a:r>
              <a:rPr lang="es-UY" sz="2000" dirty="0" smtClean="0"/>
              <a:t>    Clínica</a:t>
            </a:r>
            <a:r>
              <a:rPr lang="es-UY" sz="2000" dirty="0"/>
              <a:t>: diagnóstico de la personalidad, “control terapéutico</a:t>
            </a:r>
            <a:r>
              <a:rPr lang="es-UY" sz="2000" dirty="0" smtClean="0"/>
              <a:t>”.</a:t>
            </a:r>
            <a:endParaRPr lang="es-UY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dirty="0" smtClean="0"/>
              <a:t>Investigación</a:t>
            </a:r>
            <a:r>
              <a:rPr lang="es-UY" sz="2000" dirty="0"/>
              <a:t>: campo poco desarrollado en nuestro país</a:t>
            </a:r>
          </a:p>
          <a:p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24606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955234"/>
          </a:xfrm>
        </p:spPr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Ventajas y Desventajas de las TP</a:t>
            </a:r>
            <a:endParaRPr lang="es-UY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28800"/>
            <a:ext cx="6984776" cy="446449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9600" b="1" u="sng" dirty="0">
                <a:solidFill>
                  <a:schemeClr val="bg2">
                    <a:lumMod val="50000"/>
                  </a:schemeClr>
                </a:solidFill>
              </a:rPr>
              <a:t>Ventajas:</a:t>
            </a:r>
          </a:p>
          <a:p>
            <a:pPr>
              <a:buClrTx/>
              <a:buNone/>
            </a:pPr>
            <a:r>
              <a:rPr lang="es-UY" sz="9600" dirty="0"/>
              <a:t>-Exploran la personalidad del sujeto.</a:t>
            </a:r>
          </a:p>
          <a:p>
            <a:pPr>
              <a:buClrTx/>
              <a:buNone/>
            </a:pPr>
            <a:r>
              <a:rPr lang="es-UY" sz="9600" dirty="0"/>
              <a:t>-Aplicación rápida y sencilla: tiempo breve</a:t>
            </a:r>
          </a:p>
          <a:p>
            <a:pPr>
              <a:buClrTx/>
              <a:buNone/>
            </a:pPr>
            <a:r>
              <a:rPr lang="es-UY" sz="9600" dirty="0"/>
              <a:t>-Pocos materiales: hoja oficio, lápiz, goma.</a:t>
            </a:r>
          </a:p>
          <a:p>
            <a:pPr>
              <a:buClrTx/>
              <a:buNone/>
            </a:pPr>
            <a:r>
              <a:rPr lang="es-UY" sz="9600" dirty="0"/>
              <a:t>-Para niños-lo placentero</a:t>
            </a:r>
          </a:p>
          <a:p>
            <a:pPr>
              <a:buClrTx/>
              <a:buNone/>
            </a:pPr>
            <a:r>
              <a:rPr lang="es-UY" sz="9600" dirty="0"/>
              <a:t>-</a:t>
            </a:r>
            <a:r>
              <a:rPr lang="es-UY" sz="9600" dirty="0" err="1"/>
              <a:t>Retest</a:t>
            </a:r>
            <a:r>
              <a:rPr lang="es-UY" sz="9600" dirty="0"/>
              <a:t> en poco tiempo. </a:t>
            </a:r>
            <a:endParaRPr lang="es-UY" sz="9600" b="1" u="sng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9600" b="1" u="sng" dirty="0">
                <a:solidFill>
                  <a:schemeClr val="bg2">
                    <a:lumMod val="50000"/>
                  </a:schemeClr>
                </a:solidFill>
              </a:rPr>
              <a:t>Desventajas:</a:t>
            </a:r>
          </a:p>
          <a:p>
            <a:pPr>
              <a:buClrTx/>
              <a:buNone/>
            </a:pPr>
            <a:r>
              <a:rPr lang="es-UY" sz="9600" dirty="0"/>
              <a:t>-Actividad regresiva para el adulto que genera resistencias.</a:t>
            </a:r>
          </a:p>
          <a:p>
            <a:pPr>
              <a:buClrTx/>
              <a:buNone/>
            </a:pPr>
            <a:r>
              <a:rPr lang="es-UY" sz="9600" dirty="0"/>
              <a:t>-Mucha experiencia clínica para poder interpretarlas.</a:t>
            </a:r>
          </a:p>
          <a:p>
            <a:pPr>
              <a:buClrTx/>
              <a:buNone/>
            </a:pPr>
            <a:r>
              <a:rPr lang="es-UY" sz="9600" dirty="0"/>
              <a:t>-Sujetos con dificultades motrices severas, trastornos neurológicos, etc.</a:t>
            </a:r>
          </a:p>
          <a:p>
            <a:endParaRPr lang="es-UY" sz="3400" dirty="0"/>
          </a:p>
        </p:txBody>
      </p:sp>
    </p:spTree>
    <p:extLst>
      <p:ext uri="{BB962C8B-B14F-4D97-AF65-F5344CB8AC3E}">
        <p14:creationId xmlns:p14="http://schemas.microsoft.com/office/powerpoint/2010/main" val="1761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bg2">
                    <a:lumMod val="50000"/>
                  </a:schemeClr>
                </a:solidFill>
              </a:rPr>
              <a:t>Antecedentes</a:t>
            </a:r>
            <a:endParaRPr lang="es-UY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HISTORIA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SzPct val="68000"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BINET-1906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CONCEPTO DE EDAD MENTAL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FUENTES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Psicología experimental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Estudio de las diferencias individuales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Educación y sus políticas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Estadística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086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Aspectos Éticos</a:t>
            </a:r>
            <a:endParaRPr lang="es-UY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984776" cy="446449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Una </a:t>
            </a:r>
            <a:r>
              <a:rPr lang="es-UY" sz="1800" dirty="0"/>
              <a:t>persona medicada o drogada no debería ser testeada, de ser así hay que relativizar, considerar ese hecho.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”</a:t>
            </a:r>
            <a:r>
              <a:rPr lang="es-UY" sz="1800" dirty="0"/>
              <a:t>A ciegas” sólo se justifica con fines de investigación o bien pedagógicos: en el caso de la enseñanza de la técnica.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El </a:t>
            </a:r>
            <a:r>
              <a:rPr lang="es-UY" sz="1800" dirty="0"/>
              <a:t>código de ética profesional habla directamente del uso de las técnicas específicamente en 3 artículos y dice: que la tarea de evaluación psicológica es exclusiva del psicólogo con los objetivos de prevención, intervención o de investigación; que el profesional las seleccionará en profundo conocimiento de las mismas elemento que le permitirá realizar adecuadas recomendaciones, informes y/o apreciaciones diagnósticas. 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También </a:t>
            </a:r>
            <a:r>
              <a:rPr lang="es-UY" sz="1800" dirty="0"/>
              <a:t>en el Art. 5 se establece que está prohibido, ceder, dar, prestar o vender técnicas a personas que no estén acreditadas como psicólogos o </a:t>
            </a:r>
            <a:r>
              <a:rPr lang="es-UY" sz="1800" u="sng" dirty="0"/>
              <a:t>divulgar de cualquier manera las técnicas entre personas extrañas a la profesión.   </a:t>
            </a:r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7194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5328592"/>
          </a:xfrm>
        </p:spPr>
        <p:txBody>
          <a:bodyPr>
            <a:normAutofit fontScale="25000" lnSpcReduction="20000"/>
          </a:bodyPr>
          <a:lstStyle/>
          <a:p>
            <a:endParaRPr lang="es-UY" dirty="0" smtClean="0"/>
          </a:p>
          <a:p>
            <a:endParaRPr lang="es-UY" dirty="0"/>
          </a:p>
          <a:p>
            <a:pPr marL="0" indent="0" algn="ctr">
              <a:buNone/>
            </a:pPr>
            <a:r>
              <a:rPr lang="es-UY" sz="9600" b="1" u="sng" dirty="0">
                <a:solidFill>
                  <a:srgbClr val="0070C0"/>
                </a:solidFill>
              </a:rPr>
              <a:t>La Noción de “</a:t>
            </a:r>
            <a:r>
              <a:rPr lang="es-UY" sz="9600" b="1" u="sng" dirty="0" smtClean="0">
                <a:solidFill>
                  <a:srgbClr val="0070C0"/>
                </a:solidFill>
              </a:rPr>
              <a:t>Inteligencia”</a:t>
            </a:r>
            <a:endParaRPr lang="es-UY" sz="9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UY" sz="6400" dirty="0" smtClean="0"/>
              <a:t>Lo </a:t>
            </a:r>
            <a:r>
              <a:rPr lang="es-UY" sz="6400" dirty="0"/>
              <a:t>que llamamos inteligencia consiste en que si bien estamos frente a un “saber aceptado”, nadie la puede definir muy bien incluyendo los técnicos.</a:t>
            </a:r>
          </a:p>
          <a:p>
            <a:pPr algn="just"/>
            <a:endParaRPr lang="es-UY" sz="6400" dirty="0" smtClean="0"/>
          </a:p>
          <a:p>
            <a:pPr algn="just"/>
            <a:r>
              <a:rPr lang="es-UY" sz="6400" dirty="0" smtClean="0"/>
              <a:t>Lo </a:t>
            </a:r>
            <a:r>
              <a:rPr lang="es-UY" sz="6400" dirty="0"/>
              <a:t>que parece un concepto presente en nuestra cultura comienza a ser utilizado con el significado actual a fines del siglo pasado y comienzos de este. Autores anteriores hablaban de alma, mente, conciencia sin distinguirla bien de las sensaciones.</a:t>
            </a:r>
          </a:p>
          <a:p>
            <a:pPr marL="0" indent="0" algn="just">
              <a:buNone/>
            </a:pPr>
            <a:r>
              <a:rPr lang="es-UY" sz="6400" dirty="0"/>
              <a:t> </a:t>
            </a:r>
          </a:p>
          <a:p>
            <a:pPr algn="just"/>
            <a:r>
              <a:rPr lang="es-UY" sz="6400" dirty="0"/>
              <a:t>La idea de inteligencia como algo global surge junto al nacimiento de los </a:t>
            </a:r>
            <a:r>
              <a:rPr lang="es-UY" sz="6400" dirty="0" err="1"/>
              <a:t>tests</a:t>
            </a:r>
            <a:r>
              <a:rPr lang="es-UY" sz="6400" dirty="0"/>
              <a:t> mentales y el enfoque psicométrico como punto de partida que postula que la inteligencia de un individuo es una cualidad generalizada de su aptitud total.</a:t>
            </a:r>
          </a:p>
          <a:p>
            <a:pPr algn="just"/>
            <a:r>
              <a:rPr lang="es-UY" sz="6400" dirty="0"/>
              <a:t>Fue con </a:t>
            </a:r>
            <a:r>
              <a:rPr lang="es-UY" sz="6400" dirty="0" err="1"/>
              <a:t>Binet</a:t>
            </a:r>
            <a:r>
              <a:rPr lang="es-UY" sz="6400" dirty="0"/>
              <a:t> que diseño una forma práctica de discriminar los alumnos que aprendían de los que no podían hacerlo y con el darwinismo que centro el interés en el uso de los </a:t>
            </a:r>
            <a:r>
              <a:rPr lang="es-UY" sz="6400" dirty="0" err="1"/>
              <a:t>tests</a:t>
            </a:r>
            <a:r>
              <a:rPr lang="es-UY" sz="6400" dirty="0"/>
              <a:t> como medio para determina “científicamente” las diferencias individuales vinculadas con la herencia.</a:t>
            </a:r>
          </a:p>
          <a:p>
            <a:pPr algn="just"/>
            <a:r>
              <a:rPr lang="es-UY" sz="6400" dirty="0"/>
              <a:t>Luego vino Galton que confirma esta idea de que los más “inteligentes” tenían que colonizar a los menos inteligentes, posibilitando que la especie progresara y así preservar la sociedad y el mundo a esto se le llamo Eugenesia humana.</a:t>
            </a:r>
          </a:p>
          <a:p>
            <a:pPr algn="just"/>
            <a:r>
              <a:rPr lang="es-UY" sz="6400" dirty="0"/>
              <a:t>Para poder lograr este objetivo se preciso clasificar a los seres humanos mediante los </a:t>
            </a:r>
            <a:r>
              <a:rPr lang="es-UY" sz="6400" dirty="0" err="1"/>
              <a:t>tests</a:t>
            </a:r>
            <a:r>
              <a:rPr lang="es-UY" sz="6400" dirty="0"/>
              <a:t> mentales.</a:t>
            </a:r>
          </a:p>
          <a:p>
            <a:pPr marL="0" indent="0" algn="just">
              <a:buNone/>
            </a:pPr>
            <a:r>
              <a:rPr lang="es-UY" sz="6400" dirty="0"/>
              <a:t> </a:t>
            </a:r>
            <a:r>
              <a:rPr lang="es-UY" sz="6400" dirty="0" smtClean="0"/>
              <a:t>.</a:t>
            </a:r>
            <a:endParaRPr lang="es-UY" sz="6400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662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92500" lnSpcReduction="10000"/>
          </a:bodyPr>
          <a:lstStyle/>
          <a:p>
            <a:endParaRPr lang="es-UY" sz="3600" dirty="0"/>
          </a:p>
          <a:p>
            <a:r>
              <a:rPr lang="es-UY" sz="3300" dirty="0" err="1"/>
              <a:t>Anastasi</a:t>
            </a:r>
            <a:r>
              <a:rPr lang="es-UY" sz="3300" dirty="0"/>
              <a:t>, A. (1978). </a:t>
            </a:r>
            <a:r>
              <a:rPr lang="es-UY" sz="3300" i="1" dirty="0" err="1" smtClean="0"/>
              <a:t>Tests</a:t>
            </a:r>
            <a:r>
              <a:rPr lang="es-UY" sz="3300" i="1" dirty="0" smtClean="0"/>
              <a:t> Psicológicos</a:t>
            </a:r>
            <a:r>
              <a:rPr lang="es-UY" sz="3300" dirty="0"/>
              <a:t>. Madrid: Aguilar.</a:t>
            </a:r>
          </a:p>
          <a:p>
            <a:r>
              <a:rPr lang="es-UY" sz="3300" dirty="0" smtClean="0"/>
              <a:t>Barbero</a:t>
            </a:r>
            <a:r>
              <a:rPr lang="es-UY" sz="3300" dirty="0"/>
              <a:t>, M.I., Vila, E., Holgado, F.P. (2010). </a:t>
            </a:r>
            <a:r>
              <a:rPr lang="es-UY" sz="3300" i="1" dirty="0"/>
              <a:t>Psicometría. </a:t>
            </a:r>
            <a:r>
              <a:rPr lang="es-UY" sz="3300" dirty="0"/>
              <a:t>Madrid: Sanz y Torres.</a:t>
            </a:r>
          </a:p>
          <a:p>
            <a:r>
              <a:rPr lang="es-UY" sz="3300" dirty="0" smtClean="0"/>
              <a:t>Botella</a:t>
            </a:r>
            <a:r>
              <a:rPr lang="es-UY" sz="3300" dirty="0"/>
              <a:t>, J., León, O.G., San Martín, R. (1999). </a:t>
            </a:r>
            <a:r>
              <a:rPr lang="es-UY" sz="3300" i="1" dirty="0"/>
              <a:t>Análisis de datos en psicología I</a:t>
            </a:r>
            <a:r>
              <a:rPr lang="es-UY" sz="3300" dirty="0"/>
              <a:t>. Madrid: Ed. Pirámide</a:t>
            </a:r>
          </a:p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UY" sz="4000" b="1" dirty="0" smtClean="0">
                <a:solidFill>
                  <a:srgbClr val="0070C0"/>
                </a:solidFill>
              </a:rPr>
              <a:t>Test de Inteligencia </a:t>
            </a:r>
          </a:p>
          <a:p>
            <a:pPr marL="0" indent="0" algn="ctr">
              <a:buNone/>
            </a:pPr>
            <a:r>
              <a:rPr lang="es-UY" sz="4000" dirty="0" smtClean="0">
                <a:solidFill>
                  <a:srgbClr val="0070C0"/>
                </a:solidFill>
              </a:rPr>
              <a:t>      </a:t>
            </a:r>
            <a:r>
              <a:rPr lang="es-UY" sz="4000" b="1" dirty="0" smtClean="0">
                <a:solidFill>
                  <a:srgbClr val="0070C0"/>
                </a:solidFill>
              </a:rPr>
              <a:t>para niños</a:t>
            </a:r>
          </a:p>
          <a:p>
            <a:pPr marL="0" indent="0" algn="ctr">
              <a:buNone/>
            </a:pPr>
            <a:r>
              <a:rPr lang="es-UY" sz="4800" b="1" dirty="0" smtClean="0">
                <a:solidFill>
                  <a:srgbClr val="0070C0"/>
                </a:solidFill>
              </a:rPr>
              <a:t>WISC III</a:t>
            </a:r>
          </a:p>
          <a:p>
            <a:pPr marL="0" indent="0" algn="r">
              <a:buNone/>
            </a:pPr>
            <a:r>
              <a:rPr lang="es-UY" dirty="0" smtClean="0">
                <a:solidFill>
                  <a:srgbClr val="0070C0"/>
                </a:solidFill>
              </a:rPr>
              <a:t>David </a:t>
            </a:r>
            <a:r>
              <a:rPr lang="es-UY" dirty="0" err="1" smtClean="0">
                <a:solidFill>
                  <a:srgbClr val="0070C0"/>
                </a:solidFill>
              </a:rPr>
              <a:t>Wechsler</a:t>
            </a:r>
            <a:endParaRPr lang="es-U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80728"/>
            <a:ext cx="6984776" cy="474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dirty="0" smtClean="0"/>
              <a:t>El test de inteligencia para niños </a:t>
            </a:r>
            <a:r>
              <a:rPr lang="es-UY" dirty="0" err="1" smtClean="0"/>
              <a:t>Wechsler</a:t>
            </a:r>
            <a:r>
              <a:rPr lang="es-UY" dirty="0" smtClean="0"/>
              <a:t> es un instrumento clínico de administración individual para evaluar la capacidad intelectual de niños de 6 años a 16 años y 11 meses de edad.</a:t>
            </a:r>
          </a:p>
          <a:p>
            <a:pPr marL="0" indent="0">
              <a:buNone/>
            </a:pPr>
            <a:r>
              <a:rPr lang="es-UY" dirty="0" smtClean="0"/>
              <a:t>Consta de varios </a:t>
            </a:r>
            <a:r>
              <a:rPr lang="es-UY" dirty="0" err="1" smtClean="0"/>
              <a:t>subtests</a:t>
            </a:r>
            <a:r>
              <a:rPr lang="es-UY" dirty="0" smtClean="0"/>
              <a:t>, cada uno de los cuales mide una faceta diferente de la inteligencia.</a:t>
            </a:r>
          </a:p>
          <a:p>
            <a:pPr marL="0" indent="0">
              <a:buNone/>
            </a:pPr>
            <a:r>
              <a:rPr lang="es-UY" dirty="0" smtClean="0"/>
              <a:t>El desempeño del niño en estas diversas pruebas se resume en tres puntajes compuestos, los CI verbal, de ejecución y la escala completa, que proveen estimaciones de la capacidad intelectual del individuo.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8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dirty="0" smtClean="0"/>
              <a:t>La inteligencia puede manifestarse de muchas formas, es por esto </a:t>
            </a:r>
            <a:r>
              <a:rPr lang="es-UY" dirty="0" err="1" smtClean="0"/>
              <a:t>Wechsler</a:t>
            </a:r>
            <a:r>
              <a:rPr lang="es-UY" dirty="0" smtClean="0"/>
              <a:t> no concibió la inteligencia como una </a:t>
            </a:r>
            <a:r>
              <a:rPr lang="es-UY" b="1" dirty="0" smtClean="0"/>
              <a:t>capacidad particular sino como una entidad compleja y global</a:t>
            </a:r>
            <a:r>
              <a:rPr lang="es-UY" dirty="0" smtClean="0"/>
              <a:t>, como la «capacidad del individuo de actuar deliberadamente, pensar racionalmente y relacionarse eficazmente con su medio».</a:t>
            </a:r>
          </a:p>
          <a:p>
            <a:pPr marL="0" indent="0">
              <a:buNone/>
            </a:pPr>
            <a:r>
              <a:rPr lang="es-UY" dirty="0" smtClean="0"/>
              <a:t>Por esto los </a:t>
            </a:r>
            <a:r>
              <a:rPr lang="es-UY" dirty="0" err="1" smtClean="0"/>
              <a:t>subtests</a:t>
            </a:r>
            <a:r>
              <a:rPr lang="es-UY" dirty="0" smtClean="0"/>
              <a:t> ha sido seleccionados para poder investigar diferentes habilidades mentales que en su conjunto, reflejan la capacidad intelectual general del niño.</a:t>
            </a:r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Todas estas habilidades son valoradas de diferentes formas en nuestra cultura y se vinculan con un comportamiento que es aceptado de un modo u otro como comportamiento inteligente.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488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4886357"/>
          </a:xfrm>
        </p:spPr>
        <p:txBody>
          <a:bodyPr/>
          <a:lstStyle/>
          <a:p>
            <a:pPr marL="0" indent="0">
              <a:buNone/>
            </a:pP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980728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4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Y" dirty="0" smtClean="0"/>
              <a:t>Ninguno de los  </a:t>
            </a:r>
            <a:r>
              <a:rPr lang="es-UY" dirty="0" err="1" smtClean="0"/>
              <a:t>subtests</a:t>
            </a:r>
            <a:r>
              <a:rPr lang="es-UY" dirty="0" smtClean="0"/>
              <a:t> pretende reflejar </a:t>
            </a:r>
            <a:r>
              <a:rPr lang="es-UY" i="1" u="sng" dirty="0" smtClean="0"/>
              <a:t>todo </a:t>
            </a:r>
            <a:r>
              <a:rPr lang="es-UY" dirty="0" smtClean="0"/>
              <a:t>el comportamiento inteligente.</a:t>
            </a:r>
          </a:p>
          <a:p>
            <a:pPr marL="0" indent="0">
              <a:buNone/>
            </a:pPr>
            <a:r>
              <a:rPr lang="es-UY" i="1" u="sng" dirty="0" smtClean="0"/>
              <a:t>Ej.: </a:t>
            </a:r>
            <a:r>
              <a:rPr lang="es-UY" i="1" dirty="0" smtClean="0"/>
              <a:t>un </a:t>
            </a:r>
            <a:r>
              <a:rPr lang="es-UY" i="1" dirty="0" err="1" smtClean="0"/>
              <a:t>subtests</a:t>
            </a:r>
            <a:r>
              <a:rPr lang="es-UY" i="1" dirty="0" smtClean="0"/>
              <a:t> puede requerir que el niño use sus capacidades perceptuales pero no razonamiento abstracto</a:t>
            </a:r>
            <a:r>
              <a:rPr lang="es-UY" i="1" u="sng" dirty="0" smtClean="0"/>
              <a:t>.</a:t>
            </a:r>
          </a:p>
          <a:p>
            <a:pPr marL="0" indent="0">
              <a:buNone/>
            </a:pPr>
            <a:endParaRPr lang="es-UY" i="1" u="sng" dirty="0" smtClean="0"/>
          </a:p>
          <a:p>
            <a:pPr marL="0" indent="0">
              <a:buNone/>
            </a:pPr>
            <a:endParaRPr lang="es-UY" i="1" u="sng" dirty="0"/>
          </a:p>
        </p:txBody>
      </p:sp>
    </p:spTree>
    <p:extLst>
      <p:ext uri="{BB962C8B-B14F-4D97-AF65-F5344CB8AC3E}">
        <p14:creationId xmlns:p14="http://schemas.microsoft.com/office/powerpoint/2010/main" val="11767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marL="0" indent="0">
              <a:buNone/>
            </a:pPr>
            <a:r>
              <a:rPr lang="es-UY" u="sng" dirty="0" smtClean="0"/>
              <a:t>Organización del Test</a:t>
            </a:r>
          </a:p>
          <a:p>
            <a:pPr marL="0" indent="0">
              <a:buNone/>
            </a:pPr>
            <a:r>
              <a:rPr lang="es-UY" sz="2000" dirty="0" smtClean="0"/>
              <a:t>El </a:t>
            </a:r>
            <a:r>
              <a:rPr lang="es-UY" sz="2000" dirty="0" err="1" smtClean="0"/>
              <a:t>Wisc</a:t>
            </a:r>
            <a:r>
              <a:rPr lang="es-UY" sz="2000" dirty="0" smtClean="0"/>
              <a:t> comprende 13 </a:t>
            </a:r>
            <a:r>
              <a:rPr lang="es-UY" sz="2000" dirty="0" err="1" smtClean="0"/>
              <a:t>subtests</a:t>
            </a:r>
            <a:r>
              <a:rPr lang="es-UY" sz="2000" dirty="0" smtClean="0"/>
              <a:t> .</a:t>
            </a:r>
          </a:p>
          <a:p>
            <a:pPr marL="0" indent="0">
              <a:buNone/>
            </a:pPr>
            <a:r>
              <a:rPr lang="es-UY" sz="2000" dirty="0" smtClean="0"/>
              <a:t>Los </a:t>
            </a:r>
            <a:r>
              <a:rPr lang="es-UY" sz="2000" dirty="0" err="1" smtClean="0"/>
              <a:t>subtests</a:t>
            </a:r>
            <a:r>
              <a:rPr lang="es-UY" sz="2000" dirty="0" smtClean="0"/>
              <a:t> están organizados en dos grupos: Los verbales y los perceptuales-motores o de ejecución</a:t>
            </a:r>
            <a:r>
              <a:rPr lang="es-UY" u="sng" dirty="0" smtClean="0"/>
              <a:t>.</a:t>
            </a:r>
          </a:p>
          <a:p>
            <a:pPr marL="0" indent="0">
              <a:buNone/>
            </a:pPr>
            <a:r>
              <a:rPr lang="es-UY" sz="2000" dirty="0" smtClean="0"/>
              <a:t>El desempeño del niño en estos diversos </a:t>
            </a:r>
            <a:r>
              <a:rPr lang="es-UY" sz="2000" dirty="0" err="1" smtClean="0"/>
              <a:t>subtests</a:t>
            </a:r>
            <a:r>
              <a:rPr lang="es-UY" sz="2000" dirty="0" smtClean="0"/>
              <a:t> da tres puntajes compuestos. </a:t>
            </a:r>
          </a:p>
          <a:p>
            <a:pPr marL="0" indent="0">
              <a:buNone/>
            </a:pPr>
            <a:r>
              <a:rPr lang="es-UY" sz="2000" dirty="0" smtClean="0"/>
              <a:t>La suma de los puntajes transformados de los </a:t>
            </a:r>
            <a:r>
              <a:rPr lang="es-UY" sz="2000" dirty="0" err="1" smtClean="0"/>
              <a:t>subtest</a:t>
            </a:r>
            <a:r>
              <a:rPr lang="es-UY" sz="2000" dirty="0" smtClean="0"/>
              <a:t> verbales da el puntaje de CI verbal y la suma de los puntajes transformados de los </a:t>
            </a:r>
            <a:r>
              <a:rPr lang="es-UY" sz="2000" dirty="0" err="1" smtClean="0"/>
              <a:t>subtests</a:t>
            </a:r>
            <a:r>
              <a:rPr lang="es-UY" sz="2000" dirty="0" smtClean="0"/>
              <a:t> de ejecución da el puntaje de CI de ejecución.</a:t>
            </a:r>
          </a:p>
          <a:p>
            <a:pPr marL="0" indent="0">
              <a:buNone/>
            </a:pPr>
            <a:r>
              <a:rPr lang="es-UY" sz="2000" dirty="0" smtClean="0"/>
              <a:t>Los puntajes de los CI verbales y de ejecución se combinan para producir el puntaje de CI de la escala completa. Luego veremos que existen dos </a:t>
            </a:r>
            <a:r>
              <a:rPr lang="es-UY" sz="2000" dirty="0" err="1" smtClean="0"/>
              <a:t>subtests</a:t>
            </a:r>
            <a:r>
              <a:rPr lang="es-UY" sz="2000" dirty="0" smtClean="0"/>
              <a:t> complementarios ( retención de dígitos y Laberintos)</a:t>
            </a:r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445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UNTOPC\Users\MarioClair\Documents\VERÓNICA - MATERIAL\C.U.P\Tabla Wisc- I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624736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UNTOPC\Users\MarioClair\Documents\VERÓNICA - MATERIAL\C.U.P\Escalas Wisc-II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6" y="1628800"/>
            <a:ext cx="70011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UNTOPC\Users\MarioClair\Documents\VERÓNICA - MATERIAL\C.U.P\Reglas Wisc-I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9674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5184576"/>
          </a:xfrm>
        </p:spPr>
        <p:txBody>
          <a:bodyPr>
            <a:normAutofit fontScale="25000" lnSpcReduction="20000"/>
          </a:bodyPr>
          <a:lstStyle/>
          <a:p>
            <a:endParaRPr lang="es-UY" dirty="0" smtClean="0"/>
          </a:p>
          <a:p>
            <a:r>
              <a:rPr lang="es-UY" sz="6400" dirty="0"/>
              <a:t>Estas concepciones ideológicas se fusionaron con los resultados de </a:t>
            </a:r>
            <a:r>
              <a:rPr lang="es-UY" sz="6400" dirty="0" err="1"/>
              <a:t>Binet</a:t>
            </a:r>
            <a:r>
              <a:rPr lang="es-UY" sz="6400" dirty="0"/>
              <a:t> y sus técnicas surgiendo así la de “La Inteligencia”.</a:t>
            </a:r>
          </a:p>
          <a:p>
            <a:r>
              <a:rPr lang="es-UY" sz="6400" dirty="0" err="1"/>
              <a:t>Binet</a:t>
            </a:r>
            <a:r>
              <a:rPr lang="es-UY" sz="6400" dirty="0"/>
              <a:t> </a:t>
            </a:r>
            <a:r>
              <a:rPr lang="es-UY" sz="6400" dirty="0" smtClean="0"/>
              <a:t>pensaba </a:t>
            </a:r>
            <a:r>
              <a:rPr lang="es-UY" sz="6400" dirty="0"/>
              <a:t>que era importante discriminar los niños con dificultades intelectuales a los efectos de instrumentar una pedagogía que les permitiera acceder a mejores niveles de </a:t>
            </a:r>
            <a:r>
              <a:rPr lang="es-UY" sz="6400" dirty="0" smtClean="0"/>
              <a:t>conocimiento</a:t>
            </a:r>
          </a:p>
          <a:p>
            <a:endParaRPr lang="es-UY" sz="6400" dirty="0" smtClean="0"/>
          </a:p>
          <a:p>
            <a:r>
              <a:rPr lang="es-UY" sz="6400" dirty="0" err="1" smtClean="0"/>
              <a:t>Terman</a:t>
            </a:r>
            <a:r>
              <a:rPr lang="es-UY" sz="6400" dirty="0" smtClean="0"/>
              <a:t> </a:t>
            </a:r>
            <a:r>
              <a:rPr lang="es-UY" sz="6400" dirty="0"/>
              <a:t>adapto los </a:t>
            </a:r>
            <a:r>
              <a:rPr lang="es-UY" sz="6400" dirty="0" err="1"/>
              <a:t>tests</a:t>
            </a:r>
            <a:r>
              <a:rPr lang="es-UY" sz="6400" dirty="0"/>
              <a:t> de </a:t>
            </a:r>
            <a:r>
              <a:rPr lang="es-UY" sz="6400" dirty="0" err="1"/>
              <a:t>Binet</a:t>
            </a:r>
            <a:r>
              <a:rPr lang="es-UY" sz="6400" dirty="0"/>
              <a:t> y afirmo que no solo las diferencias entre las personas obedecían a paquetes genéticos diferentes sino también la de las razas y clases sociales es así que de la edad mental de </a:t>
            </a:r>
            <a:r>
              <a:rPr lang="es-UY" sz="6400" dirty="0" err="1"/>
              <a:t>Binet</a:t>
            </a:r>
            <a:r>
              <a:rPr lang="es-UY" sz="6400" dirty="0"/>
              <a:t> se pasa al CI (coeficiente intelectual) creado por </a:t>
            </a:r>
            <a:r>
              <a:rPr lang="es-UY" sz="6400" dirty="0" err="1"/>
              <a:t>Stern</a:t>
            </a:r>
            <a:r>
              <a:rPr lang="es-UY" sz="6400" dirty="0"/>
              <a:t> como el resultado de dividir la edad mental sobre la edad cronológica.</a:t>
            </a:r>
          </a:p>
          <a:p>
            <a:r>
              <a:rPr lang="es-UY" sz="6400" dirty="0"/>
              <a:t>La inteligencia desde ahora tiene un nuevo nombre CI y se representa hasta con un número convirtiéndose en un elemento más de identificación, status social o estigmatización.</a:t>
            </a:r>
          </a:p>
          <a:p>
            <a:endParaRPr lang="es-UY" sz="6400" dirty="0" smtClean="0"/>
          </a:p>
          <a:p>
            <a:r>
              <a:rPr lang="es-UY" sz="6400" dirty="0" smtClean="0"/>
              <a:t>Si </a:t>
            </a:r>
            <a:r>
              <a:rPr lang="es-UY" sz="6400" dirty="0"/>
              <a:t>bien el concepto de CI cambia con </a:t>
            </a:r>
            <a:r>
              <a:rPr lang="es-UY" sz="6400" dirty="0" err="1"/>
              <a:t>Weschler</a:t>
            </a:r>
            <a:r>
              <a:rPr lang="es-UY" sz="6400" dirty="0"/>
              <a:t> la idea central y el valor social sigue siendo el mismo, se considera como fijo y constante durante toda la vida y determinado por factores genéticos.</a:t>
            </a:r>
          </a:p>
          <a:p>
            <a:pPr marL="0" indent="0">
              <a:buNone/>
            </a:pPr>
            <a:endParaRPr lang="es-UY" sz="6400" dirty="0" smtClean="0"/>
          </a:p>
          <a:p>
            <a:pPr marL="0" indent="0">
              <a:buNone/>
            </a:pPr>
            <a:r>
              <a:rPr lang="es-UY" sz="6400" dirty="0"/>
              <a:t> </a:t>
            </a:r>
          </a:p>
          <a:p>
            <a:r>
              <a:rPr lang="es-UY" sz="6400" dirty="0"/>
              <a:t>Sobre la posibilidad de determinar la capacidad educable a partir de </a:t>
            </a:r>
            <a:r>
              <a:rPr lang="es-UY" sz="6400" dirty="0" err="1"/>
              <a:t>tests</a:t>
            </a:r>
            <a:r>
              <a:rPr lang="es-UY" sz="6400" dirty="0"/>
              <a:t> no hace más que consolidar a los grupos mas favorecidos de la sociedad y empobrecer cada vez mas al resto, ahondar las diferencias y no mejorar las capacidades de un grupo humano.</a:t>
            </a:r>
          </a:p>
          <a:p>
            <a:pPr marL="0" indent="0">
              <a:buNone/>
            </a:pPr>
            <a:r>
              <a:rPr lang="es-UY" sz="6400" dirty="0"/>
              <a:t> </a:t>
            </a:r>
          </a:p>
          <a:p>
            <a:endParaRPr lang="es-UY" sz="6400" dirty="0"/>
          </a:p>
        </p:txBody>
      </p:sp>
    </p:spTree>
    <p:extLst>
      <p:ext uri="{BB962C8B-B14F-4D97-AF65-F5344CB8AC3E}">
        <p14:creationId xmlns:p14="http://schemas.microsoft.com/office/powerpoint/2010/main" val="26388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UNTOPC\Users\MarioClair\Documents\VERÓNICA - MATERIAL\C.U.P\Resumen reglas Wisc-I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624736" cy="48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Y" sz="4000" b="1" dirty="0" smtClean="0">
                <a:solidFill>
                  <a:srgbClr val="0070C0"/>
                </a:solidFill>
              </a:rPr>
              <a:t>Dibujo de la Figura Humana (DFH)</a:t>
            </a:r>
          </a:p>
          <a:p>
            <a:pPr marL="0" indent="0">
              <a:buNone/>
            </a:pPr>
            <a:r>
              <a:rPr lang="es-UY" sz="4000" b="1" dirty="0" smtClean="0">
                <a:solidFill>
                  <a:srgbClr val="0070C0"/>
                </a:solidFill>
              </a:rPr>
              <a:t>Persona Bajo la Lluvia</a:t>
            </a:r>
            <a:endParaRPr lang="es-UY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712879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Y" sz="2600" b="1" dirty="0">
                <a:solidFill>
                  <a:srgbClr val="0070C0"/>
                </a:solidFill>
              </a:rPr>
              <a:t>APLICACIONES DEL </a:t>
            </a:r>
            <a:r>
              <a:rPr lang="es-UY" sz="2600" b="1" dirty="0" smtClean="0">
                <a:solidFill>
                  <a:srgbClr val="0070C0"/>
                </a:solidFill>
              </a:rPr>
              <a:t>TEST</a:t>
            </a:r>
          </a:p>
          <a:p>
            <a:pPr marL="0" indent="0">
              <a:buNone/>
            </a:pPr>
            <a:r>
              <a:rPr lang="es-UY" sz="2600" b="1" dirty="0" smtClean="0">
                <a:solidFill>
                  <a:srgbClr val="0070C0"/>
                </a:solidFill>
              </a:rPr>
              <a:t> </a:t>
            </a:r>
            <a:r>
              <a:rPr lang="es-UY" sz="2600" b="1" dirty="0">
                <a:solidFill>
                  <a:srgbClr val="0070C0"/>
                </a:solidFill>
              </a:rPr>
              <a:t>QUIENES PUEDEN ADMINISTRARLO Y SOBRE QUÉ POBLACIÓN SE PUEDE APLICAR </a:t>
            </a:r>
            <a:endParaRPr lang="es-UY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UY" sz="2200" dirty="0" smtClean="0"/>
              <a:t>Se </a:t>
            </a:r>
            <a:r>
              <a:rPr lang="es-UY" sz="2200" dirty="0"/>
              <a:t>trata de un procedimiento simple, que produce un mínimo de ansiedad en el sujeto de la prueba; su toma requiere poco tiempo </a:t>
            </a:r>
            <a:r>
              <a:rPr lang="es-UY" sz="2200" dirty="0" smtClean="0"/>
              <a:t>, </a:t>
            </a:r>
            <a:r>
              <a:rPr lang="es-UY" sz="2200" dirty="0"/>
              <a:t>tan sólo se necesita una hoja de papel y un lápiz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Puede administrarse tanto en forma individual como grupal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Es apropiado en todas las edades, todas las profesiones y para ambos sexos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Puede ser utilizado por terapeutas, docentes, psicólogos y todo profesional que trabaje en temas de salud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Es una prueba proyectiva, ya que el sujeto se manifiesta en su acción: él debe hacer el trabajo, no se le ofrece copia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De este modo impregna el dibujo con su propio estilo, forma de percibir su esquema corporal. En síntesis, deja la huella de su vida interior.</a:t>
            </a:r>
          </a:p>
        </p:txBody>
      </p:sp>
    </p:spTree>
    <p:extLst>
      <p:ext uri="{BB962C8B-B14F-4D97-AF65-F5344CB8AC3E}">
        <p14:creationId xmlns:p14="http://schemas.microsoft.com/office/powerpoint/2010/main" val="8787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6984776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800" b="1" dirty="0">
                <a:solidFill>
                  <a:srgbClr val="0070C0"/>
                </a:solidFill>
              </a:rPr>
              <a:t>CONSIGNA Y ADMINISTRACIÓN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3608" y="1628799"/>
            <a:ext cx="67687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/>
              <a:t>Se entrega el papel a lo largo. Si el sujeto modifica la posición del papel, debe respetársele esta elección. </a:t>
            </a:r>
            <a:endParaRPr lang="es-UY" dirty="0" smtClean="0"/>
          </a:p>
          <a:p>
            <a:endParaRPr lang="es-UY" dirty="0" smtClean="0"/>
          </a:p>
          <a:p>
            <a:r>
              <a:rPr lang="es-UY" sz="2000" dirty="0" smtClean="0"/>
              <a:t>La </a:t>
            </a:r>
            <a:r>
              <a:rPr lang="es-UY" sz="2000" dirty="0"/>
              <a:t>consigna </a:t>
            </a:r>
            <a:r>
              <a:rPr lang="es-UY" sz="2000" dirty="0" smtClean="0"/>
              <a:t>:  «Llueve y una persona va de paseo". </a:t>
            </a:r>
          </a:p>
          <a:p>
            <a:endParaRPr lang="es-UY" dirty="0" smtClean="0"/>
          </a:p>
          <a:p>
            <a:r>
              <a:rPr lang="es-UY" dirty="0" smtClean="0"/>
              <a:t>En </a:t>
            </a:r>
            <a:r>
              <a:rPr lang="es-UY" dirty="0"/>
              <a:t>la medida en que lo necesite, se tranquiliza al sujeto comentándole que no se busca evaluar la calidad del </a:t>
            </a:r>
            <a:r>
              <a:rPr lang="es-UY" dirty="0" smtClean="0"/>
              <a:t>dibujo.</a:t>
            </a:r>
          </a:p>
          <a:p>
            <a:r>
              <a:rPr lang="es-UY" dirty="0" smtClean="0"/>
              <a:t>. </a:t>
            </a:r>
            <a:r>
              <a:rPr lang="es-UY" dirty="0"/>
              <a:t>Ante las preguntas respecto al dibujo (si lo hace con paraguas, con paisajes, etc.) es preferible reiterar la consigna y alentarlo a que lo realice lo mejor posible y como lo desee él. Si durante la toma el individuo reitera inseguridad o temor, vale la pena afirmarle que está haciendo bien las cosas, que lo que está haciendo es correcto. Si el sujeto pregunta acerca de si realiza el dibujo del paraguas o no, debe dejárselo a su elección, ya que la aparición del paraguas es un indicador de importancia</a:t>
            </a:r>
          </a:p>
        </p:txBody>
      </p:sp>
    </p:spTree>
    <p:extLst>
      <p:ext uri="{BB962C8B-B14F-4D97-AF65-F5344CB8AC3E}">
        <p14:creationId xmlns:p14="http://schemas.microsoft.com/office/powerpoint/2010/main" val="28265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6912768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UY" sz="3400" b="1" dirty="0" smtClean="0">
                <a:solidFill>
                  <a:srgbClr val="0070C0"/>
                </a:solidFill>
              </a:rPr>
              <a:t>INTERPRETACIÓN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En la interpretación del dibujo buscamos obtener la imagen corporal del individuo bajo condiciones ambientales desagradables, tensas, en los que la lluvia representa el elemento perturbador</a:t>
            </a:r>
            <a:r>
              <a:rPr lang="es-UY" dirty="0" smtClean="0"/>
              <a:t>.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Resulta muy útil su comparación con el dibujo de la persona (</a:t>
            </a:r>
            <a:r>
              <a:rPr lang="es-UY" dirty="0" err="1"/>
              <a:t>Machover</a:t>
            </a:r>
            <a:r>
              <a:rPr lang="es-UY" dirty="0"/>
              <a:t>), en el mismo individuo, ya que en éste falta dicho elemento estresante, esto nos permite comparar sus defensas frente a situaciones relajadas o de tensión. </a:t>
            </a: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El </a:t>
            </a:r>
            <a:r>
              <a:rPr lang="es-UY" dirty="0"/>
              <a:t>ambiente desagradable hace propicia la aparición de defensas que suelen no mostrarse en el test de la persona</a:t>
            </a:r>
            <a:r>
              <a:rPr lang="es-UY" dirty="0" smtClean="0"/>
              <a:t>.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En este último, existen defensas que se mantienen ocultas, a veces tan solo insinuadas, precisamente porque la persona no tiene que hacer frente a una situación desagradable. La persona bajo la lluvia, agrega una situación de estrés en la que el individuo ya no logra mantener su fachada habitual, sintiéndose forzado a recurrir a defensas antes </a:t>
            </a:r>
            <a:r>
              <a:rPr lang="es-UY" dirty="0" smtClean="0"/>
              <a:t>latentes.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En cuanto al uso del papel, si el individuo modifica la posición del mismo, nos está dando una primera señal, que podrá interpretarse, a la luz de los demás datos, como oposición, rechazo de órdenes, sugerencias, indicaciones; </a:t>
            </a:r>
            <a:r>
              <a:rPr lang="es-UY" dirty="0" smtClean="0"/>
              <a:t>conducta invasiva</a:t>
            </a:r>
            <a:r>
              <a:rPr lang="es-U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is Docs\Zaira.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526941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Mis Docs\Zaira 5 año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3312368" cy="47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is Docs\Tomás 6 año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11" y="2119313"/>
            <a:ext cx="2526941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UNTOPC\Users\MarioClair\Documents\VERÓNICA - MATERIAL\C.U.P\grafico 1 adolescen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54790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UNTOPC\Users\MarioClair\Documents\VERÓNICA - MATERIAL\C.U.P\grafico 3. persona bajo la lluv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238223" cy="38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UNTOPC\Users\MarioClair\Documents\VERÓNICA - MATERIAL\C.U.P\pers. bajo la lluvia grafic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272808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7128792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MX" sz="9600" b="1" u="dbl" dirty="0">
                <a:solidFill>
                  <a:schemeClr val="bg2">
                    <a:lumMod val="50000"/>
                  </a:schemeClr>
                </a:solidFill>
              </a:rPr>
              <a:t>Los </a:t>
            </a:r>
            <a:r>
              <a:rPr lang="es-MX" sz="9600" b="1" u="dbl" smtClean="0">
                <a:solidFill>
                  <a:schemeClr val="bg2">
                    <a:lumMod val="50000"/>
                  </a:schemeClr>
                </a:solidFill>
              </a:rPr>
              <a:t>tests</a:t>
            </a:r>
            <a:endParaRPr lang="es-UY" sz="9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dirty="0"/>
              <a:t> </a:t>
            </a:r>
            <a:endParaRPr lang="es-MX" sz="6400" dirty="0" smtClean="0"/>
          </a:p>
          <a:p>
            <a:endParaRPr lang="es-MX" sz="6400" dirty="0"/>
          </a:p>
          <a:p>
            <a:r>
              <a:rPr lang="es-MX" sz="6400" dirty="0" smtClean="0"/>
              <a:t>Los </a:t>
            </a:r>
            <a:r>
              <a:rPr lang="es-MX" sz="6400" dirty="0" err="1"/>
              <a:t>tests</a:t>
            </a:r>
            <a:r>
              <a:rPr lang="es-MX" sz="6400" dirty="0"/>
              <a:t> ocupan un lugar en nuestra sociedad, siendo un elemento de identificación del psicólogo.</a:t>
            </a:r>
            <a:endParaRPr lang="es-UY" sz="6400" dirty="0"/>
          </a:p>
          <a:p>
            <a:r>
              <a:rPr lang="es-MX" sz="6400" dirty="0"/>
              <a:t>El problema actual al igual que en el </a:t>
            </a:r>
            <a:r>
              <a:rPr lang="es-MX" sz="6400" dirty="0" err="1"/>
              <a:t>psicodiagnóstico</a:t>
            </a:r>
            <a:r>
              <a:rPr lang="es-MX" sz="6400" dirty="0"/>
              <a:t> se encuentran en una situación </a:t>
            </a:r>
            <a:r>
              <a:rPr lang="es-MX" sz="6400" dirty="0" err="1"/>
              <a:t>abandónica</a:t>
            </a:r>
            <a:r>
              <a:rPr lang="es-MX" sz="6400" dirty="0"/>
              <a:t>, siendo igualmente utilizados y en su mayoría en forma </a:t>
            </a:r>
            <a:r>
              <a:rPr lang="es-MX" sz="6400" dirty="0" err="1"/>
              <a:t>ritualizada</a:t>
            </a:r>
            <a:r>
              <a:rPr lang="es-MX" sz="6400" dirty="0"/>
              <a:t> y estereotipada, al no estar adaptados ni estandarizados pierden validez  manteniéndose así errores ya superados.</a:t>
            </a:r>
            <a:endParaRPr lang="es-UY" sz="6400" dirty="0"/>
          </a:p>
          <a:p>
            <a:r>
              <a:rPr lang="es-MX" sz="6400" dirty="0"/>
              <a:t>La falta de un concepto de “inteligencia” provoca que los </a:t>
            </a:r>
            <a:r>
              <a:rPr lang="es-MX" sz="6400" dirty="0" err="1"/>
              <a:t>tests</a:t>
            </a:r>
            <a:r>
              <a:rPr lang="es-MX" sz="6400" dirty="0"/>
              <a:t> midan, pero no saben bien que.</a:t>
            </a:r>
            <a:endParaRPr lang="es-UY" sz="6400" dirty="0"/>
          </a:p>
          <a:p>
            <a:r>
              <a:rPr lang="es-MX" sz="6400" dirty="0" err="1"/>
              <a:t>Weschler</a:t>
            </a:r>
            <a:r>
              <a:rPr lang="es-MX" sz="6400" dirty="0"/>
              <a:t> plantea que la inteligencia no era una cosa que existía en cada ser humano; innata, inmodificable y determinada genéticamente sino como un resultado de múltiples variables.</a:t>
            </a:r>
            <a:endParaRPr lang="es-UY" sz="6400" dirty="0"/>
          </a:p>
          <a:p>
            <a:r>
              <a:rPr lang="es-MX" sz="6400" dirty="0"/>
              <a:t>Abandonando la idea de un factor G.</a:t>
            </a:r>
            <a:endParaRPr lang="es-UY" sz="6400" dirty="0"/>
          </a:p>
          <a:p>
            <a:r>
              <a:rPr lang="es-MX" sz="6400" dirty="0"/>
              <a:t>Los </a:t>
            </a:r>
            <a:r>
              <a:rPr lang="es-MX" sz="6400" dirty="0" err="1"/>
              <a:t>tests</a:t>
            </a:r>
            <a:r>
              <a:rPr lang="es-MX" sz="6400" dirty="0"/>
              <a:t> sirven como aproximación, son instrumentos técnicos que pueden ser usados conociendo la fundamentación teórica con que fueron construidos. </a:t>
            </a:r>
            <a:endParaRPr lang="es-UY" sz="6400" dirty="0"/>
          </a:p>
          <a:p>
            <a:r>
              <a:rPr lang="es-MX" sz="6400" dirty="0"/>
              <a:t>La entrevista es otro instrumento importante que también requiere un marco teórico que mantiene utilidad.</a:t>
            </a:r>
            <a:endParaRPr lang="es-UY" sz="6400" dirty="0"/>
          </a:p>
          <a:p>
            <a:r>
              <a:rPr lang="es-MX" sz="6400" dirty="0"/>
              <a:t>El objetivo es comprender antes que medir, ver el cómo, acercarnos al proceso de producción del acto intelectual para según Piaget entender la dinámica cognitiva. </a:t>
            </a:r>
            <a:endParaRPr lang="es-UY" sz="6400" dirty="0"/>
          </a:p>
        </p:txBody>
      </p:sp>
    </p:spTree>
    <p:extLst>
      <p:ext uri="{BB962C8B-B14F-4D97-AF65-F5344CB8AC3E}">
        <p14:creationId xmlns:p14="http://schemas.microsoft.com/office/powerpoint/2010/main" val="9515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980728"/>
            <a:ext cx="6984776" cy="4742341"/>
          </a:xfrm>
        </p:spPr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95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  <a:latin typeface="+mn-lt"/>
              </a:rPr>
              <a:t>Los </a:t>
            </a:r>
            <a:r>
              <a:rPr lang="es-UY" b="1" dirty="0" err="1" smtClean="0">
                <a:solidFill>
                  <a:srgbClr val="002060"/>
                </a:solidFill>
                <a:latin typeface="+mn-lt"/>
              </a:rPr>
              <a:t>Tests</a:t>
            </a:r>
            <a:r>
              <a:rPr lang="es-UY" b="1" dirty="0" smtClean="0">
                <a:solidFill>
                  <a:srgbClr val="002060"/>
                </a:solidFill>
                <a:latin typeface="+mn-lt"/>
              </a:rPr>
              <a:t> Psicológicos</a:t>
            </a:r>
            <a:endParaRPr lang="es-UY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CONCEPTO Y DEFINICIÓN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CARACTERÍSTICAS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CLASIFICACIÓN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NOCIONES ESTADÍSTICAS Y PSICOMÉTRICAS BÁSICAS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PROCESO Y CONSTRUCCIÓN DE UNTEST: VALIDEZ Y CONFIABILIDAD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EL ESTUDIO DE LOS TEST EN EL URUGUAY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ALCANCE Y LIMITACIONES DE LOS TESTS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EL PROBLEMA DE LA </a:t>
            </a:r>
            <a:r>
              <a:rPr lang="es-MX" dirty="0" smtClean="0"/>
              <a:t>MEDICIÓN, ASPECTOS ETICOS.</a:t>
            </a:r>
            <a:endParaRPr lang="es-MX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110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8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solidFill>
                  <a:srgbClr val="002060"/>
                </a:solidFill>
              </a:rPr>
              <a:t>Los </a:t>
            </a:r>
            <a:r>
              <a:rPr lang="es-UY" dirty="0" err="1" smtClean="0">
                <a:solidFill>
                  <a:srgbClr val="002060"/>
                </a:solidFill>
              </a:rPr>
              <a:t>Tests</a:t>
            </a:r>
            <a:r>
              <a:rPr lang="es-UY" dirty="0" smtClean="0">
                <a:solidFill>
                  <a:srgbClr val="002060"/>
                </a:solidFill>
              </a:rPr>
              <a:t> Psicológicos</a:t>
            </a:r>
            <a:br>
              <a:rPr lang="es-UY" dirty="0" smtClean="0">
                <a:solidFill>
                  <a:srgbClr val="002060"/>
                </a:solidFill>
              </a:rPr>
            </a:br>
            <a:r>
              <a:rPr lang="es-UY" dirty="0" smtClean="0">
                <a:solidFill>
                  <a:srgbClr val="002060"/>
                </a:solidFill>
              </a:rPr>
              <a:t>Concepto y Definición</a:t>
            </a:r>
            <a:endParaRPr lang="es-UY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060848"/>
            <a:ext cx="6768752" cy="410445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Instrumento experimental que tiene por objeto medir o evaluar una característica psicológica específica, o los rasgos esenciales y generales de la personalidad de un individuo. 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Como justificación teórica de la validez y confiabilidad de los test psicológicos, se argumenta que el comportamiento individual que los estímulos de la prueba provoca puede ser valorado en comparación estadística o cualitativa con el de otros sujetos sometidos a la misma situación experimental, con lo que se da lugar a una determinada clasificación del sujeto. 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La construcción del test debe procurar que la conducta y las respuestas del sujeto frente al estímulo propuesto represente lo más fielmente posible su funcionamiento ante lo que el test pretende evaluar</a:t>
            </a:r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39875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Clasificación General</a:t>
            </a:r>
            <a:endParaRPr lang="es-UY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6984776" cy="4248472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Psicométricos: Básicamente miden y asignan un valor a determinada cualidad o proceso psicológico (inteligencia, memoria, atención, funcionamiento cognitivo, bienestar, depresión, etc.). Se dirigen a actividades de evaluación y selección, como también al diagnóstico clínico; su organización, administración, corrección e interpretación suele estar más estandarizada</a:t>
            </a:r>
            <a:r>
              <a:rPr lang="es-AR" sz="1800" dirty="0" smtClean="0"/>
              <a:t>.</a:t>
            </a:r>
            <a:endParaRPr lang="es-AR" sz="1800" dirty="0"/>
          </a:p>
          <a:p>
            <a:pPr>
              <a:spcBef>
                <a:spcPts val="350"/>
              </a:spcBef>
              <a:buClrTx/>
              <a:buNone/>
            </a:pPr>
            <a:r>
              <a:rPr lang="es-ES" sz="1800" dirty="0"/>
              <a:t>       Escalas de </a:t>
            </a:r>
            <a:r>
              <a:rPr lang="es-ES" sz="1800" dirty="0" err="1"/>
              <a:t>Wechler</a:t>
            </a:r>
            <a:r>
              <a:rPr lang="es-ES" sz="1800" dirty="0"/>
              <a:t> (WAIS, WISC, WPPSI), Test de Matrices Progresivas de </a:t>
            </a:r>
            <a:r>
              <a:rPr lang="es-ES" sz="1800" dirty="0" err="1"/>
              <a:t>Raven</a:t>
            </a:r>
            <a:r>
              <a:rPr lang="es-ES" sz="1800" dirty="0"/>
              <a:t>, Inventarios, </a:t>
            </a:r>
            <a:r>
              <a:rPr lang="es-ES" sz="1800" dirty="0" smtClean="0"/>
              <a:t>Cuestionarios</a:t>
            </a:r>
          </a:p>
          <a:p>
            <a:pPr>
              <a:spcBef>
                <a:spcPts val="350"/>
              </a:spcBef>
              <a:buClrTx/>
              <a:buNone/>
            </a:pPr>
            <a:endParaRPr lang="es-AR" sz="18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Proyectivos: Parten de una hipótesis que pone a prueba la individualidad de la respuesta de cada persona para así aproximarse a las características y rasgos de su personalidad. La actividad proyectiva puede ser gráfica (DL, </a:t>
            </a:r>
            <a:r>
              <a:rPr lang="es-AR" sz="1800" dirty="0" err="1"/>
              <a:t>Machover</a:t>
            </a:r>
            <a:r>
              <a:rPr lang="es-AR" sz="1800" dirty="0"/>
              <a:t>, HTP, etc.),  temática (TAT, CAT, TRO, PN) y estructural  (</a:t>
            </a:r>
            <a:r>
              <a:rPr lang="es-AR" sz="1800" dirty="0" err="1"/>
              <a:t>Rorschach</a:t>
            </a:r>
            <a:r>
              <a:rPr lang="es-AR" sz="1800" dirty="0"/>
              <a:t>, </a:t>
            </a:r>
            <a:r>
              <a:rPr lang="es-AR" sz="1800" dirty="0" err="1"/>
              <a:t>Zulliger</a:t>
            </a:r>
            <a:r>
              <a:rPr lang="es-AR" sz="1800" dirty="0"/>
              <a:t>). </a:t>
            </a:r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39352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es-UY" b="1" dirty="0" smtClean="0"/>
              <a:t/>
            </a:r>
            <a:br>
              <a:rPr lang="es-UY" b="1" dirty="0" smtClean="0"/>
            </a:br>
            <a:r>
              <a:rPr lang="es-UY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Psicometría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s-UY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es-UY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“</a:t>
            </a:r>
            <a:r>
              <a:rPr lang="es-UY" dirty="0"/>
              <a:t>Disciplina metodológica, dentro del área de la psicología, cuya tarea fundamental es la medición o cuantificación de las variables psicológicas con todas las implicaciones que ello conlleva, tanto teóricas (posibilidades y criterios de medición) como practicas (como y con qué se mide)”</a:t>
            </a:r>
          </a:p>
          <a:p>
            <a:pPr marL="0" indent="0" algn="r">
              <a:buNone/>
            </a:pPr>
            <a:r>
              <a:rPr lang="es-UY" dirty="0"/>
              <a:t>Barbero y cols. (2010)</a:t>
            </a:r>
          </a:p>
        </p:txBody>
      </p:sp>
    </p:spTree>
    <p:extLst>
      <p:ext uri="{BB962C8B-B14F-4D97-AF65-F5344CB8AC3E}">
        <p14:creationId xmlns:p14="http://schemas.microsoft.com/office/powerpoint/2010/main" val="19370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6912768" cy="45263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Lucida Sans Unicode" pitchFamily="32" charset="0"/>
              </a:rPr>
              <a:t>PROCESO DE CONSTRUCCIÓN DE UN TEST</a:t>
            </a: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POBLACIÓN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VARIABLES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MUESTRA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ESTANDARIZACIÓN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NORMA DE COMPARACIÓN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CONFIABILIDAD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VALIDEZ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63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1514</TotalTime>
  <Words>2093</Words>
  <Application>Microsoft Office PowerPoint</Application>
  <PresentationFormat>Presentación en pantalla (4:3)</PresentationFormat>
  <Paragraphs>192</Paragraphs>
  <Slides>42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Brush Script MT</vt:lpstr>
      <vt:lpstr>Calibri</vt:lpstr>
      <vt:lpstr>Constantia</vt:lpstr>
      <vt:lpstr>Franklin Gothic Book</vt:lpstr>
      <vt:lpstr>Georgia</vt:lpstr>
      <vt:lpstr>Lucida Sans Unicode</vt:lpstr>
      <vt:lpstr>Rage Italic</vt:lpstr>
      <vt:lpstr>Wingdings</vt:lpstr>
      <vt:lpstr>Wingdings 2</vt:lpstr>
      <vt:lpstr>Wingdings 3</vt:lpstr>
      <vt:lpstr>Chincheta</vt:lpstr>
      <vt:lpstr>Herramientas de la Psicología Clínica Los Tests Psicológicos  2020 </vt:lpstr>
      <vt:lpstr>Presentación de PowerPoint</vt:lpstr>
      <vt:lpstr>Presentación de PowerPoint</vt:lpstr>
      <vt:lpstr>Presentación de PowerPoint</vt:lpstr>
      <vt:lpstr>Los Tests Psicológicos</vt:lpstr>
      <vt:lpstr>Los Tests Psicológicos Concepto y Definición</vt:lpstr>
      <vt:lpstr>Clasificación General</vt:lpstr>
      <vt:lpstr> Psicometría </vt:lpstr>
      <vt:lpstr>Presentación de PowerPoint</vt:lpstr>
      <vt:lpstr>Presentación de PowerPoint</vt:lpstr>
      <vt:lpstr>Presentación de PowerPoint</vt:lpstr>
      <vt:lpstr>Presentación de PowerPoint</vt:lpstr>
      <vt:lpstr>Técnicas Proyectivas</vt:lpstr>
      <vt:lpstr>Qué es una Técnica Proyectiva</vt:lpstr>
      <vt:lpstr>Clasificación de las TP</vt:lpstr>
      <vt:lpstr>Campos de aplicación </vt:lpstr>
      <vt:lpstr>Ventajas y Desventajas de las TP</vt:lpstr>
      <vt:lpstr>Antecedentes</vt:lpstr>
      <vt:lpstr>Aspectos Éticos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Herramientas, técnicas de evaluación, diagnóstico e intervención psicológica en el ámbito de la Psicología Clínica</dc:title>
  <dc:creator>Verónica</dc:creator>
  <cp:lastModifiedBy>Verónica</cp:lastModifiedBy>
  <cp:revision>59</cp:revision>
  <dcterms:created xsi:type="dcterms:W3CDTF">2015-10-22T01:38:23Z</dcterms:created>
  <dcterms:modified xsi:type="dcterms:W3CDTF">2020-11-03T20:45:14Z</dcterms:modified>
</cp:coreProperties>
</file>