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5" r:id="rId9"/>
    <p:sldId id="264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9897" y="1280161"/>
            <a:ext cx="10659292" cy="254725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UY" sz="4800" b="1" dirty="0" smtClean="0"/>
              <a:t>Artificialidad y Autenticidad en la</a:t>
            </a:r>
            <a:r>
              <a:rPr lang="es-UY" sz="4800" b="1" dirty="0"/>
              <a:t/>
            </a:r>
            <a:br>
              <a:rPr lang="es-UY" sz="4800" b="1" dirty="0"/>
            </a:br>
            <a:r>
              <a:rPr lang="es-UY" sz="4800" b="1" dirty="0" smtClean="0"/>
              <a:t> experiencia turística </a:t>
            </a:r>
            <a:endParaRPr lang="es-UY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846320"/>
            <a:ext cx="8825658" cy="1175657"/>
          </a:xfrm>
        </p:spPr>
        <p:txBody>
          <a:bodyPr>
            <a:normAutofit/>
          </a:bodyPr>
          <a:lstStyle/>
          <a:p>
            <a:pPr algn="ctr"/>
            <a:r>
              <a:rPr lang="es-UY" sz="4000" b="1" dirty="0" smtClean="0"/>
              <a:t>Unidad 3 (Parte 3)</a:t>
            </a:r>
            <a:endParaRPr lang="es-UY" sz="4000" b="1" dirty="0"/>
          </a:p>
        </p:txBody>
      </p:sp>
    </p:spTree>
    <p:extLst>
      <p:ext uri="{BB962C8B-B14F-4D97-AF65-F5344CB8AC3E}">
        <p14:creationId xmlns:p14="http://schemas.microsoft.com/office/powerpoint/2010/main" val="20608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709" y="973668"/>
            <a:ext cx="9692639" cy="706964"/>
          </a:xfrm>
        </p:spPr>
        <p:txBody>
          <a:bodyPr/>
          <a:lstStyle/>
          <a:p>
            <a:pPr algn="ctr"/>
            <a:r>
              <a:rPr lang="es-UY" sz="4000" b="1" dirty="0" smtClean="0"/>
              <a:t>Los “nativos </a:t>
            </a:r>
            <a:r>
              <a:rPr lang="es-UY" sz="4000" b="1" dirty="0" err="1" smtClean="0"/>
              <a:t>sanitarizados</a:t>
            </a:r>
            <a:r>
              <a:rPr lang="es-UY" sz="4000" b="1" dirty="0" smtClean="0"/>
              <a:t>” </a:t>
            </a:r>
            <a:endParaRPr lang="es-UY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2312126"/>
            <a:ext cx="11808823" cy="454587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UY" sz="2000" dirty="0" smtClean="0"/>
              <a:t>Término (neologismo) creado por Daniel </a:t>
            </a:r>
            <a:r>
              <a:rPr lang="es-UY" sz="2000" dirty="0" err="1" smtClean="0"/>
              <a:t>Boorstin</a:t>
            </a:r>
            <a:r>
              <a:rPr lang="es-UY" sz="2000" dirty="0" smtClean="0"/>
              <a:t>. </a:t>
            </a:r>
          </a:p>
          <a:p>
            <a:pPr marL="0" indent="0">
              <a:buNone/>
            </a:pPr>
            <a:endParaRPr lang="es-UY" sz="2000" dirty="0" smtClean="0"/>
          </a:p>
          <a:p>
            <a:pPr>
              <a:buFontTx/>
              <a:buChar char="-"/>
            </a:pPr>
            <a:r>
              <a:rPr lang="es-UY" sz="2000" dirty="0" smtClean="0"/>
              <a:t>Significa la mediación de los operadores turísticos locales con los “nativos” para dar una imagen de pureza, tranquilidad y “autenticidad” evitando cualquier tipo de confrontación con los turistas internacionales.</a:t>
            </a:r>
          </a:p>
          <a:p>
            <a:pPr marL="0" indent="0">
              <a:buNone/>
            </a:pPr>
            <a:endParaRPr lang="es-UY" sz="2000" dirty="0" smtClean="0"/>
          </a:p>
          <a:p>
            <a:pPr>
              <a:buFontTx/>
              <a:buChar char="-"/>
            </a:pPr>
            <a:r>
              <a:rPr lang="es-UY" sz="2000" dirty="0" smtClean="0"/>
              <a:t>Ej.: inclusión de la propina en los gastos de los “paquetes turísticos” para evitar cualquier tipo de inconveniente con los miembros de las comunidades locales. </a:t>
            </a:r>
          </a:p>
          <a:p>
            <a:pPr marL="0" indent="0">
              <a:buNone/>
            </a:pPr>
            <a:endParaRPr lang="es-UY" sz="2000" dirty="0" smtClean="0"/>
          </a:p>
          <a:p>
            <a:pPr>
              <a:buFontTx/>
              <a:buChar char="-"/>
            </a:pPr>
            <a:r>
              <a:rPr lang="es-UY" sz="2000" dirty="0" smtClean="0"/>
              <a:t>La mediación de los operadores turísticos con los anfitriones locales </a:t>
            </a:r>
            <a:r>
              <a:rPr lang="es-UY" sz="2000" b="1" dirty="0" smtClean="0"/>
              <a:t>previo a la interacción con los turistas </a:t>
            </a:r>
            <a:r>
              <a:rPr lang="es-UY" sz="2000" dirty="0" smtClean="0"/>
              <a:t>produce </a:t>
            </a:r>
            <a:r>
              <a:rPr lang="es-UY" sz="2000" b="1" dirty="0" smtClean="0"/>
              <a:t>“nativos </a:t>
            </a:r>
            <a:r>
              <a:rPr lang="es-UY" sz="2000" b="1" dirty="0" err="1" smtClean="0"/>
              <a:t>sanitarizados</a:t>
            </a:r>
            <a:r>
              <a:rPr lang="es-UY" sz="2000" b="1" dirty="0" smtClean="0"/>
              <a:t>”.</a:t>
            </a:r>
            <a:endParaRPr lang="es-UY" sz="2000" b="1" dirty="0"/>
          </a:p>
        </p:txBody>
      </p:sp>
    </p:spTree>
    <p:extLst>
      <p:ext uri="{BB962C8B-B14F-4D97-AF65-F5344CB8AC3E}">
        <p14:creationId xmlns:p14="http://schemas.microsoft.com/office/powerpoint/2010/main" val="40709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679269"/>
            <a:ext cx="9588137" cy="1280160"/>
          </a:xfrm>
        </p:spPr>
        <p:txBody>
          <a:bodyPr/>
          <a:lstStyle/>
          <a:p>
            <a:pPr algn="ctr"/>
            <a:r>
              <a:rPr lang="es-UY" b="1" dirty="0" err="1" smtClean="0"/>
              <a:t>Dean</a:t>
            </a:r>
            <a:r>
              <a:rPr lang="es-UY" b="1" dirty="0" smtClean="0"/>
              <a:t> </a:t>
            </a:r>
            <a:r>
              <a:rPr lang="es-UY" b="1" dirty="0" err="1" smtClean="0"/>
              <a:t>MacCannell</a:t>
            </a:r>
            <a:r>
              <a:rPr lang="es-UY" b="1" dirty="0" smtClean="0"/>
              <a:t> y la búsqueda de la “autenticidad” de los turistas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5943" y="2403566"/>
            <a:ext cx="11769633" cy="42976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UY" sz="2800" dirty="0" smtClean="0"/>
              <a:t>Al contrario que Daniel </a:t>
            </a:r>
            <a:r>
              <a:rPr lang="es-UY" sz="2800" dirty="0" err="1" smtClean="0"/>
              <a:t>Boorstin</a:t>
            </a:r>
            <a:r>
              <a:rPr lang="es-UY" sz="2800" dirty="0" smtClean="0"/>
              <a:t>, </a:t>
            </a:r>
            <a:r>
              <a:rPr lang="es-UY" sz="2800" dirty="0" err="1" smtClean="0"/>
              <a:t>MacCannell</a:t>
            </a:r>
            <a:r>
              <a:rPr lang="es-UY" sz="2800" dirty="0" smtClean="0"/>
              <a:t> sostiene que al turista </a:t>
            </a:r>
            <a:r>
              <a:rPr lang="es-UY" sz="2800" b="1" dirty="0" smtClean="0"/>
              <a:t>no lo satisface </a:t>
            </a:r>
            <a:r>
              <a:rPr lang="es-UY" sz="2800" dirty="0" smtClean="0"/>
              <a:t>un conocimiento superficial sino también quiere </a:t>
            </a:r>
            <a:r>
              <a:rPr lang="es-UY" sz="2800" b="1" dirty="0" smtClean="0"/>
              <a:t>penetrar los “bastidores” </a:t>
            </a:r>
            <a:r>
              <a:rPr lang="es-UY" sz="2800" dirty="0" smtClean="0"/>
              <a:t>de los lugares que recorre.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Los turistas buscan </a:t>
            </a:r>
            <a:r>
              <a:rPr lang="es-UY" sz="2800" b="1" dirty="0" smtClean="0"/>
              <a:t>ir más allá </a:t>
            </a:r>
            <a:r>
              <a:rPr lang="es-UY" sz="2800" dirty="0" smtClean="0"/>
              <a:t>de lo que se les “muestra” en los lugares turísticos que visitan. 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362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574767"/>
            <a:ext cx="11808823" cy="61395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sz="3200" b="1" dirty="0" smtClean="0"/>
          </a:p>
          <a:p>
            <a:pPr marL="0" indent="0">
              <a:buNone/>
            </a:pPr>
            <a:endParaRPr lang="es-UY" sz="3200" b="1" dirty="0"/>
          </a:p>
          <a:p>
            <a:pPr marL="0" indent="0">
              <a:buNone/>
            </a:pPr>
            <a:endParaRPr lang="es-UY" sz="3200" b="1" dirty="0" smtClean="0"/>
          </a:p>
          <a:p>
            <a:pPr marL="0" indent="0">
              <a:buNone/>
            </a:pPr>
            <a:endParaRPr lang="es-UY" sz="3200" b="1" dirty="0"/>
          </a:p>
          <a:p>
            <a:pPr marL="0" indent="0">
              <a:buNone/>
            </a:pPr>
            <a:endParaRPr lang="es-UY" sz="3200" b="1" dirty="0" smtClean="0"/>
          </a:p>
          <a:p>
            <a:pPr marL="0" indent="0">
              <a:buNone/>
            </a:pPr>
            <a:endParaRPr lang="es-UY" sz="3200" b="1" dirty="0"/>
          </a:p>
          <a:p>
            <a:pPr marL="0" indent="0">
              <a:buNone/>
            </a:pPr>
            <a:endParaRPr lang="es-UY" sz="3200" b="1" dirty="0" smtClean="0"/>
          </a:p>
          <a:p>
            <a:pPr marL="0" indent="0">
              <a:buNone/>
            </a:pPr>
            <a:endParaRPr lang="es-UY" sz="3200" b="1" dirty="0"/>
          </a:p>
          <a:p>
            <a:pPr marL="0" indent="0" algn="ctr">
              <a:buNone/>
            </a:pPr>
            <a:endParaRPr lang="es-UY" sz="3200" b="1" dirty="0" smtClean="0"/>
          </a:p>
          <a:p>
            <a:pPr marL="0" indent="0">
              <a:buNone/>
            </a:pPr>
            <a:r>
              <a:rPr lang="es-UY" sz="3200" b="1" dirty="0" smtClean="0"/>
              <a:t>                                       (1976)</a:t>
            </a:r>
            <a:endParaRPr lang="es-UY" sz="32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457345"/>
            <a:ext cx="3713661" cy="57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718457"/>
            <a:ext cx="9287691" cy="1097280"/>
          </a:xfrm>
        </p:spPr>
        <p:txBody>
          <a:bodyPr/>
          <a:lstStyle/>
          <a:p>
            <a:pPr algn="ctr"/>
            <a:r>
              <a:rPr lang="es-UY" b="1" dirty="0" smtClean="0"/>
              <a:t>El “desengaño” del turista: </a:t>
            </a:r>
            <a:br>
              <a:rPr lang="es-UY" b="1" dirty="0" smtClean="0"/>
            </a:br>
            <a:r>
              <a:rPr lang="es-UY" b="1" dirty="0" smtClean="0"/>
              <a:t>la puesta en escena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2603499"/>
            <a:ext cx="11756571" cy="4084683"/>
          </a:xfrm>
        </p:spPr>
        <p:txBody>
          <a:bodyPr/>
          <a:lstStyle/>
          <a:p>
            <a:pPr>
              <a:buFontTx/>
              <a:buChar char="-"/>
            </a:pPr>
            <a:r>
              <a:rPr lang="es-UY" sz="2800" dirty="0" smtClean="0"/>
              <a:t>El </a:t>
            </a:r>
            <a:r>
              <a:rPr lang="es-UY" sz="2800" dirty="0"/>
              <a:t>turismo produce destinos para satisfacer l</a:t>
            </a:r>
            <a:r>
              <a:rPr lang="es-UY" sz="2800" dirty="0" smtClean="0"/>
              <a:t>as necesidades de los “potenciales turistas”: es </a:t>
            </a:r>
            <a:r>
              <a:rPr lang="es-UY" sz="2800" dirty="0"/>
              <a:t>una </a:t>
            </a:r>
            <a:r>
              <a:rPr lang="es-UY" sz="2800" b="1" dirty="0" smtClean="0"/>
              <a:t>puesta </a:t>
            </a:r>
            <a:r>
              <a:rPr lang="es-UY" sz="2800" b="1" dirty="0"/>
              <a:t>en </a:t>
            </a:r>
            <a:r>
              <a:rPr lang="es-UY" sz="2800" b="1" dirty="0" smtClean="0"/>
              <a:t>escena</a:t>
            </a:r>
            <a:r>
              <a:rPr lang="es-UY" sz="2800" dirty="0" smtClean="0"/>
              <a:t>. 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Al </a:t>
            </a:r>
            <a:r>
              <a:rPr lang="es-UY" sz="2800" dirty="0"/>
              <a:t>llegar al destino, </a:t>
            </a:r>
            <a:r>
              <a:rPr lang="es-UY" sz="2800" dirty="0" smtClean="0"/>
              <a:t>el turista cae </a:t>
            </a:r>
            <a:r>
              <a:rPr lang="es-UY" sz="2800" dirty="0"/>
              <a:t>en la cuenta que lo que encuentra es </a:t>
            </a:r>
            <a:r>
              <a:rPr lang="es-UY" sz="2800" dirty="0" smtClean="0"/>
              <a:t>casi igual </a:t>
            </a:r>
            <a:r>
              <a:rPr lang="es-UY" sz="2800" dirty="0"/>
              <a:t>a lo que </a:t>
            </a:r>
            <a:r>
              <a:rPr lang="es-UY" sz="2800" dirty="0" smtClean="0"/>
              <a:t>se dejó</a:t>
            </a:r>
            <a:r>
              <a:rPr lang="es-UY" sz="2800" dirty="0"/>
              <a:t>. </a:t>
            </a:r>
            <a:r>
              <a:rPr lang="es-UY" sz="2800" dirty="0" smtClean="0"/>
              <a:t>(</a:t>
            </a:r>
            <a:r>
              <a:rPr lang="es-UY" sz="2800" dirty="0"/>
              <a:t>H</a:t>
            </a:r>
            <a:r>
              <a:rPr lang="es-UY" sz="2800" dirty="0" smtClean="0"/>
              <a:t>otel</a:t>
            </a:r>
            <a:r>
              <a:rPr lang="es-UY" sz="2800" dirty="0"/>
              <a:t>, </a:t>
            </a:r>
            <a:r>
              <a:rPr lang="es-UY" sz="2800" dirty="0" smtClean="0"/>
              <a:t>Supermercados, </a:t>
            </a:r>
            <a:r>
              <a:rPr lang="es-UY" sz="2800" dirty="0" err="1" smtClean="0"/>
              <a:t>Rentadoras</a:t>
            </a:r>
            <a:r>
              <a:rPr lang="es-UY" sz="2800" dirty="0" smtClean="0"/>
              <a:t> de autos, etc.). 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El </a:t>
            </a:r>
            <a:r>
              <a:rPr lang="es-UY" sz="2800" dirty="0"/>
              <a:t>turista desea </a:t>
            </a:r>
            <a:r>
              <a:rPr lang="es-UY" sz="2800" b="1" dirty="0"/>
              <a:t>ir “más allá” </a:t>
            </a:r>
            <a:r>
              <a:rPr lang="es-UY" sz="2800" dirty="0"/>
              <a:t>de lo que se le muestra.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751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710" y="574766"/>
            <a:ext cx="9653450" cy="1463040"/>
          </a:xfrm>
        </p:spPr>
        <p:txBody>
          <a:bodyPr/>
          <a:lstStyle/>
          <a:p>
            <a:pPr algn="ctr"/>
            <a:r>
              <a:rPr lang="es-UY" b="1" dirty="0" err="1" smtClean="0"/>
              <a:t>Frontstage</a:t>
            </a:r>
            <a:r>
              <a:rPr lang="es-UY" b="1" dirty="0" smtClean="0"/>
              <a:t>/Backstage: la estructura </a:t>
            </a:r>
            <a:r>
              <a:rPr lang="es-UY" b="1" dirty="0"/>
              <a:t>de la experiencia de los turistas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" y="2603500"/>
            <a:ext cx="11834949" cy="40716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Y" sz="2800" b="1" dirty="0" err="1" smtClean="0"/>
              <a:t>Frontstage</a:t>
            </a:r>
            <a:r>
              <a:rPr lang="es-UY" sz="2800" b="1" dirty="0" smtClean="0"/>
              <a:t>:</a:t>
            </a:r>
            <a:r>
              <a:rPr lang="es-UY" sz="2800" dirty="0" smtClean="0"/>
              <a:t> lugar </a:t>
            </a:r>
            <a:r>
              <a:rPr lang="es-UY" sz="2800" dirty="0"/>
              <a:t>en el que aparece la fachada del residente, en el que el turista encuentra al </a:t>
            </a:r>
            <a:r>
              <a:rPr lang="es-UY" sz="2800" dirty="0" smtClean="0"/>
              <a:t>residente.</a:t>
            </a:r>
          </a:p>
          <a:p>
            <a:pPr marL="0" indent="0">
              <a:buNone/>
            </a:pPr>
            <a:endParaRPr lang="es-UY" sz="2800" b="1" dirty="0" smtClean="0"/>
          </a:p>
          <a:p>
            <a:pPr marL="0" indent="0">
              <a:buNone/>
            </a:pPr>
            <a:r>
              <a:rPr lang="es-UY" sz="2800" b="1" dirty="0" smtClean="0"/>
              <a:t>Backstage</a:t>
            </a:r>
            <a:r>
              <a:rPr lang="es-UY" sz="2800" b="1" dirty="0"/>
              <a:t>:</a:t>
            </a:r>
            <a:r>
              <a:rPr lang="es-UY" sz="2800" dirty="0"/>
              <a:t> parte no visible para los </a:t>
            </a:r>
            <a:r>
              <a:rPr lang="es-UY" sz="2800" dirty="0" smtClean="0"/>
              <a:t>turistas. </a:t>
            </a:r>
          </a:p>
          <a:p>
            <a:pPr marL="0" indent="0">
              <a:buNone/>
            </a:pPr>
            <a:endParaRPr lang="es-UY" sz="2800" dirty="0" smtClean="0"/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 smtClean="0"/>
              <a:t>El </a:t>
            </a:r>
            <a:r>
              <a:rPr lang="es-UY" sz="2800" dirty="0"/>
              <a:t>turista avanza hacia la vida de los residentes, busca conocer el </a:t>
            </a:r>
            <a:r>
              <a:rPr lang="es-UY" sz="2800" dirty="0" smtClean="0"/>
              <a:t>“backstage”: </a:t>
            </a:r>
            <a:r>
              <a:rPr lang="es-UY" sz="2800" dirty="0"/>
              <a:t>tendencia en todas las formas de turismo. 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Flecha doblada hacia arriba 3"/>
          <p:cNvSpPr/>
          <p:nvPr/>
        </p:nvSpPr>
        <p:spPr>
          <a:xfrm flipV="1">
            <a:off x="7837714" y="4101737"/>
            <a:ext cx="1776548" cy="14107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353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520" y="973668"/>
            <a:ext cx="9562011" cy="706964"/>
          </a:xfrm>
        </p:spPr>
        <p:txBody>
          <a:bodyPr/>
          <a:lstStyle/>
          <a:p>
            <a:pPr algn="ctr"/>
            <a:r>
              <a:rPr lang="es-UY" sz="4000" b="1" dirty="0" smtClean="0"/>
              <a:t>La “autenticidad escenificada”</a:t>
            </a:r>
            <a:endParaRPr lang="es-UY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566" y="2603499"/>
            <a:ext cx="11900263" cy="405855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UY" sz="2800" dirty="0" smtClean="0"/>
              <a:t>La búsqueda de “experiencias auténticas” lleva al turista </a:t>
            </a:r>
            <a:r>
              <a:rPr lang="es-UY" sz="2800" b="1" dirty="0" smtClean="0"/>
              <a:t>a probar </a:t>
            </a:r>
            <a:r>
              <a:rPr lang="es-UY" sz="2800" dirty="0" smtClean="0"/>
              <a:t>que lo que está experimentando es </a:t>
            </a:r>
            <a:r>
              <a:rPr lang="es-UY" sz="2800" b="1" dirty="0" smtClean="0"/>
              <a:t>realmente auténtico </a:t>
            </a:r>
            <a:r>
              <a:rPr lang="es-UY" sz="2800" dirty="0" smtClean="0"/>
              <a:t>una vez que los “bastidores” preparados para su visita son apreciados como “originales”. 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Esta escenificación artificial que colma las expectativas del turista en cuanto a su </a:t>
            </a:r>
            <a:r>
              <a:rPr lang="es-UY" sz="2800" b="1" dirty="0" smtClean="0"/>
              <a:t>demanda de autenticidad</a:t>
            </a:r>
            <a:r>
              <a:rPr lang="es-UY" sz="2800" dirty="0" smtClean="0"/>
              <a:t> lleva a </a:t>
            </a:r>
            <a:r>
              <a:rPr lang="es-UY" sz="2800" dirty="0" err="1" smtClean="0"/>
              <a:t>MacCannell</a:t>
            </a:r>
            <a:r>
              <a:rPr lang="es-UY" sz="2800" dirty="0" smtClean="0"/>
              <a:t> a elaborar la noción de </a:t>
            </a:r>
            <a:r>
              <a:rPr lang="es-UY" sz="2800" b="1" dirty="0" smtClean="0"/>
              <a:t>“autenticidad escenificada”.  </a:t>
            </a:r>
            <a:endParaRPr lang="es-UY" sz="2800" b="1" dirty="0"/>
          </a:p>
        </p:txBody>
      </p:sp>
    </p:spTree>
    <p:extLst>
      <p:ext uri="{BB962C8B-B14F-4D97-AF65-F5344CB8AC3E}">
        <p14:creationId xmlns:p14="http://schemas.microsoft.com/office/powerpoint/2010/main" val="20200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816" y="679269"/>
            <a:ext cx="11808823" cy="1267097"/>
          </a:xfrm>
        </p:spPr>
        <p:txBody>
          <a:bodyPr/>
          <a:lstStyle/>
          <a:p>
            <a:pPr algn="ctr"/>
            <a:r>
              <a:rPr lang="es-UY" sz="4000" b="1" dirty="0"/>
              <a:t>E</a:t>
            </a:r>
            <a:r>
              <a:rPr lang="es-UY" sz="4000" b="1" dirty="0" smtClean="0"/>
              <a:t>xperiencia “turística” </a:t>
            </a:r>
            <a:r>
              <a:rPr lang="es-UY" sz="4000" b="1" i="1" dirty="0" smtClean="0"/>
              <a:t>versus</a:t>
            </a:r>
            <a:r>
              <a:rPr lang="es-UY" sz="4000" b="1" dirty="0" smtClean="0"/>
              <a:t> </a:t>
            </a:r>
            <a:br>
              <a:rPr lang="es-UY" sz="4000" b="1" dirty="0" smtClean="0"/>
            </a:br>
            <a:r>
              <a:rPr lang="es-UY" sz="4000" b="1" dirty="0" smtClean="0"/>
              <a:t>experiencia “antropológica”</a:t>
            </a:r>
            <a:endParaRPr lang="es-UY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817" y="2603499"/>
            <a:ext cx="11678193" cy="399324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UY" sz="2800" dirty="0" smtClean="0"/>
              <a:t>La antropología clásica siempre </a:t>
            </a:r>
            <a:r>
              <a:rPr lang="es-UY" sz="2800" b="1" dirty="0" smtClean="0"/>
              <a:t>opuso</a:t>
            </a:r>
            <a:r>
              <a:rPr lang="es-UY" sz="2800" dirty="0" smtClean="0"/>
              <a:t> la experiencia “turística” </a:t>
            </a:r>
            <a:r>
              <a:rPr lang="es-UY" sz="2800" i="1" dirty="0" smtClean="0"/>
              <a:t>a la </a:t>
            </a:r>
            <a:r>
              <a:rPr lang="es-UY" sz="2800" dirty="0" smtClean="0"/>
              <a:t>experiencia “antropológica”. </a:t>
            </a:r>
          </a:p>
          <a:p>
            <a:pPr>
              <a:buFontTx/>
              <a:buChar char="-"/>
            </a:pPr>
            <a:endParaRPr lang="es-UY" sz="2800" dirty="0" smtClean="0"/>
          </a:p>
          <a:p>
            <a:pPr>
              <a:buFontTx/>
              <a:buChar char="-"/>
            </a:pPr>
            <a:endParaRPr lang="es-UY" sz="2800" dirty="0"/>
          </a:p>
          <a:p>
            <a:pPr>
              <a:buFontTx/>
              <a:buChar char="-"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Para los </a:t>
            </a:r>
            <a:r>
              <a:rPr lang="es-UY" sz="2800" dirty="0" smtClean="0"/>
              <a:t>antropólogos </a:t>
            </a:r>
            <a:r>
              <a:rPr lang="es-UY" sz="2800" dirty="0" smtClean="0"/>
              <a:t>el turista no viajaba “en serio”, en cambio, el antropólogo </a:t>
            </a:r>
            <a:r>
              <a:rPr lang="es-UY" sz="2800" b="1" dirty="0" smtClean="0"/>
              <a:t>sí lo hacía</a:t>
            </a:r>
            <a:r>
              <a:rPr lang="es-UY" sz="2800" dirty="0" smtClean="0"/>
              <a:t>, realizando un “viaje genuino”. 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0855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6651" y="653143"/>
            <a:ext cx="9940835" cy="1476103"/>
          </a:xfrm>
        </p:spPr>
        <p:txBody>
          <a:bodyPr/>
          <a:lstStyle/>
          <a:p>
            <a:pPr algn="ctr"/>
            <a:r>
              <a:rPr lang="es-UY" sz="4400" b="1" dirty="0" smtClean="0"/>
              <a:t>Del viajero </a:t>
            </a:r>
            <a:r>
              <a:rPr lang="es-UY" sz="4400" b="1" i="1" dirty="0" smtClean="0"/>
              <a:t>al</a:t>
            </a:r>
            <a:r>
              <a:rPr lang="es-UY" sz="4400" b="1" dirty="0" smtClean="0"/>
              <a:t> turista: el problema de la “autenticidad” del viaje</a:t>
            </a:r>
            <a:endParaRPr lang="es-UY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3" y="2468881"/>
            <a:ext cx="11821885" cy="412786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UY" sz="2800" dirty="0" smtClean="0"/>
              <a:t>Varios autores han señalado </a:t>
            </a:r>
            <a:r>
              <a:rPr lang="es-UY" sz="2800" b="1" dirty="0" smtClean="0"/>
              <a:t>el pasaje </a:t>
            </a:r>
            <a:r>
              <a:rPr lang="es-UY" sz="2800" dirty="0" smtClean="0"/>
              <a:t>de un tipo de experiencia a otra.</a:t>
            </a:r>
          </a:p>
          <a:p>
            <a:pPr>
              <a:buFontTx/>
              <a:buChar char="-"/>
            </a:pPr>
            <a:endParaRPr lang="es-UY" sz="2800" dirty="0"/>
          </a:p>
          <a:p>
            <a:pPr marL="0" indent="0">
              <a:buNone/>
            </a:pPr>
            <a:r>
              <a:rPr lang="es-UY" sz="2800" dirty="0" smtClean="0"/>
              <a:t> </a:t>
            </a:r>
          </a:p>
          <a:p>
            <a:pPr>
              <a:buFontTx/>
              <a:buChar char="-"/>
            </a:pPr>
            <a:r>
              <a:rPr lang="es-UY" sz="2800" dirty="0"/>
              <a:t>É</a:t>
            </a:r>
            <a:r>
              <a:rPr lang="es-UY" sz="2800" dirty="0" smtClean="0"/>
              <a:t>stos han coincidido en señalar que </a:t>
            </a:r>
            <a:r>
              <a:rPr lang="es-UY" sz="2800" b="1" dirty="0" smtClean="0"/>
              <a:t>a partir </a:t>
            </a:r>
            <a:r>
              <a:rPr lang="es-UY" sz="2800" dirty="0" smtClean="0"/>
              <a:t>del surgimiento del turismo institucionalizado y el turismo de masas, los turistas experimentan durante su estadía en los destinos una </a:t>
            </a:r>
            <a:r>
              <a:rPr lang="es-UY" sz="2800" b="1" dirty="0" smtClean="0"/>
              <a:t>experiencia irreal</a:t>
            </a:r>
            <a:r>
              <a:rPr lang="es-UY" sz="2800" i="1" dirty="0" smtClean="0"/>
              <a:t> </a:t>
            </a:r>
            <a:r>
              <a:rPr lang="es-UY" sz="2800" dirty="0" smtClean="0"/>
              <a:t>debido a una “autenticidad escenificada”. 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8436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006" y="561703"/>
            <a:ext cx="11730445" cy="6204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endParaRPr lang="es-UY" sz="3200" dirty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r>
              <a:rPr lang="es-UY" sz="3200" dirty="0"/>
              <a:t> </a:t>
            </a:r>
            <a:r>
              <a:rPr lang="es-UY" sz="3200" dirty="0" smtClean="0"/>
              <a:t>                                          </a:t>
            </a:r>
            <a:r>
              <a:rPr lang="es-UY" sz="3200" b="1" dirty="0" smtClean="0"/>
              <a:t>(1962)</a:t>
            </a:r>
            <a:endParaRPr lang="es-UY" sz="32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95" y="561703"/>
            <a:ext cx="3731758" cy="562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269" y="973668"/>
            <a:ext cx="10881360" cy="706964"/>
          </a:xfrm>
        </p:spPr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4320" y="2416628"/>
            <a:ext cx="11639006" cy="44413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UY" sz="2400" dirty="0" smtClean="0"/>
              <a:t>Estudio sobre la sociedad norteamericana después de la posguerra. </a:t>
            </a:r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r>
              <a:rPr lang="es-UY" sz="2400" dirty="0"/>
              <a:t>C</a:t>
            </a:r>
            <a:r>
              <a:rPr lang="es-UY" sz="2400" dirty="0" smtClean="0"/>
              <a:t>apítulo: “</a:t>
            </a:r>
            <a:r>
              <a:rPr lang="es-UY" sz="2400" dirty="0" err="1" smtClean="0"/>
              <a:t>From</a:t>
            </a:r>
            <a:r>
              <a:rPr lang="es-UY" sz="2400" dirty="0" smtClean="0"/>
              <a:t> </a:t>
            </a:r>
            <a:r>
              <a:rPr lang="es-UY" sz="2400" dirty="0" err="1"/>
              <a:t>t</a:t>
            </a:r>
            <a:r>
              <a:rPr lang="es-UY" sz="2400" dirty="0" err="1" smtClean="0"/>
              <a:t>raveler</a:t>
            </a:r>
            <a:r>
              <a:rPr lang="es-UY" sz="2400" dirty="0" smtClean="0"/>
              <a:t> to </a:t>
            </a:r>
            <a:r>
              <a:rPr lang="es-UY" sz="2400" dirty="0" err="1"/>
              <a:t>t</a:t>
            </a:r>
            <a:r>
              <a:rPr lang="es-UY" sz="2400" dirty="0" err="1" smtClean="0"/>
              <a:t>ourist</a:t>
            </a:r>
            <a:r>
              <a:rPr lang="es-UY" sz="2400" dirty="0" smtClean="0"/>
              <a:t>: </a:t>
            </a:r>
            <a:r>
              <a:rPr lang="es-UY" sz="2400" dirty="0" err="1" smtClean="0"/>
              <a:t>The</a:t>
            </a:r>
            <a:r>
              <a:rPr lang="es-UY" sz="2400" dirty="0" smtClean="0"/>
              <a:t> </a:t>
            </a:r>
            <a:r>
              <a:rPr lang="es-UY" sz="2400" dirty="0" err="1" smtClean="0"/>
              <a:t>lost</a:t>
            </a:r>
            <a:r>
              <a:rPr lang="es-UY" sz="2400" dirty="0" smtClean="0"/>
              <a:t> of art of </a:t>
            </a:r>
            <a:r>
              <a:rPr lang="es-UY" sz="2400" dirty="0" err="1" smtClean="0"/>
              <a:t>travel</a:t>
            </a:r>
            <a:r>
              <a:rPr lang="es-UY" sz="2400" dirty="0" smtClean="0"/>
              <a:t>”         </a:t>
            </a:r>
            <a:r>
              <a:rPr lang="es-UY" sz="2400" dirty="0" err="1" smtClean="0"/>
              <a:t>Boorstin</a:t>
            </a:r>
            <a:r>
              <a:rPr lang="es-UY" sz="2400" dirty="0" smtClean="0"/>
              <a:t> analiza </a:t>
            </a:r>
            <a:r>
              <a:rPr lang="es-UY" sz="2400" b="1" dirty="0" smtClean="0"/>
              <a:t>el pasaje del viaje </a:t>
            </a:r>
            <a:r>
              <a:rPr lang="es-UY" sz="2400" dirty="0" smtClean="0"/>
              <a:t>como una actividad </a:t>
            </a:r>
            <a:r>
              <a:rPr lang="es-UY" sz="2400" i="1" dirty="0" smtClean="0"/>
              <a:t>activa</a:t>
            </a:r>
            <a:r>
              <a:rPr lang="es-UY" sz="2400" dirty="0" smtClean="0"/>
              <a:t> (la experiencia de “estar allá”) </a:t>
            </a:r>
            <a:r>
              <a:rPr lang="es-UY" sz="2400" b="1" dirty="0" smtClean="0"/>
              <a:t>al turismo</a:t>
            </a:r>
            <a:r>
              <a:rPr lang="es-UY" sz="2400" dirty="0" smtClean="0"/>
              <a:t>, caracterizado por una actividad </a:t>
            </a:r>
            <a:r>
              <a:rPr lang="es-UY" sz="2400" i="1" dirty="0" smtClean="0"/>
              <a:t>pasiva</a:t>
            </a:r>
            <a:r>
              <a:rPr lang="es-UY" sz="2400" dirty="0" smtClean="0"/>
              <a:t> (experiencia de “ver y escuchar”). </a:t>
            </a:r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r>
              <a:rPr lang="es-UY" sz="2400" dirty="0" smtClean="0"/>
              <a:t>Según </a:t>
            </a:r>
            <a:r>
              <a:rPr lang="es-UY" sz="2400" dirty="0" err="1" smtClean="0"/>
              <a:t>Boorstin</a:t>
            </a:r>
            <a:r>
              <a:rPr lang="es-UY" sz="2400" dirty="0" smtClean="0"/>
              <a:t>, los medios de comunicación y el avance tecnológico de la sociedad estadounidense construyeron “un ticket de entrada en la irrealidad”.   </a:t>
            </a:r>
            <a:endParaRPr lang="es-UY" sz="2400" dirty="0"/>
          </a:p>
        </p:txBody>
      </p:sp>
      <p:sp>
        <p:nvSpPr>
          <p:cNvPr id="4" name="Flecha derecha 3"/>
          <p:cNvSpPr/>
          <p:nvPr/>
        </p:nvSpPr>
        <p:spPr>
          <a:xfrm>
            <a:off x="9183188" y="3448596"/>
            <a:ext cx="640080" cy="391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64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275" y="973668"/>
            <a:ext cx="9339944" cy="706964"/>
          </a:xfrm>
        </p:spPr>
        <p:txBody>
          <a:bodyPr/>
          <a:lstStyle/>
          <a:p>
            <a:pPr algn="ctr"/>
            <a:r>
              <a:rPr lang="es-UY" sz="4400" b="1" dirty="0" smtClean="0"/>
              <a:t>El surgimiento del </a:t>
            </a:r>
            <a:r>
              <a:rPr lang="es-UY" sz="4400" b="1" dirty="0" smtClean="0"/>
              <a:t>“turista</a:t>
            </a:r>
            <a:r>
              <a:rPr lang="es-UY" sz="4400" b="1" dirty="0" smtClean="0"/>
              <a:t>”</a:t>
            </a:r>
            <a:endParaRPr lang="es-UY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504" y="2351313"/>
            <a:ext cx="11874136" cy="4362995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s-UY" sz="2800" dirty="0" err="1" smtClean="0"/>
              <a:t>Boorstin</a:t>
            </a:r>
            <a:r>
              <a:rPr lang="es-UY" sz="2800" dirty="0" smtClean="0"/>
              <a:t>: a partir del siglo XIX comienza a diseñarse la figura del “turista” (que busca placer: “</a:t>
            </a:r>
            <a:r>
              <a:rPr lang="es-UY" sz="2800" dirty="0" err="1" smtClean="0"/>
              <a:t>pleasure</a:t>
            </a:r>
            <a:r>
              <a:rPr lang="es-UY" sz="2800" dirty="0" smtClean="0"/>
              <a:t> </a:t>
            </a:r>
            <a:r>
              <a:rPr lang="es-UY" sz="2800" dirty="0" err="1" smtClean="0"/>
              <a:t>seeker</a:t>
            </a:r>
            <a:r>
              <a:rPr lang="es-UY" sz="2800" dirty="0" smtClean="0"/>
              <a:t>”).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Esta </a:t>
            </a:r>
            <a:r>
              <a:rPr lang="es-UY" sz="2800" dirty="0" smtClean="0"/>
              <a:t>figuración termina produciendo la figura del mero “espectador</a:t>
            </a:r>
            <a:r>
              <a:rPr lang="es-UY" sz="2800" dirty="0" smtClean="0"/>
              <a:t>”. 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La 1er. grafía de la palabra (a comienzos del siglo XIX) era </a:t>
            </a:r>
            <a:r>
              <a:rPr lang="es-UY" sz="2800" b="1" dirty="0" smtClean="0"/>
              <a:t>TOUR-IST.</a:t>
            </a:r>
          </a:p>
          <a:p>
            <a:pPr marL="0" indent="0">
              <a:buNone/>
            </a:pPr>
            <a:endParaRPr lang="es-UY" sz="2800" dirty="0" smtClean="0"/>
          </a:p>
          <a:p>
            <a:pPr>
              <a:buFontTx/>
              <a:buChar char="-"/>
            </a:pPr>
            <a:r>
              <a:rPr lang="es-UY" sz="2800" dirty="0" smtClean="0"/>
              <a:t>El 1er. registro de la palabra </a:t>
            </a:r>
            <a:r>
              <a:rPr lang="es-UY" sz="2800" b="1" dirty="0" smtClean="0"/>
              <a:t>“</a:t>
            </a:r>
            <a:r>
              <a:rPr lang="es-UY" sz="2800" b="1" dirty="0" err="1" smtClean="0"/>
              <a:t>sight-seeing</a:t>
            </a:r>
            <a:r>
              <a:rPr lang="es-UY" sz="2800" b="1" dirty="0" smtClean="0"/>
              <a:t>” </a:t>
            </a:r>
            <a:r>
              <a:rPr lang="es-UY" sz="2800" dirty="0" smtClean="0"/>
              <a:t>data del año 1847.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8780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sz="4400" b="1" dirty="0" smtClean="0"/>
              <a:t>Un pasaje a la “irrealidad”</a:t>
            </a:r>
            <a:endParaRPr lang="es-UY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132" y="2364377"/>
            <a:ext cx="11769634" cy="4389119"/>
          </a:xfrm>
        </p:spPr>
        <p:txBody>
          <a:bodyPr/>
          <a:lstStyle/>
          <a:p>
            <a:pPr>
              <a:buFontTx/>
              <a:buChar char="-"/>
            </a:pPr>
            <a:endParaRPr lang="es-UY" dirty="0" smtClean="0"/>
          </a:p>
          <a:p>
            <a:pPr>
              <a:buFontTx/>
              <a:buChar char="-"/>
            </a:pPr>
            <a:r>
              <a:rPr lang="es-UY" sz="2800" dirty="0" smtClean="0"/>
              <a:t>El turismo sería una “ilusión” que no permite captar la “verdadera experiencia”. </a:t>
            </a:r>
          </a:p>
          <a:p>
            <a:pPr>
              <a:buFontTx/>
              <a:buChar char="-"/>
            </a:pPr>
            <a:endParaRPr lang="es-UY" sz="2800" dirty="0" smtClean="0"/>
          </a:p>
          <a:p>
            <a:pPr>
              <a:buFontTx/>
              <a:buChar char="-"/>
            </a:pPr>
            <a:endParaRPr lang="es-UY" sz="2800" dirty="0" smtClean="0"/>
          </a:p>
          <a:p>
            <a:pPr>
              <a:buFontTx/>
              <a:buChar char="-"/>
            </a:pPr>
            <a:endParaRPr lang="es-UY" sz="2800" dirty="0"/>
          </a:p>
          <a:p>
            <a:pPr>
              <a:buFontTx/>
              <a:buChar char="-"/>
            </a:pPr>
            <a:r>
              <a:rPr lang="es-UY" sz="2800" dirty="0" smtClean="0"/>
              <a:t>El turismo en EEUU produce una “auto-hipnosis nacional”. </a:t>
            </a:r>
          </a:p>
        </p:txBody>
      </p:sp>
    </p:spTree>
    <p:extLst>
      <p:ext uri="{BB962C8B-B14F-4D97-AF65-F5344CB8AC3E}">
        <p14:creationId xmlns:p14="http://schemas.microsoft.com/office/powerpoint/2010/main" val="12990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sz="4000" b="1" dirty="0" smtClean="0"/>
              <a:t>La “burbuja turística”</a:t>
            </a:r>
            <a:endParaRPr lang="es-UY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691" y="2416629"/>
            <a:ext cx="11783287" cy="4258491"/>
          </a:xfrm>
        </p:spPr>
        <p:txBody>
          <a:bodyPr/>
          <a:lstStyle/>
          <a:p>
            <a:pPr>
              <a:buFontTx/>
              <a:buChar char="-"/>
            </a:pPr>
            <a:r>
              <a:rPr lang="es-UY" sz="2400" dirty="0" smtClean="0"/>
              <a:t>Para </a:t>
            </a:r>
            <a:r>
              <a:rPr lang="es-UY" sz="2400" dirty="0" err="1" smtClean="0"/>
              <a:t>Boorstin</a:t>
            </a:r>
            <a:r>
              <a:rPr lang="es-UY" sz="2400" dirty="0" smtClean="0"/>
              <a:t> el turismo es concebido como un “falso viaje” que promete </a:t>
            </a:r>
            <a:r>
              <a:rPr lang="es-UY" sz="2400" dirty="0"/>
              <a:t>una </a:t>
            </a:r>
            <a:r>
              <a:rPr lang="es-UY" sz="2400" dirty="0" smtClean="0"/>
              <a:t>“</a:t>
            </a:r>
            <a:r>
              <a:rPr lang="es-UY" sz="2400" dirty="0" smtClean="0"/>
              <a:t>falsa </a:t>
            </a:r>
            <a:r>
              <a:rPr lang="es-UY" sz="2400" dirty="0" smtClean="0"/>
              <a:t>autenticidad”.</a:t>
            </a:r>
            <a:endParaRPr lang="es-UY" sz="2400" dirty="0"/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r>
              <a:rPr lang="es-UY" sz="2400" dirty="0" smtClean="0"/>
              <a:t>La “experiencia turística” es prefabricada debido a la compra de los “paquetes</a:t>
            </a:r>
            <a:r>
              <a:rPr lang="es-UY" sz="2400" dirty="0" smtClean="0"/>
              <a:t>”.</a:t>
            </a:r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endParaRPr lang="es-UY" sz="2400" dirty="0" smtClean="0"/>
          </a:p>
          <a:p>
            <a:pPr>
              <a:buFontTx/>
              <a:buChar char="-"/>
            </a:pPr>
            <a:r>
              <a:rPr lang="es-UY" sz="2400" dirty="0" smtClean="0"/>
              <a:t>Estos “paquetes” crean </a:t>
            </a:r>
            <a:r>
              <a:rPr lang="es-UY" sz="2400" dirty="0"/>
              <a:t>l</a:t>
            </a:r>
            <a:r>
              <a:rPr lang="es-UY" sz="2400" dirty="0" smtClean="0"/>
              <a:t>a </a:t>
            </a:r>
            <a:r>
              <a:rPr lang="es-UY" sz="2400" b="1" dirty="0" smtClean="0"/>
              <a:t>“burbuja </a:t>
            </a:r>
            <a:r>
              <a:rPr lang="es-UY" sz="2400" b="1" dirty="0"/>
              <a:t>turística</a:t>
            </a:r>
            <a:r>
              <a:rPr lang="es-UY" sz="2400" b="1" dirty="0" smtClean="0"/>
              <a:t>”.</a:t>
            </a:r>
            <a:endParaRPr lang="es-UY" sz="2400" b="1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874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sz="4400" b="1" dirty="0" smtClean="0"/>
              <a:t>La noción de “</a:t>
            </a:r>
            <a:r>
              <a:rPr lang="es-UY" sz="4400" b="1" dirty="0" err="1" smtClean="0"/>
              <a:t>pseudo</a:t>
            </a:r>
            <a:r>
              <a:rPr lang="es-UY" sz="4400" b="1" dirty="0" smtClean="0"/>
              <a:t>-evento”</a:t>
            </a:r>
            <a:endParaRPr lang="es-UY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566" y="2603499"/>
            <a:ext cx="11887200" cy="3927929"/>
          </a:xfrm>
        </p:spPr>
        <p:txBody>
          <a:bodyPr/>
          <a:lstStyle/>
          <a:p>
            <a:pPr marL="0" indent="0">
              <a:buNone/>
            </a:pPr>
            <a:r>
              <a:rPr lang="es-UY" sz="3200" b="1" dirty="0"/>
              <a:t>Resultado:</a:t>
            </a:r>
            <a:r>
              <a:rPr lang="es-UY" sz="3200" dirty="0"/>
              <a:t> “ticket de entrada a la irrealidad</a:t>
            </a:r>
            <a:r>
              <a:rPr lang="es-UY" sz="3200" dirty="0" smtClean="0"/>
              <a:t>”</a:t>
            </a:r>
            <a:endParaRPr lang="es-UY" sz="3200" dirty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endParaRPr lang="es-UY" sz="3200" dirty="0" smtClean="0"/>
          </a:p>
          <a:p>
            <a:pPr marL="0" indent="0">
              <a:buNone/>
            </a:pPr>
            <a:r>
              <a:rPr lang="es-UY" sz="3200" dirty="0" smtClean="0"/>
              <a:t>- La </a:t>
            </a:r>
            <a:r>
              <a:rPr lang="es-UY" sz="3200" dirty="0"/>
              <a:t>experiencia de </a:t>
            </a:r>
            <a:r>
              <a:rPr lang="es-UY" sz="3200" dirty="0" smtClean="0"/>
              <a:t>diluyó: se </a:t>
            </a:r>
            <a:r>
              <a:rPr lang="es-UY" sz="3200" dirty="0"/>
              <a:t>producen </a:t>
            </a:r>
            <a:r>
              <a:rPr lang="es-UY" sz="3200" dirty="0" smtClean="0"/>
              <a:t>“</a:t>
            </a:r>
            <a:r>
              <a:rPr lang="es-UY" sz="3200" b="1" dirty="0" err="1" smtClean="0"/>
              <a:t>pseudo</a:t>
            </a:r>
            <a:r>
              <a:rPr lang="es-UY" sz="3200" b="1" dirty="0" smtClean="0"/>
              <a:t>-eventos”</a:t>
            </a:r>
            <a:endParaRPr lang="es-UY" sz="3200" b="1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Flecha abajo 3"/>
          <p:cNvSpPr/>
          <p:nvPr/>
        </p:nvSpPr>
        <p:spPr>
          <a:xfrm>
            <a:off x="5117649" y="3148149"/>
            <a:ext cx="577757" cy="1358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228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2506</TotalTime>
  <Words>778</Words>
  <Application>Microsoft Office PowerPoint</Application>
  <PresentationFormat>Panorámica</PresentationFormat>
  <Paragraphs>98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Sala de reuniones Ion</vt:lpstr>
      <vt:lpstr>Artificialidad y Autenticidad en la  experiencia turística </vt:lpstr>
      <vt:lpstr>Experiencia “turística” versus  experiencia “antropológica”</vt:lpstr>
      <vt:lpstr>Del viajero al turista: el problema de la “autenticidad” del viaje</vt:lpstr>
      <vt:lpstr>Presentación de PowerPoint</vt:lpstr>
      <vt:lpstr>Presentación de PowerPoint</vt:lpstr>
      <vt:lpstr>El surgimiento del “turista”</vt:lpstr>
      <vt:lpstr>Un pasaje a la “irrealidad”</vt:lpstr>
      <vt:lpstr>La “burbuja turística”</vt:lpstr>
      <vt:lpstr>La noción de “pseudo-evento”</vt:lpstr>
      <vt:lpstr>Los “nativos sanitarizados” </vt:lpstr>
      <vt:lpstr>Dean MacCannell y la búsqueda de la “autenticidad” de los turistas</vt:lpstr>
      <vt:lpstr>Presentación de PowerPoint</vt:lpstr>
      <vt:lpstr>El “desengaño” del turista:  la puesta en escena</vt:lpstr>
      <vt:lpstr>Frontstage/Backstage: la estructura de la experiencia de los turistas</vt:lpstr>
      <vt:lpstr>La “autenticidad escenificada”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Martín </dc:title>
  <dc:creator>Usuario</dc:creator>
  <cp:lastModifiedBy>Usuario</cp:lastModifiedBy>
  <cp:revision>45</cp:revision>
  <dcterms:created xsi:type="dcterms:W3CDTF">2019-05-17T23:04:21Z</dcterms:created>
  <dcterms:modified xsi:type="dcterms:W3CDTF">2019-06-07T01:25:46Z</dcterms:modified>
</cp:coreProperties>
</file>