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74" r:id="rId8"/>
    <p:sldId id="262" r:id="rId9"/>
    <p:sldId id="263" r:id="rId10"/>
    <p:sldId id="264" r:id="rId11"/>
    <p:sldId id="265" r:id="rId12"/>
    <p:sldId id="266" r:id="rId13"/>
    <p:sldId id="267" r:id="rId14"/>
    <p:sldId id="268" r:id="rId15"/>
    <p:sldId id="269" r:id="rId16"/>
    <p:sldId id="270" r:id="rId17"/>
    <p:sldId id="271"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49" autoAdjust="0"/>
    <p:restoredTop sz="94660"/>
  </p:normalViewPr>
  <p:slideViewPr>
    <p:cSldViewPr snapToGrid="0">
      <p:cViewPr varScale="1">
        <p:scale>
          <a:sx n="74" d="100"/>
          <a:sy n="74" d="100"/>
        </p:scale>
        <p:origin x="58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46C117F-5CCF-4837-BE5F-2B92066CAFAF}" type="datetimeFigureOut">
              <a:rPr lang="en-US" dirty="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84EB90BD-B6CE-46B7-997F-7313B992CCDC}" type="datetimeFigureOut">
              <a:rPr lang="en-US" dirty="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CDB9D11F-B188-461D-B23F-39381795C052}" type="datetimeFigureOut">
              <a:rPr lang="en-US" dirty="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‹Nº›</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52E6D8D9-55A2-4063-B0F3-121F44549695}" type="datetimeFigureOut">
              <a:rPr lang="en-US" dirty="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D4B24536-994D-4021-A283-9F449C0DB509}" type="datetimeFigureOut">
              <a:rPr lang="en-US" dirty="0"/>
              <a:pPr/>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3CBBBB78-C96F-47B7-AB17-D852CA960AC9}" type="datetimeFigureOut">
              <a:rPr lang="en-US" dirty="0"/>
              <a:pPr/>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pPr/>
              <a:t>11/20/2019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30578ACC-22D6-47C1-A373-4FD133E34F3C}"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pPr/>
              <a:t>11/20/2019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pPr/>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pPr/>
              <a:t>11/20/2019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E331444B-B92B-4E27-8C94-BB93EAF5CB18}" type="datetimeFigureOut">
              <a:rPr lang="en-US" dirty="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363EFA5E-FA76-400D-B3DC-F0BA90E6D107}" type="datetimeFigureOut">
              <a:rPr lang="en-US" dirty="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pPr/>
              <a:t>11/20/2019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2864338"/>
            <a:ext cx="8144134" cy="1373070"/>
          </a:xfrm>
        </p:spPr>
        <p:txBody>
          <a:bodyPr/>
          <a:lstStyle/>
          <a:p>
            <a:r>
              <a:rPr lang="es-UY" dirty="0"/>
              <a:t>La entrevista de Devolución</a:t>
            </a:r>
          </a:p>
        </p:txBody>
      </p:sp>
      <p:sp>
        <p:nvSpPr>
          <p:cNvPr id="3" name="Subtítulo 2"/>
          <p:cNvSpPr>
            <a:spLocks noGrp="1"/>
          </p:cNvSpPr>
          <p:nvPr>
            <p:ph type="subTitle" idx="1"/>
          </p:nvPr>
        </p:nvSpPr>
        <p:spPr>
          <a:xfrm>
            <a:off x="680322" y="4394038"/>
            <a:ext cx="8144134" cy="1614875"/>
          </a:xfrm>
        </p:spPr>
        <p:txBody>
          <a:bodyPr>
            <a:normAutofit/>
          </a:bodyPr>
          <a:lstStyle/>
          <a:p>
            <a:pPr algn="ctr"/>
            <a:r>
              <a:rPr lang="es-UY" dirty="0"/>
              <a:t>Alicia </a:t>
            </a:r>
            <a:r>
              <a:rPr lang="es-UY" dirty="0" smtClean="0"/>
              <a:t>Albajari</a:t>
            </a:r>
          </a:p>
          <a:p>
            <a:pPr algn="ctr"/>
            <a:endParaRPr lang="es-UY" dirty="0" smtClean="0"/>
          </a:p>
          <a:p>
            <a:pPr algn="ctr"/>
            <a:r>
              <a:rPr lang="es-UY" dirty="0" smtClean="0"/>
              <a:t>-</a:t>
            </a:r>
            <a:r>
              <a:rPr lang="es-UY" dirty="0" smtClean="0"/>
              <a:t>2019-</a:t>
            </a:r>
            <a:endParaRPr lang="es-UY" dirty="0" smtClean="0"/>
          </a:p>
          <a:p>
            <a:endParaRPr lang="es-UY" dirty="0"/>
          </a:p>
        </p:txBody>
      </p:sp>
    </p:spTree>
    <p:extLst>
      <p:ext uri="{BB962C8B-B14F-4D97-AF65-F5344CB8AC3E}">
        <p14:creationId xmlns:p14="http://schemas.microsoft.com/office/powerpoint/2010/main" val="1409365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b="8929"/>
          <a:stretch/>
        </p:blipFill>
        <p:spPr>
          <a:xfrm>
            <a:off x="2531167" y="0"/>
            <a:ext cx="7301946" cy="6858000"/>
          </a:xfrm>
          <a:prstGeom prst="rect">
            <a:avLst/>
          </a:prstGeom>
        </p:spPr>
      </p:pic>
    </p:spTree>
    <p:extLst>
      <p:ext uri="{BB962C8B-B14F-4D97-AF65-F5344CB8AC3E}">
        <p14:creationId xmlns:p14="http://schemas.microsoft.com/office/powerpoint/2010/main" val="34006719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3167270" y="0"/>
            <a:ext cx="6782669" cy="6858000"/>
          </a:xfrm>
          <a:prstGeom prst="rect">
            <a:avLst/>
          </a:prstGeom>
        </p:spPr>
      </p:pic>
    </p:spTree>
    <p:extLst>
      <p:ext uri="{BB962C8B-B14F-4D97-AF65-F5344CB8AC3E}">
        <p14:creationId xmlns:p14="http://schemas.microsoft.com/office/powerpoint/2010/main" val="2247057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a:t>Datos para el informe</a:t>
            </a:r>
          </a:p>
        </p:txBody>
      </p:sp>
      <p:sp>
        <p:nvSpPr>
          <p:cNvPr id="3" name="Marcador de contenido 2"/>
          <p:cNvSpPr>
            <a:spLocks noGrp="1"/>
          </p:cNvSpPr>
          <p:nvPr>
            <p:ph idx="1"/>
          </p:nvPr>
        </p:nvSpPr>
        <p:spPr>
          <a:xfrm>
            <a:off x="680321" y="2336872"/>
            <a:ext cx="9613861" cy="4355475"/>
          </a:xfrm>
        </p:spPr>
        <p:txBody>
          <a:bodyPr>
            <a:normAutofit/>
          </a:bodyPr>
          <a:lstStyle/>
          <a:p>
            <a:r>
              <a:rPr lang="es-UY" dirty="0"/>
              <a:t>1) </a:t>
            </a:r>
            <a:r>
              <a:rPr lang="es-UY" b="1" u="sng" dirty="0"/>
              <a:t>Datos de filiación: </a:t>
            </a:r>
            <a:r>
              <a:rPr lang="es-UY" dirty="0"/>
              <a:t>Nombre, edad, sexo, estado civil, nacionalidad, domicilio, profesión u oficio. </a:t>
            </a:r>
          </a:p>
          <a:p>
            <a:r>
              <a:rPr lang="es-UY" dirty="0"/>
              <a:t>2) </a:t>
            </a:r>
            <a:r>
              <a:rPr lang="es-UY" b="1" u="sng" dirty="0"/>
              <a:t>Procedimientos utilizados:</a:t>
            </a:r>
            <a:r>
              <a:rPr lang="es-UY" dirty="0"/>
              <a:t> Entrevistas (número y frecuencia, técnica utilizada, “clima" de las mismas, lugar en que se llevaron a cabo), </a:t>
            </a:r>
            <a:r>
              <a:rPr lang="es-UY" dirty="0" err="1"/>
              <a:t>Tests</a:t>
            </a:r>
            <a:r>
              <a:rPr lang="es-UY" dirty="0"/>
              <a:t> (especificar los utilizados), juego, registros objetivos (especificar), etcétera. Cuestionarios (especificar). Otros procedimientos. </a:t>
            </a:r>
          </a:p>
          <a:p>
            <a:r>
              <a:rPr lang="es-UY" dirty="0"/>
              <a:t>3</a:t>
            </a:r>
            <a:r>
              <a:rPr lang="es-UY" b="1" u="sng" dirty="0"/>
              <a:t>) Motivos de estudio: </a:t>
            </a:r>
            <a:r>
              <a:rPr lang="es-UY" dirty="0"/>
              <a:t>por quién fue solicitado y objetivos del mismo. Actitud del entrevistado y referencia a sus motivaciones conscientes. </a:t>
            </a:r>
          </a:p>
        </p:txBody>
      </p:sp>
    </p:spTree>
    <p:extLst>
      <p:ext uri="{BB962C8B-B14F-4D97-AF65-F5344CB8AC3E}">
        <p14:creationId xmlns:p14="http://schemas.microsoft.com/office/powerpoint/2010/main" val="541117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0321" y="1908314"/>
            <a:ext cx="9613861" cy="4949686"/>
          </a:xfrm>
        </p:spPr>
        <p:txBody>
          <a:bodyPr>
            <a:normAutofit/>
          </a:bodyPr>
          <a:lstStyle/>
          <a:p>
            <a:r>
              <a:rPr lang="es-UY" dirty="0"/>
              <a:t>4) </a:t>
            </a:r>
            <a:r>
              <a:rPr lang="es-UY" b="1" u="sng" dirty="0"/>
              <a:t>Descripción sintética del grupo familiar y de otros que han tenido o tienen importancia en la vida del entrevistado. </a:t>
            </a:r>
            <a:br>
              <a:rPr lang="es-UY" b="1" u="sng" dirty="0"/>
            </a:br>
            <a:r>
              <a:rPr lang="es-UY" b="1" u="sng" dirty="0"/>
              <a:t/>
            </a:r>
            <a:br>
              <a:rPr lang="es-UY" b="1" u="sng" dirty="0"/>
            </a:br>
            <a:r>
              <a:rPr lang="es-UY" b="1" dirty="0"/>
              <a:t>Relaciones del grupo familiar con la comunidad:</a:t>
            </a:r>
            <a:r>
              <a:rPr lang="es-UY" dirty="0"/>
              <a:t> status socioeconómicos, otras relaciones.</a:t>
            </a:r>
            <a:br>
              <a:rPr lang="es-UY" dirty="0"/>
            </a:br>
            <a:r>
              <a:rPr lang="es-UY" dirty="0"/>
              <a:t>Constitución dinámica y roles, comunicación y cambios significativos del grupo familiar. </a:t>
            </a:r>
            <a:br>
              <a:rPr lang="es-UY" dirty="0"/>
            </a:br>
            <a:r>
              <a:rPr lang="es-UY" dirty="0"/>
              <a:t>Salud, accidentes y enfermedad del grupo y de sus miembros. Muertes, edad y año en que tuvieron lugar, causas de las mismas. </a:t>
            </a:r>
            <a:br>
              <a:rPr lang="es-UY" dirty="0"/>
            </a:br>
            <a:r>
              <a:rPr lang="es-UY" dirty="0"/>
              <a:t>Actitud de la familia frente a los cambios, a la enfermedad y al enfermo. Si resulta posible, incluir el grupo en alguna de las clasificaciones reconocidas. </a:t>
            </a:r>
          </a:p>
        </p:txBody>
      </p:sp>
    </p:spTree>
    <p:extLst>
      <p:ext uri="{BB962C8B-B14F-4D97-AF65-F5344CB8AC3E}">
        <p14:creationId xmlns:p14="http://schemas.microsoft.com/office/powerpoint/2010/main" val="16289815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0321" y="2336873"/>
            <a:ext cx="9613861" cy="4898814"/>
          </a:xfrm>
        </p:spPr>
        <p:txBody>
          <a:bodyPr>
            <a:normAutofit/>
          </a:bodyPr>
          <a:lstStyle/>
          <a:p>
            <a:r>
              <a:rPr lang="es-UY" dirty="0"/>
              <a:t>5) </a:t>
            </a:r>
            <a:r>
              <a:rPr lang="es-UY" b="1" u="sng" dirty="0"/>
              <a:t>Problemática vital </a:t>
            </a:r>
            <a:r>
              <a:rPr lang="es-UY" dirty="0"/>
              <a:t>:Referencia de su vida y sus conflictos actuales, de su desarrollo, adquisiciones, pérdidas, cambios, temores, aspiraciones, inhibiciones y formas de enfrentarlos o sufrirlos. </a:t>
            </a:r>
            <a:br>
              <a:rPr lang="es-UY" dirty="0"/>
            </a:br>
            <a:r>
              <a:rPr lang="es-UY" dirty="0"/>
              <a:t>Diferenciar entre lo afirmado por el entrevistado y por otras personas de su medio con lo inferido por el psicólogo. Diferenciar entre lo que se afirma y lo que se postula como probable. Si hay algún dato de muy especial valor, especificar la técnica con la que se lo ha inferido o detectado.</a:t>
            </a:r>
            <a:br>
              <a:rPr lang="es-UY" dirty="0"/>
            </a:br>
            <a:r>
              <a:rPr lang="es-UY" dirty="0"/>
              <a:t>Incluir una reseña de las situaciones vitales más significativas (presentes y pasadas), especialmente aquellas que asumen el carácter de situaciones conflictivas y/o repetitivas. </a:t>
            </a:r>
          </a:p>
        </p:txBody>
      </p:sp>
    </p:spTree>
    <p:extLst>
      <p:ext uri="{BB962C8B-B14F-4D97-AF65-F5344CB8AC3E}">
        <p14:creationId xmlns:p14="http://schemas.microsoft.com/office/powerpoint/2010/main" val="34079661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0321" y="1987827"/>
            <a:ext cx="9613861" cy="4870174"/>
          </a:xfrm>
        </p:spPr>
        <p:txBody>
          <a:bodyPr>
            <a:normAutofit lnSpcReduction="10000"/>
          </a:bodyPr>
          <a:lstStyle/>
          <a:p>
            <a:r>
              <a:rPr lang="es-UY" dirty="0"/>
              <a:t>6) </a:t>
            </a:r>
            <a:r>
              <a:rPr lang="es-UY" b="1" u="sng" dirty="0"/>
              <a:t>Descripción, de estructuras de conducta</a:t>
            </a:r>
            <a:r>
              <a:rPr lang="es-UY" dirty="0"/>
              <a:t>, diferenciando entre las predominantes y las accesorias. Cambios observados </a:t>
            </a:r>
            <a:br>
              <a:rPr lang="es-UY" dirty="0"/>
            </a:br>
            <a:endParaRPr lang="es-UY" dirty="0"/>
          </a:p>
          <a:p>
            <a:r>
              <a:rPr lang="es-UY" dirty="0"/>
              <a:t>7) </a:t>
            </a:r>
            <a:r>
              <a:rPr lang="es-UY" b="1" u="sng" dirty="0"/>
              <a:t>Descripción de rasgos de carácter y de la personalidad, </a:t>
            </a:r>
            <a:r>
              <a:rPr lang="es-UY" dirty="0"/>
              <a:t>incluyendo la dinámica psicológica (ansiedad, defensas). Incluir un apreciación del grado de madurez de la personalidad. Características emocionales e intelectuales incluyendo: manejo del lenguaje (léxico y sintaxis, etc.), nivel de conceptualización, emisión de juicios, anticipación y planeamiento de situaciones, canal preferido en la comunicación, nivel o grado de coordinación, capacidad de observación, análisis y síntesis, grado de atención y concentración. Relaciones entre el desempeño intelectual, social, profesional y emocional. Considerar las particularidades y alteraciones del desarrollo psicosexual, cambios en la personalidad y en la conducta. </a:t>
            </a:r>
          </a:p>
        </p:txBody>
      </p:sp>
    </p:spTree>
    <p:extLst>
      <p:ext uri="{BB962C8B-B14F-4D97-AF65-F5344CB8AC3E}">
        <p14:creationId xmlns:p14="http://schemas.microsoft.com/office/powerpoint/2010/main" val="32146620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Autofit/>
          </a:bodyPr>
          <a:lstStyle/>
          <a:p>
            <a:r>
              <a:rPr lang="es-UY" sz="2800" dirty="0"/>
              <a:t>8) Si se trata de un informe muy detallado o muy riguroso (por ejemplo, un informe pericial), </a:t>
            </a:r>
            <a:r>
              <a:rPr lang="es-UY" sz="2800" b="1" u="sng" dirty="0"/>
              <a:t>incluir resultados de cada test </a:t>
            </a:r>
            <a:r>
              <a:rPr lang="es-UY" sz="2800" dirty="0"/>
              <a:t>y de cada examen complementario realizado. </a:t>
            </a:r>
          </a:p>
          <a:p>
            <a:r>
              <a:rPr lang="es-UY" sz="2800" dirty="0"/>
              <a:t>9) </a:t>
            </a:r>
            <a:r>
              <a:rPr lang="es-UY" sz="2800" b="1" u="sng" dirty="0"/>
              <a:t>Conclusión</a:t>
            </a:r>
            <a:r>
              <a:rPr lang="es-UY" sz="2800" dirty="0"/>
              <a:t>: Diagnóstico y caracterización psicológica del individuo y de su grupo. Responder específicamente a los objetivos del estudio (por ejemplo, en el caso de la selección de personal, orientación vocacional, informe escolar, etcétera). </a:t>
            </a:r>
          </a:p>
        </p:txBody>
      </p:sp>
    </p:spTree>
    <p:extLst>
      <p:ext uri="{BB962C8B-B14F-4D97-AF65-F5344CB8AC3E}">
        <p14:creationId xmlns:p14="http://schemas.microsoft.com/office/powerpoint/2010/main" val="37066822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UY" dirty="0"/>
              <a:t>10) Incluir una </a:t>
            </a:r>
            <a:r>
              <a:rPr lang="es-UY" b="1" u="sng" dirty="0"/>
              <a:t>posibilidad pronóstica </a:t>
            </a:r>
            <a:r>
              <a:rPr lang="es-UY" dirty="0"/>
              <a:t>desde el punto de vista psicológico, fundando los elementos sobre los cuales se basa. </a:t>
            </a:r>
          </a:p>
          <a:p>
            <a:endParaRPr lang="es-UY" dirty="0"/>
          </a:p>
          <a:p>
            <a:r>
              <a:rPr lang="es-UY" dirty="0"/>
              <a:t>11) </a:t>
            </a:r>
            <a:r>
              <a:rPr lang="es-UY" b="1" u="sng" dirty="0"/>
              <a:t>Posible orientación</a:t>
            </a:r>
            <a:r>
              <a:rPr lang="es-UY" dirty="0"/>
              <a:t>. Señalar si hacen falta nuevos exámenes y de qué índole. Señalar la forma posible de subsanar, aliviar u orientar al entrevistado, según el motivo del estudio o según las necesidades de la institución que ha solicitado el informe. </a:t>
            </a:r>
          </a:p>
        </p:txBody>
      </p:sp>
    </p:spTree>
    <p:extLst>
      <p:ext uri="{BB962C8B-B14F-4D97-AF65-F5344CB8AC3E}">
        <p14:creationId xmlns:p14="http://schemas.microsoft.com/office/powerpoint/2010/main" val="3406579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Tener en cuenta...</a:t>
            </a:r>
            <a:endParaRPr lang="es-UY" dirty="0"/>
          </a:p>
        </p:txBody>
      </p:sp>
      <p:sp>
        <p:nvSpPr>
          <p:cNvPr id="3" name="2 Marcador de contenido"/>
          <p:cNvSpPr>
            <a:spLocks noGrp="1"/>
          </p:cNvSpPr>
          <p:nvPr>
            <p:ph idx="1"/>
          </p:nvPr>
        </p:nvSpPr>
        <p:spPr/>
        <p:txBody>
          <a:bodyPr/>
          <a:lstStyle/>
          <a:p>
            <a:r>
              <a:rPr lang="es-UY" dirty="0" smtClean="0"/>
              <a:t>- Es fundamental que el informe establezca relación entre el motivo inicial y los resultados obtenidos. </a:t>
            </a:r>
          </a:p>
          <a:p>
            <a:r>
              <a:rPr lang="es-UY" dirty="0" smtClean="0"/>
              <a:t>- Debe ser comprensible y adecuado según su demanda.</a:t>
            </a:r>
          </a:p>
          <a:p>
            <a:r>
              <a:rPr lang="es-UY" dirty="0" smtClean="0"/>
              <a:t>- “La reserva del entrevistador para con los datos que proporciona el entrevistado se halla implícita en la entrevista, y si de la misma se eleva un informe a una institución, esto último debe también conocerlo el entrevistado”</a:t>
            </a:r>
            <a:endParaRPr lang="es-UY"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a:t>Concepto general</a:t>
            </a:r>
          </a:p>
        </p:txBody>
      </p:sp>
      <p:sp>
        <p:nvSpPr>
          <p:cNvPr id="3" name="Marcador de contenido 2"/>
          <p:cNvSpPr>
            <a:spLocks noGrp="1"/>
          </p:cNvSpPr>
          <p:nvPr>
            <p:ph idx="1"/>
          </p:nvPr>
        </p:nvSpPr>
        <p:spPr>
          <a:xfrm>
            <a:off x="680321" y="2336873"/>
            <a:ext cx="10199714" cy="4262710"/>
          </a:xfrm>
        </p:spPr>
        <p:txBody>
          <a:bodyPr>
            <a:normAutofit/>
          </a:bodyPr>
          <a:lstStyle/>
          <a:p>
            <a:pPr lvl="1"/>
            <a:r>
              <a:rPr lang="es-UY" dirty="0"/>
              <a:t>Luego de evaluar el material obtenido cerramos ese proceso con la entrevista de devolución. El objetivo es darle al sujeto los resultados del proceso que hemos realizado, con el fin de realizar una indicaci6n terapéutica adecuada en la finalizaci6n del </a:t>
            </a:r>
            <a:r>
              <a:rPr lang="es-UY"/>
              <a:t>proceso </a:t>
            </a:r>
            <a:r>
              <a:rPr lang="es-UY" smtClean="0"/>
              <a:t>psicodiagnóstico.</a:t>
            </a:r>
            <a:r>
              <a:rPr lang="es-UY" dirty="0"/>
              <a:t/>
            </a:r>
            <a:br>
              <a:rPr lang="es-UY" dirty="0"/>
            </a:br>
            <a:endParaRPr lang="es-UY" dirty="0"/>
          </a:p>
          <a:p>
            <a:pPr lvl="1"/>
            <a:r>
              <a:rPr lang="es-UY" dirty="0"/>
              <a:t>La entrevista de devoluci6n forma parte del proceso psicodiagn6stico, y a partir de ella el sujeto y/o su grupo familiar comenzaran a trabajar en </a:t>
            </a:r>
            <a:r>
              <a:rPr lang="es-UY" dirty="0" err="1"/>
              <a:t>Ia</a:t>
            </a:r>
            <a:r>
              <a:rPr lang="es-UY" dirty="0"/>
              <a:t> búsqueda de soluciones a su padecer.</a:t>
            </a:r>
            <a:br>
              <a:rPr lang="es-UY" dirty="0"/>
            </a:br>
            <a:endParaRPr lang="es-UY" dirty="0"/>
          </a:p>
          <a:p>
            <a:pPr lvl="1"/>
            <a:r>
              <a:rPr lang="es-UY" dirty="0"/>
              <a:t>Intenta que el sujeto se reconozca, se encuentre, se re-descubra a partir de la visión integradora que promueve la entrevista de devolución, para poder promover y orientar hacia algún tipo de cambio.</a:t>
            </a:r>
          </a:p>
        </p:txBody>
      </p:sp>
    </p:spTree>
    <p:extLst>
      <p:ext uri="{BB962C8B-B14F-4D97-AF65-F5344CB8AC3E}">
        <p14:creationId xmlns:p14="http://schemas.microsoft.com/office/powerpoint/2010/main" val="3633198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0321" y="2001078"/>
            <a:ext cx="9613861" cy="4505739"/>
          </a:xfrm>
        </p:spPr>
        <p:txBody>
          <a:bodyPr>
            <a:normAutofit/>
          </a:bodyPr>
          <a:lstStyle/>
          <a:p>
            <a:r>
              <a:rPr lang="es-UY" dirty="0"/>
              <a:t>Podemos entender a la entrevista devolutiva dentro de un proceso, ya que esta presente a lo largo de todo el quehacer evaluativo; el profesional debe "revisar" lo ocurrido en los diferentes momentos (primer contacto, entrevistas, administración de técnicas) para luego integrar y analizar el material obtenido.</a:t>
            </a:r>
            <a:br>
              <a:rPr lang="es-UY" dirty="0"/>
            </a:br>
            <a:endParaRPr lang="es-UY" dirty="0"/>
          </a:p>
          <a:p>
            <a:r>
              <a:rPr lang="es-UY" dirty="0"/>
              <a:t>Para poder realizar una adecuada devolución es imprescindible lograr un exhaustivo conocimiento del caso, razón por la cual se sostiene que la devolución de información forma parte de los objetivos propuestos en la entrevista inicial.</a:t>
            </a:r>
          </a:p>
        </p:txBody>
      </p:sp>
    </p:spTree>
    <p:extLst>
      <p:ext uri="{BB962C8B-B14F-4D97-AF65-F5344CB8AC3E}">
        <p14:creationId xmlns:p14="http://schemas.microsoft.com/office/powerpoint/2010/main" val="1300968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0321" y="2001078"/>
            <a:ext cx="10053940" cy="5870713"/>
          </a:xfrm>
        </p:spPr>
        <p:txBody>
          <a:bodyPr>
            <a:normAutofit/>
          </a:bodyPr>
          <a:lstStyle/>
          <a:p>
            <a:r>
              <a:rPr lang="es-UY" dirty="0"/>
              <a:t>Dicha entrevista no necesariamente es una sola; puede plantearse la necesidad, por parte del psicólogo o de los interesados, de realizar otras para poder ampliar, aclarar y elaborar lo dicho por el profesional.</a:t>
            </a:r>
            <a:br>
              <a:rPr lang="es-UY" dirty="0"/>
            </a:br>
            <a:endParaRPr lang="es-UY" dirty="0"/>
          </a:p>
          <a:p>
            <a:r>
              <a:rPr lang="es-UY" dirty="0"/>
              <a:t>Si bien no se pueden aplicar guías ni reglas fijas en relación con la cantidad de entrevistas devolutivas, el objetivo principal de la devolución esta dado por la elaboración de la información con el consultante, respetando el "</a:t>
            </a:r>
            <a:r>
              <a:rPr lang="es-UY" dirty="0" err="1"/>
              <a:t>timing</a:t>
            </a:r>
            <a:r>
              <a:rPr lang="es-UY" dirty="0"/>
              <a:t>‘ del mismo para evitar que este tome decisiones apresuradas sin la suficiente reflexión.</a:t>
            </a:r>
          </a:p>
        </p:txBody>
      </p:sp>
    </p:spTree>
    <p:extLst>
      <p:ext uri="{BB962C8B-B14F-4D97-AF65-F5344CB8AC3E}">
        <p14:creationId xmlns:p14="http://schemas.microsoft.com/office/powerpoint/2010/main" val="4024336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0321" y="2902226"/>
            <a:ext cx="9613861" cy="3955774"/>
          </a:xfrm>
        </p:spPr>
        <p:txBody>
          <a:bodyPr>
            <a:normAutofit/>
          </a:bodyPr>
          <a:lstStyle/>
          <a:p>
            <a:r>
              <a:rPr lang="es-UY" sz="2800" dirty="0"/>
              <a:t>Si la consulta es en relación a un niño o adolescente, la devolución se realizara en primer lugar con los adultos a cargo para transmitirles los resultados, especialmente la estrategia terapéutica, para incluir luego en la devoluci6n con el niño la decisión de sus progenitores</a:t>
            </a:r>
            <a:r>
              <a:rPr lang="es-UY" dirty="0"/>
              <a:t>.</a:t>
            </a:r>
          </a:p>
        </p:txBody>
      </p:sp>
    </p:spTree>
    <p:extLst>
      <p:ext uri="{BB962C8B-B14F-4D97-AF65-F5344CB8AC3E}">
        <p14:creationId xmlns:p14="http://schemas.microsoft.com/office/powerpoint/2010/main" val="3871702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a:t>Técnica de devolución </a:t>
            </a:r>
          </a:p>
        </p:txBody>
      </p:sp>
      <p:sp>
        <p:nvSpPr>
          <p:cNvPr id="3" name="Marcador de contenido 2"/>
          <p:cNvSpPr>
            <a:spLocks noGrp="1"/>
          </p:cNvSpPr>
          <p:nvPr>
            <p:ph idx="1"/>
          </p:nvPr>
        </p:nvSpPr>
        <p:spPr>
          <a:xfrm>
            <a:off x="680321" y="2336872"/>
            <a:ext cx="9613861" cy="4289215"/>
          </a:xfrm>
        </p:spPr>
        <p:txBody>
          <a:bodyPr>
            <a:normAutofit fontScale="92500" lnSpcReduction="10000"/>
          </a:bodyPr>
          <a:lstStyle/>
          <a:p>
            <a:r>
              <a:rPr lang="es-UY" sz="2800" dirty="0"/>
              <a:t>Para lograr una adecuada devolución, es necesario llegar a un buen conocimiento acerca del entrevistado, de sus aspectos mas adaptativos, de los mas patológicos, de los vínculos con sus padres (si es un niño o adolescente) y con su grupo familiar.</a:t>
            </a:r>
            <a:br>
              <a:rPr lang="es-UY" sz="2800" dirty="0"/>
            </a:br>
            <a:endParaRPr lang="es-UY" sz="2800" dirty="0"/>
          </a:p>
          <a:p>
            <a:r>
              <a:rPr lang="es-UY" sz="2800" dirty="0"/>
              <a:t>A partir del material obtenido, se confecciona una guía para devolver esta información al consultante y/o sus padres. Esta guía debe funcionar de manera elástica ya que puede ser modificada a lo largo de la entrevista devolutiva en relación con nuevos indicios, reacciones, comentarios y asociaciones del entrevistado.</a:t>
            </a:r>
          </a:p>
          <a:p>
            <a:pPr marL="0" indent="0">
              <a:buNone/>
            </a:pPr>
            <a:endParaRPr lang="es-UY" dirty="0"/>
          </a:p>
        </p:txBody>
      </p:sp>
    </p:spTree>
    <p:extLst>
      <p:ext uri="{BB962C8B-B14F-4D97-AF65-F5344CB8AC3E}">
        <p14:creationId xmlns:p14="http://schemas.microsoft.com/office/powerpoint/2010/main" val="3375444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Cierre</a:t>
            </a:r>
            <a:endParaRPr lang="es-UY" dirty="0"/>
          </a:p>
        </p:txBody>
      </p:sp>
      <p:sp>
        <p:nvSpPr>
          <p:cNvPr id="3" name="2 Marcador de contenido"/>
          <p:cNvSpPr>
            <a:spLocks noGrp="1"/>
          </p:cNvSpPr>
          <p:nvPr>
            <p:ph idx="1"/>
          </p:nvPr>
        </p:nvSpPr>
        <p:spPr/>
        <p:txBody>
          <a:bodyPr/>
          <a:lstStyle/>
          <a:p>
            <a:r>
              <a:rPr lang="es-UY" dirty="0" smtClean="0"/>
              <a:t>Encuadre de trabajo</a:t>
            </a:r>
          </a:p>
          <a:p>
            <a:endParaRPr lang="es-UY" dirty="0" smtClean="0"/>
          </a:p>
          <a:p>
            <a:endParaRPr lang="es-UY" dirty="0" smtClean="0"/>
          </a:p>
          <a:p>
            <a:r>
              <a:rPr lang="es-UY" dirty="0" smtClean="0"/>
              <a:t>Planificar una nueva cita</a:t>
            </a:r>
          </a:p>
          <a:p>
            <a:endParaRPr lang="es-UY" dirty="0" smtClean="0"/>
          </a:p>
          <a:p>
            <a:endParaRPr lang="es-UY" dirty="0" smtClean="0"/>
          </a:p>
          <a:p>
            <a:r>
              <a:rPr lang="es-UY" dirty="0" smtClean="0"/>
              <a:t>Despedida física</a:t>
            </a:r>
            <a:endParaRPr lang="es-UY"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a:t>Informe Psicológico de Bleger</a:t>
            </a:r>
          </a:p>
        </p:txBody>
      </p:sp>
      <p:sp>
        <p:nvSpPr>
          <p:cNvPr id="3" name="Marcador de contenido 2"/>
          <p:cNvSpPr>
            <a:spLocks noGrp="1"/>
          </p:cNvSpPr>
          <p:nvPr>
            <p:ph idx="1"/>
          </p:nvPr>
        </p:nvSpPr>
        <p:spPr/>
        <p:txBody>
          <a:bodyPr/>
          <a:lstStyle/>
          <a:p>
            <a:r>
              <a:rPr lang="es-UY" dirty="0"/>
              <a:t>El informe psicológico tiene como finalidad condensar o resumir conclusiones referentes al objeto de estudio.</a:t>
            </a:r>
            <a:br>
              <a:rPr lang="es-UY" dirty="0"/>
            </a:br>
            <a:endParaRPr lang="es-UY" dirty="0"/>
          </a:p>
          <a:p>
            <a:r>
              <a:rPr lang="es-UY" dirty="0"/>
              <a:t>Se trata solamente de una guía y no de casilleros a llenar. </a:t>
            </a:r>
          </a:p>
          <a:p>
            <a:endParaRPr lang="es-UY" dirty="0"/>
          </a:p>
          <a:p>
            <a:r>
              <a:rPr lang="es-UY" dirty="0"/>
              <a:t>El orden en que se redacta un informe no tiene nada que ver con el orden en que se han recogido los datos o en el que se han hecho las deducciones.</a:t>
            </a:r>
          </a:p>
        </p:txBody>
      </p:sp>
    </p:spTree>
    <p:extLst>
      <p:ext uri="{BB962C8B-B14F-4D97-AF65-F5344CB8AC3E}">
        <p14:creationId xmlns:p14="http://schemas.microsoft.com/office/powerpoint/2010/main" val="2764874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4294967295"/>
          </p:nvPr>
        </p:nvPicPr>
        <p:blipFill rotWithShape="1">
          <a:blip r:embed="rId2"/>
          <a:srcRect t="6001" r="289" b="6509"/>
          <a:stretch/>
        </p:blipFill>
        <p:spPr>
          <a:xfrm>
            <a:off x="1841708" y="0"/>
            <a:ext cx="8335962" cy="6858000"/>
          </a:xfrm>
        </p:spPr>
      </p:pic>
    </p:spTree>
    <p:extLst>
      <p:ext uri="{BB962C8B-B14F-4D97-AF65-F5344CB8AC3E}">
        <p14:creationId xmlns:p14="http://schemas.microsoft.com/office/powerpoint/2010/main" val="332981504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TM04033917[[fn=Berlín]]</Template>
  <TotalTime>256</TotalTime>
  <Words>676</Words>
  <Application>Microsoft Office PowerPoint</Application>
  <PresentationFormat>Panorámica</PresentationFormat>
  <Paragraphs>46</Paragraphs>
  <Slides>18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18</vt:i4>
      </vt:variant>
    </vt:vector>
  </HeadingPairs>
  <TitlesOfParts>
    <vt:vector size="21" baseType="lpstr">
      <vt:lpstr>Arial</vt:lpstr>
      <vt:lpstr>Trebuchet MS</vt:lpstr>
      <vt:lpstr>Berlín</vt:lpstr>
      <vt:lpstr>La entrevista de Devolución</vt:lpstr>
      <vt:lpstr>Concepto general</vt:lpstr>
      <vt:lpstr>Presentación de PowerPoint</vt:lpstr>
      <vt:lpstr>Presentación de PowerPoint</vt:lpstr>
      <vt:lpstr>Presentación de PowerPoint</vt:lpstr>
      <vt:lpstr>Técnica de devolución </vt:lpstr>
      <vt:lpstr>Cierre</vt:lpstr>
      <vt:lpstr>Informe Psicológico de Bleger</vt:lpstr>
      <vt:lpstr>Presentación de PowerPoint</vt:lpstr>
      <vt:lpstr>Presentación de PowerPoint</vt:lpstr>
      <vt:lpstr>Presentación de PowerPoint</vt:lpstr>
      <vt:lpstr>Datos para el informe</vt:lpstr>
      <vt:lpstr>Presentación de PowerPoint</vt:lpstr>
      <vt:lpstr>Presentación de PowerPoint</vt:lpstr>
      <vt:lpstr>Presentación de PowerPoint</vt:lpstr>
      <vt:lpstr>Presentación de PowerPoint</vt:lpstr>
      <vt:lpstr>Presentación de PowerPoint</vt:lpstr>
      <vt:lpstr>Tener en cuenta...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entrevista de Devolución</dc:title>
  <dc:creator>Shubert Méndez</dc:creator>
  <cp:lastModifiedBy>Verónica</cp:lastModifiedBy>
  <cp:revision>19</cp:revision>
  <dcterms:created xsi:type="dcterms:W3CDTF">2016-09-02T19:27:40Z</dcterms:created>
  <dcterms:modified xsi:type="dcterms:W3CDTF">2019-11-20T15:46:34Z</dcterms:modified>
</cp:coreProperties>
</file>