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0"/>
  </p:notesMasterIdLst>
  <p:sldIdLst>
    <p:sldId id="256" r:id="rId2"/>
    <p:sldId id="257" r:id="rId3"/>
    <p:sldId id="258" r:id="rId4"/>
    <p:sldId id="260" r:id="rId5"/>
    <p:sldId id="266" r:id="rId6"/>
    <p:sldId id="259" r:id="rId7"/>
    <p:sldId id="263" r:id="rId8"/>
    <p:sldId id="261" r:id="rId9"/>
    <p:sldId id="281" r:id="rId10"/>
    <p:sldId id="264" r:id="rId11"/>
    <p:sldId id="269" r:id="rId12"/>
    <p:sldId id="265" r:id="rId13"/>
    <p:sldId id="267" r:id="rId14"/>
    <p:sldId id="268" r:id="rId15"/>
    <p:sldId id="262" r:id="rId16"/>
    <p:sldId id="270" r:id="rId17"/>
    <p:sldId id="271" r:id="rId18"/>
    <p:sldId id="272" r:id="rId19"/>
    <p:sldId id="273" r:id="rId20"/>
    <p:sldId id="274" r:id="rId21"/>
    <p:sldId id="275" r:id="rId22"/>
    <p:sldId id="276" r:id="rId23"/>
    <p:sldId id="277" r:id="rId24"/>
    <p:sldId id="278" r:id="rId25"/>
    <p:sldId id="283" r:id="rId26"/>
    <p:sldId id="279" r:id="rId27"/>
    <p:sldId id="280" r:id="rId28"/>
    <p:sldId id="282" r:id="rId29"/>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185" autoAdjust="0"/>
  </p:normalViewPr>
  <p:slideViewPr>
    <p:cSldViewPr>
      <p:cViewPr varScale="1">
        <p:scale>
          <a:sx n="68" d="100"/>
          <a:sy n="68" d="100"/>
        </p:scale>
        <p:origin x="144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UY"/>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53E4A4-E3AD-4AC0-8619-F5A827EABB17}" type="datetimeFigureOut">
              <a:rPr lang="es-UY" smtClean="0"/>
              <a:t>12/08/2019</a:t>
            </a:fld>
            <a:endParaRPr lang="es-UY"/>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UY"/>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UY"/>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3178AB-AFF6-4BFA-B036-624AA3DDBE25}" type="slidenum">
              <a:rPr lang="es-UY" smtClean="0"/>
              <a:t>‹Nº›</a:t>
            </a:fld>
            <a:endParaRPr lang="es-UY"/>
          </a:p>
        </p:txBody>
      </p:sp>
    </p:spTree>
    <p:extLst>
      <p:ext uri="{BB962C8B-B14F-4D97-AF65-F5344CB8AC3E}">
        <p14:creationId xmlns:p14="http://schemas.microsoft.com/office/powerpoint/2010/main" val="4180158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fld id="{D83178AB-AFF6-4BFA-B036-624AA3DDBE25}" type="slidenum">
              <a:rPr lang="es-UY" smtClean="0"/>
              <a:t>12</a:t>
            </a:fld>
            <a:endParaRPr lang="es-UY"/>
          </a:p>
        </p:txBody>
      </p:sp>
    </p:spTree>
    <p:extLst>
      <p:ext uri="{BB962C8B-B14F-4D97-AF65-F5344CB8AC3E}">
        <p14:creationId xmlns:p14="http://schemas.microsoft.com/office/powerpoint/2010/main" val="1453059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fld id="{D83178AB-AFF6-4BFA-B036-624AA3DDBE25}" type="slidenum">
              <a:rPr lang="es-UY" smtClean="0"/>
              <a:t>16</a:t>
            </a:fld>
            <a:endParaRPr lang="es-UY"/>
          </a:p>
        </p:txBody>
      </p:sp>
    </p:spTree>
    <p:extLst>
      <p:ext uri="{BB962C8B-B14F-4D97-AF65-F5344CB8AC3E}">
        <p14:creationId xmlns:p14="http://schemas.microsoft.com/office/powerpoint/2010/main" val="3096246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fld id="{D83178AB-AFF6-4BFA-B036-624AA3DDBE25}" type="slidenum">
              <a:rPr lang="es-UY" smtClean="0"/>
              <a:t>21</a:t>
            </a:fld>
            <a:endParaRPr lang="es-UY"/>
          </a:p>
        </p:txBody>
      </p:sp>
    </p:spTree>
    <p:extLst>
      <p:ext uri="{BB962C8B-B14F-4D97-AF65-F5344CB8AC3E}">
        <p14:creationId xmlns:p14="http://schemas.microsoft.com/office/powerpoint/2010/main" val="26238159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D5F8C027-6778-4AE7-B829-266E41DBF68B}" type="datetimeFigureOut">
              <a:rPr lang="es-UY" smtClean="0"/>
              <a:t>12/08/2019</a:t>
            </a:fld>
            <a:endParaRPr lang="es-UY"/>
          </a:p>
        </p:txBody>
      </p:sp>
      <p:sp>
        <p:nvSpPr>
          <p:cNvPr id="5" name="Footer Placeholder 4"/>
          <p:cNvSpPr>
            <a:spLocks noGrp="1"/>
          </p:cNvSpPr>
          <p:nvPr>
            <p:ph type="ftr" sz="quarter" idx="11"/>
          </p:nvPr>
        </p:nvSpPr>
        <p:spPr>
          <a:xfrm>
            <a:off x="1174044" y="5357592"/>
            <a:ext cx="5034845" cy="365125"/>
          </a:xfrm>
        </p:spPr>
        <p:txBody>
          <a:bodyPr/>
          <a:lstStyle/>
          <a:p>
            <a:endParaRPr lang="es-UY"/>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190DDF4-BCF4-4504-BA02-91A8DB33E01A}" type="slidenum">
              <a:rPr lang="es-UY" smtClean="0"/>
              <a:t>‹Nº›</a:t>
            </a:fld>
            <a:endParaRPr lang="es-U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5F8C027-6778-4AE7-B829-266E41DBF68B}" type="datetimeFigureOut">
              <a:rPr lang="es-UY" smtClean="0"/>
              <a:t>12/08/2019</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F190DDF4-BCF4-4504-BA02-91A8DB33E01A}" type="slidenum">
              <a:rPr lang="es-UY" smtClean="0"/>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5F8C027-6778-4AE7-B829-266E41DBF68B}" type="datetimeFigureOut">
              <a:rPr lang="es-UY" smtClean="0"/>
              <a:t>12/08/2019</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F190DDF4-BCF4-4504-BA02-91A8DB33E01A}" type="slidenum">
              <a:rPr lang="es-UY" smtClean="0"/>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5F8C027-6778-4AE7-B829-266E41DBF68B}" type="datetimeFigureOut">
              <a:rPr lang="es-UY" smtClean="0"/>
              <a:t>12/08/2019</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F190DDF4-BCF4-4504-BA02-91A8DB33E01A}" type="slidenum">
              <a:rPr lang="es-UY" smtClean="0"/>
              <a:t>‹Nº›</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5F8C027-6778-4AE7-B829-266E41DBF68B}" type="datetimeFigureOut">
              <a:rPr lang="es-UY" smtClean="0"/>
              <a:t>12/08/2019</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F190DDF4-BCF4-4504-BA02-91A8DB33E01A}" type="slidenum">
              <a:rPr lang="es-UY" smtClean="0"/>
              <a:t>‹Nº›</a:t>
            </a:fld>
            <a:endParaRPr lang="es-U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D5F8C027-6778-4AE7-B829-266E41DBF68B}" type="datetimeFigureOut">
              <a:rPr lang="es-UY" smtClean="0"/>
              <a:t>12/08/2019</a:t>
            </a:fld>
            <a:endParaRPr lang="es-UY"/>
          </a:p>
        </p:txBody>
      </p:sp>
      <p:sp>
        <p:nvSpPr>
          <p:cNvPr id="6" name="Footer Placeholder 5"/>
          <p:cNvSpPr>
            <a:spLocks noGrp="1"/>
          </p:cNvSpPr>
          <p:nvPr>
            <p:ph type="ftr" sz="quarter" idx="11"/>
          </p:nvPr>
        </p:nvSpPr>
        <p:spPr/>
        <p:txBody>
          <a:bodyPr/>
          <a:lstStyle/>
          <a:p>
            <a:endParaRPr lang="es-UY"/>
          </a:p>
        </p:txBody>
      </p:sp>
      <p:sp>
        <p:nvSpPr>
          <p:cNvPr id="7" name="Slide Number Placeholder 6"/>
          <p:cNvSpPr>
            <a:spLocks noGrp="1"/>
          </p:cNvSpPr>
          <p:nvPr>
            <p:ph type="sldNum" sz="quarter" idx="12"/>
          </p:nvPr>
        </p:nvSpPr>
        <p:spPr/>
        <p:txBody>
          <a:bodyPr/>
          <a:lstStyle/>
          <a:p>
            <a:fld id="{F190DDF4-BCF4-4504-BA02-91A8DB33E01A}" type="slidenum">
              <a:rPr lang="es-UY" smtClean="0"/>
              <a:t>‹Nº›</a:t>
            </a:fld>
            <a:endParaRPr lang="es-UY"/>
          </a:p>
        </p:txBody>
      </p:sp>
      <p:sp>
        <p:nvSpPr>
          <p:cNvPr id="9" name="Content Placeholder 8"/>
          <p:cNvSpPr>
            <a:spLocks noGrp="1"/>
          </p:cNvSpPr>
          <p:nvPr>
            <p:ph sz="quarter" idx="13"/>
          </p:nvPr>
        </p:nvSpPr>
        <p:spPr>
          <a:xfrm>
            <a:off x="1298448" y="2121407"/>
            <a:ext cx="3200400" cy="360273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D5F8C027-6778-4AE7-B829-266E41DBF68B}" type="datetimeFigureOut">
              <a:rPr lang="es-UY" smtClean="0"/>
              <a:t>12/08/2019</a:t>
            </a:fld>
            <a:endParaRPr lang="es-UY"/>
          </a:p>
        </p:txBody>
      </p:sp>
      <p:sp>
        <p:nvSpPr>
          <p:cNvPr id="8" name="Footer Placeholder 7"/>
          <p:cNvSpPr>
            <a:spLocks noGrp="1"/>
          </p:cNvSpPr>
          <p:nvPr>
            <p:ph type="ftr" sz="quarter" idx="11"/>
          </p:nvPr>
        </p:nvSpPr>
        <p:spPr/>
        <p:txBody>
          <a:bodyPr/>
          <a:lstStyle/>
          <a:p>
            <a:endParaRPr lang="es-UY"/>
          </a:p>
        </p:txBody>
      </p:sp>
      <p:sp>
        <p:nvSpPr>
          <p:cNvPr id="9" name="Slide Number Placeholder 8"/>
          <p:cNvSpPr>
            <a:spLocks noGrp="1"/>
          </p:cNvSpPr>
          <p:nvPr>
            <p:ph type="sldNum" sz="quarter" idx="12"/>
          </p:nvPr>
        </p:nvSpPr>
        <p:spPr/>
        <p:txBody>
          <a:bodyPr/>
          <a:lstStyle/>
          <a:p>
            <a:fld id="{F190DDF4-BCF4-4504-BA02-91A8DB33E01A}" type="slidenum">
              <a:rPr lang="es-UY" smtClean="0"/>
              <a:t>‹Nº›</a:t>
            </a:fld>
            <a:endParaRPr lang="es-UY"/>
          </a:p>
        </p:txBody>
      </p:sp>
      <p:sp>
        <p:nvSpPr>
          <p:cNvPr id="11" name="Content Placeholder 10"/>
          <p:cNvSpPr>
            <a:spLocks noGrp="1"/>
          </p:cNvSpPr>
          <p:nvPr>
            <p:ph sz="quarter" idx="13"/>
          </p:nvPr>
        </p:nvSpPr>
        <p:spPr>
          <a:xfrm>
            <a:off x="1298448" y="2944368"/>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D5F8C027-6778-4AE7-B829-266E41DBF68B}" type="datetimeFigureOut">
              <a:rPr lang="es-UY" smtClean="0"/>
              <a:t>12/08/2019</a:t>
            </a:fld>
            <a:endParaRPr lang="es-UY"/>
          </a:p>
        </p:txBody>
      </p:sp>
      <p:sp>
        <p:nvSpPr>
          <p:cNvPr id="4" name="Footer Placeholder 3"/>
          <p:cNvSpPr>
            <a:spLocks noGrp="1"/>
          </p:cNvSpPr>
          <p:nvPr>
            <p:ph type="ftr" sz="quarter" idx="11"/>
          </p:nvPr>
        </p:nvSpPr>
        <p:spPr/>
        <p:txBody>
          <a:bodyPr/>
          <a:lstStyle/>
          <a:p>
            <a:endParaRPr lang="es-UY"/>
          </a:p>
        </p:txBody>
      </p:sp>
      <p:sp>
        <p:nvSpPr>
          <p:cNvPr id="5" name="Slide Number Placeholder 4"/>
          <p:cNvSpPr>
            <a:spLocks noGrp="1"/>
          </p:cNvSpPr>
          <p:nvPr>
            <p:ph type="sldNum" sz="quarter" idx="12"/>
          </p:nvPr>
        </p:nvSpPr>
        <p:spPr/>
        <p:txBody>
          <a:bodyPr/>
          <a:lstStyle/>
          <a:p>
            <a:fld id="{F190DDF4-BCF4-4504-BA02-91A8DB33E01A}" type="slidenum">
              <a:rPr lang="es-UY" smtClean="0"/>
              <a:t>‹Nº›</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F8C027-6778-4AE7-B829-266E41DBF68B}" type="datetimeFigureOut">
              <a:rPr lang="es-UY" smtClean="0"/>
              <a:t>12/08/2019</a:t>
            </a:fld>
            <a:endParaRPr lang="es-UY"/>
          </a:p>
        </p:txBody>
      </p:sp>
      <p:sp>
        <p:nvSpPr>
          <p:cNvPr id="3" name="Footer Placeholder 2"/>
          <p:cNvSpPr>
            <a:spLocks noGrp="1"/>
          </p:cNvSpPr>
          <p:nvPr>
            <p:ph type="ftr" sz="quarter" idx="11"/>
          </p:nvPr>
        </p:nvSpPr>
        <p:spPr/>
        <p:txBody>
          <a:bodyPr/>
          <a:lstStyle/>
          <a:p>
            <a:endParaRPr lang="es-UY"/>
          </a:p>
        </p:txBody>
      </p:sp>
      <p:sp>
        <p:nvSpPr>
          <p:cNvPr id="4" name="Slide Number Placeholder 3"/>
          <p:cNvSpPr>
            <a:spLocks noGrp="1"/>
          </p:cNvSpPr>
          <p:nvPr>
            <p:ph type="sldNum" sz="quarter" idx="12"/>
          </p:nvPr>
        </p:nvSpPr>
        <p:spPr/>
        <p:txBody>
          <a:bodyPr/>
          <a:lstStyle/>
          <a:p>
            <a:fld id="{F190DDF4-BCF4-4504-BA02-91A8DB33E01A}" type="slidenum">
              <a:rPr lang="es-UY" smtClean="0"/>
              <a:t>‹Nº›</a:t>
            </a:fld>
            <a:endParaRPr lang="es-U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1698" y="5885672"/>
            <a:ext cx="1213821" cy="365125"/>
          </a:xfrm>
        </p:spPr>
        <p:txBody>
          <a:bodyPr/>
          <a:lstStyle/>
          <a:p>
            <a:fld id="{D5F8C027-6778-4AE7-B829-266E41DBF68B}" type="datetimeFigureOut">
              <a:rPr lang="es-UY" smtClean="0"/>
              <a:t>12/08/2019</a:t>
            </a:fld>
            <a:endParaRPr lang="es-UY"/>
          </a:p>
        </p:txBody>
      </p:sp>
      <p:sp>
        <p:nvSpPr>
          <p:cNvPr id="6" name="Footer Placeholder 5"/>
          <p:cNvSpPr>
            <a:spLocks noGrp="1"/>
          </p:cNvSpPr>
          <p:nvPr>
            <p:ph type="ftr" sz="quarter" idx="11"/>
          </p:nvPr>
        </p:nvSpPr>
        <p:spPr>
          <a:xfrm rot="-60000">
            <a:off x="914554" y="5829261"/>
            <a:ext cx="3522607" cy="365125"/>
          </a:xfrm>
        </p:spPr>
        <p:txBody>
          <a:bodyPr/>
          <a:lstStyle/>
          <a:p>
            <a:endParaRPr lang="es-UY"/>
          </a:p>
        </p:txBody>
      </p:sp>
      <p:sp>
        <p:nvSpPr>
          <p:cNvPr id="7" name="Slide Number Placeholder 6"/>
          <p:cNvSpPr>
            <a:spLocks noGrp="1"/>
          </p:cNvSpPr>
          <p:nvPr>
            <p:ph type="sldNum" sz="quarter" idx="12"/>
          </p:nvPr>
        </p:nvSpPr>
        <p:spPr>
          <a:xfrm rot="60000">
            <a:off x="7557313" y="5896961"/>
            <a:ext cx="554023" cy="365125"/>
          </a:xfrm>
        </p:spPr>
        <p:txBody>
          <a:bodyPr/>
          <a:lstStyle/>
          <a:p>
            <a:fld id="{F190DDF4-BCF4-4504-BA02-91A8DB33E01A}" type="slidenum">
              <a:rPr lang="es-UY" smtClean="0"/>
              <a:t>‹Nº›</a:t>
            </a:fld>
            <a:endParaRPr lang="es-U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5936" y="5888737"/>
            <a:ext cx="1213821" cy="365125"/>
          </a:xfrm>
        </p:spPr>
        <p:txBody>
          <a:bodyPr/>
          <a:lstStyle/>
          <a:p>
            <a:fld id="{D5F8C027-6778-4AE7-B829-266E41DBF68B}" type="datetimeFigureOut">
              <a:rPr lang="es-UY" smtClean="0"/>
              <a:t>12/08/2019</a:t>
            </a:fld>
            <a:endParaRPr lang="es-UY"/>
          </a:p>
        </p:txBody>
      </p:sp>
      <p:sp>
        <p:nvSpPr>
          <p:cNvPr id="6" name="Footer Placeholder 5"/>
          <p:cNvSpPr>
            <a:spLocks noGrp="1"/>
          </p:cNvSpPr>
          <p:nvPr>
            <p:ph type="ftr" sz="quarter" idx="11"/>
          </p:nvPr>
        </p:nvSpPr>
        <p:spPr>
          <a:xfrm rot="-60000">
            <a:off x="914569" y="5831037"/>
            <a:ext cx="3319043" cy="365125"/>
          </a:xfrm>
        </p:spPr>
        <p:txBody>
          <a:bodyPr/>
          <a:lstStyle/>
          <a:p>
            <a:endParaRPr lang="es-UY"/>
          </a:p>
        </p:txBody>
      </p:sp>
      <p:sp>
        <p:nvSpPr>
          <p:cNvPr id="7" name="Slide Number Placeholder 6"/>
          <p:cNvSpPr>
            <a:spLocks noGrp="1"/>
          </p:cNvSpPr>
          <p:nvPr>
            <p:ph type="sldNum" sz="quarter" idx="12"/>
          </p:nvPr>
        </p:nvSpPr>
        <p:spPr>
          <a:xfrm rot="60000">
            <a:off x="7562089" y="5900026"/>
            <a:ext cx="554023" cy="365125"/>
          </a:xfrm>
        </p:spPr>
        <p:txBody>
          <a:bodyPr/>
          <a:lstStyle/>
          <a:p>
            <a:fld id="{F190DDF4-BCF4-4504-BA02-91A8DB33E01A}" type="slidenum">
              <a:rPr lang="es-UY" smtClean="0"/>
              <a:t>‹Nº›</a:t>
            </a:fld>
            <a:endParaRPr lang="es-U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D5F8C027-6778-4AE7-B829-266E41DBF68B}" type="datetimeFigureOut">
              <a:rPr lang="es-UY" smtClean="0"/>
              <a:t>12/08/2019</a:t>
            </a:fld>
            <a:endParaRPr lang="es-UY"/>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s-UY"/>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190DDF4-BCF4-4504-BA02-91A8DB33E01A}" type="slidenum">
              <a:rPr lang="es-UY" smtClean="0"/>
              <a:t>‹Nº›</a:t>
            </a:fld>
            <a:endParaRPr lang="es-UY"/>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1600" y="980728"/>
            <a:ext cx="7200800" cy="3816425"/>
          </a:xfrm>
        </p:spPr>
        <p:txBody>
          <a:bodyPr>
            <a:normAutofit/>
          </a:bodyPr>
          <a:lstStyle/>
          <a:p>
            <a:r>
              <a:rPr lang="es-UY" dirty="0" smtClean="0">
                <a:latin typeface="+mn-lt"/>
              </a:rPr>
              <a:t>Herramientas, técnicas de evaluación, diagnóstico e intervención psicológica en el ámbito de la Psicología Clínica </a:t>
            </a:r>
            <a:endParaRPr lang="es-UY" dirty="0">
              <a:latin typeface="+mn-lt"/>
            </a:endParaRPr>
          </a:p>
        </p:txBody>
      </p:sp>
      <p:sp>
        <p:nvSpPr>
          <p:cNvPr id="3" name="2 Subtítulo"/>
          <p:cNvSpPr>
            <a:spLocks noGrp="1"/>
          </p:cNvSpPr>
          <p:nvPr>
            <p:ph type="subTitle" idx="1"/>
          </p:nvPr>
        </p:nvSpPr>
        <p:spPr>
          <a:xfrm>
            <a:off x="2051720" y="4653136"/>
            <a:ext cx="5720680" cy="985664"/>
          </a:xfrm>
        </p:spPr>
        <p:txBody>
          <a:bodyPr/>
          <a:lstStyle/>
          <a:p>
            <a:endParaRPr lang="es-UY" dirty="0" smtClean="0"/>
          </a:p>
          <a:p>
            <a:r>
              <a:rPr lang="es-UY" dirty="0" smtClean="0"/>
              <a:t>Docentes: Lic. Verónica </a:t>
            </a:r>
            <a:r>
              <a:rPr lang="es-UY" dirty="0" err="1" smtClean="0"/>
              <a:t>Paradizo</a:t>
            </a:r>
            <a:endParaRPr lang="es-UY" dirty="0" smtClean="0"/>
          </a:p>
          <a:p>
            <a:endParaRPr lang="es-UY" dirty="0"/>
          </a:p>
        </p:txBody>
      </p:sp>
    </p:spTree>
    <p:extLst>
      <p:ext uri="{BB962C8B-B14F-4D97-AF65-F5344CB8AC3E}">
        <p14:creationId xmlns:p14="http://schemas.microsoft.com/office/powerpoint/2010/main" val="25531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608" y="1052736"/>
            <a:ext cx="6984776" cy="4670333"/>
          </a:xfrm>
        </p:spPr>
        <p:txBody>
          <a:bodyPr>
            <a:normAutofit/>
          </a:bodyPr>
          <a:lstStyle/>
          <a:p>
            <a:endParaRPr lang="es-UY" dirty="0" smtClean="0"/>
          </a:p>
          <a:p>
            <a:r>
              <a:rPr lang="es-UY" dirty="0" smtClean="0"/>
              <a:t>La </a:t>
            </a:r>
            <a:r>
              <a:rPr lang="es-UY" dirty="0"/>
              <a:t>transformación de nuestra mirada, implica pasar de </a:t>
            </a:r>
            <a:r>
              <a:rPr lang="es-UY" dirty="0" smtClean="0"/>
              <a:t>la búsqueda </a:t>
            </a:r>
            <a:r>
              <a:rPr lang="es-UY" dirty="0"/>
              <a:t>de certezas a la aceptación de la incertidumbre, </a:t>
            </a:r>
            <a:r>
              <a:rPr lang="es-UY" dirty="0" smtClean="0"/>
              <a:t>del destino </a:t>
            </a:r>
            <a:r>
              <a:rPr lang="es-UY" dirty="0"/>
              <a:t>fijado a la responsabilidad de la elección, de las leyes </a:t>
            </a:r>
            <a:r>
              <a:rPr lang="es-UY" dirty="0" smtClean="0"/>
              <a:t>de la </a:t>
            </a:r>
            <a:r>
              <a:rPr lang="es-UY" dirty="0"/>
              <a:t>historia a la función </a:t>
            </a:r>
            <a:r>
              <a:rPr lang="es-UY" dirty="0" err="1"/>
              <a:t>historizante</a:t>
            </a:r>
            <a:r>
              <a:rPr lang="es-UY" dirty="0"/>
              <a:t>, de una única perspectiva </a:t>
            </a:r>
            <a:r>
              <a:rPr lang="es-UY" dirty="0" smtClean="0"/>
              <a:t>al sesgo </a:t>
            </a:r>
            <a:r>
              <a:rPr lang="es-UY" dirty="0"/>
              <a:t>de la mirada</a:t>
            </a:r>
            <a:r>
              <a:rPr lang="es-UY" dirty="0" smtClean="0"/>
              <a:t>.</a:t>
            </a:r>
          </a:p>
          <a:p>
            <a:pPr marL="0" indent="0">
              <a:buNone/>
            </a:pPr>
            <a:endParaRPr lang="es-UY" dirty="0"/>
          </a:p>
          <a:p>
            <a:r>
              <a:rPr lang="es-UY" dirty="0"/>
              <a:t>Pensamos la intervención como una interacción productora </a:t>
            </a:r>
            <a:r>
              <a:rPr lang="es-UY" dirty="0" smtClean="0"/>
              <a:t>de nuevos </a:t>
            </a:r>
            <a:r>
              <a:rPr lang="es-UY" dirty="0"/>
              <a:t>sentidos, implica operar en esa </a:t>
            </a:r>
            <a:r>
              <a:rPr lang="es-UY" dirty="0" smtClean="0"/>
              <a:t>búsqueda.</a:t>
            </a:r>
            <a:endParaRPr lang="es-UY" dirty="0"/>
          </a:p>
        </p:txBody>
      </p:sp>
    </p:spTree>
    <p:extLst>
      <p:ext uri="{BB962C8B-B14F-4D97-AF65-F5344CB8AC3E}">
        <p14:creationId xmlns:p14="http://schemas.microsoft.com/office/powerpoint/2010/main" val="21444963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908720"/>
            <a:ext cx="6912768" cy="5040560"/>
          </a:xfrm>
        </p:spPr>
        <p:txBody>
          <a:bodyPr/>
          <a:lstStyle/>
          <a:p>
            <a:r>
              <a:rPr lang="es-UY" dirty="0" smtClean="0"/>
              <a:t>Las Intervenciones diagnosticas implican la construcción de estrategias particulares.</a:t>
            </a:r>
          </a:p>
          <a:p>
            <a:r>
              <a:rPr lang="es-UY" dirty="0" smtClean="0"/>
              <a:t>Tomando estos parámetros hemos diferenciado tres clases de intervenciones diagnosticas:</a:t>
            </a:r>
          </a:p>
          <a:p>
            <a:endParaRPr lang="es-UY" dirty="0"/>
          </a:p>
          <a:p>
            <a:r>
              <a:rPr lang="es-UY" dirty="0" smtClean="0"/>
              <a:t>1) Entrevista de Recepción</a:t>
            </a:r>
          </a:p>
          <a:p>
            <a:r>
              <a:rPr lang="es-UY" dirty="0" smtClean="0"/>
              <a:t>2)Proceso </a:t>
            </a:r>
            <a:r>
              <a:rPr lang="es-UY" dirty="0" err="1" smtClean="0"/>
              <a:t>Psicodiagnostico</a:t>
            </a:r>
            <a:endParaRPr lang="es-UY" dirty="0" smtClean="0"/>
          </a:p>
          <a:p>
            <a:r>
              <a:rPr lang="es-UY" dirty="0" smtClean="0"/>
              <a:t>3) Intervenciones psicológicas con objetivos y tiempos determinados.</a:t>
            </a:r>
            <a:endParaRPr lang="es-UY" dirty="0"/>
          </a:p>
        </p:txBody>
      </p:sp>
    </p:spTree>
    <p:extLst>
      <p:ext uri="{BB962C8B-B14F-4D97-AF65-F5344CB8AC3E}">
        <p14:creationId xmlns:p14="http://schemas.microsoft.com/office/powerpoint/2010/main" val="1291099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1052736"/>
            <a:ext cx="6768752" cy="4670333"/>
          </a:xfrm>
        </p:spPr>
        <p:txBody>
          <a:bodyPr>
            <a:normAutofit/>
          </a:bodyPr>
          <a:lstStyle/>
          <a:p>
            <a:pPr algn="just"/>
            <a:r>
              <a:rPr lang="es-UY" sz="2200" dirty="0"/>
              <a:t>Esta forma de entender la intervención da lugar a</a:t>
            </a:r>
          </a:p>
          <a:p>
            <a:pPr marL="0" indent="0" algn="just">
              <a:buNone/>
            </a:pPr>
            <a:r>
              <a:rPr lang="es-UY" sz="2200" dirty="0"/>
              <a:t>pensar la clínica en situación, conocer como se inscribe</a:t>
            </a:r>
          </a:p>
          <a:p>
            <a:pPr marL="0" indent="0" algn="just">
              <a:buNone/>
            </a:pPr>
            <a:r>
              <a:rPr lang="es-UY" sz="2200" dirty="0"/>
              <a:t>en la historia del sujeto, dando lugar a procesos de</a:t>
            </a:r>
          </a:p>
          <a:p>
            <a:pPr marL="0" indent="0" algn="just">
              <a:buNone/>
            </a:pPr>
            <a:r>
              <a:rPr lang="es-UY" sz="2200" dirty="0" err="1"/>
              <a:t>historización</a:t>
            </a:r>
            <a:r>
              <a:rPr lang="es-UY" sz="2200" dirty="0" smtClean="0"/>
              <a:t>.</a:t>
            </a:r>
          </a:p>
          <a:p>
            <a:pPr marL="0" indent="0" algn="just">
              <a:buNone/>
            </a:pPr>
            <a:endParaRPr lang="es-UY" sz="2200" dirty="0"/>
          </a:p>
          <a:p>
            <a:pPr algn="just"/>
            <a:r>
              <a:rPr lang="es-UY" sz="2200" dirty="0" err="1"/>
              <a:t>Historizar</a:t>
            </a:r>
            <a:r>
              <a:rPr lang="es-UY" sz="2200" dirty="0"/>
              <a:t> implica un trabajo psíquico activo y singular</a:t>
            </a:r>
          </a:p>
          <a:p>
            <a:pPr marL="0" indent="0" algn="just">
              <a:buNone/>
            </a:pPr>
            <a:r>
              <a:rPr lang="es-UY" sz="2200" dirty="0"/>
              <a:t>por parte del sujeto, que promueve la </a:t>
            </a:r>
            <a:r>
              <a:rPr lang="es-UY" sz="2200" dirty="0" smtClean="0"/>
              <a:t>producción subjetiva </a:t>
            </a:r>
            <a:r>
              <a:rPr lang="es-UY" sz="2200" dirty="0"/>
              <a:t>de nuevos sentidos respecto de </a:t>
            </a:r>
            <a:r>
              <a:rPr lang="es-UY" sz="2200" dirty="0" smtClean="0"/>
              <a:t>las representaciones </a:t>
            </a:r>
            <a:r>
              <a:rPr lang="es-UY" sz="2200" dirty="0"/>
              <a:t>ligadas al tiempo vivido, como así</a:t>
            </a:r>
          </a:p>
          <a:p>
            <a:pPr marL="0" indent="0" algn="just">
              <a:buNone/>
            </a:pPr>
            <a:r>
              <a:rPr lang="es-UY" sz="2200" dirty="0"/>
              <a:t>también respecto a las conflictivas históricas </a:t>
            </a:r>
            <a:r>
              <a:rPr lang="es-UY" sz="2200" dirty="0" smtClean="0"/>
              <a:t>no enlazadas </a:t>
            </a:r>
            <a:r>
              <a:rPr lang="es-UY" sz="2200" dirty="0"/>
              <a:t>psíquicamente.</a:t>
            </a:r>
          </a:p>
        </p:txBody>
      </p:sp>
    </p:spTree>
    <p:extLst>
      <p:ext uri="{BB962C8B-B14F-4D97-AF65-F5344CB8AC3E}">
        <p14:creationId xmlns:p14="http://schemas.microsoft.com/office/powerpoint/2010/main" val="13383342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980728"/>
            <a:ext cx="6840760" cy="5040560"/>
          </a:xfrm>
        </p:spPr>
        <p:txBody>
          <a:bodyPr>
            <a:normAutofit lnSpcReduction="10000"/>
          </a:bodyPr>
          <a:lstStyle/>
          <a:p>
            <a:r>
              <a:rPr lang="es-UY" sz="2200" dirty="0" smtClean="0"/>
              <a:t>La Intervención solo es posible si esta sustentada en un cuerpo teórico dinámico y flexible que acompase los tiempos y las demandas.</a:t>
            </a:r>
          </a:p>
          <a:p>
            <a:endParaRPr lang="es-UY" sz="2200" dirty="0" smtClean="0"/>
          </a:p>
          <a:p>
            <a:r>
              <a:rPr lang="es-UY" sz="2200" dirty="0" smtClean="0"/>
              <a:t>El objetivo de toda intervención psicológica  es generar un cambio, una transformación.</a:t>
            </a:r>
          </a:p>
          <a:p>
            <a:pPr marL="0" indent="0">
              <a:buNone/>
            </a:pPr>
            <a:endParaRPr lang="es-UY" sz="2200" dirty="0" smtClean="0"/>
          </a:p>
          <a:p>
            <a:r>
              <a:rPr lang="es-UY" sz="2200" dirty="0" smtClean="0"/>
              <a:t>Cambio que se debe realizar dentro de un encuadre y en transferencia.</a:t>
            </a:r>
          </a:p>
          <a:p>
            <a:endParaRPr lang="es-UY" sz="2200" dirty="0" smtClean="0"/>
          </a:p>
          <a:p>
            <a:r>
              <a:rPr lang="es-UY" sz="2200" dirty="0" smtClean="0"/>
              <a:t>Dentro de las diferentes modalidades de intervención mencionamos: Las Intervenciones en crisis, las diagnosticas, clínicas, de orientación que resultaran </a:t>
            </a:r>
            <a:r>
              <a:rPr lang="es-UY" sz="2200" dirty="0" err="1" smtClean="0"/>
              <a:t>terapeuticas</a:t>
            </a:r>
            <a:r>
              <a:rPr lang="es-UY" sz="2200" dirty="0" smtClean="0"/>
              <a:t> en la medida que provoquen efecto de sentido,  en un discurso construido de a dos.</a:t>
            </a:r>
            <a:endParaRPr lang="es-UY" sz="2200" dirty="0"/>
          </a:p>
        </p:txBody>
      </p:sp>
    </p:spTree>
    <p:extLst>
      <p:ext uri="{BB962C8B-B14F-4D97-AF65-F5344CB8AC3E}">
        <p14:creationId xmlns:p14="http://schemas.microsoft.com/office/powerpoint/2010/main" val="4135939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608" y="908720"/>
            <a:ext cx="7056784" cy="5112568"/>
          </a:xfrm>
        </p:spPr>
        <p:txBody>
          <a:bodyPr/>
          <a:lstStyle/>
          <a:p>
            <a:r>
              <a:rPr lang="es-UY" dirty="0" smtClean="0"/>
              <a:t>Nos apoyamos en el método clínico y en la entrevista como principal herramienta, jerarquizando la escucha clínica para transitar el proceso de la resolución de la consulta.</a:t>
            </a:r>
          </a:p>
          <a:p>
            <a:r>
              <a:rPr lang="es-UY" dirty="0" smtClean="0"/>
              <a:t>Proceso que mediante la escucha y mirada atenta, develar lo oculto y aproximándonos así a la demanda y al motivo de consulta.</a:t>
            </a:r>
          </a:p>
          <a:p>
            <a:r>
              <a:rPr lang="es-UY" dirty="0" smtClean="0"/>
              <a:t>En base a esto elaboraremos las distintas estrategias </a:t>
            </a:r>
            <a:r>
              <a:rPr lang="es-UY" smtClean="0"/>
              <a:t>de Intervención. </a:t>
            </a:r>
            <a:endParaRPr lang="es-UY" dirty="0"/>
          </a:p>
        </p:txBody>
      </p:sp>
    </p:spTree>
    <p:extLst>
      <p:ext uri="{BB962C8B-B14F-4D97-AF65-F5344CB8AC3E}">
        <p14:creationId xmlns:p14="http://schemas.microsoft.com/office/powerpoint/2010/main" val="694832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971600" y="908720"/>
            <a:ext cx="6912768" cy="5112568"/>
          </a:xfrm>
        </p:spPr>
        <p:txBody>
          <a:bodyPr>
            <a:noAutofit/>
          </a:bodyPr>
          <a:lstStyle/>
          <a:p>
            <a:r>
              <a:rPr lang="es-UY" sz="2000" dirty="0"/>
              <a:t>No debemos confundir el sujeto con la subjetividad.</a:t>
            </a:r>
          </a:p>
          <a:p>
            <a:r>
              <a:rPr lang="es-UY" sz="2000" dirty="0"/>
              <a:t>Esta es la forma peculiar que adopta el vínculo </a:t>
            </a:r>
            <a:r>
              <a:rPr lang="es-UY" sz="2000" dirty="0" smtClean="0"/>
              <a:t>humano-mundo en </a:t>
            </a:r>
            <a:r>
              <a:rPr lang="es-UY" sz="2000" dirty="0"/>
              <a:t>cada uno de nosotros, es el espacio de libertad y creatividad.</a:t>
            </a:r>
          </a:p>
          <a:p>
            <a:r>
              <a:rPr lang="es-UY" sz="2000" dirty="0"/>
              <a:t>El sujeto no se caracteriza solamente por su subjetividad, </a:t>
            </a:r>
            <a:r>
              <a:rPr lang="es-UY" sz="2000" dirty="0" smtClean="0"/>
              <a:t>sino por </a:t>
            </a:r>
            <a:r>
              <a:rPr lang="es-UY" sz="2000" dirty="0"/>
              <a:t>ser al mismo tiempo capaz de objetivar, es decir, de </a:t>
            </a:r>
            <a:r>
              <a:rPr lang="es-UY" sz="2000" dirty="0" smtClean="0"/>
              <a:t>convenir, de </a:t>
            </a:r>
            <a:r>
              <a:rPr lang="es-UY" sz="2000" dirty="0"/>
              <a:t>acordar en el seno de la comunidad, de producir </a:t>
            </a:r>
            <a:r>
              <a:rPr lang="es-UY" sz="2000" dirty="0" smtClean="0"/>
              <a:t>un imaginario </a:t>
            </a:r>
            <a:r>
              <a:rPr lang="es-UY" sz="2000" dirty="0"/>
              <a:t>común y por tanto de construir su realidad.</a:t>
            </a:r>
          </a:p>
          <a:p>
            <a:r>
              <a:rPr lang="es-UY" sz="2000" u="sng" dirty="0"/>
              <a:t>La idea de situación propone una clínica diferente a la estructural</a:t>
            </a:r>
          </a:p>
          <a:p>
            <a:r>
              <a:rPr lang="es-UY" sz="2000" dirty="0"/>
              <a:t>¿Qué supone cuestionar la idea de una estructura psíquica, </a:t>
            </a:r>
            <a:r>
              <a:rPr lang="es-UY" sz="2000" dirty="0" smtClean="0"/>
              <a:t>de un </a:t>
            </a:r>
            <a:r>
              <a:rPr lang="es-UY" sz="2000" dirty="0"/>
              <a:t>núcleo </a:t>
            </a:r>
            <a:r>
              <a:rPr lang="es-UY" sz="2000" dirty="0" err="1"/>
              <a:t>identitario</a:t>
            </a:r>
            <a:r>
              <a:rPr lang="es-UY" sz="2000" dirty="0"/>
              <a:t>, para pasar a pensar en términos de </a:t>
            </a:r>
            <a:r>
              <a:rPr lang="es-UY" sz="2000" dirty="0" smtClean="0"/>
              <a:t>un devenir </a:t>
            </a:r>
            <a:r>
              <a:rPr lang="es-UY" sz="2000" dirty="0" err="1"/>
              <a:t>estructurante</a:t>
            </a:r>
            <a:r>
              <a:rPr lang="es-UY" sz="2000" dirty="0"/>
              <a:t> o de condiciones de transformaciones?</a:t>
            </a:r>
          </a:p>
        </p:txBody>
      </p:sp>
    </p:spTree>
    <p:extLst>
      <p:ext uri="{BB962C8B-B14F-4D97-AF65-F5344CB8AC3E}">
        <p14:creationId xmlns:p14="http://schemas.microsoft.com/office/powerpoint/2010/main" val="3120790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03648" y="836712"/>
            <a:ext cx="6196405" cy="5256584"/>
          </a:xfrm>
        </p:spPr>
        <p:txBody>
          <a:bodyPr>
            <a:normAutofit lnSpcReduction="10000"/>
          </a:bodyPr>
          <a:lstStyle/>
          <a:p>
            <a:pPr marL="0" indent="0" algn="ctr">
              <a:buNone/>
            </a:pPr>
            <a:r>
              <a:rPr lang="es-UY" i="1" u="sng" dirty="0" smtClean="0"/>
              <a:t>Admisión </a:t>
            </a:r>
          </a:p>
          <a:p>
            <a:endParaRPr lang="es-UY" dirty="0"/>
          </a:p>
          <a:p>
            <a:r>
              <a:rPr lang="es-UY" sz="2200" dirty="0" smtClean="0"/>
              <a:t>Según </a:t>
            </a:r>
            <a:r>
              <a:rPr lang="es-UY" sz="2200" dirty="0"/>
              <a:t>el diccionario, admisión </a:t>
            </a:r>
            <a:r>
              <a:rPr lang="es-UY" sz="2200" dirty="0" smtClean="0"/>
              <a:t>es: </a:t>
            </a:r>
            <a:r>
              <a:rPr lang="es-UY" sz="2200" dirty="0"/>
              <a:t>recibir o dar entrada, aceptar, re-conocer, permitir o sufrir, aceptar (esto no admite demora).” </a:t>
            </a:r>
          </a:p>
          <a:p>
            <a:r>
              <a:rPr lang="es-UY" sz="2200" dirty="0"/>
              <a:t>Es también un término de la salud pública, “Es la entrevista que se realiza a </a:t>
            </a:r>
            <a:r>
              <a:rPr lang="es-UY" sz="2200" dirty="0" smtClean="0"/>
              <a:t>todo </a:t>
            </a:r>
            <a:r>
              <a:rPr lang="es-UY" sz="2200" dirty="0"/>
              <a:t>paciente que ingresa al servicio por primera vez, la que se utiliza para registrar </a:t>
            </a:r>
            <a:r>
              <a:rPr lang="es-UY" sz="2200" dirty="0" smtClean="0"/>
              <a:t>datos </a:t>
            </a:r>
            <a:r>
              <a:rPr lang="es-UY" sz="2200" dirty="0"/>
              <a:t>de filiación, motivo de consulta y elaborar un diagnostico presuntivo, a fin de </a:t>
            </a:r>
            <a:r>
              <a:rPr lang="es-UY" sz="2200" dirty="0" smtClean="0"/>
              <a:t>establecer </a:t>
            </a:r>
            <a:r>
              <a:rPr lang="es-UY" sz="2200" dirty="0"/>
              <a:t>si </a:t>
            </a:r>
            <a:r>
              <a:rPr lang="es-UY" sz="2200" dirty="0" smtClean="0"/>
              <a:t>corresponde</a:t>
            </a:r>
            <a:r>
              <a:rPr lang="es-UY" sz="2200" dirty="0"/>
              <a:t>:</a:t>
            </a:r>
            <a:endParaRPr lang="es-UY" sz="2200" dirty="0" smtClean="0"/>
          </a:p>
          <a:p>
            <a:r>
              <a:rPr lang="es-UY" sz="2200" dirty="0" smtClean="0"/>
              <a:t> </a:t>
            </a:r>
            <a:r>
              <a:rPr lang="es-UY" sz="2200" dirty="0"/>
              <a:t>1- su ingreso al servicio y posterior derivación al tratamiento </a:t>
            </a:r>
            <a:r>
              <a:rPr lang="es-UY" sz="2200" dirty="0" smtClean="0"/>
              <a:t>adecuado</a:t>
            </a:r>
          </a:p>
          <a:p>
            <a:r>
              <a:rPr lang="es-UY" sz="2200" dirty="0" smtClean="0"/>
              <a:t> </a:t>
            </a:r>
            <a:r>
              <a:rPr lang="es-UY" sz="2200" dirty="0"/>
              <a:t>2- su derivación a otros servicios </a:t>
            </a:r>
            <a:r>
              <a:rPr lang="es-UY" sz="2200" dirty="0" smtClean="0"/>
              <a:t>hospitalarios</a:t>
            </a:r>
          </a:p>
          <a:p>
            <a:r>
              <a:rPr lang="es-UY" sz="2200" dirty="0" smtClean="0"/>
              <a:t> </a:t>
            </a:r>
            <a:r>
              <a:rPr lang="es-UY" sz="2200" dirty="0"/>
              <a:t>3- no requiere tratamiento alguno”. </a:t>
            </a:r>
          </a:p>
        </p:txBody>
      </p:sp>
    </p:spTree>
    <p:extLst>
      <p:ext uri="{BB962C8B-B14F-4D97-AF65-F5344CB8AC3E}">
        <p14:creationId xmlns:p14="http://schemas.microsoft.com/office/powerpoint/2010/main" val="15098122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908720"/>
            <a:ext cx="6480720" cy="4968552"/>
          </a:xfrm>
        </p:spPr>
        <p:txBody>
          <a:bodyPr>
            <a:normAutofit fontScale="92500" lnSpcReduction="10000"/>
          </a:bodyPr>
          <a:lstStyle/>
          <a:p>
            <a:r>
              <a:rPr lang="es-UY" dirty="0" smtClean="0"/>
              <a:t> </a:t>
            </a:r>
            <a:r>
              <a:rPr lang="es-UY" sz="2000" dirty="0"/>
              <a:t>Implica, por lo tanto, un momento de toma de decisiones y un modo de articular las demandas con la oferta que pone en juego tanto criterios de tratamiento como recursos disponibles</a:t>
            </a:r>
            <a:r>
              <a:rPr lang="es-UY" sz="2000" dirty="0" smtClean="0"/>
              <a:t>.</a:t>
            </a:r>
          </a:p>
          <a:p>
            <a:pPr marL="0" indent="0">
              <a:buNone/>
            </a:pPr>
            <a:r>
              <a:rPr lang="es-UY" sz="2000" dirty="0" smtClean="0"/>
              <a:t> </a:t>
            </a:r>
            <a:r>
              <a:rPr lang="es-UY" sz="2000" dirty="0"/>
              <a:t>Se lo acepta, se lo deriva o no se lo </a:t>
            </a:r>
            <a:r>
              <a:rPr lang="es-UY" sz="2000" dirty="0" smtClean="0"/>
              <a:t>admite. </a:t>
            </a:r>
            <a:endParaRPr lang="es-UY" sz="2000" dirty="0"/>
          </a:p>
          <a:p>
            <a:endParaRPr lang="es-UY" sz="2000" dirty="0"/>
          </a:p>
          <a:p>
            <a:r>
              <a:rPr lang="es-UY" sz="2000" dirty="0"/>
              <a:t> El termino admisión designa, entonces, la forma que la institución tiene de </a:t>
            </a:r>
            <a:r>
              <a:rPr lang="es-UY" sz="2000" dirty="0" smtClean="0"/>
              <a:t>recibir</a:t>
            </a:r>
            <a:r>
              <a:rPr lang="es-UY" sz="2000" dirty="0"/>
              <a:t>, de acoger, a quien consulta buscando una respuesta a lo que le ocurre</a:t>
            </a:r>
            <a:r>
              <a:rPr lang="es-UY" sz="2000" dirty="0" smtClean="0"/>
              <a:t>.</a:t>
            </a:r>
          </a:p>
          <a:p>
            <a:r>
              <a:rPr lang="es-UY" sz="2000" dirty="0" smtClean="0"/>
              <a:t> </a:t>
            </a:r>
            <a:r>
              <a:rPr lang="es-UY" sz="2000" dirty="0"/>
              <a:t>Si admitir implica aceptar</a:t>
            </a:r>
            <a:r>
              <a:rPr lang="es-UY" sz="2000" dirty="0" smtClean="0"/>
              <a:t>, </a:t>
            </a:r>
            <a:r>
              <a:rPr lang="es-UY" sz="2000" dirty="0"/>
              <a:t>es necesario para eso que haya por parte del quien </a:t>
            </a:r>
            <a:r>
              <a:rPr lang="es-UY" sz="2000" dirty="0" smtClean="0"/>
              <a:t>consulta </a:t>
            </a:r>
            <a:r>
              <a:rPr lang="es-UY" sz="2000" dirty="0"/>
              <a:t>un pedido, una pregunta, que se dirija a un Otro</a:t>
            </a:r>
            <a:r>
              <a:rPr lang="es-UY" sz="2000" dirty="0" smtClean="0"/>
              <a:t>.</a:t>
            </a:r>
          </a:p>
          <a:p>
            <a:r>
              <a:rPr lang="es-UY" sz="2000" dirty="0" smtClean="0"/>
              <a:t> </a:t>
            </a:r>
            <a:r>
              <a:rPr lang="es-UY" sz="2000" dirty="0"/>
              <a:t>La respuesta que en ese </a:t>
            </a:r>
            <a:r>
              <a:rPr lang="es-UY" sz="2000" dirty="0" smtClean="0"/>
              <a:t>momento </a:t>
            </a:r>
            <a:r>
              <a:rPr lang="es-UY" sz="2000" dirty="0"/>
              <a:t>se dé, el modo en que se lo escuche, las intervenciones que se produzcan condicionan, a su vez, en gran parte, el modo de tratarlo y la posición que el sujeto pueda tomar con relación a su propia </a:t>
            </a:r>
            <a:r>
              <a:rPr lang="es-UY" sz="2000" dirty="0" smtClean="0"/>
              <a:t>consulta. </a:t>
            </a:r>
            <a:endParaRPr lang="es-UY" sz="2000" dirty="0"/>
          </a:p>
        </p:txBody>
      </p:sp>
    </p:spTree>
    <p:extLst>
      <p:ext uri="{BB962C8B-B14F-4D97-AF65-F5344CB8AC3E}">
        <p14:creationId xmlns:p14="http://schemas.microsoft.com/office/powerpoint/2010/main" val="3885330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980728"/>
            <a:ext cx="6552728" cy="4896544"/>
          </a:xfrm>
        </p:spPr>
        <p:txBody>
          <a:bodyPr>
            <a:normAutofit fontScale="77500" lnSpcReduction="20000"/>
          </a:bodyPr>
          <a:lstStyle/>
          <a:p>
            <a:endParaRPr lang="es-UY" dirty="0"/>
          </a:p>
          <a:p>
            <a:r>
              <a:rPr lang="es-UY" dirty="0"/>
              <a:t> Por eso no es indiferente el modo en que dicha admisión se </a:t>
            </a:r>
            <a:r>
              <a:rPr lang="es-UY" dirty="0" smtClean="0"/>
              <a:t>realice y </a:t>
            </a:r>
            <a:r>
              <a:rPr lang="es-UY" dirty="0"/>
              <a:t>la posición de quien </a:t>
            </a:r>
            <a:r>
              <a:rPr lang="es-UY" dirty="0" smtClean="0"/>
              <a:t>cumpla esta función , </a:t>
            </a:r>
            <a:r>
              <a:rPr lang="es-UY" dirty="0"/>
              <a:t>y por eso suelen plantearse para los </a:t>
            </a:r>
            <a:r>
              <a:rPr lang="es-UY" dirty="0" smtClean="0"/>
              <a:t>psicólogos </a:t>
            </a:r>
            <a:r>
              <a:rPr lang="es-UY" dirty="0"/>
              <a:t>interrogantes </a:t>
            </a:r>
            <a:r>
              <a:rPr lang="es-UY" dirty="0" smtClean="0"/>
              <a:t>vinculadas </a:t>
            </a:r>
            <a:r>
              <a:rPr lang="es-UY" dirty="0"/>
              <a:t>a las articulaciones </a:t>
            </a:r>
            <a:r>
              <a:rPr lang="es-UY" dirty="0" smtClean="0"/>
              <a:t> </a:t>
            </a:r>
            <a:r>
              <a:rPr lang="es-UY" dirty="0"/>
              <a:t>entre el espacio de la admisión y las llamadas entrevistas preliminares. </a:t>
            </a:r>
            <a:endParaRPr lang="es-UY" dirty="0" smtClean="0"/>
          </a:p>
          <a:p>
            <a:r>
              <a:rPr lang="es-UY" dirty="0" smtClean="0"/>
              <a:t>¿</a:t>
            </a:r>
            <a:r>
              <a:rPr lang="es-UY" dirty="0"/>
              <a:t>Es la admisión un espacio administrativo o algo de la escucha analítica puede ponerse en juego desde un principio? Si esto es así, ¿qué pasa con la transferencia? Por otra parte, ¿a qué se lo admite? ¿A un tratamiento, a un análisis? ¿Qué enlaces hay entre uno y otro? </a:t>
            </a:r>
          </a:p>
          <a:p>
            <a:r>
              <a:rPr lang="es-UY" dirty="0"/>
              <a:t>Podríamos pensar que lo que pase en este encuentro no es sin </a:t>
            </a:r>
            <a:r>
              <a:rPr lang="es-UY" dirty="0" smtClean="0"/>
              <a:t>consecuencias.</a:t>
            </a:r>
          </a:p>
          <a:p>
            <a:r>
              <a:rPr lang="es-UY" dirty="0" smtClean="0"/>
              <a:t> </a:t>
            </a:r>
            <a:r>
              <a:rPr lang="es-UY" dirty="0"/>
              <a:t>Que el sujeto sienta que su padecimiento es escuchado, que su palabra toma valor, no es lo mismo que si se siente tratado como uno más en una lista de espera. </a:t>
            </a:r>
            <a:endParaRPr lang="es-UY" dirty="0" smtClean="0"/>
          </a:p>
          <a:p>
            <a:r>
              <a:rPr lang="es-UY" dirty="0" smtClean="0"/>
              <a:t>Que </a:t>
            </a:r>
            <a:r>
              <a:rPr lang="es-UY" dirty="0"/>
              <a:t>la dimensión del sujeto a producir tome lugar de entrada no es lo mismo que apuntar a un diagnóstico </a:t>
            </a:r>
            <a:r>
              <a:rPr lang="es-UY" dirty="0" err="1"/>
              <a:t>objetivante</a:t>
            </a:r>
            <a:r>
              <a:rPr lang="es-UY" dirty="0"/>
              <a:t> </a:t>
            </a:r>
          </a:p>
        </p:txBody>
      </p:sp>
    </p:spTree>
    <p:extLst>
      <p:ext uri="{BB962C8B-B14F-4D97-AF65-F5344CB8AC3E}">
        <p14:creationId xmlns:p14="http://schemas.microsoft.com/office/powerpoint/2010/main" val="35762713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1052736"/>
            <a:ext cx="6840760" cy="4670333"/>
          </a:xfrm>
        </p:spPr>
        <p:txBody>
          <a:bodyPr/>
          <a:lstStyle/>
          <a:p>
            <a:r>
              <a:rPr lang="es-UY" dirty="0"/>
              <a:t>También las decisiones que se tomen estarán estrechamente vinculadas a lo que allí se escuche. ¿De qué depende que se lo admita? ¿Qué demanda va a ser recibida? ¿Cuál rechazada? ¿Es el diagnóstico lo que decide? </a:t>
            </a:r>
          </a:p>
          <a:p>
            <a:r>
              <a:rPr lang="es-UY" dirty="0"/>
              <a:t>En este sentido, el momento de la admisión </a:t>
            </a:r>
            <a:r>
              <a:rPr lang="es-UY" b="1" u="sng" dirty="0" smtClean="0"/>
              <a:t>No </a:t>
            </a:r>
            <a:r>
              <a:rPr lang="es-UY" dirty="0"/>
              <a:t>es un mero trámite. </a:t>
            </a:r>
            <a:endParaRPr lang="es-UY" dirty="0" smtClean="0"/>
          </a:p>
          <a:p>
            <a:r>
              <a:rPr lang="es-UY" dirty="0"/>
              <a:t>¿Qué </a:t>
            </a:r>
            <a:r>
              <a:rPr lang="es-UY" dirty="0" smtClean="0"/>
              <a:t>lugar ocupa </a:t>
            </a:r>
            <a:r>
              <a:rPr lang="es-UY" dirty="0"/>
              <a:t>para </a:t>
            </a:r>
            <a:r>
              <a:rPr lang="es-UY" dirty="0" smtClean="0"/>
              <a:t>el psicólogo </a:t>
            </a:r>
            <a:r>
              <a:rPr lang="es-UY" dirty="0"/>
              <a:t>las entrevistas de admisión? ¿Hay algo </a:t>
            </a:r>
            <a:r>
              <a:rPr lang="es-UY" dirty="0" smtClean="0"/>
              <a:t>diferencial </a:t>
            </a:r>
            <a:r>
              <a:rPr lang="es-UY" dirty="0"/>
              <a:t>en una admisión tomada por un </a:t>
            </a:r>
            <a:r>
              <a:rPr lang="es-UY" dirty="0" smtClean="0"/>
              <a:t>psicólogo, </a:t>
            </a:r>
            <a:r>
              <a:rPr lang="es-UY" dirty="0"/>
              <a:t>por un psiquiatra o por alguien de </a:t>
            </a:r>
            <a:r>
              <a:rPr lang="es-UY" dirty="0" smtClean="0"/>
              <a:t>formación </a:t>
            </a:r>
            <a:r>
              <a:rPr lang="es-UY" dirty="0"/>
              <a:t>no </a:t>
            </a:r>
            <a:r>
              <a:rPr lang="es-UY" dirty="0" err="1" smtClean="0"/>
              <a:t>psicologica</a:t>
            </a:r>
            <a:r>
              <a:rPr lang="es-UY" dirty="0" smtClean="0"/>
              <a:t>? </a:t>
            </a:r>
            <a:endParaRPr lang="es-UY" dirty="0"/>
          </a:p>
        </p:txBody>
      </p:sp>
    </p:spTree>
    <p:extLst>
      <p:ext uri="{BB962C8B-B14F-4D97-AF65-F5344CB8AC3E}">
        <p14:creationId xmlns:p14="http://schemas.microsoft.com/office/powerpoint/2010/main" val="2469075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Psicología Clínica</a:t>
            </a:r>
            <a:endParaRPr lang="es-UY" dirty="0"/>
          </a:p>
        </p:txBody>
      </p:sp>
      <p:sp>
        <p:nvSpPr>
          <p:cNvPr id="3" name="2 Marcador de contenido"/>
          <p:cNvSpPr>
            <a:spLocks noGrp="1"/>
          </p:cNvSpPr>
          <p:nvPr>
            <p:ph idx="1"/>
          </p:nvPr>
        </p:nvSpPr>
        <p:spPr>
          <a:xfrm>
            <a:off x="1463040" y="2273460"/>
            <a:ext cx="6196405" cy="3603812"/>
          </a:xfrm>
        </p:spPr>
        <p:txBody>
          <a:bodyPr/>
          <a:lstStyle/>
          <a:p>
            <a:r>
              <a:rPr lang="es-UY" dirty="0" smtClean="0"/>
              <a:t>En griego</a:t>
            </a:r>
            <a:r>
              <a:rPr lang="es-UY" sz="2800" b="1" dirty="0" smtClean="0"/>
              <a:t>, </a:t>
            </a:r>
            <a:r>
              <a:rPr lang="es-UY" sz="2800" b="1" i="1" dirty="0" err="1" smtClean="0"/>
              <a:t>Kliniké</a:t>
            </a:r>
            <a:r>
              <a:rPr lang="es-UY" sz="2800" b="1" dirty="0" smtClean="0"/>
              <a:t> </a:t>
            </a:r>
            <a:r>
              <a:rPr lang="es-UY" sz="2800" dirty="0" smtClean="0"/>
              <a:t>,</a:t>
            </a:r>
            <a:r>
              <a:rPr lang="es-UY" dirty="0" smtClean="0"/>
              <a:t>nombre que se daba a la practica medica junto a la cama del enfermo.</a:t>
            </a:r>
          </a:p>
          <a:p>
            <a:pPr marL="0" indent="0">
              <a:buNone/>
            </a:pPr>
            <a:endParaRPr lang="es-UY" dirty="0" smtClean="0"/>
          </a:p>
          <a:p>
            <a:r>
              <a:rPr lang="es-UY" dirty="0" smtClean="0"/>
              <a:t>El diccionario </a:t>
            </a:r>
            <a:r>
              <a:rPr lang="es-UY" dirty="0" err="1" smtClean="0"/>
              <a:t>Merrian</a:t>
            </a:r>
            <a:r>
              <a:rPr lang="es-UY" dirty="0" smtClean="0"/>
              <a:t> </a:t>
            </a:r>
            <a:r>
              <a:rPr lang="es-UY" dirty="0" err="1" smtClean="0"/>
              <a:t>Webster</a:t>
            </a:r>
            <a:r>
              <a:rPr lang="es-UY" dirty="0" smtClean="0"/>
              <a:t> de lengua inglesa  agrega que «clínico» es todo aquello que involucra observación directa del paciente, lo que es diagnosticable.</a:t>
            </a:r>
            <a:endParaRPr lang="es-UY" dirty="0"/>
          </a:p>
        </p:txBody>
      </p:sp>
    </p:spTree>
    <p:extLst>
      <p:ext uri="{BB962C8B-B14F-4D97-AF65-F5344CB8AC3E}">
        <p14:creationId xmlns:p14="http://schemas.microsoft.com/office/powerpoint/2010/main" val="42297099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87624" y="980728"/>
            <a:ext cx="6768752" cy="4742341"/>
          </a:xfrm>
        </p:spPr>
        <p:txBody>
          <a:bodyPr>
            <a:normAutofit fontScale="85000" lnSpcReduction="20000"/>
          </a:bodyPr>
          <a:lstStyle/>
          <a:p>
            <a:r>
              <a:rPr lang="es-UY" dirty="0"/>
              <a:t>Situaría la diferencia en la posibilidad de tener en cuenta la transferencia, pero fundamentalmente, en el lugar que el sujeto adquiere en ellas. </a:t>
            </a:r>
            <a:endParaRPr lang="es-UY" dirty="0" smtClean="0"/>
          </a:p>
          <a:p>
            <a:r>
              <a:rPr lang="es-UY" dirty="0"/>
              <a:t>Los datos en psiquiatría valen como signos para un diagnóstico, pero no dan lugar al despliegue de una historia subjetiva, en la cual esos datos van tomando su lugar en una historia de deseo</a:t>
            </a:r>
            <a:r>
              <a:rPr lang="es-UY" dirty="0" smtClean="0"/>
              <a:t>.</a:t>
            </a:r>
          </a:p>
          <a:p>
            <a:r>
              <a:rPr lang="es-UY" dirty="0"/>
              <a:t>Ya no es el tiempo de decisión para ver si se lo toma o no, sino que se lo ha tomado, se ha dado lugar a su </a:t>
            </a:r>
            <a:r>
              <a:rPr lang="es-UY" dirty="0" smtClean="0"/>
              <a:t>demanda. </a:t>
            </a:r>
            <a:r>
              <a:rPr lang="es-UY" dirty="0"/>
              <a:t>Pueden en estas entrevistas producirse efectos y transformaciones subjetivas muy importantes que pueden dejar el campo abierto, o no, a la posibilidad del análisis y, a pesar de </a:t>
            </a:r>
            <a:r>
              <a:rPr lang="es-UY" dirty="0" err="1"/>
              <a:t>ésto</a:t>
            </a:r>
            <a:r>
              <a:rPr lang="es-UY" dirty="0"/>
              <a:t>, producir efectos</a:t>
            </a:r>
            <a:r>
              <a:rPr lang="es-UY" dirty="0" smtClean="0"/>
              <a:t>.</a:t>
            </a:r>
          </a:p>
          <a:p>
            <a:r>
              <a:rPr lang="es-UY" dirty="0" smtClean="0"/>
              <a:t> </a:t>
            </a:r>
            <a:r>
              <a:rPr lang="es-UY" dirty="0"/>
              <a:t>Es </a:t>
            </a:r>
            <a:r>
              <a:rPr lang="es-UY" dirty="0" smtClean="0"/>
              <a:t>crucial </a:t>
            </a:r>
            <a:r>
              <a:rPr lang="es-UY" dirty="0"/>
              <a:t>diferenciar el acto de rechazar un sujeto, de aquél de rechazar la formulación de su demanda y acompañarlo a producir un reposicionamiento, sin rechazar al sujeto. Eso forma parte del trabajo de la admisión y de las entrevistas preliminares </a:t>
            </a:r>
          </a:p>
        </p:txBody>
      </p:sp>
    </p:spTree>
    <p:extLst>
      <p:ext uri="{BB962C8B-B14F-4D97-AF65-F5344CB8AC3E}">
        <p14:creationId xmlns:p14="http://schemas.microsoft.com/office/powerpoint/2010/main" val="10409505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908720"/>
            <a:ext cx="6984776" cy="4814349"/>
          </a:xfrm>
        </p:spPr>
        <p:txBody>
          <a:bodyPr>
            <a:noAutofit/>
          </a:bodyPr>
          <a:lstStyle/>
          <a:p>
            <a:r>
              <a:rPr lang="es-UY" sz="2000" dirty="0"/>
              <a:t>Si toda admisión implica que hay sistemas de exclusión: algunos sí y otros no. </a:t>
            </a:r>
            <a:endParaRPr lang="es-UY" sz="2000" dirty="0" smtClean="0"/>
          </a:p>
          <a:p>
            <a:r>
              <a:rPr lang="es-UY" sz="2000" dirty="0" smtClean="0"/>
              <a:t>¿</a:t>
            </a:r>
            <a:r>
              <a:rPr lang="es-UY" sz="2000" dirty="0"/>
              <a:t>En función de qué se decide admitirlo y qué ocurre allí con la demanda? ¿Hay criterios? ¿Son generales? ¿Son caso a caso? ¿Qué valor tiene el diagnostico para la decisión</a:t>
            </a:r>
            <a:r>
              <a:rPr lang="es-UY" sz="2000" dirty="0" smtClean="0"/>
              <a:t>?</a:t>
            </a:r>
            <a:endParaRPr lang="es-UY" sz="2000" dirty="0"/>
          </a:p>
          <a:p>
            <a:r>
              <a:rPr lang="es-UY" sz="2000" dirty="0"/>
              <a:t>Pienso que, en primer lugar, es importante clarificar la demanda, ver cuál es el pedido que lleva a la consulta, si es que lo hay, de qué sufre. Es difícil iniciar una </a:t>
            </a:r>
            <a:r>
              <a:rPr lang="es-UY" sz="2000" dirty="0" smtClean="0"/>
              <a:t>intervención </a:t>
            </a:r>
            <a:r>
              <a:rPr lang="es-UY" sz="2000" dirty="0"/>
              <a:t>si no hay reconocimiento por parte del sujeto de algo que lo perturba, de lo que quiera aliviarse. </a:t>
            </a:r>
          </a:p>
          <a:p>
            <a:r>
              <a:rPr lang="es-UY" sz="2000" dirty="0"/>
              <a:t>No se trata de que tenga que probarse una demanda de análisis. Esto es algo a producir. Y no depende en absoluto de un pedido </a:t>
            </a:r>
            <a:r>
              <a:rPr lang="es-UY" sz="2000" dirty="0" smtClean="0"/>
              <a:t>intelectual</a:t>
            </a:r>
            <a:endParaRPr lang="es-UY" sz="2000" dirty="0"/>
          </a:p>
          <a:p>
            <a:endParaRPr lang="es-UY" sz="2000" dirty="0"/>
          </a:p>
        </p:txBody>
      </p:sp>
    </p:spTree>
    <p:extLst>
      <p:ext uri="{BB962C8B-B14F-4D97-AF65-F5344CB8AC3E}">
        <p14:creationId xmlns:p14="http://schemas.microsoft.com/office/powerpoint/2010/main" val="28355344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836712"/>
            <a:ext cx="6840760" cy="4886357"/>
          </a:xfrm>
        </p:spPr>
        <p:txBody>
          <a:bodyPr>
            <a:normAutofit/>
          </a:bodyPr>
          <a:lstStyle/>
          <a:p>
            <a:r>
              <a:rPr lang="es-UY" sz="2000" dirty="0"/>
              <a:t>Nos encontramos con un sufrimiento, algo de lo que quiere quitarse muchas veces no es un síntoma, es una angustia,  un quiebre narcisístico que amenaza con el pasaje al acto, un duelo. </a:t>
            </a:r>
            <a:endParaRPr lang="es-UY" sz="2000" dirty="0" smtClean="0"/>
          </a:p>
          <a:p>
            <a:r>
              <a:rPr lang="es-UY" sz="2000" dirty="0" smtClean="0"/>
              <a:t>Pero </a:t>
            </a:r>
            <a:r>
              <a:rPr lang="es-UY" sz="2000" dirty="0"/>
              <a:t>tiene que poder localizarse un punto de falta, algo que motorice el consentimiento a hablar de lo que le pasa, a dirigir a Otro su padecimiento. Una negativa rotunda, un forzamiento, no da lugar a la operación analítica. De todos modos, las intervenciones del </a:t>
            </a:r>
            <a:r>
              <a:rPr lang="es-UY" sz="2000" dirty="0" err="1" smtClean="0"/>
              <a:t>psicologo</a:t>
            </a:r>
            <a:r>
              <a:rPr lang="es-UY" sz="2000" dirty="0" smtClean="0"/>
              <a:t> </a:t>
            </a:r>
            <a:r>
              <a:rPr lang="es-UY" sz="2000" dirty="0"/>
              <a:t>son, en este punto, importantes y decisivas. Es posible que lo que comienza como un “no quiero saber nada” se transforme en una segunda entrevista en otra posición. </a:t>
            </a:r>
          </a:p>
          <a:p>
            <a:r>
              <a:rPr lang="es-UY" sz="2000" dirty="0"/>
              <a:t> También es cierto que hay que poder escuchar el no y darle su lugar. A veces, poder aceptar el no, produce otras condiciones para el sí. </a:t>
            </a:r>
          </a:p>
          <a:p>
            <a:endParaRPr lang="es-UY" sz="2000" dirty="0"/>
          </a:p>
        </p:txBody>
      </p:sp>
    </p:spTree>
    <p:extLst>
      <p:ext uri="{BB962C8B-B14F-4D97-AF65-F5344CB8AC3E}">
        <p14:creationId xmlns:p14="http://schemas.microsoft.com/office/powerpoint/2010/main" val="10494388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980728"/>
            <a:ext cx="6768752" cy="4742341"/>
          </a:xfrm>
        </p:spPr>
        <p:txBody>
          <a:bodyPr>
            <a:normAutofit fontScale="92500" lnSpcReduction="20000"/>
          </a:bodyPr>
          <a:lstStyle/>
          <a:p>
            <a:r>
              <a:rPr lang="es-UY" dirty="0"/>
              <a:t>¿Cuándo decir que no? Son situaciones difíciles porque es necesario también ponerlo a prueba y dar cierto tiempo para tomar una decisión, pero no sirve continuar si se verifica que no hay demanda genuina. </a:t>
            </a:r>
          </a:p>
          <a:p>
            <a:r>
              <a:rPr lang="es-UY" dirty="0"/>
              <a:t>Acá se plantea el problema de los tratamientos obligatorios, a los que es </a:t>
            </a:r>
            <a:r>
              <a:rPr lang="es-UY" dirty="0" smtClean="0"/>
              <a:t>necesario </a:t>
            </a:r>
            <a:r>
              <a:rPr lang="es-UY" dirty="0"/>
              <a:t>sacar del marco de la obligación o del castigo para poder dar lugar a que una demanda del sujeto aparezca y que se </a:t>
            </a:r>
            <a:r>
              <a:rPr lang="es-UY" dirty="0" smtClean="0"/>
              <a:t>trate </a:t>
            </a:r>
            <a:r>
              <a:rPr lang="es-UY" dirty="0"/>
              <a:t>de su decisión, no de una obligación. </a:t>
            </a:r>
          </a:p>
          <a:p>
            <a:r>
              <a:rPr lang="es-UY" dirty="0"/>
              <a:t>Esto es fundamental en el tratamiento con chicos y adolescentes. Considerar las condiciones de una demanda que haga posible que el sujeto se haga cargo de sostener su tratamiento, no por rutina, sino por deseo; de que algo se produzca, </a:t>
            </a:r>
            <a:r>
              <a:rPr lang="es-UY" dirty="0" smtClean="0"/>
              <a:t>aunque </a:t>
            </a:r>
            <a:r>
              <a:rPr lang="es-UY" dirty="0"/>
              <a:t>ese algo puede ser la búsqueda de restablecer una posición perdida. Pero es un comienzo.</a:t>
            </a:r>
          </a:p>
        </p:txBody>
      </p:sp>
    </p:spTree>
    <p:extLst>
      <p:ext uri="{BB962C8B-B14F-4D97-AF65-F5344CB8AC3E}">
        <p14:creationId xmlns:p14="http://schemas.microsoft.com/office/powerpoint/2010/main" val="4552793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59632" y="908720"/>
            <a:ext cx="6624736" cy="4814349"/>
          </a:xfrm>
        </p:spPr>
        <p:txBody>
          <a:bodyPr>
            <a:normAutofit/>
          </a:bodyPr>
          <a:lstStyle/>
          <a:p>
            <a:r>
              <a:rPr lang="es-UY" sz="2000" dirty="0"/>
              <a:t>Otra cuestión importante, a tener en cuenta, es que no siempre es deseable ni aconsejable que un sujeto inicie un tratamiento. </a:t>
            </a:r>
            <a:endParaRPr lang="es-UY" sz="2000" dirty="0" smtClean="0"/>
          </a:p>
          <a:p>
            <a:r>
              <a:rPr lang="es-UY" sz="2000" dirty="0" smtClean="0"/>
              <a:t>Esto es frecuente</a:t>
            </a:r>
            <a:r>
              <a:rPr lang="es-UY" sz="2000" dirty="0"/>
              <a:t>, en casos de chicos derivados por </a:t>
            </a:r>
            <a:r>
              <a:rPr lang="es-UY" sz="2000" dirty="0" smtClean="0"/>
              <a:t>la escuela , </a:t>
            </a:r>
            <a:r>
              <a:rPr lang="es-UY" sz="2000" dirty="0"/>
              <a:t>en los que no siempre conviene convalidar y cristalizar esa derivación como enfermedad del chico o como molestia para padres y maestros</a:t>
            </a:r>
            <a:r>
              <a:rPr lang="es-UY" sz="2000" dirty="0" smtClean="0"/>
              <a:t>.</a:t>
            </a:r>
          </a:p>
          <a:p>
            <a:r>
              <a:rPr lang="es-UY" sz="2000" dirty="0" smtClean="0"/>
              <a:t> </a:t>
            </a:r>
            <a:r>
              <a:rPr lang="es-UY" sz="2000" dirty="0"/>
              <a:t>Es difícil, en algunas situaciones, decidir si continuar o cortar, pero también, en la </a:t>
            </a:r>
            <a:r>
              <a:rPr lang="es-UY" sz="2000" dirty="0" smtClean="0"/>
              <a:t>admisión</a:t>
            </a:r>
            <a:r>
              <a:rPr lang="es-UY" sz="2000" dirty="0"/>
              <a:t>, la función del corte puede adquirir, en ciertos casos, su valor y tomarse el tiempo para decidir o no la iniciación del </a:t>
            </a:r>
            <a:r>
              <a:rPr lang="es-UY" sz="2000" dirty="0" smtClean="0"/>
              <a:t>tratamiento.</a:t>
            </a:r>
            <a:endParaRPr lang="es-UY" sz="2000" dirty="0"/>
          </a:p>
        </p:txBody>
      </p:sp>
    </p:spTree>
    <p:extLst>
      <p:ext uri="{BB962C8B-B14F-4D97-AF65-F5344CB8AC3E}">
        <p14:creationId xmlns:p14="http://schemas.microsoft.com/office/powerpoint/2010/main" val="32407756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 name="CustomShape 1"/>
          <p:cNvSpPr/>
          <p:nvPr/>
        </p:nvSpPr>
        <p:spPr>
          <a:xfrm>
            <a:off x="755576" y="607140"/>
            <a:ext cx="8078824" cy="733628"/>
          </a:xfrm>
          <a:prstGeom prst="rect">
            <a:avLst/>
          </a:prstGeom>
        </p:spPr>
        <p:txBody>
          <a:bodyPr lIns="90000" tIns="45000" rIns="90000" bIns="45000" anchor="b"/>
          <a:lstStyle/>
          <a:p>
            <a:pPr algn="ctr">
              <a:lnSpc>
                <a:spcPct val="100000"/>
              </a:lnSpc>
            </a:pPr>
            <a:endParaRPr dirty="0"/>
          </a:p>
        </p:txBody>
      </p:sp>
      <p:sp>
        <p:nvSpPr>
          <p:cNvPr id="357" name="CustomShape 2"/>
          <p:cNvSpPr/>
          <p:nvPr/>
        </p:nvSpPr>
        <p:spPr>
          <a:xfrm>
            <a:off x="1043608" y="1772816"/>
            <a:ext cx="7200800" cy="4324504"/>
          </a:xfrm>
          <a:prstGeom prst="rect">
            <a:avLst/>
          </a:prstGeom>
        </p:spPr>
        <p:txBody>
          <a:bodyPr lIns="90000" tIns="45000" rIns="90000" bIns="45000"/>
          <a:lstStyle/>
          <a:p>
            <a:pPr>
              <a:lnSpc>
                <a:spcPct val="100000"/>
              </a:lnSpc>
              <a:buSzPct val="85000"/>
              <a:buFont typeface="Wingdings 2" charset="2"/>
              <a:buChar char=""/>
            </a:pPr>
            <a:r>
              <a:rPr lang="es-ES" sz="2400" dirty="0" smtClean="0">
                <a:solidFill>
                  <a:srgbClr val="2F2B20"/>
                </a:solidFill>
                <a:latin typeface="&gt;&lt;value"/>
              </a:rPr>
              <a:t>Un </a:t>
            </a:r>
            <a:r>
              <a:rPr lang="es-ES" sz="2400" dirty="0">
                <a:solidFill>
                  <a:srgbClr val="2F2B20"/>
                </a:solidFill>
                <a:latin typeface="&gt;&lt;value"/>
              </a:rPr>
              <a:t>proceso dentro de cuyo marco se da el proceso.</a:t>
            </a:r>
            <a:endParaRPr dirty="0"/>
          </a:p>
          <a:p>
            <a:pPr>
              <a:lnSpc>
                <a:spcPct val="100000"/>
              </a:lnSpc>
            </a:pPr>
            <a:endParaRPr dirty="0"/>
          </a:p>
          <a:p>
            <a:pPr>
              <a:lnSpc>
                <a:spcPct val="100000"/>
              </a:lnSpc>
              <a:buSzPct val="85000"/>
              <a:buFont typeface="Wingdings 2" charset="2"/>
              <a:buChar char=""/>
            </a:pPr>
            <a:r>
              <a:rPr lang="es-ES" sz="2400" dirty="0">
                <a:solidFill>
                  <a:srgbClr val="2F2B20"/>
                </a:solidFill>
                <a:latin typeface="&gt;&lt;value"/>
              </a:rPr>
              <a:t>Encuadrar: establecer los límites dentro de los cuales un acontecimiento tiene lugar o cobra sentido.</a:t>
            </a:r>
            <a:endParaRPr dirty="0"/>
          </a:p>
          <a:p>
            <a:pPr>
              <a:lnSpc>
                <a:spcPct val="100000"/>
              </a:lnSpc>
            </a:pPr>
            <a:endParaRPr dirty="0"/>
          </a:p>
          <a:p>
            <a:pPr>
              <a:lnSpc>
                <a:spcPct val="100000"/>
              </a:lnSpc>
            </a:pPr>
            <a:endParaRPr lang="es-UY" dirty="0" smtClean="0"/>
          </a:p>
          <a:p>
            <a:pPr>
              <a:lnSpc>
                <a:spcPct val="100000"/>
              </a:lnSpc>
            </a:pPr>
            <a:endParaRPr dirty="0"/>
          </a:p>
          <a:p>
            <a:pPr>
              <a:lnSpc>
                <a:spcPct val="100000"/>
              </a:lnSpc>
            </a:pPr>
            <a:endParaRPr dirty="0"/>
          </a:p>
          <a:p>
            <a:pPr>
              <a:lnSpc>
                <a:spcPct val="100000"/>
              </a:lnSpc>
            </a:pPr>
            <a:endParaRPr dirty="0"/>
          </a:p>
        </p:txBody>
      </p:sp>
      <p:sp>
        <p:nvSpPr>
          <p:cNvPr id="2" name="1 Rectángulo"/>
          <p:cNvSpPr/>
          <p:nvPr/>
        </p:nvSpPr>
        <p:spPr>
          <a:xfrm>
            <a:off x="1547664" y="515978"/>
            <a:ext cx="5056336" cy="969496"/>
          </a:xfrm>
          <a:prstGeom prst="rect">
            <a:avLst/>
          </a:prstGeom>
        </p:spPr>
        <p:txBody>
          <a:bodyPr wrap="square">
            <a:spAutoFit/>
          </a:bodyPr>
          <a:lstStyle/>
          <a:p>
            <a:pPr lvl="0" algn="ctr"/>
            <a:endParaRPr lang="es-ES" sz="3300" dirty="0" smtClean="0">
              <a:solidFill>
                <a:srgbClr val="B9B35F"/>
              </a:solidFill>
              <a:latin typeface="Georgia"/>
            </a:endParaRPr>
          </a:p>
          <a:p>
            <a:pPr lvl="0" algn="ctr"/>
            <a:r>
              <a:rPr lang="es-ES" sz="2400" dirty="0" smtClean="0">
                <a:solidFill>
                  <a:srgbClr val="B9B35F"/>
                </a:solidFill>
                <a:ea typeface="FangSong" pitchFamily="49" charset="-122"/>
                <a:cs typeface="Calibri" pitchFamily="34" charset="0"/>
              </a:rPr>
              <a:t>Encuadre </a:t>
            </a:r>
            <a:r>
              <a:rPr lang="es-ES" sz="2400" dirty="0">
                <a:solidFill>
                  <a:srgbClr val="B9B35F"/>
                </a:solidFill>
                <a:ea typeface="FangSong" pitchFamily="49" charset="-122"/>
                <a:cs typeface="Calibri" pitchFamily="34" charset="0"/>
              </a:rPr>
              <a:t>- Marco</a:t>
            </a:r>
            <a:endParaRPr lang="es-ES" sz="2400" dirty="0">
              <a:solidFill>
                <a:prstClr val="black"/>
              </a:solidFill>
              <a:ea typeface="FangSong" pitchFamily="49" charset="-122"/>
              <a:cs typeface="Calibri" pitchFamily="34" charset="0"/>
            </a:endParaRPr>
          </a:p>
        </p:txBody>
      </p:sp>
    </p:spTree>
    <p:extLst>
      <p:ext uri="{BB962C8B-B14F-4D97-AF65-F5344CB8AC3E}">
        <p14:creationId xmlns:p14="http://schemas.microsoft.com/office/powerpoint/2010/main" val="3687581016"/>
      </p:ext>
    </p:extLst>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1043608" y="836712"/>
            <a:ext cx="6984776" cy="5184576"/>
          </a:xfrm>
        </p:spPr>
        <p:txBody>
          <a:bodyPr/>
          <a:lstStyle/>
          <a:p>
            <a:pPr marL="0" indent="0" algn="ctr">
              <a:buNone/>
            </a:pPr>
            <a:r>
              <a:rPr lang="es-UY" sz="3600" b="1" dirty="0" smtClean="0"/>
              <a:t>ENCUADRE</a:t>
            </a:r>
          </a:p>
          <a:p>
            <a:pPr marL="0" indent="0">
              <a:buNone/>
            </a:pPr>
            <a:r>
              <a:rPr lang="es-UY" i="1" u="sng" dirty="0" smtClean="0"/>
              <a:t>Externo</a:t>
            </a:r>
            <a:endParaRPr lang="es-UY" i="1" u="sng" dirty="0"/>
          </a:p>
          <a:p>
            <a:pPr marL="0" indent="0">
              <a:buNone/>
            </a:pPr>
            <a:r>
              <a:rPr lang="es-UY" dirty="0"/>
              <a:t>Sostiene el proceso; el proceso no sostiene el proceso</a:t>
            </a:r>
          </a:p>
          <a:p>
            <a:pPr marL="0" indent="0">
              <a:buNone/>
            </a:pPr>
            <a:r>
              <a:rPr lang="es-UY" dirty="0"/>
              <a:t>El «no proceso» (Bleger): encuadre mudo. Si cambia el «no proceso» interviene una nueva variable</a:t>
            </a:r>
          </a:p>
          <a:p>
            <a:pPr marL="0" indent="0">
              <a:buNone/>
            </a:pPr>
            <a:r>
              <a:rPr lang="es-UY" dirty="0"/>
              <a:t>Son variables que hay que mantener constantes: horarios, frecuencias, tiempos, honorarios, </a:t>
            </a:r>
            <a:r>
              <a:rPr lang="es-UY" dirty="0" smtClean="0"/>
              <a:t>roles.</a:t>
            </a:r>
          </a:p>
          <a:p>
            <a:pPr marL="0" indent="0">
              <a:buNone/>
            </a:pPr>
            <a:r>
              <a:rPr lang="es-UY" dirty="0"/>
              <a:t>El encuadre puede ser más estricto, más rígido o más permeable y flexible; se adecua a cada paciente; cada institución determina el suyo</a:t>
            </a:r>
          </a:p>
          <a:p>
            <a:pPr marL="0" indent="0">
              <a:buNone/>
            </a:pPr>
            <a:endParaRPr lang="es-UY" dirty="0"/>
          </a:p>
          <a:p>
            <a:endParaRPr lang="es-UY" dirty="0"/>
          </a:p>
        </p:txBody>
      </p:sp>
    </p:spTree>
    <p:extLst>
      <p:ext uri="{BB962C8B-B14F-4D97-AF65-F5344CB8AC3E}">
        <p14:creationId xmlns:p14="http://schemas.microsoft.com/office/powerpoint/2010/main" val="39236207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836712"/>
            <a:ext cx="7128792" cy="5256584"/>
          </a:xfrm>
        </p:spPr>
        <p:txBody>
          <a:bodyPr/>
          <a:lstStyle/>
          <a:p>
            <a:pPr marL="0" indent="0">
              <a:buNone/>
            </a:pPr>
            <a:endParaRPr lang="es-UY" i="1" u="sng" dirty="0" smtClean="0"/>
          </a:p>
          <a:p>
            <a:pPr marL="0" indent="0">
              <a:buNone/>
            </a:pPr>
            <a:r>
              <a:rPr lang="es-UY" i="1" u="sng" dirty="0" smtClean="0"/>
              <a:t>Interno</a:t>
            </a:r>
            <a:endParaRPr lang="es-UY" i="1" u="sng" dirty="0"/>
          </a:p>
          <a:p>
            <a:pPr marL="0" indent="0">
              <a:buNone/>
            </a:pPr>
            <a:r>
              <a:rPr lang="es-UY" dirty="0" smtClean="0"/>
              <a:t> </a:t>
            </a:r>
            <a:r>
              <a:rPr lang="es-UY" dirty="0"/>
              <a:t>La formación propia del psicólogo (modelo teórico con el cual trabaja)(aspectos conscientes)</a:t>
            </a:r>
          </a:p>
          <a:p>
            <a:pPr marL="0" indent="0">
              <a:buNone/>
            </a:pPr>
            <a:r>
              <a:rPr lang="es-UY" dirty="0" smtClean="0"/>
              <a:t> </a:t>
            </a:r>
            <a:r>
              <a:rPr lang="es-UY" dirty="0"/>
              <a:t>Capacidad que tenga por haber estado en psicoterapia para llevar adelante este proceso: factores </a:t>
            </a:r>
            <a:r>
              <a:rPr lang="es-UY" dirty="0" err="1"/>
              <a:t>intrapsíquicos</a:t>
            </a:r>
            <a:r>
              <a:rPr lang="es-UY" dirty="0"/>
              <a:t> y comunicacionales (aspectos inconscientes)</a:t>
            </a:r>
          </a:p>
          <a:p>
            <a:pPr marL="0" indent="0">
              <a:buNone/>
            </a:pPr>
            <a:r>
              <a:rPr lang="es-UY" dirty="0" smtClean="0"/>
              <a:t> </a:t>
            </a:r>
            <a:r>
              <a:rPr lang="es-UY" dirty="0"/>
              <a:t>Encuentro de subjetividades</a:t>
            </a:r>
          </a:p>
          <a:p>
            <a:pPr marL="0" indent="0">
              <a:buNone/>
            </a:pPr>
            <a:r>
              <a:rPr lang="es-UY" dirty="0" smtClean="0"/>
              <a:t> </a:t>
            </a:r>
            <a:r>
              <a:rPr lang="es-UY" dirty="0"/>
              <a:t>Marco intersubjetivo e interactivo</a:t>
            </a:r>
          </a:p>
          <a:p>
            <a:endParaRPr lang="es-UY" dirty="0"/>
          </a:p>
        </p:txBody>
      </p:sp>
    </p:spTree>
    <p:extLst>
      <p:ext uri="{BB962C8B-B14F-4D97-AF65-F5344CB8AC3E}">
        <p14:creationId xmlns:p14="http://schemas.microsoft.com/office/powerpoint/2010/main" val="1382084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 name="CustomShape 1"/>
          <p:cNvSpPr/>
          <p:nvPr/>
        </p:nvSpPr>
        <p:spPr>
          <a:xfrm>
            <a:off x="301680" y="228600"/>
            <a:ext cx="8532720" cy="1298520"/>
          </a:xfrm>
          <a:prstGeom prst="rect">
            <a:avLst/>
          </a:prstGeom>
        </p:spPr>
        <p:txBody>
          <a:bodyPr lIns="90000" tIns="45000" rIns="90000" bIns="45000" anchor="b"/>
          <a:lstStyle/>
          <a:p>
            <a:pPr algn="ctr">
              <a:lnSpc>
                <a:spcPct val="100000"/>
              </a:lnSpc>
            </a:pPr>
            <a:endParaRPr lang="es-ES" sz="3300" dirty="0" smtClean="0">
              <a:solidFill>
                <a:srgbClr val="B9B35F"/>
              </a:solidFill>
              <a:latin typeface="Georgia"/>
            </a:endParaRPr>
          </a:p>
          <a:p>
            <a:pPr algn="ctr">
              <a:lnSpc>
                <a:spcPct val="100000"/>
              </a:lnSpc>
            </a:pPr>
            <a:endParaRPr lang="es-ES" sz="3300" dirty="0">
              <a:solidFill>
                <a:srgbClr val="B9B35F"/>
              </a:solidFill>
              <a:latin typeface="Georgia"/>
            </a:endParaRPr>
          </a:p>
          <a:p>
            <a:pPr algn="ctr">
              <a:lnSpc>
                <a:spcPct val="100000"/>
              </a:lnSpc>
            </a:pPr>
            <a:r>
              <a:rPr lang="es-ES" sz="3300" b="1" dirty="0" smtClean="0">
                <a:solidFill>
                  <a:srgbClr val="002060"/>
                </a:solidFill>
                <a:latin typeface="Calibri" pitchFamily="34" charset="0"/>
                <a:cs typeface="Calibri" pitchFamily="34" charset="0"/>
              </a:rPr>
              <a:t>Concepto </a:t>
            </a:r>
            <a:r>
              <a:rPr lang="es-ES" sz="3300" b="1" dirty="0">
                <a:solidFill>
                  <a:srgbClr val="002060"/>
                </a:solidFill>
                <a:latin typeface="Calibri" pitchFamily="34" charset="0"/>
                <a:cs typeface="Calibri" pitchFamily="34" charset="0"/>
              </a:rPr>
              <a:t>de Encuadre</a:t>
            </a:r>
            <a:endParaRPr b="1" dirty="0">
              <a:solidFill>
                <a:srgbClr val="002060"/>
              </a:solidFill>
              <a:latin typeface="Calibri" pitchFamily="34" charset="0"/>
              <a:cs typeface="Calibri" pitchFamily="34" charset="0"/>
            </a:endParaRPr>
          </a:p>
        </p:txBody>
      </p:sp>
      <p:sp>
        <p:nvSpPr>
          <p:cNvPr id="352" name="CustomShape 2"/>
          <p:cNvSpPr/>
          <p:nvPr/>
        </p:nvSpPr>
        <p:spPr>
          <a:xfrm>
            <a:off x="755576" y="1527120"/>
            <a:ext cx="7416824" cy="4570200"/>
          </a:xfrm>
          <a:prstGeom prst="rect">
            <a:avLst/>
          </a:prstGeom>
        </p:spPr>
        <p:txBody>
          <a:bodyPr lIns="90000" tIns="45000" rIns="90000" bIns="45000"/>
          <a:lstStyle/>
          <a:p>
            <a:pPr>
              <a:lnSpc>
                <a:spcPct val="100000"/>
              </a:lnSpc>
              <a:buSzPct val="85000"/>
              <a:buFont typeface="Wingdings 2" charset="2"/>
              <a:buChar char=""/>
            </a:pPr>
            <a:r>
              <a:rPr lang="es-ES" sz="2000" dirty="0">
                <a:solidFill>
                  <a:srgbClr val="2F2B20"/>
                </a:solidFill>
                <a:latin typeface="Georgia"/>
              </a:rPr>
              <a:t>“</a:t>
            </a:r>
            <a:r>
              <a:rPr lang="es-ES" sz="2000" dirty="0">
                <a:solidFill>
                  <a:srgbClr val="2F2B20"/>
                </a:solidFill>
                <a:cs typeface="Calibri" pitchFamily="34" charset="0"/>
              </a:rPr>
              <a:t>El encuadre supone fijar como constantes las variables de tiempo y lugar, estipulando ciertas normas que delimitan los papeles de entrevistado y entrevistador con arreglo a la tarea que se va a realizar.” (</a:t>
            </a:r>
            <a:r>
              <a:rPr lang="es-ES" sz="2000" dirty="0" err="1">
                <a:solidFill>
                  <a:srgbClr val="2F2B20"/>
                </a:solidFill>
                <a:cs typeface="Calibri" pitchFamily="34" charset="0"/>
              </a:rPr>
              <a:t>Etchegoyen</a:t>
            </a:r>
            <a:r>
              <a:rPr lang="es-ES" sz="2000" dirty="0">
                <a:solidFill>
                  <a:srgbClr val="2F2B20"/>
                </a:solidFill>
                <a:cs typeface="Calibri" pitchFamily="34" charset="0"/>
              </a:rPr>
              <a:t>, H., 1986)</a:t>
            </a:r>
            <a:endParaRPr sz="2000" dirty="0">
              <a:cs typeface="Calibri" pitchFamily="34" charset="0"/>
            </a:endParaRPr>
          </a:p>
          <a:p>
            <a:pPr>
              <a:lnSpc>
                <a:spcPct val="100000"/>
              </a:lnSpc>
            </a:pPr>
            <a:endParaRPr sz="2000" dirty="0"/>
          </a:p>
          <a:p>
            <a:pPr>
              <a:lnSpc>
                <a:spcPct val="100000"/>
              </a:lnSpc>
            </a:pPr>
            <a:endParaRPr sz="2000" dirty="0"/>
          </a:p>
          <a:p>
            <a:pPr>
              <a:lnSpc>
                <a:spcPct val="100000"/>
              </a:lnSpc>
              <a:buSzPct val="85000"/>
              <a:buFont typeface="Wingdings 2" charset="2"/>
              <a:buChar char=""/>
            </a:pPr>
            <a:r>
              <a:rPr lang="es-ES" sz="2000" dirty="0">
                <a:solidFill>
                  <a:srgbClr val="2F2B20"/>
                </a:solidFill>
              </a:rPr>
              <a:t>“El encuadre correspondería a las constantes de un fenómeno, un método o una técnica, y el proceso al conjunto de las variables” (….) “Es así que dentro del encuadre psicoanalítico incluimos el papel del analista, el conjunto de factores espacio (ambiente) temporales y parte de la técnica (en la cual se incluyen el establecimiento y mantenimiento de horarios, honorarios, interrupciones regladas, etc.).” (Bleger, J., 1966)</a:t>
            </a:r>
            <a:endParaRPr sz="2000" dirty="0"/>
          </a:p>
        </p:txBody>
      </p:sp>
    </p:spTree>
    <p:extLst>
      <p:ext uri="{BB962C8B-B14F-4D97-AF65-F5344CB8AC3E}">
        <p14:creationId xmlns:p14="http://schemas.microsoft.com/office/powerpoint/2010/main" val="2460887826"/>
      </p:ext>
    </p:extLst>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899592" y="980728"/>
            <a:ext cx="7128793" cy="830997"/>
          </a:xfrm>
          <a:prstGeom prst="rect">
            <a:avLst/>
          </a:prstGeom>
          <a:noFill/>
        </p:spPr>
        <p:txBody>
          <a:bodyPr wrap="square" rtlCol="0">
            <a:spAutoFit/>
          </a:bodyPr>
          <a:lstStyle/>
          <a:p>
            <a:pPr algn="just"/>
            <a:endParaRPr lang="es-UY" sz="2400" dirty="0" smtClean="0"/>
          </a:p>
          <a:p>
            <a:pPr algn="just"/>
            <a:endParaRPr lang="es-UY" sz="2400" dirty="0"/>
          </a:p>
        </p:txBody>
      </p:sp>
      <p:sp>
        <p:nvSpPr>
          <p:cNvPr id="6" name="5 Marcador de contenido"/>
          <p:cNvSpPr>
            <a:spLocks noGrp="1"/>
          </p:cNvSpPr>
          <p:nvPr>
            <p:ph idx="1"/>
          </p:nvPr>
        </p:nvSpPr>
        <p:spPr>
          <a:xfrm>
            <a:off x="1115616" y="1124744"/>
            <a:ext cx="6543829" cy="4598325"/>
          </a:xfrm>
        </p:spPr>
        <p:txBody>
          <a:bodyPr>
            <a:normAutofit/>
          </a:bodyPr>
          <a:lstStyle/>
          <a:p>
            <a:pPr algn="just"/>
            <a:r>
              <a:rPr lang="es-UY" dirty="0" smtClean="0"/>
              <a:t>Si bien la psicología clínica comparte con la medicina el significante </a:t>
            </a:r>
            <a:r>
              <a:rPr lang="es-UY" b="1" dirty="0" smtClean="0"/>
              <a:t>«Clínico» </a:t>
            </a:r>
            <a:r>
              <a:rPr lang="es-UY" dirty="0" smtClean="0"/>
              <a:t>sus orígenes  y construcciones son diferentes.</a:t>
            </a:r>
          </a:p>
          <a:p>
            <a:pPr marL="342900" indent="-342900" algn="just">
              <a:buFont typeface="Courier New" pitchFamily="49" charset="0"/>
              <a:buChar char="o"/>
            </a:pPr>
            <a:endParaRPr lang="es-UY" dirty="0"/>
          </a:p>
          <a:p>
            <a:pPr algn="just"/>
            <a:r>
              <a:rPr lang="es-UY" dirty="0"/>
              <a:t>Foucault señala que la clínica medica se organiza en el espacio entre la palabra y la muerte ( espacio de la mirada)</a:t>
            </a:r>
          </a:p>
          <a:p>
            <a:pPr marL="342900" indent="-342900" algn="just">
              <a:buFont typeface="Courier New" pitchFamily="49" charset="0"/>
              <a:buChar char="o"/>
            </a:pPr>
            <a:endParaRPr lang="es-UY" dirty="0"/>
          </a:p>
          <a:p>
            <a:pPr algn="just"/>
            <a:r>
              <a:rPr lang="es-UY" dirty="0"/>
              <a:t>La clínica psicológica surge, en el entramado de deseo y palabra (espacio de la escucha articulada a la mirada y la palabra)</a:t>
            </a:r>
          </a:p>
          <a:p>
            <a:endParaRPr lang="es-UY" dirty="0"/>
          </a:p>
        </p:txBody>
      </p:sp>
    </p:spTree>
    <p:extLst>
      <p:ext uri="{BB962C8B-B14F-4D97-AF65-F5344CB8AC3E}">
        <p14:creationId xmlns:p14="http://schemas.microsoft.com/office/powerpoint/2010/main" val="2938743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Noción de Clínica</a:t>
            </a:r>
            <a:endParaRPr lang="es-UY" dirty="0"/>
          </a:p>
        </p:txBody>
      </p:sp>
      <p:sp>
        <p:nvSpPr>
          <p:cNvPr id="3" name="2 Marcador de contenido"/>
          <p:cNvSpPr>
            <a:spLocks noGrp="1"/>
          </p:cNvSpPr>
          <p:nvPr>
            <p:ph idx="1"/>
          </p:nvPr>
        </p:nvSpPr>
        <p:spPr/>
        <p:txBody>
          <a:bodyPr>
            <a:normAutofit/>
          </a:bodyPr>
          <a:lstStyle/>
          <a:p>
            <a:r>
              <a:rPr lang="es-UY" dirty="0"/>
              <a:t>“La peculiaridad de una mirada que </a:t>
            </a:r>
            <a:r>
              <a:rPr lang="es-UY" dirty="0" smtClean="0"/>
              <a:t>constituye su </a:t>
            </a:r>
            <a:r>
              <a:rPr lang="es-UY" dirty="0"/>
              <a:t>objeto de estudio en situación.” </a:t>
            </a:r>
            <a:endParaRPr lang="es-UY" dirty="0" smtClean="0"/>
          </a:p>
          <a:p>
            <a:r>
              <a:rPr lang="es-UY" dirty="0" smtClean="0"/>
              <a:t>“</a:t>
            </a:r>
            <a:r>
              <a:rPr lang="es-UY" dirty="0"/>
              <a:t>Con </a:t>
            </a:r>
            <a:r>
              <a:rPr lang="es-UY" dirty="0" smtClean="0"/>
              <a:t>el término </a:t>
            </a:r>
            <a:r>
              <a:rPr lang="es-UY" dirty="0"/>
              <a:t>clínica nos interesa señalar </a:t>
            </a:r>
            <a:r>
              <a:rPr lang="es-UY" dirty="0" smtClean="0"/>
              <a:t>una perspectiva </a:t>
            </a:r>
            <a:r>
              <a:rPr lang="es-UY" dirty="0"/>
              <a:t>que toma en cuenta la </a:t>
            </a:r>
            <a:r>
              <a:rPr lang="es-UY" dirty="0" smtClean="0"/>
              <a:t>dimensión subjetiva</a:t>
            </a:r>
            <a:r>
              <a:rPr lang="es-UY" dirty="0"/>
              <a:t>, la singularidad en situación”</a:t>
            </a:r>
          </a:p>
          <a:p>
            <a:pPr marL="0" indent="0">
              <a:buNone/>
            </a:pPr>
            <a:r>
              <a:rPr lang="es-UY" dirty="0" smtClean="0"/>
              <a:t>            (</a:t>
            </a:r>
            <a:r>
              <a:rPr lang="es-UY" dirty="0"/>
              <a:t>Salomone, 2006)</a:t>
            </a:r>
          </a:p>
        </p:txBody>
      </p:sp>
    </p:spTree>
    <p:extLst>
      <p:ext uri="{BB962C8B-B14F-4D97-AF65-F5344CB8AC3E}">
        <p14:creationId xmlns:p14="http://schemas.microsoft.com/office/powerpoint/2010/main" val="27193477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836712"/>
            <a:ext cx="6768752" cy="5112568"/>
          </a:xfrm>
        </p:spPr>
        <p:txBody>
          <a:bodyPr>
            <a:normAutofit lnSpcReduction="10000"/>
          </a:bodyPr>
          <a:lstStyle/>
          <a:p>
            <a:r>
              <a:rPr lang="es-UY" dirty="0"/>
              <a:t>Es habitual que en algunos sectores de nuestra comunidad Psi circulen un conjunto de supuestos básicos en relación a </a:t>
            </a:r>
            <a:r>
              <a:rPr lang="es-UY" dirty="0" err="1"/>
              <a:t>Ps</a:t>
            </a:r>
            <a:r>
              <a:rPr lang="es-UY" dirty="0"/>
              <a:t>. Clínica</a:t>
            </a:r>
            <a:r>
              <a:rPr lang="es-UY" dirty="0" smtClean="0"/>
              <a:t>.</a:t>
            </a:r>
          </a:p>
          <a:p>
            <a:r>
              <a:rPr lang="es-UY" dirty="0"/>
              <a:t>Parecería que "lo clínico" no fuera conceptualizable estableciéndose una falsa oposición entre clínica y teoría. </a:t>
            </a:r>
            <a:endParaRPr lang="es-UY" dirty="0" smtClean="0"/>
          </a:p>
          <a:p>
            <a:r>
              <a:rPr lang="es-UY" dirty="0"/>
              <a:t>-La idea que "lo clínico" es exclusivamente un método que remite a una </a:t>
            </a:r>
            <a:r>
              <a:rPr lang="es-UY" smtClean="0"/>
              <a:t>puro mandato. </a:t>
            </a:r>
            <a:endParaRPr lang="es-UY" dirty="0"/>
          </a:p>
          <a:p>
            <a:r>
              <a:rPr lang="es-UY" dirty="0"/>
              <a:t>-La Clínica asimilada a “práctica”. </a:t>
            </a:r>
          </a:p>
          <a:p>
            <a:r>
              <a:rPr lang="es-UY" dirty="0"/>
              <a:t>-La Clínica Psicológica como opuesta al paradigma social comunitario y por tanto subsumida en un concepto de "individual" fusionado con "consultorio" -"consulta". </a:t>
            </a:r>
            <a:r>
              <a:rPr lang="es-UY" dirty="0" smtClean="0"/>
              <a:t> </a:t>
            </a:r>
            <a:endParaRPr lang="es-UY" dirty="0"/>
          </a:p>
        </p:txBody>
      </p:sp>
    </p:spTree>
    <p:extLst>
      <p:ext uri="{BB962C8B-B14F-4D97-AF65-F5344CB8AC3E}">
        <p14:creationId xmlns:p14="http://schemas.microsoft.com/office/powerpoint/2010/main" val="3049455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95023" y="817583"/>
            <a:ext cx="6965245" cy="811217"/>
          </a:xfrm>
        </p:spPr>
        <p:txBody>
          <a:bodyPr>
            <a:normAutofit/>
          </a:bodyPr>
          <a:lstStyle/>
          <a:p>
            <a:r>
              <a:rPr lang="es-UY" sz="3600" dirty="0"/>
              <a:t>Noción de situación</a:t>
            </a:r>
          </a:p>
        </p:txBody>
      </p:sp>
      <p:sp>
        <p:nvSpPr>
          <p:cNvPr id="3" name="2 Marcador de contenido"/>
          <p:cNvSpPr>
            <a:spLocks noGrp="1"/>
          </p:cNvSpPr>
          <p:nvPr>
            <p:ph idx="1"/>
          </p:nvPr>
        </p:nvSpPr>
        <p:spPr>
          <a:xfrm>
            <a:off x="1115616" y="1556792"/>
            <a:ext cx="6984776" cy="4454309"/>
          </a:xfrm>
        </p:spPr>
        <p:txBody>
          <a:bodyPr>
            <a:noAutofit/>
          </a:bodyPr>
          <a:lstStyle/>
          <a:p>
            <a:pPr algn="just"/>
            <a:r>
              <a:rPr lang="es-UY" sz="1800" dirty="0"/>
              <a:t>“La clínica es situacional porque la producción de </a:t>
            </a:r>
            <a:r>
              <a:rPr lang="es-UY" sz="1800" dirty="0" smtClean="0"/>
              <a:t>subjetividad y </a:t>
            </a:r>
            <a:r>
              <a:rPr lang="es-UY" sz="1800" dirty="0"/>
              <a:t>sus vicisitudes transcurre dentro de un contexto, de </a:t>
            </a:r>
            <a:r>
              <a:rPr lang="es-UY" sz="1800" dirty="0" smtClean="0"/>
              <a:t>un devenir </a:t>
            </a:r>
            <a:r>
              <a:rPr lang="es-UY" sz="1800" dirty="0"/>
              <a:t>en situación”. (</a:t>
            </a:r>
            <a:r>
              <a:rPr lang="es-UY" sz="1800" dirty="0" err="1"/>
              <a:t>Gurman</a:t>
            </a:r>
            <a:r>
              <a:rPr lang="es-UY" sz="1800" dirty="0"/>
              <a:t> y </a:t>
            </a:r>
            <a:r>
              <a:rPr lang="es-UY" sz="1800" dirty="0" err="1"/>
              <a:t>Antar</a:t>
            </a:r>
            <a:r>
              <a:rPr lang="es-UY" sz="1800" dirty="0"/>
              <a:t> 2008)</a:t>
            </a:r>
          </a:p>
          <a:p>
            <a:pPr marL="0" indent="0" algn="just">
              <a:buNone/>
            </a:pPr>
            <a:r>
              <a:rPr lang="es-UY" sz="1800" dirty="0"/>
              <a:t> </a:t>
            </a:r>
            <a:r>
              <a:rPr lang="es-UY" sz="1800" dirty="0" smtClean="0"/>
              <a:t>    1- La idea de situación propone una clínica diferente a la           estructural</a:t>
            </a:r>
          </a:p>
          <a:p>
            <a:pPr marL="0" indent="0" algn="just">
              <a:buNone/>
            </a:pPr>
            <a:r>
              <a:rPr lang="es-UY" sz="1800" dirty="0" smtClean="0"/>
              <a:t>     2- No hay producción psíquica fuera de lo contextual</a:t>
            </a:r>
          </a:p>
          <a:p>
            <a:pPr algn="just"/>
            <a:r>
              <a:rPr lang="es-UY" sz="1800" dirty="0" smtClean="0"/>
              <a:t>El </a:t>
            </a:r>
            <a:r>
              <a:rPr lang="es-UY" sz="1800" dirty="0"/>
              <a:t>contexto no es un ámbito separado e inerte, sino el lugar </a:t>
            </a:r>
            <a:r>
              <a:rPr lang="es-UY" sz="1800" dirty="0" smtClean="0"/>
              <a:t>de los </a:t>
            </a:r>
            <a:r>
              <a:rPr lang="es-UY" sz="1800" dirty="0"/>
              <a:t>intercambios y a partir de allí el universo entero puede </a:t>
            </a:r>
            <a:r>
              <a:rPr lang="es-UY" sz="1800" dirty="0" smtClean="0"/>
              <a:t>ser considerado </a:t>
            </a:r>
            <a:r>
              <a:rPr lang="es-UY" sz="1800" dirty="0"/>
              <a:t>una inmensa “ red de interacciones ”, </a:t>
            </a:r>
            <a:r>
              <a:rPr lang="es-UY" sz="1800" dirty="0" smtClean="0"/>
              <a:t>donde nada </a:t>
            </a:r>
            <a:r>
              <a:rPr lang="es-UY" sz="1800" dirty="0"/>
              <a:t>puede definirse de manera absolutamente</a:t>
            </a:r>
          </a:p>
          <a:p>
            <a:pPr marL="0" indent="0" algn="just">
              <a:buNone/>
            </a:pPr>
            <a:r>
              <a:rPr lang="es-UY" sz="1800" dirty="0" smtClean="0"/>
              <a:t>     independiente</a:t>
            </a:r>
            <a:r>
              <a:rPr lang="es-UY" sz="1800" dirty="0"/>
              <a:t>.</a:t>
            </a:r>
          </a:p>
          <a:p>
            <a:pPr algn="just"/>
            <a:r>
              <a:rPr lang="es-UY" sz="1800" dirty="0"/>
              <a:t>El </a:t>
            </a:r>
            <a:r>
              <a:rPr lang="es-UY" sz="1800" b="1" dirty="0"/>
              <a:t>contexto </a:t>
            </a:r>
            <a:r>
              <a:rPr lang="es-UY" sz="1800" dirty="0"/>
              <a:t>no es lo que queda fuera del texto, no es producto</a:t>
            </a:r>
          </a:p>
          <a:p>
            <a:pPr marL="0" indent="0" algn="just">
              <a:buNone/>
            </a:pPr>
            <a:r>
              <a:rPr lang="es-UY" sz="1800" dirty="0" smtClean="0"/>
              <a:t>     de </a:t>
            </a:r>
            <a:r>
              <a:rPr lang="es-UY" sz="1800" dirty="0"/>
              <a:t>un recorte sino que el </a:t>
            </a:r>
            <a:r>
              <a:rPr lang="es-UY" sz="1800" b="1" dirty="0"/>
              <a:t>contexto </a:t>
            </a:r>
            <a:r>
              <a:rPr lang="es-UY" sz="1800" dirty="0"/>
              <a:t>es aquello en lo </a:t>
            </a:r>
            <a:r>
              <a:rPr lang="es-UY" sz="1800" dirty="0" smtClean="0"/>
              <a:t>que estamos </a:t>
            </a:r>
            <a:r>
              <a:rPr lang="es-UY" sz="1800" dirty="0"/>
              <a:t>inmersos y que tiene </a:t>
            </a:r>
            <a:r>
              <a:rPr lang="es-UY" sz="1800"/>
              <a:t>efectos </a:t>
            </a:r>
            <a:r>
              <a:rPr lang="es-UY" sz="1800" smtClean="0"/>
              <a:t>subjetivos.</a:t>
            </a:r>
            <a:endParaRPr lang="es-UY" sz="1800" dirty="0"/>
          </a:p>
        </p:txBody>
      </p:sp>
    </p:spTree>
    <p:extLst>
      <p:ext uri="{BB962C8B-B14F-4D97-AF65-F5344CB8AC3E}">
        <p14:creationId xmlns:p14="http://schemas.microsoft.com/office/powerpoint/2010/main" val="3615776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95023" y="817583"/>
            <a:ext cx="6965245" cy="811217"/>
          </a:xfrm>
        </p:spPr>
        <p:txBody>
          <a:bodyPr>
            <a:normAutofit/>
          </a:bodyPr>
          <a:lstStyle/>
          <a:p>
            <a:r>
              <a:rPr lang="es-UY" sz="3200" dirty="0"/>
              <a:t>Noción de intervención</a:t>
            </a:r>
          </a:p>
        </p:txBody>
      </p:sp>
      <p:sp>
        <p:nvSpPr>
          <p:cNvPr id="3" name="2 Marcador de contenido"/>
          <p:cNvSpPr>
            <a:spLocks noGrp="1"/>
          </p:cNvSpPr>
          <p:nvPr>
            <p:ph idx="1"/>
          </p:nvPr>
        </p:nvSpPr>
        <p:spPr>
          <a:xfrm>
            <a:off x="971600" y="1484784"/>
            <a:ext cx="7272808" cy="4464496"/>
          </a:xfrm>
        </p:spPr>
        <p:txBody>
          <a:bodyPr>
            <a:noAutofit/>
          </a:bodyPr>
          <a:lstStyle/>
          <a:p>
            <a:pPr marL="685800" lvl="2" indent="0" algn="just">
              <a:buNone/>
            </a:pPr>
            <a:r>
              <a:rPr lang="es-UY" sz="2400" dirty="0" smtClean="0"/>
              <a:t>Intervenir</a:t>
            </a:r>
            <a:r>
              <a:rPr lang="es-UY" sz="2400" dirty="0"/>
              <a:t>: del latín </a:t>
            </a:r>
            <a:r>
              <a:rPr lang="es-UY" sz="2400" i="1" dirty="0"/>
              <a:t>inter </a:t>
            </a:r>
            <a:r>
              <a:rPr lang="es-UY" sz="2400" i="1" dirty="0" err="1"/>
              <a:t>venire</a:t>
            </a:r>
            <a:r>
              <a:rPr lang="es-UY" sz="2400" i="1" dirty="0"/>
              <a:t> </a:t>
            </a:r>
            <a:r>
              <a:rPr lang="es-UY" sz="2400" dirty="0"/>
              <a:t>(venir –entre)</a:t>
            </a:r>
          </a:p>
          <a:p>
            <a:pPr algn="just"/>
            <a:r>
              <a:rPr lang="es-UY" dirty="0"/>
              <a:t>Tomar parte en un asunto o situación, mediar, </a:t>
            </a:r>
            <a:r>
              <a:rPr lang="es-UY" dirty="0" smtClean="0"/>
              <a:t>interceder por </a:t>
            </a:r>
            <a:r>
              <a:rPr lang="es-UY" dirty="0"/>
              <a:t>alguien.</a:t>
            </a:r>
          </a:p>
          <a:p>
            <a:pPr algn="just"/>
            <a:r>
              <a:rPr lang="es-UY" dirty="0"/>
              <a:t>El </a:t>
            </a:r>
            <a:r>
              <a:rPr lang="es-UY" i="1" dirty="0"/>
              <a:t>entre </a:t>
            </a:r>
            <a:r>
              <a:rPr lang="es-UY" dirty="0"/>
              <a:t>involucra por lo menos a dos</a:t>
            </a:r>
          </a:p>
          <a:p>
            <a:pPr algn="just"/>
            <a:r>
              <a:rPr lang="es-UY" dirty="0"/>
              <a:t>La intervención como la posibilidad de influir </a:t>
            </a:r>
            <a:r>
              <a:rPr lang="es-UY" dirty="0" smtClean="0"/>
              <a:t>activamente en </a:t>
            </a:r>
            <a:r>
              <a:rPr lang="es-UY" dirty="0"/>
              <a:t>el desarrollo de un suceso o cambio, y en la </a:t>
            </a:r>
            <a:r>
              <a:rPr lang="es-UY" dirty="0" smtClean="0"/>
              <a:t>posibilidad de una transformación.</a:t>
            </a:r>
          </a:p>
          <a:p>
            <a:pPr algn="just"/>
            <a:r>
              <a:rPr lang="es-UY" dirty="0" smtClean="0"/>
              <a:t> </a:t>
            </a:r>
            <a:r>
              <a:rPr lang="es-UY" dirty="0"/>
              <a:t>Cambios que </a:t>
            </a:r>
            <a:r>
              <a:rPr lang="es-UY" dirty="0" smtClean="0"/>
              <a:t>implican verdaderas </a:t>
            </a:r>
            <a:r>
              <a:rPr lang="es-UY" dirty="0"/>
              <a:t>transformaciones y no como un despliegue </a:t>
            </a:r>
            <a:r>
              <a:rPr lang="es-UY" dirty="0" smtClean="0"/>
              <a:t>de lo </a:t>
            </a:r>
            <a:r>
              <a:rPr lang="es-UY" dirty="0"/>
              <a:t>mismo, y es por lo tanto una perspectiva </a:t>
            </a:r>
            <a:r>
              <a:rPr lang="es-UY" dirty="0" smtClean="0"/>
              <a:t>tanto cognitiva </a:t>
            </a:r>
            <a:r>
              <a:rPr lang="es-UY" dirty="0"/>
              <a:t>como ética.</a:t>
            </a:r>
          </a:p>
        </p:txBody>
      </p:sp>
    </p:spTree>
    <p:extLst>
      <p:ext uri="{BB962C8B-B14F-4D97-AF65-F5344CB8AC3E}">
        <p14:creationId xmlns:p14="http://schemas.microsoft.com/office/powerpoint/2010/main" val="633828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600" b="1" dirty="0"/>
              <a:t>Dimensión subjetiva</a:t>
            </a:r>
          </a:p>
        </p:txBody>
      </p:sp>
      <p:sp>
        <p:nvSpPr>
          <p:cNvPr id="3" name="2 Marcador de contenido"/>
          <p:cNvSpPr>
            <a:spLocks noGrp="1"/>
          </p:cNvSpPr>
          <p:nvPr>
            <p:ph idx="1"/>
          </p:nvPr>
        </p:nvSpPr>
        <p:spPr>
          <a:xfrm>
            <a:off x="1403648" y="1700808"/>
            <a:ext cx="6196405" cy="3950253"/>
          </a:xfrm>
        </p:spPr>
        <p:txBody>
          <a:bodyPr>
            <a:noAutofit/>
          </a:bodyPr>
          <a:lstStyle/>
          <a:p>
            <a:pPr algn="just"/>
            <a:r>
              <a:rPr lang="es-UY" sz="2000" dirty="0"/>
              <a:t>Supone una mirada que parte de la </a:t>
            </a:r>
            <a:r>
              <a:rPr lang="es-UY" sz="2000" dirty="0" err="1"/>
              <a:t>vincularidad</a:t>
            </a:r>
            <a:r>
              <a:rPr lang="es-UY" sz="2000" dirty="0"/>
              <a:t> y la</a:t>
            </a:r>
          </a:p>
          <a:p>
            <a:pPr marL="0" indent="0" algn="just">
              <a:buNone/>
            </a:pPr>
            <a:r>
              <a:rPr lang="es-UY" sz="2000" dirty="0" smtClean="0"/>
              <a:t>     interacción </a:t>
            </a:r>
            <a:r>
              <a:rPr lang="es-UY" sz="2000" dirty="0"/>
              <a:t>como formas básicas de la </a:t>
            </a:r>
            <a:r>
              <a:rPr lang="es-UY" sz="2000" dirty="0" smtClean="0"/>
              <a:t>experiencia humana</a:t>
            </a:r>
            <a:r>
              <a:rPr lang="es-UY" sz="2000" dirty="0"/>
              <a:t>, la subjetividad no puede ser </a:t>
            </a:r>
            <a:r>
              <a:rPr lang="es-UY" sz="2000" dirty="0" smtClean="0"/>
              <a:t>una estructura </a:t>
            </a:r>
            <a:r>
              <a:rPr lang="es-UY" sz="2000" dirty="0"/>
              <a:t>fija, un núcleo estable e independiente.</a:t>
            </a:r>
          </a:p>
          <a:p>
            <a:pPr algn="just"/>
            <a:r>
              <a:rPr lang="es-UY" sz="2000" dirty="0"/>
              <a:t>Por un lado, el Sujeto construye al Objeto en </a:t>
            </a:r>
            <a:r>
              <a:rPr lang="es-UY" sz="2000" dirty="0" smtClean="0"/>
              <a:t>su interacción </a:t>
            </a:r>
            <a:r>
              <a:rPr lang="es-UY" sz="2000" dirty="0"/>
              <a:t>con él y, por otro, el propio Sujeto es</a:t>
            </a:r>
          </a:p>
          <a:p>
            <a:pPr algn="just"/>
            <a:r>
              <a:rPr lang="es-UY" sz="2000" dirty="0"/>
              <a:t>construido en la interacción con el medioambiente</a:t>
            </a:r>
          </a:p>
          <a:p>
            <a:pPr marL="0" indent="0" algn="just">
              <a:buNone/>
            </a:pPr>
            <a:r>
              <a:rPr lang="es-UY" sz="2000" dirty="0"/>
              <a:t>natural y social.</a:t>
            </a:r>
          </a:p>
          <a:p>
            <a:pPr algn="just"/>
            <a:r>
              <a:rPr lang="es-UY" sz="2000" dirty="0"/>
              <a:t>El sujeto no es, sino que adviene y deviene en y</a:t>
            </a:r>
          </a:p>
          <a:p>
            <a:pPr marL="0" indent="0" algn="just">
              <a:buNone/>
            </a:pPr>
            <a:r>
              <a:rPr lang="es-UY" sz="2000" dirty="0"/>
              <a:t>por los intercambios sociales en los que participa.</a:t>
            </a:r>
          </a:p>
          <a:p>
            <a:pPr algn="just"/>
            <a:r>
              <a:rPr lang="es-UY" sz="2000" dirty="0"/>
              <a:t>Hablamos entonces de producción de subjetividad</a:t>
            </a:r>
          </a:p>
        </p:txBody>
      </p:sp>
    </p:spTree>
    <p:extLst>
      <p:ext uri="{BB962C8B-B14F-4D97-AF65-F5344CB8AC3E}">
        <p14:creationId xmlns:p14="http://schemas.microsoft.com/office/powerpoint/2010/main" val="2829619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836712"/>
            <a:ext cx="6912768" cy="5256584"/>
          </a:xfrm>
        </p:spPr>
        <p:txBody>
          <a:bodyPr>
            <a:normAutofit fontScale="77500" lnSpcReduction="20000"/>
          </a:bodyPr>
          <a:lstStyle/>
          <a:p>
            <a:pPr marL="0" indent="0" algn="ctr">
              <a:buNone/>
            </a:pPr>
            <a:r>
              <a:rPr lang="es-UY" sz="2800" b="1" u="sng" dirty="0" smtClean="0"/>
              <a:t>NIVELES DE DIAGNOSTICO</a:t>
            </a:r>
          </a:p>
          <a:p>
            <a:pPr marL="0" indent="0">
              <a:buNone/>
            </a:pPr>
            <a:r>
              <a:rPr lang="es-UY" sz="2800" i="1" u="sng" dirty="0" smtClean="0"/>
              <a:t>Situacional: </a:t>
            </a:r>
            <a:r>
              <a:rPr lang="es-UY" sz="2800" dirty="0" smtClean="0"/>
              <a:t> </a:t>
            </a:r>
            <a:r>
              <a:rPr lang="es-UY" sz="2800" dirty="0"/>
              <a:t>lo actual de la consulta, cómo llega y que lo trae.</a:t>
            </a:r>
          </a:p>
          <a:p>
            <a:pPr marL="0" indent="0">
              <a:buNone/>
            </a:pPr>
            <a:r>
              <a:rPr lang="es-UY" sz="2800" i="1" u="sng" dirty="0"/>
              <a:t>Motivo de consulta manifiesto</a:t>
            </a:r>
            <a:r>
              <a:rPr lang="es-UY" sz="2800" dirty="0"/>
              <a:t>: lo consciente (no son los síntomas).</a:t>
            </a:r>
          </a:p>
          <a:p>
            <a:pPr marL="0" indent="0">
              <a:buNone/>
            </a:pPr>
            <a:r>
              <a:rPr lang="es-UY" sz="2800" i="1" u="sng" dirty="0"/>
              <a:t>Motivo de consulta latente</a:t>
            </a:r>
            <a:r>
              <a:rPr lang="es-UY" sz="2800" dirty="0"/>
              <a:t>: no se maneja a nivel consciente sino preconsciente. Se debe de hacer consciente, leerlo entre líneas, rescatarlo, trabajarlo.</a:t>
            </a:r>
          </a:p>
          <a:p>
            <a:pPr marL="0" indent="0">
              <a:buNone/>
            </a:pPr>
            <a:r>
              <a:rPr lang="es-UY" sz="2800" i="1" u="sng" dirty="0"/>
              <a:t>Desencadenante</a:t>
            </a:r>
            <a:r>
              <a:rPr lang="es-UY" sz="2800" dirty="0"/>
              <a:t>: lo que llevó a consultar. Se produjo un quiebre que motivó la consulta. Suceso cercano que produjo displacer y llevó a consultar, puede llevar a otro desencadenante anterior.</a:t>
            </a:r>
          </a:p>
          <a:p>
            <a:pPr marL="0" indent="0">
              <a:buNone/>
            </a:pPr>
            <a:r>
              <a:rPr lang="es-UY" sz="2800" i="1" u="sng" dirty="0"/>
              <a:t>La demanda</a:t>
            </a:r>
            <a:r>
              <a:rPr lang="es-UY" sz="2800" dirty="0"/>
              <a:t>: si la persona tiene pedido de ayuda, puede ser implícita o explícita.  </a:t>
            </a:r>
          </a:p>
          <a:p>
            <a:pPr marL="0" indent="0">
              <a:buNone/>
            </a:pPr>
            <a:r>
              <a:rPr lang="es-UY" sz="2800" dirty="0"/>
              <a:t>Cómo pretende que la ayudemos, aspectos transferenciales, desde que lugar quiere que la ayudemos.</a:t>
            </a:r>
          </a:p>
          <a:p>
            <a:pPr marL="0" indent="0">
              <a:buNone/>
            </a:pPr>
            <a:endParaRPr lang="es-UY" sz="2800" u="sng" dirty="0"/>
          </a:p>
        </p:txBody>
      </p:sp>
    </p:spTree>
    <p:extLst>
      <p:ext uri="{BB962C8B-B14F-4D97-AF65-F5344CB8AC3E}">
        <p14:creationId xmlns:p14="http://schemas.microsoft.com/office/powerpoint/2010/main" val="214126308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hincheta">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1100</TotalTime>
  <Words>2758</Words>
  <Application>Microsoft Office PowerPoint</Application>
  <PresentationFormat>Presentación en pantalla (4:3)</PresentationFormat>
  <Paragraphs>153</Paragraphs>
  <Slides>28</Slides>
  <Notes>3</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28</vt:i4>
      </vt:variant>
    </vt:vector>
  </HeadingPairs>
  <TitlesOfParts>
    <vt:vector size="39" baseType="lpstr">
      <vt:lpstr>FangSong</vt:lpstr>
      <vt:lpstr>&gt;&lt;value</vt:lpstr>
      <vt:lpstr>Brush Script MT</vt:lpstr>
      <vt:lpstr>Calibri</vt:lpstr>
      <vt:lpstr>Constantia</vt:lpstr>
      <vt:lpstr>Courier New</vt:lpstr>
      <vt:lpstr>Franklin Gothic Book</vt:lpstr>
      <vt:lpstr>Georgia</vt:lpstr>
      <vt:lpstr>Rage Italic</vt:lpstr>
      <vt:lpstr>Wingdings 2</vt:lpstr>
      <vt:lpstr>Chincheta</vt:lpstr>
      <vt:lpstr>Herramientas, técnicas de evaluación, diagnóstico e intervención psicológica en el ámbito de la Psicología Clínica </vt:lpstr>
      <vt:lpstr>Psicología Clínica</vt:lpstr>
      <vt:lpstr>Presentación de PowerPoint</vt:lpstr>
      <vt:lpstr>Noción de Clínica</vt:lpstr>
      <vt:lpstr>Presentación de PowerPoint</vt:lpstr>
      <vt:lpstr>Noción de situación</vt:lpstr>
      <vt:lpstr>Noción de intervención</vt:lpstr>
      <vt:lpstr>Dimensión subjetiva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Herramientas, técnicas de evaluación, diagnóstico e intervención psicológica en el ámbito de la Psicología Clínica </dc:title>
  <dc:creator>Verónica</dc:creator>
  <cp:lastModifiedBy>Verónica</cp:lastModifiedBy>
  <cp:revision>49</cp:revision>
  <dcterms:created xsi:type="dcterms:W3CDTF">2015-08-13T01:06:20Z</dcterms:created>
  <dcterms:modified xsi:type="dcterms:W3CDTF">2019-08-12T19:35:05Z</dcterms:modified>
</cp:coreProperties>
</file>