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7" r:id="rId3"/>
    <p:sldId id="258" r:id="rId4"/>
    <p:sldId id="264" r:id="rId5"/>
    <p:sldId id="265" r:id="rId6"/>
    <p:sldId id="259" r:id="rId7"/>
    <p:sldId id="260" r:id="rId8"/>
    <p:sldId id="261" r:id="rId9"/>
    <p:sldId id="262" r:id="rId10"/>
    <p:sldId id="266" r:id="rId11"/>
    <p:sldId id="263" r:id="rId12"/>
    <p:sldId id="267" r:id="rId13"/>
    <p:sldId id="268" r:id="rId14"/>
    <p:sldId id="269" r:id="rId15"/>
    <p:sldId id="270" r:id="rId16"/>
    <p:sldId id="271" r:id="rId17"/>
    <p:sldId id="272" r:id="rId18"/>
    <p:sldId id="273" r:id="rId19"/>
    <p:sldId id="274" r:id="rId20"/>
    <p:sldId id="277" r:id="rId21"/>
    <p:sldId id="276" r:id="rId22"/>
    <p:sldId id="275"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0C8E67-89E0-43F6-A800-C1C3525CB66E}" type="datetimeFigureOut">
              <a:rPr lang="es-UY" smtClean="0"/>
              <a:t>28/08/2018</a:t>
            </a:fld>
            <a:endParaRPr lang="es-UY"/>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Y"/>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16CFB6-6007-4F2E-B1FA-1BAE645C3C11}" type="slidenum">
              <a:rPr lang="es-UY" smtClean="0"/>
              <a:t>‹Nº›</a:t>
            </a:fld>
            <a:endParaRPr lang="es-UY"/>
          </a:p>
        </p:txBody>
      </p:sp>
    </p:spTree>
    <p:extLst>
      <p:ext uri="{BB962C8B-B14F-4D97-AF65-F5344CB8AC3E}">
        <p14:creationId xmlns:p14="http://schemas.microsoft.com/office/powerpoint/2010/main" val="1558612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UY" dirty="0"/>
          </a:p>
        </p:txBody>
      </p:sp>
      <p:sp>
        <p:nvSpPr>
          <p:cNvPr id="4" name="3 Marcador de número de diapositiva"/>
          <p:cNvSpPr>
            <a:spLocks noGrp="1"/>
          </p:cNvSpPr>
          <p:nvPr>
            <p:ph type="sldNum" sz="quarter" idx="10"/>
          </p:nvPr>
        </p:nvSpPr>
        <p:spPr/>
        <p:txBody>
          <a:bodyPr/>
          <a:lstStyle/>
          <a:p>
            <a:fld id="{8316CFB6-6007-4F2E-B1FA-1BAE645C3C11}" type="slidenum">
              <a:rPr lang="es-UY" smtClean="0"/>
              <a:t>20</a:t>
            </a:fld>
            <a:endParaRPr lang="es-UY"/>
          </a:p>
        </p:txBody>
      </p:sp>
    </p:spTree>
    <p:extLst>
      <p:ext uri="{BB962C8B-B14F-4D97-AF65-F5344CB8AC3E}">
        <p14:creationId xmlns:p14="http://schemas.microsoft.com/office/powerpoint/2010/main" val="322345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t>28/08/2018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t>28/08/2018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t>28/08/2018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t>28/08/2018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t>28/08/2018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A847CFC-816F-41D0-AAC0-9BF4FEBC753E}" type="datetimeFigureOut">
              <a:rPr lang="es-ES" smtClean="0"/>
              <a:t>28/08/2018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7A847CFC-816F-41D0-AAC0-9BF4FEBC753E}" type="datetimeFigureOut">
              <a:rPr lang="es-ES" smtClean="0"/>
              <a:t>28/08/2018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7A847CFC-816F-41D0-AAC0-9BF4FEBC753E}" type="datetimeFigureOut">
              <a:rPr lang="es-ES" smtClean="0"/>
              <a:t>28/08/2018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7CFC-816F-41D0-AAC0-9BF4FEBC753E}" type="datetimeFigureOut">
              <a:rPr lang="es-ES" smtClean="0"/>
              <a:t>28/08/2018</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t>28/08/2018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t>‹Nº›</a:t>
            </a:fld>
            <a:endParaRPr lang="es-ES"/>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7A847CFC-816F-41D0-AAC0-9BF4FEBC753E}" type="datetimeFigureOut">
              <a:rPr lang="es-ES" smtClean="0"/>
              <a:t>28/08/2018</a:t>
            </a:fld>
            <a:endParaRPr lang="es-ES"/>
          </a:p>
        </p:txBody>
      </p:sp>
      <p:sp>
        <p:nvSpPr>
          <p:cNvPr id="9" name="Slide Number Placeholder 8"/>
          <p:cNvSpPr>
            <a:spLocks noGrp="1"/>
          </p:cNvSpPr>
          <p:nvPr>
            <p:ph type="sldNum" sz="quarter" idx="11"/>
          </p:nvPr>
        </p:nvSpPr>
        <p:spPr/>
        <p:txBody>
          <a:bodyPr/>
          <a:lstStyle/>
          <a:p>
            <a:fld id="{132FADFE-3B8F-471C-ABF0-DBC7717ECBBC}" type="slidenum">
              <a:rPr lang="es-ES" smtClean="0"/>
              <a:t>‹Nº›</a:t>
            </a:fld>
            <a:endParaRPr lang="es-ES"/>
          </a:p>
        </p:txBody>
      </p:sp>
      <p:sp>
        <p:nvSpPr>
          <p:cNvPr id="10" name="Footer Placeholder 9"/>
          <p:cNvSpPr>
            <a:spLocks noGrp="1"/>
          </p:cNvSpPr>
          <p:nvPr>
            <p:ph type="ftr" sz="quarter" idx="12"/>
          </p:nvPr>
        </p:nvSpPr>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32FADFE-3B8F-471C-ABF0-DBC7717ECBBC}" type="slidenum">
              <a:rPr lang="es-ES" smtClean="0"/>
              <a:t>‹Nº›</a:t>
            </a:fld>
            <a:endParaRPr lang="es-E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E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A847CFC-816F-41D0-AAC0-9BF4FEBC753E}" type="datetimeFigureOut">
              <a:rPr lang="es-ES" smtClean="0"/>
              <a:t>28/08/2018</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67544" y="404664"/>
            <a:ext cx="7620000" cy="6120680"/>
          </a:xfrm>
        </p:spPr>
        <p:txBody>
          <a:bodyPr>
            <a:normAutofit/>
          </a:bodyPr>
          <a:lstStyle/>
          <a:p>
            <a:pPr marL="114300" indent="0" algn="ctr">
              <a:buNone/>
            </a:pPr>
            <a:endParaRPr lang="es-UY" sz="6000" dirty="0" smtClean="0"/>
          </a:p>
          <a:p>
            <a:pPr marL="114300" indent="0" algn="ctr">
              <a:buNone/>
            </a:pPr>
            <a:r>
              <a:rPr lang="es-UY" sz="6000" b="1" dirty="0" smtClean="0">
                <a:solidFill>
                  <a:schemeClr val="tx2">
                    <a:lumMod val="50000"/>
                  </a:schemeClr>
                </a:solidFill>
              </a:rPr>
              <a:t>Técnica </a:t>
            </a:r>
            <a:r>
              <a:rPr lang="es-UY" sz="6000" b="1" dirty="0">
                <a:solidFill>
                  <a:schemeClr val="tx2">
                    <a:lumMod val="50000"/>
                  </a:schemeClr>
                </a:solidFill>
              </a:rPr>
              <a:t>de la </a:t>
            </a:r>
            <a:endParaRPr lang="es-UY" sz="6000" b="1" dirty="0" smtClean="0">
              <a:solidFill>
                <a:schemeClr val="tx2">
                  <a:lumMod val="50000"/>
                </a:schemeClr>
              </a:solidFill>
            </a:endParaRPr>
          </a:p>
          <a:p>
            <a:pPr marL="114300" indent="0" algn="ctr">
              <a:buNone/>
            </a:pPr>
            <a:r>
              <a:rPr lang="es-UY" sz="6000" b="1" dirty="0" smtClean="0">
                <a:solidFill>
                  <a:schemeClr val="tx2">
                    <a:lumMod val="50000"/>
                  </a:schemeClr>
                </a:solidFill>
              </a:rPr>
              <a:t>Entrevista</a:t>
            </a:r>
          </a:p>
          <a:p>
            <a:pPr marL="114300" indent="0">
              <a:buNone/>
            </a:pPr>
            <a:endParaRPr lang="es-UY" sz="1800" b="1" dirty="0" smtClean="0"/>
          </a:p>
          <a:p>
            <a:pPr marL="114300" indent="0">
              <a:buNone/>
            </a:pPr>
            <a:endParaRPr lang="es-UY" sz="1800" b="1" dirty="0"/>
          </a:p>
          <a:p>
            <a:pPr marL="114300" indent="0">
              <a:buNone/>
            </a:pPr>
            <a:endParaRPr lang="es-UY" sz="1800" b="1" dirty="0" smtClean="0"/>
          </a:p>
          <a:p>
            <a:pPr marL="114300" indent="0">
              <a:buNone/>
            </a:pPr>
            <a:endParaRPr lang="es-UY" sz="1800" b="1" dirty="0"/>
          </a:p>
          <a:p>
            <a:pPr marL="114300" indent="0">
              <a:buNone/>
            </a:pPr>
            <a:r>
              <a:rPr lang="es-UY" sz="1800" b="1" dirty="0" smtClean="0"/>
              <a:t>Optativa:  Martes de </a:t>
            </a:r>
            <a:r>
              <a:rPr lang="es-UY" sz="1800" b="1" dirty="0" smtClean="0"/>
              <a:t>15.30 </a:t>
            </a:r>
            <a:r>
              <a:rPr lang="es-UY" sz="1800" b="1" dirty="0" smtClean="0"/>
              <a:t>a </a:t>
            </a:r>
            <a:r>
              <a:rPr lang="es-UY" sz="1800" b="1" dirty="0" smtClean="0"/>
              <a:t>17.45</a:t>
            </a:r>
            <a:endParaRPr lang="es-UY" sz="1800" b="1" dirty="0" smtClean="0"/>
          </a:p>
          <a:p>
            <a:pPr marL="114300" indent="0">
              <a:buNone/>
            </a:pPr>
            <a:r>
              <a:rPr lang="es-UY" sz="1800" b="1" dirty="0" smtClean="0"/>
              <a:t>Prof. Verónica </a:t>
            </a:r>
            <a:r>
              <a:rPr lang="es-UY" sz="1800" b="1" dirty="0" err="1" smtClean="0"/>
              <a:t>Paradizo</a:t>
            </a:r>
            <a:endParaRPr lang="es-UY" sz="1800" b="1" dirty="0"/>
          </a:p>
        </p:txBody>
      </p:sp>
    </p:spTree>
    <p:extLst>
      <p:ext uri="{BB962C8B-B14F-4D97-AF65-F5344CB8AC3E}">
        <p14:creationId xmlns:p14="http://schemas.microsoft.com/office/powerpoint/2010/main" val="2780288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7620000" cy="6140152"/>
          </a:xfrm>
        </p:spPr>
        <p:txBody>
          <a:bodyPr>
            <a:normAutofit/>
          </a:bodyPr>
          <a:lstStyle/>
          <a:p>
            <a:pPr marL="114300" indent="0">
              <a:buNone/>
            </a:pPr>
            <a:endParaRPr lang="es-UY" sz="2800" dirty="0" smtClean="0"/>
          </a:p>
          <a:p>
            <a:pPr marL="114300" indent="0">
              <a:buNone/>
            </a:pPr>
            <a:r>
              <a:rPr lang="es-UY" sz="2800" dirty="0" smtClean="0"/>
              <a:t>J</a:t>
            </a:r>
            <a:r>
              <a:rPr lang="es-UY" sz="2800" dirty="0"/>
              <a:t>. Bleger ( 1971 )</a:t>
            </a:r>
          </a:p>
          <a:p>
            <a:pPr marL="114300" indent="0">
              <a:buNone/>
            </a:pPr>
            <a:r>
              <a:rPr lang="es-UY" sz="2800" dirty="0" smtClean="0"/>
              <a:t>« </a:t>
            </a:r>
            <a:r>
              <a:rPr lang="es-UY" sz="2800" dirty="0"/>
              <a:t>El entrevistador forma parte del campo, en cierta medida condiciona los fenómenos que él mismo va a registrar. No hay observación pura en ningún sentido. Toda observación implica ya una interpretación del hecho observado. No hay observador totalmente objetivo en ninguna disciplina científica y la máxima objetividad se alcanza incluyendo al observador como una de las variables que condiciona el fenómeno que se está observando.»</a:t>
            </a:r>
          </a:p>
        </p:txBody>
      </p:sp>
    </p:spTree>
    <p:extLst>
      <p:ext uri="{BB962C8B-B14F-4D97-AF65-F5344CB8AC3E}">
        <p14:creationId xmlns:p14="http://schemas.microsoft.com/office/powerpoint/2010/main" val="2782851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7620000" cy="6140152"/>
          </a:xfrm>
        </p:spPr>
        <p:txBody>
          <a:bodyPr>
            <a:normAutofit fontScale="92500" lnSpcReduction="10000"/>
          </a:bodyPr>
          <a:lstStyle/>
          <a:p>
            <a:pPr marL="114300" indent="0">
              <a:buNone/>
            </a:pPr>
            <a:r>
              <a:rPr lang="es-UY" sz="5400" dirty="0">
                <a:solidFill>
                  <a:srgbClr val="000000"/>
                </a:solidFill>
                <a:latin typeface="Cambria"/>
              </a:rPr>
              <a:t>Tipos de Entrevista</a:t>
            </a:r>
          </a:p>
          <a:p>
            <a:endParaRPr lang="es-UY" sz="5400" dirty="0">
              <a:latin typeface="Cambria"/>
            </a:endParaRPr>
          </a:p>
          <a:p>
            <a:pPr marL="114300" indent="0">
              <a:buNone/>
            </a:pPr>
            <a:r>
              <a:rPr lang="es-UY" sz="2400" b="1" dirty="0"/>
              <a:t>Según grado de </a:t>
            </a:r>
            <a:r>
              <a:rPr lang="es-UY" sz="2400" b="1" dirty="0" err="1"/>
              <a:t>directividad</a:t>
            </a:r>
            <a:endParaRPr lang="es-UY" sz="2400" dirty="0"/>
          </a:p>
          <a:p>
            <a:pPr marL="114300" indent="0">
              <a:buNone/>
            </a:pPr>
            <a:r>
              <a:rPr lang="es-UY" sz="2400" dirty="0"/>
              <a:t>Se refiere al grado de </a:t>
            </a:r>
            <a:r>
              <a:rPr lang="es-UY" sz="2400" dirty="0" err="1" smtClean="0"/>
              <a:t>directividad</a:t>
            </a:r>
            <a:r>
              <a:rPr lang="es-UY" sz="2400" dirty="0" smtClean="0"/>
              <a:t> del </a:t>
            </a:r>
            <a:r>
              <a:rPr lang="es-UY" sz="2400" dirty="0"/>
              <a:t>entrevistador.</a:t>
            </a:r>
          </a:p>
          <a:p>
            <a:pPr marL="114300" indent="0">
              <a:buNone/>
            </a:pPr>
            <a:r>
              <a:rPr lang="es-UY" sz="2400" dirty="0"/>
              <a:t>•Libre</a:t>
            </a:r>
          </a:p>
          <a:p>
            <a:pPr marL="114300" indent="0">
              <a:buNone/>
            </a:pPr>
            <a:r>
              <a:rPr lang="es-UY" sz="2400" dirty="0"/>
              <a:t>•Orientada o </a:t>
            </a:r>
            <a:r>
              <a:rPr lang="es-UY" sz="2400" dirty="0" err="1"/>
              <a:t>semi</a:t>
            </a:r>
            <a:r>
              <a:rPr lang="es-UY" sz="2400" dirty="0"/>
              <a:t>-dirigida</a:t>
            </a:r>
          </a:p>
          <a:p>
            <a:pPr marL="114300" indent="0">
              <a:buNone/>
            </a:pPr>
            <a:r>
              <a:rPr lang="es-UY" sz="2400" dirty="0"/>
              <a:t>•Dirigida</a:t>
            </a:r>
          </a:p>
          <a:p>
            <a:endParaRPr lang="es-UY" sz="2400" dirty="0"/>
          </a:p>
          <a:p>
            <a:pPr marL="114300" indent="0">
              <a:buNone/>
            </a:pPr>
            <a:r>
              <a:rPr lang="es-UY" sz="2400" b="1" dirty="0"/>
              <a:t>Según grado de estructuración</a:t>
            </a:r>
            <a:endParaRPr lang="es-UY" sz="2400" dirty="0"/>
          </a:p>
          <a:p>
            <a:pPr marL="114300" indent="0">
              <a:buNone/>
            </a:pPr>
            <a:r>
              <a:rPr lang="es-UY" sz="2400" dirty="0"/>
              <a:t>Puede afectar a las preguntas, respuesta, secuenciación y registro.</a:t>
            </a:r>
          </a:p>
          <a:p>
            <a:pPr marL="114300" indent="0">
              <a:buNone/>
            </a:pPr>
            <a:r>
              <a:rPr lang="es-UY" sz="2400" dirty="0"/>
              <a:t>•Estructurada</a:t>
            </a:r>
          </a:p>
          <a:p>
            <a:pPr marL="114300" indent="0">
              <a:buNone/>
            </a:pPr>
            <a:r>
              <a:rPr lang="es-UY" sz="2400" dirty="0"/>
              <a:t>•</a:t>
            </a:r>
            <a:r>
              <a:rPr lang="es-UY" sz="2400" dirty="0" err="1"/>
              <a:t>Semi</a:t>
            </a:r>
            <a:r>
              <a:rPr lang="es-UY" sz="2400" dirty="0"/>
              <a:t>-estructurada</a:t>
            </a:r>
          </a:p>
          <a:p>
            <a:pPr marL="114300" indent="0">
              <a:buNone/>
            </a:pPr>
            <a:r>
              <a:rPr lang="es-UY" sz="2400" dirty="0"/>
              <a:t>•No estructurada</a:t>
            </a:r>
          </a:p>
          <a:p>
            <a:endParaRPr lang="es-UY" dirty="0"/>
          </a:p>
        </p:txBody>
      </p:sp>
    </p:spTree>
    <p:extLst>
      <p:ext uri="{BB962C8B-B14F-4D97-AF65-F5344CB8AC3E}">
        <p14:creationId xmlns:p14="http://schemas.microsoft.com/office/powerpoint/2010/main" val="782862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88640"/>
            <a:ext cx="7620000" cy="6212160"/>
          </a:xfrm>
        </p:spPr>
        <p:txBody>
          <a:bodyPr>
            <a:noAutofit/>
          </a:bodyPr>
          <a:lstStyle/>
          <a:p>
            <a:pPr marL="114300" indent="0">
              <a:buNone/>
            </a:pPr>
            <a:r>
              <a:rPr lang="es-UY" sz="2800" dirty="0" smtClean="0"/>
              <a:t>Entrevista Libre</a:t>
            </a:r>
          </a:p>
          <a:p>
            <a:r>
              <a:rPr lang="es-UY" sz="2400" dirty="0" smtClean="0"/>
              <a:t>Se </a:t>
            </a:r>
            <a:r>
              <a:rPr lang="es-UY" sz="2400" dirty="0"/>
              <a:t>deja que el entrevistado exprese con total libertad los contenidos que crea conveniente, en el momento en que lo vea oportuno sin que el entrevistador interfiera en sus procesos asociativos. La labor del entrevistador es escuchar y facilitar el proceso libre evitando toda posible restricción e imposición.</a:t>
            </a:r>
          </a:p>
          <a:p>
            <a:r>
              <a:rPr lang="es-UY" sz="2400" dirty="0" smtClean="0"/>
              <a:t>No </a:t>
            </a:r>
            <a:r>
              <a:rPr lang="es-UY" sz="2400" dirty="0"/>
              <a:t>se introducirán nuevos temas, ni se coartará la expresión. El entrevistador no juzgará ni aconsejará pero si estimulará encauzará a fin de evitar las barreras para la expresión de sus ideas.</a:t>
            </a:r>
          </a:p>
          <a:p>
            <a:r>
              <a:rPr lang="es-UY" sz="2400" dirty="0" smtClean="0"/>
              <a:t>La </a:t>
            </a:r>
            <a:r>
              <a:rPr lang="es-UY" sz="2400" dirty="0"/>
              <a:t>entrevista libre es compleja, el entrevistador debe contar con sensibilidad, agilidad mental y empatía así como competencia para manejar discriminadamente los refuerzos que él mismo vaya emitiendo y mantenerse sereno ante los silencios o manifestaciones de carácter </a:t>
            </a:r>
            <a:r>
              <a:rPr lang="es-UY" sz="2400" dirty="0" err="1" smtClean="0"/>
              <a:t>ansiógeno</a:t>
            </a:r>
            <a:r>
              <a:rPr lang="es-UY" sz="2400" dirty="0" smtClean="0"/>
              <a:t> del </a:t>
            </a:r>
            <a:r>
              <a:rPr lang="es-UY" sz="2400" dirty="0"/>
              <a:t>entrevistado.</a:t>
            </a:r>
          </a:p>
        </p:txBody>
      </p:sp>
    </p:spTree>
    <p:extLst>
      <p:ext uri="{BB962C8B-B14F-4D97-AF65-F5344CB8AC3E}">
        <p14:creationId xmlns:p14="http://schemas.microsoft.com/office/powerpoint/2010/main" val="813439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7620000" cy="6068144"/>
          </a:xfrm>
        </p:spPr>
        <p:txBody>
          <a:bodyPr/>
          <a:lstStyle/>
          <a:p>
            <a:pPr marL="114300" indent="0">
              <a:buNone/>
            </a:pPr>
            <a:endParaRPr lang="es-UY" sz="2400" dirty="0" smtClean="0"/>
          </a:p>
          <a:p>
            <a:pPr marL="114300" indent="0">
              <a:buNone/>
            </a:pPr>
            <a:r>
              <a:rPr lang="es-UY" sz="2400" dirty="0" smtClean="0"/>
              <a:t>En </a:t>
            </a:r>
            <a:r>
              <a:rPr lang="es-UY" sz="2400" dirty="0"/>
              <a:t>este tipo de entrevista adquiere importancia la captación empática de la experiencia del entrevistado y no la imposición racional de las cogniciones del entrevistador.</a:t>
            </a:r>
          </a:p>
          <a:p>
            <a:pPr marL="114300" indent="0">
              <a:buNone/>
            </a:pPr>
            <a:r>
              <a:rPr lang="es-UY" sz="2400" dirty="0"/>
              <a:t>•No es una entrevista </a:t>
            </a:r>
            <a:r>
              <a:rPr lang="es-UY" sz="2400" dirty="0" smtClean="0"/>
              <a:t> fácil de realizar,  </a:t>
            </a:r>
            <a:r>
              <a:rPr lang="es-UY" sz="2400" dirty="0"/>
              <a:t>dado que exige del entrevistador la capacidad de tener una escucha activa, capacidad de captar y </a:t>
            </a:r>
            <a:r>
              <a:rPr lang="es-UY" sz="2400" dirty="0" smtClean="0"/>
              <a:t>relacionar  </a:t>
            </a:r>
            <a:r>
              <a:rPr lang="es-UY" sz="2400" dirty="0"/>
              <a:t>la información </a:t>
            </a:r>
            <a:r>
              <a:rPr lang="es-UY" sz="2400" dirty="0" smtClean="0"/>
              <a:t>así como   la </a:t>
            </a:r>
            <a:r>
              <a:rPr lang="es-UY" sz="2400" dirty="0"/>
              <a:t>capacidad y tacto para intervenir oportunamente.</a:t>
            </a:r>
          </a:p>
          <a:p>
            <a:pPr marL="114300" indent="0">
              <a:buNone/>
            </a:pPr>
            <a:r>
              <a:rPr lang="es-UY" sz="2400" dirty="0"/>
              <a:t>•Es necesario respetar el </a:t>
            </a:r>
            <a:r>
              <a:rPr lang="es-UY" sz="2400" dirty="0" err="1" smtClean="0"/>
              <a:t>timing</a:t>
            </a:r>
            <a:r>
              <a:rPr lang="es-UY" sz="2400" dirty="0" smtClean="0"/>
              <a:t> del </a:t>
            </a:r>
            <a:r>
              <a:rPr lang="es-UY" sz="2400" dirty="0"/>
              <a:t>entrevistado.</a:t>
            </a:r>
          </a:p>
          <a:p>
            <a:pPr marL="114300" indent="0">
              <a:buNone/>
            </a:pPr>
            <a:r>
              <a:rPr lang="es-UY" sz="2400" dirty="0"/>
              <a:t>•Puede ser un tipo de entrevista que genere en algunos entrevistados ansiedad, confusión y no se adecue a las necesidades del entrevistado y entrevistador.</a:t>
            </a:r>
          </a:p>
          <a:p>
            <a:pPr marL="114300" indent="0">
              <a:buNone/>
            </a:pPr>
            <a:r>
              <a:rPr lang="es-UY" sz="2400" dirty="0"/>
              <a:t>•Se debe aplicar en personas con suficiente nivel intelectual, estabilidad psíquica y alta motivación</a:t>
            </a:r>
            <a:r>
              <a:rPr lang="es-UY" dirty="0"/>
              <a:t>.</a:t>
            </a:r>
          </a:p>
        </p:txBody>
      </p:sp>
    </p:spTree>
    <p:extLst>
      <p:ext uri="{BB962C8B-B14F-4D97-AF65-F5344CB8AC3E}">
        <p14:creationId xmlns:p14="http://schemas.microsoft.com/office/powerpoint/2010/main" val="1974875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7620000" cy="6140152"/>
          </a:xfrm>
        </p:spPr>
        <p:txBody>
          <a:bodyPr>
            <a:normAutofit fontScale="92500"/>
          </a:bodyPr>
          <a:lstStyle/>
          <a:p>
            <a:pPr marL="114300" indent="0">
              <a:buNone/>
            </a:pPr>
            <a:r>
              <a:rPr lang="es-UY" sz="2800" dirty="0"/>
              <a:t>Entrevista </a:t>
            </a:r>
            <a:r>
              <a:rPr lang="es-UY" sz="2800" dirty="0" err="1" smtClean="0"/>
              <a:t>Semidirigida</a:t>
            </a:r>
            <a:r>
              <a:rPr lang="es-UY" sz="2800" dirty="0" smtClean="0"/>
              <a:t> u Orientada.</a:t>
            </a:r>
          </a:p>
          <a:p>
            <a:pPr marL="114300" indent="0">
              <a:buNone/>
            </a:pPr>
            <a:endParaRPr lang="es-UY" sz="2800" dirty="0"/>
          </a:p>
          <a:p>
            <a:r>
              <a:rPr lang="es-UY" sz="2600" dirty="0"/>
              <a:t>El entrevistador inicialmente concede al entrevistado libertad para plantear los temas que desee, en el orden , extensión y manera que prefiera. </a:t>
            </a:r>
            <a:endParaRPr lang="es-UY" sz="2600" dirty="0" smtClean="0"/>
          </a:p>
          <a:p>
            <a:r>
              <a:rPr lang="es-UY" sz="2600" dirty="0" smtClean="0"/>
              <a:t>Ello </a:t>
            </a:r>
            <a:r>
              <a:rPr lang="es-UY" sz="2600" dirty="0"/>
              <a:t>no obstaculiza que el entrevistado pueda abrir otros caminos vinculados con áreas que se relacionan con lo planteado por el entrevistado o que son de interés para el profesional.</a:t>
            </a:r>
          </a:p>
          <a:p>
            <a:r>
              <a:rPr lang="es-UY" sz="2600" dirty="0" smtClean="0"/>
              <a:t>Si </a:t>
            </a:r>
            <a:r>
              <a:rPr lang="es-UY" sz="2600" dirty="0"/>
              <a:t>el entrevistador aprecia que quedan temas por conocer o es necesario completar información , recupera la actitud directiva efectuando preguntas pertinentes.</a:t>
            </a:r>
          </a:p>
          <a:p>
            <a:r>
              <a:rPr lang="es-UY" sz="2600" dirty="0" smtClean="0"/>
              <a:t>Esta </a:t>
            </a:r>
            <a:r>
              <a:rPr lang="es-UY" sz="2600" dirty="0"/>
              <a:t>modalidad intermedia permite aprovechar las ventajas y posibilidades que ofrece la actitud no directiva, al tiempo que controlaría sus desventajas .</a:t>
            </a:r>
          </a:p>
        </p:txBody>
      </p:sp>
    </p:spTree>
    <p:extLst>
      <p:ext uri="{BB962C8B-B14F-4D97-AF65-F5344CB8AC3E}">
        <p14:creationId xmlns:p14="http://schemas.microsoft.com/office/powerpoint/2010/main" val="2261805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7620000" cy="6140152"/>
          </a:xfrm>
        </p:spPr>
        <p:txBody>
          <a:bodyPr>
            <a:normAutofit lnSpcReduction="10000"/>
          </a:bodyPr>
          <a:lstStyle/>
          <a:p>
            <a:pPr marL="114300" indent="0">
              <a:buNone/>
            </a:pPr>
            <a:r>
              <a:rPr lang="es-UY" sz="2800" dirty="0"/>
              <a:t>Entrevista dirigida</a:t>
            </a:r>
          </a:p>
          <a:p>
            <a:pPr marL="114300" indent="0">
              <a:buNone/>
            </a:pPr>
            <a:r>
              <a:rPr lang="es-UY" dirty="0"/>
              <a:t>•</a:t>
            </a:r>
            <a:r>
              <a:rPr lang="es-UY" sz="2400" dirty="0"/>
              <a:t>La iniciativa y el control se centran en el entrevistador quién decide los temas , orden de las preguntas e interpretaciones de las respuestas recibidas. </a:t>
            </a:r>
            <a:endParaRPr lang="es-UY" sz="2400" dirty="0" smtClean="0"/>
          </a:p>
          <a:p>
            <a:pPr marL="114300" indent="0">
              <a:buNone/>
            </a:pPr>
            <a:r>
              <a:rPr lang="es-UY" sz="2400" dirty="0" smtClean="0"/>
              <a:t>Está </a:t>
            </a:r>
            <a:r>
              <a:rPr lang="es-UY" sz="2400" dirty="0"/>
              <a:t>en definitiva centrada en el entrevistador, y parece basarse en la desestimación del entrevistado para guiarse por sí mismo</a:t>
            </a:r>
          </a:p>
          <a:p>
            <a:pPr marL="114300" indent="0">
              <a:buNone/>
            </a:pPr>
            <a:r>
              <a:rPr lang="es-UY" sz="2400" dirty="0"/>
              <a:t>•Un grado de </a:t>
            </a:r>
            <a:r>
              <a:rPr lang="es-UY" sz="2400" dirty="0" err="1" smtClean="0"/>
              <a:t>directividad</a:t>
            </a:r>
            <a:r>
              <a:rPr lang="es-UY" sz="2400" dirty="0" smtClean="0"/>
              <a:t> puede </a:t>
            </a:r>
            <a:r>
              <a:rPr lang="es-UY" sz="2400" dirty="0"/>
              <a:t>ser bien tolerado y considerado por el entrevistado pero su exceso genera estar a la defensiva, no sentirse escuchado, sumisión o pasividad. Por este motivo las personas dependientes aprecian este tipo de entrevista.</a:t>
            </a:r>
          </a:p>
          <a:p>
            <a:pPr marL="114300" indent="0">
              <a:buNone/>
            </a:pPr>
            <a:r>
              <a:rPr lang="es-UY" sz="2400" dirty="0"/>
              <a:t>•Pueden ser adecuadas en situaciones de crisis, con personas afectadas de dificultad para establecer límites interpersonales, cuadros graves por su grado de perturbación y fragilidad</a:t>
            </a:r>
            <a:r>
              <a:rPr lang="es-UY" dirty="0"/>
              <a:t>.</a:t>
            </a:r>
          </a:p>
        </p:txBody>
      </p:sp>
    </p:spTree>
    <p:extLst>
      <p:ext uri="{BB962C8B-B14F-4D97-AF65-F5344CB8AC3E}">
        <p14:creationId xmlns:p14="http://schemas.microsoft.com/office/powerpoint/2010/main" val="1689610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7620000" cy="6068144"/>
          </a:xfrm>
        </p:spPr>
        <p:txBody>
          <a:bodyPr/>
          <a:lstStyle/>
          <a:p>
            <a:pPr marL="114300" indent="0">
              <a:buNone/>
            </a:pPr>
            <a:r>
              <a:rPr lang="es-UY" sz="2800" dirty="0"/>
              <a:t>Entrevista estructurada</a:t>
            </a:r>
          </a:p>
          <a:p>
            <a:pPr marL="114300" indent="0">
              <a:buNone/>
            </a:pPr>
            <a:r>
              <a:rPr lang="es-UY" sz="2400" dirty="0"/>
              <a:t>•Tiene como objetivo la evaluación y a la recogida de información relevante.</a:t>
            </a:r>
          </a:p>
          <a:p>
            <a:pPr marL="114300" indent="0">
              <a:buNone/>
            </a:pPr>
            <a:r>
              <a:rPr lang="es-UY" sz="2400" dirty="0"/>
              <a:t>•Considera estructuración, secuencia y formato de las preguntas.</a:t>
            </a:r>
          </a:p>
          <a:p>
            <a:pPr marL="114300" indent="0">
              <a:buNone/>
            </a:pPr>
            <a:r>
              <a:rPr lang="es-UY" sz="2400" dirty="0"/>
              <a:t>•No solo se toma en consideración lo que se pregunta sino también lo que dice el entrevistador.</a:t>
            </a:r>
          </a:p>
          <a:p>
            <a:pPr marL="114300" indent="0">
              <a:buNone/>
            </a:pPr>
            <a:r>
              <a:rPr lang="es-UY" sz="2400" dirty="0"/>
              <a:t>•Ventajas: cuanto más estructurada es la entrevista y mejor definidos los ítems, mayor es su fiabilidad.</a:t>
            </a:r>
          </a:p>
          <a:p>
            <a:pPr marL="114300" indent="0">
              <a:buNone/>
            </a:pPr>
            <a:r>
              <a:rPr lang="es-UY" sz="2400" dirty="0"/>
              <a:t>•Limitaciones: no permite profundizar en respuestas haciendo otras preguntas indagatorias. Rigidez, esquematismo, el entrevistador no puede elegir opciones que no estén contempladas de antemano. Las respuestas pueden estar sesgadas por las ideas del entrevistador</a:t>
            </a:r>
            <a:r>
              <a:rPr lang="es-UY" dirty="0"/>
              <a:t>.</a:t>
            </a:r>
          </a:p>
        </p:txBody>
      </p:sp>
    </p:spTree>
    <p:extLst>
      <p:ext uri="{BB962C8B-B14F-4D97-AF65-F5344CB8AC3E}">
        <p14:creationId xmlns:p14="http://schemas.microsoft.com/office/powerpoint/2010/main" val="1172463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260648"/>
            <a:ext cx="8064896" cy="6480720"/>
          </a:xfrm>
        </p:spPr>
        <p:txBody>
          <a:bodyPr>
            <a:normAutofit lnSpcReduction="10000"/>
          </a:bodyPr>
          <a:lstStyle/>
          <a:p>
            <a:pPr marL="114300" indent="0">
              <a:buNone/>
            </a:pPr>
            <a:r>
              <a:rPr lang="es-UY" sz="2800" dirty="0"/>
              <a:t>Entrevista </a:t>
            </a:r>
            <a:r>
              <a:rPr lang="es-UY" sz="2800" dirty="0" err="1"/>
              <a:t>semiestructurada</a:t>
            </a:r>
            <a:endParaRPr lang="es-UY" sz="2800" dirty="0"/>
          </a:p>
          <a:p>
            <a:r>
              <a:rPr lang="es-UY" sz="2400" dirty="0" smtClean="0"/>
              <a:t>Cuenta </a:t>
            </a:r>
            <a:r>
              <a:rPr lang="es-UY" sz="2400" dirty="0"/>
              <a:t>con un repertorio de preguntas pre-establecidas de acuerdo a un plan de lo que se quiere indagar pero con la libertad de ir incluyendo otras preguntas , por ende supone una mayor apertura.</a:t>
            </a:r>
          </a:p>
          <a:p>
            <a:r>
              <a:rPr lang="es-UY" sz="2400" dirty="0" smtClean="0"/>
              <a:t>Combina </a:t>
            </a:r>
            <a:r>
              <a:rPr lang="es-UY" sz="2400" dirty="0"/>
              <a:t>preguntas abiertas y preguntas cerradas.</a:t>
            </a:r>
          </a:p>
          <a:p>
            <a:r>
              <a:rPr lang="es-UY" sz="2400" dirty="0" smtClean="0"/>
              <a:t>En </a:t>
            </a:r>
            <a:r>
              <a:rPr lang="es-UY" sz="2400" dirty="0"/>
              <a:t>general se comienza la entrevista con una línea de no estructuración y luego para completar lagunas se vuelve más estructurada, técnica del “embudo”.</a:t>
            </a:r>
          </a:p>
          <a:p>
            <a:r>
              <a:rPr lang="es-UY" sz="2400" dirty="0" smtClean="0"/>
              <a:t>Incluye </a:t>
            </a:r>
            <a:r>
              <a:rPr lang="es-UY" sz="2400" dirty="0"/>
              <a:t>un repertorio planificado de preguntas de dos tipos: 1.genéricas que abordan diferentes áreas y 2. de apoyo que ahondan en aspectos concretos de las distintas áreas.</a:t>
            </a:r>
          </a:p>
          <a:p>
            <a:r>
              <a:rPr lang="es-UY" sz="2400" dirty="0" smtClean="0"/>
              <a:t>Se </a:t>
            </a:r>
            <a:r>
              <a:rPr lang="es-UY" sz="2400" dirty="0"/>
              <a:t>la conoce como organizada, guiada y </a:t>
            </a:r>
            <a:r>
              <a:rPr lang="es-UY" sz="2400" dirty="0" smtClean="0"/>
              <a:t>sistemática</a:t>
            </a:r>
            <a:endParaRPr lang="es-UY" sz="2400" dirty="0"/>
          </a:p>
          <a:p>
            <a:r>
              <a:rPr lang="es-UY" sz="2400" dirty="0"/>
              <a:t>El entrevistador actuará con flexibilidad, espontaneidad siendo necesario una dosis de improvisación por ende el profesional tiene que estar preparado y tener buena capacidad de escucha</a:t>
            </a:r>
          </a:p>
        </p:txBody>
      </p:sp>
    </p:spTree>
    <p:extLst>
      <p:ext uri="{BB962C8B-B14F-4D97-AF65-F5344CB8AC3E}">
        <p14:creationId xmlns:p14="http://schemas.microsoft.com/office/powerpoint/2010/main" val="32525108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8064896" cy="6480720"/>
          </a:xfrm>
        </p:spPr>
        <p:txBody>
          <a:bodyPr/>
          <a:lstStyle/>
          <a:p>
            <a:pPr marL="114300" indent="0">
              <a:buNone/>
            </a:pPr>
            <a:r>
              <a:rPr lang="es-UY" sz="3200" dirty="0" smtClean="0"/>
              <a:t>Entrevista no estructurada</a:t>
            </a:r>
          </a:p>
          <a:p>
            <a:r>
              <a:rPr lang="es-UY" sz="2800" dirty="0" smtClean="0"/>
              <a:t>El </a:t>
            </a:r>
            <a:r>
              <a:rPr lang="es-UY" sz="2800" dirty="0"/>
              <a:t>rumbo de la entrevista lo marcará la resultante de la interacción y sus contenidos, con el control, que no necesariamente es directivo del entrevistador.</a:t>
            </a:r>
          </a:p>
          <a:p>
            <a:r>
              <a:rPr lang="es-UY" sz="2800" dirty="0" smtClean="0"/>
              <a:t>Así </a:t>
            </a:r>
            <a:r>
              <a:rPr lang="es-UY" sz="2800" dirty="0"/>
              <a:t>mismo el entrevistador sin planificación previa y de acuerdo a lo que vaya surgiendo del encuentro puede que realice preguntas de forma directiva o no.</a:t>
            </a:r>
          </a:p>
          <a:p>
            <a:r>
              <a:rPr lang="es-UY" sz="2800" dirty="0" smtClean="0"/>
              <a:t>Supone </a:t>
            </a:r>
            <a:r>
              <a:rPr lang="es-UY" sz="2800" dirty="0"/>
              <a:t>flexibilidad y establecer una relación </a:t>
            </a:r>
            <a:r>
              <a:rPr lang="es-UY" sz="2800" dirty="0" err="1" smtClean="0"/>
              <a:t>fluída</a:t>
            </a:r>
            <a:r>
              <a:rPr lang="es-UY" sz="2800" dirty="0" smtClean="0"/>
              <a:t> en </a:t>
            </a:r>
            <a:r>
              <a:rPr lang="es-UY" sz="2800" dirty="0"/>
              <a:t>la que el entrevistador se siente cómodo por tanto es factible conocer la modalidad de comunicación del entrevistado y la capacidad de relación</a:t>
            </a:r>
          </a:p>
        </p:txBody>
      </p:sp>
    </p:spTree>
    <p:extLst>
      <p:ext uri="{BB962C8B-B14F-4D97-AF65-F5344CB8AC3E}">
        <p14:creationId xmlns:p14="http://schemas.microsoft.com/office/powerpoint/2010/main" val="1113993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260648"/>
            <a:ext cx="8064896" cy="6408712"/>
          </a:xfrm>
        </p:spPr>
        <p:txBody>
          <a:bodyPr/>
          <a:lstStyle/>
          <a:p>
            <a:pPr marL="114300" indent="0">
              <a:buNone/>
            </a:pPr>
            <a:endParaRPr lang="es-UY" sz="3200" dirty="0" smtClean="0"/>
          </a:p>
          <a:p>
            <a:pPr marL="114300" indent="0">
              <a:buNone/>
            </a:pPr>
            <a:endParaRPr lang="es-UY" sz="3200" dirty="0"/>
          </a:p>
          <a:p>
            <a:pPr marL="114300" indent="0">
              <a:buNone/>
            </a:pPr>
            <a:r>
              <a:rPr lang="es-UY" sz="3200" dirty="0" smtClean="0"/>
              <a:t>Las </a:t>
            </a:r>
            <a:r>
              <a:rPr lang="es-UY" sz="3200" dirty="0"/>
              <a:t>entrevistas no estructuradas y no directivas, es decir libres, son particularmente flexibles, cualitativas, dinámicas, profundas, abiertas e imprevisibles, facilitadoras de la observación participante, propicias a la escucha, la empatía y la compenetración entre los interlocutores</a:t>
            </a:r>
            <a:r>
              <a:rPr lang="es-UY" dirty="0"/>
              <a:t>.</a:t>
            </a:r>
          </a:p>
          <a:p>
            <a:pPr marL="114300" indent="0" algn="r">
              <a:buNone/>
            </a:pPr>
            <a:r>
              <a:rPr lang="es-UY" dirty="0" err="1"/>
              <a:t>Ibañez</a:t>
            </a:r>
            <a:r>
              <a:rPr lang="es-UY" dirty="0"/>
              <a:t>, C (2011).</a:t>
            </a:r>
          </a:p>
        </p:txBody>
      </p:sp>
    </p:spTree>
    <p:extLst>
      <p:ext uri="{BB962C8B-B14F-4D97-AF65-F5344CB8AC3E}">
        <p14:creationId xmlns:p14="http://schemas.microsoft.com/office/powerpoint/2010/main" val="582201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332656"/>
            <a:ext cx="7620000" cy="6048672"/>
          </a:xfrm>
        </p:spPr>
        <p:txBody>
          <a:bodyPr/>
          <a:lstStyle/>
          <a:p>
            <a:pPr marL="114300" indent="0" algn="ctr">
              <a:buNone/>
            </a:pPr>
            <a:r>
              <a:rPr lang="es-UY" sz="4400" dirty="0">
                <a:solidFill>
                  <a:srgbClr val="000000"/>
                </a:solidFill>
                <a:latin typeface="Cambria"/>
              </a:rPr>
              <a:t>Ámbitos de aplicación</a:t>
            </a:r>
          </a:p>
          <a:p>
            <a:pPr marL="114300" indent="0">
              <a:buNone/>
            </a:pPr>
            <a:r>
              <a:rPr lang="es-UY" sz="2400" dirty="0">
                <a:solidFill>
                  <a:srgbClr val="000000"/>
                </a:solidFill>
                <a:latin typeface="Arial"/>
              </a:rPr>
              <a:t>•Educación</a:t>
            </a:r>
          </a:p>
          <a:p>
            <a:pPr marL="114300" indent="0">
              <a:buNone/>
            </a:pPr>
            <a:r>
              <a:rPr lang="es-UY" sz="2400" dirty="0">
                <a:solidFill>
                  <a:srgbClr val="000000"/>
                </a:solidFill>
                <a:latin typeface="Arial"/>
              </a:rPr>
              <a:t>•Forense</a:t>
            </a:r>
          </a:p>
          <a:p>
            <a:pPr marL="114300" indent="0">
              <a:buNone/>
            </a:pPr>
            <a:r>
              <a:rPr lang="es-UY" sz="2400" dirty="0">
                <a:solidFill>
                  <a:srgbClr val="000000"/>
                </a:solidFill>
                <a:latin typeface="Arial"/>
              </a:rPr>
              <a:t>•Laboral</a:t>
            </a:r>
          </a:p>
          <a:p>
            <a:pPr marL="114300" indent="0">
              <a:buNone/>
            </a:pPr>
            <a:r>
              <a:rPr lang="es-UY" sz="2400" dirty="0">
                <a:solidFill>
                  <a:srgbClr val="000000"/>
                </a:solidFill>
                <a:latin typeface="Arial"/>
              </a:rPr>
              <a:t>•Deporte y Actividad Física</a:t>
            </a:r>
          </a:p>
          <a:p>
            <a:pPr marL="114300" indent="0">
              <a:buNone/>
            </a:pPr>
            <a:r>
              <a:rPr lang="es-UY" sz="2400" dirty="0">
                <a:solidFill>
                  <a:srgbClr val="000000"/>
                </a:solidFill>
                <a:latin typeface="Arial"/>
              </a:rPr>
              <a:t>•Neuropsicología</a:t>
            </a:r>
          </a:p>
          <a:p>
            <a:pPr marL="114300" indent="0">
              <a:buNone/>
            </a:pPr>
            <a:r>
              <a:rPr lang="es-UY" sz="2400" dirty="0">
                <a:solidFill>
                  <a:srgbClr val="000000"/>
                </a:solidFill>
                <a:latin typeface="Arial"/>
              </a:rPr>
              <a:t>•Salud</a:t>
            </a:r>
          </a:p>
          <a:p>
            <a:pPr marL="114300" indent="0">
              <a:buNone/>
            </a:pPr>
            <a:r>
              <a:rPr lang="es-UY" sz="2400" dirty="0">
                <a:solidFill>
                  <a:srgbClr val="000000"/>
                </a:solidFill>
                <a:latin typeface="Arial"/>
              </a:rPr>
              <a:t>•Infancia</a:t>
            </a:r>
          </a:p>
          <a:p>
            <a:pPr marL="114300" indent="0">
              <a:buNone/>
            </a:pPr>
            <a:r>
              <a:rPr lang="es-UY" sz="2400" dirty="0" smtClean="0">
                <a:solidFill>
                  <a:srgbClr val="000000"/>
                </a:solidFill>
                <a:latin typeface="Arial"/>
              </a:rPr>
              <a:t>•Grupos e Instituciones</a:t>
            </a:r>
            <a:endParaRPr lang="es-UY" sz="2400" dirty="0">
              <a:solidFill>
                <a:srgbClr val="000000"/>
              </a:solidFill>
              <a:latin typeface="Arial"/>
            </a:endParaRPr>
          </a:p>
          <a:p>
            <a:endParaRPr lang="es-UY" dirty="0"/>
          </a:p>
        </p:txBody>
      </p:sp>
    </p:spTree>
    <p:extLst>
      <p:ext uri="{BB962C8B-B14F-4D97-AF65-F5344CB8AC3E}">
        <p14:creationId xmlns:p14="http://schemas.microsoft.com/office/powerpoint/2010/main" val="3027204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60648"/>
            <a:ext cx="7992888" cy="6336704"/>
          </a:xfrm>
        </p:spPr>
        <p:txBody>
          <a:bodyPr>
            <a:normAutofit/>
          </a:bodyPr>
          <a:lstStyle/>
          <a:p>
            <a:pPr marL="114300" indent="0">
              <a:buNone/>
            </a:pPr>
            <a:r>
              <a:rPr lang="es-UY" sz="2800" dirty="0" smtClean="0"/>
              <a:t>Momentos de la Entrevista</a:t>
            </a:r>
          </a:p>
          <a:p>
            <a:pPr marL="114300" indent="0">
              <a:buNone/>
            </a:pPr>
            <a:r>
              <a:rPr lang="es-UY" sz="2400" dirty="0" smtClean="0"/>
              <a:t>Según Fernando Ulloa (1985):</a:t>
            </a:r>
          </a:p>
          <a:p>
            <a:pPr marL="114300" indent="0">
              <a:buNone/>
            </a:pPr>
            <a:r>
              <a:rPr lang="es-UY" sz="2400" dirty="0" smtClean="0"/>
              <a:t>Es un proceso que abarca 5 momentos diferentes</a:t>
            </a:r>
          </a:p>
          <a:p>
            <a:pPr marL="628650" indent="-514350">
              <a:buAutoNum type="arabicPeriod"/>
            </a:pPr>
            <a:r>
              <a:rPr lang="es-UY" sz="2400" dirty="0" err="1" smtClean="0"/>
              <a:t>Preentrevista</a:t>
            </a:r>
            <a:r>
              <a:rPr lang="es-UY" sz="2400" dirty="0" smtClean="0"/>
              <a:t>.</a:t>
            </a:r>
          </a:p>
          <a:p>
            <a:pPr marL="628650" indent="-514350">
              <a:buAutoNum type="arabicPeriod"/>
            </a:pPr>
            <a:r>
              <a:rPr lang="es-UY" sz="2400" dirty="0" smtClean="0"/>
              <a:t>Apertura.</a:t>
            </a:r>
          </a:p>
          <a:p>
            <a:pPr marL="628650" indent="-514350">
              <a:buAutoNum type="arabicPeriod"/>
            </a:pPr>
            <a:r>
              <a:rPr lang="es-UY" sz="2400" dirty="0" smtClean="0"/>
              <a:t>Acontecer propiamente dicho.</a:t>
            </a:r>
          </a:p>
          <a:p>
            <a:pPr marL="628650" indent="-514350">
              <a:buAutoNum type="arabicPeriod"/>
            </a:pPr>
            <a:r>
              <a:rPr lang="es-UY" sz="2400" dirty="0" smtClean="0"/>
              <a:t>Cierre.</a:t>
            </a:r>
          </a:p>
          <a:p>
            <a:pPr marL="628650" indent="-514350">
              <a:buAutoNum type="arabicPeriod"/>
            </a:pPr>
            <a:r>
              <a:rPr lang="es-UY" sz="2400" dirty="0"/>
              <a:t> </a:t>
            </a:r>
            <a:r>
              <a:rPr lang="es-UY" sz="2400" dirty="0" smtClean="0"/>
              <a:t>Pos entrevista.</a:t>
            </a:r>
          </a:p>
          <a:p>
            <a:pPr marL="114300" indent="0">
              <a:buNone/>
            </a:pPr>
            <a:r>
              <a:rPr lang="es-UY" sz="2400" dirty="0" smtClean="0"/>
              <a:t>En cambio H. Sullivan separa el proceso en 4 instancias.</a:t>
            </a:r>
          </a:p>
          <a:p>
            <a:pPr marL="571500" indent="-457200">
              <a:buAutoNum type="arabicPeriod"/>
            </a:pPr>
            <a:r>
              <a:rPr lang="es-UY" sz="2400" dirty="0" smtClean="0"/>
              <a:t>Comienzo Formal.</a:t>
            </a:r>
          </a:p>
          <a:p>
            <a:pPr marL="571500" indent="-457200">
              <a:buAutoNum type="arabicPeriod"/>
            </a:pPr>
            <a:r>
              <a:rPr lang="es-UY" sz="2400" dirty="0" smtClean="0"/>
              <a:t>Reconocimiento.</a:t>
            </a:r>
          </a:p>
          <a:p>
            <a:pPr marL="571500" indent="-457200">
              <a:buAutoNum type="arabicPeriod"/>
            </a:pPr>
            <a:r>
              <a:rPr lang="es-UY" sz="2400" dirty="0" smtClean="0"/>
              <a:t>Interrogatorio e Investigación.</a:t>
            </a:r>
          </a:p>
          <a:p>
            <a:pPr marL="571500" indent="-457200">
              <a:buAutoNum type="arabicPeriod"/>
            </a:pPr>
            <a:r>
              <a:rPr lang="es-UY" sz="2400" dirty="0" smtClean="0"/>
              <a:t>Terminación.</a:t>
            </a:r>
          </a:p>
          <a:p>
            <a:pPr marL="114300" indent="0">
              <a:buNone/>
            </a:pPr>
            <a:endParaRPr lang="es-UY" sz="2800" dirty="0"/>
          </a:p>
        </p:txBody>
      </p:sp>
    </p:spTree>
    <p:extLst>
      <p:ext uri="{BB962C8B-B14F-4D97-AF65-F5344CB8AC3E}">
        <p14:creationId xmlns:p14="http://schemas.microsoft.com/office/powerpoint/2010/main" val="1168657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7992888" cy="6264696"/>
          </a:xfrm>
        </p:spPr>
        <p:txBody>
          <a:bodyPr/>
          <a:lstStyle/>
          <a:p>
            <a:pPr marL="114300" indent="0">
              <a:buNone/>
            </a:pPr>
            <a:endParaRPr lang="es-UY" sz="3200" dirty="0" smtClean="0"/>
          </a:p>
          <a:p>
            <a:pPr marL="114300" indent="0" algn="ctr">
              <a:buNone/>
            </a:pPr>
            <a:r>
              <a:rPr lang="es-UY" sz="3200" dirty="0" smtClean="0"/>
              <a:t>ANSIEDADES</a:t>
            </a:r>
            <a:endParaRPr lang="es-UY" sz="3200" dirty="0"/>
          </a:p>
          <a:p>
            <a:pPr marL="114300" indent="0">
              <a:buNone/>
            </a:pPr>
            <a:endParaRPr lang="es-UY" sz="2400" dirty="0" smtClean="0"/>
          </a:p>
          <a:p>
            <a:pPr marL="114300" indent="0">
              <a:buNone/>
            </a:pPr>
            <a:r>
              <a:rPr lang="es-UY" sz="2400" dirty="0" smtClean="0"/>
              <a:t>•</a:t>
            </a:r>
            <a:r>
              <a:rPr lang="es-UY" sz="2400" dirty="0"/>
              <a:t>Ansiedad de abordaje o de descubrimiento: predominio paranoide o persecutorio referido a la necesidad del entrevistado de descubrir quién y cómo es su entrevistador.</a:t>
            </a:r>
          </a:p>
          <a:p>
            <a:pPr marL="114300" indent="0">
              <a:buNone/>
            </a:pPr>
            <a:r>
              <a:rPr lang="es-UY" sz="2400" dirty="0"/>
              <a:t>•Ansiedad de mantenimiento: predominio de ansiedad depresiva relacionada con la necesidad de mantener el vínculo establecido.</a:t>
            </a:r>
          </a:p>
          <a:p>
            <a:pPr marL="114300" indent="0">
              <a:buNone/>
            </a:pPr>
            <a:r>
              <a:rPr lang="es-UY" sz="2400" dirty="0"/>
              <a:t>•Ansiedad de separación: predominio de ansiedad ligeramente </a:t>
            </a:r>
            <a:r>
              <a:rPr lang="es-UY" sz="2400" dirty="0" err="1"/>
              <a:t>confusional</a:t>
            </a:r>
            <a:r>
              <a:rPr lang="es-UY" sz="2400" dirty="0"/>
              <a:t>.</a:t>
            </a:r>
          </a:p>
          <a:p>
            <a:pPr marL="114300" indent="0">
              <a:buNone/>
            </a:pPr>
            <a:r>
              <a:rPr lang="es-UY" sz="2400" dirty="0"/>
              <a:t>(Rolla, E. 1981</a:t>
            </a:r>
            <a:r>
              <a:rPr lang="es-UY" dirty="0"/>
              <a:t>)</a:t>
            </a:r>
          </a:p>
        </p:txBody>
      </p:sp>
    </p:spTree>
    <p:extLst>
      <p:ext uri="{BB962C8B-B14F-4D97-AF65-F5344CB8AC3E}">
        <p14:creationId xmlns:p14="http://schemas.microsoft.com/office/powerpoint/2010/main" val="2230973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7992888" cy="6336704"/>
          </a:xfrm>
        </p:spPr>
        <p:txBody>
          <a:bodyPr/>
          <a:lstStyle/>
          <a:p>
            <a:pPr marL="114300" indent="0">
              <a:buNone/>
            </a:pPr>
            <a:r>
              <a:rPr lang="es-UY" sz="2400" b="1" dirty="0"/>
              <a:t>Comunicación no verbal</a:t>
            </a:r>
          </a:p>
          <a:p>
            <a:endParaRPr lang="es-UY" sz="2400" dirty="0" smtClean="0"/>
          </a:p>
          <a:p>
            <a:endParaRPr lang="es-UY" sz="2400" dirty="0"/>
          </a:p>
          <a:p>
            <a:r>
              <a:rPr lang="es-UY" sz="2400" dirty="0" smtClean="0"/>
              <a:t>Afecta </a:t>
            </a:r>
            <a:r>
              <a:rPr lang="es-UY" sz="2400" dirty="0"/>
              <a:t>más al cómo se </a:t>
            </a:r>
            <a:r>
              <a:rPr lang="es-UY" sz="2400" dirty="0" smtClean="0"/>
              <a:t>dice,  </a:t>
            </a:r>
            <a:r>
              <a:rPr lang="es-UY" sz="2400" dirty="0"/>
              <a:t>que a lo que se dice.</a:t>
            </a:r>
          </a:p>
          <a:p>
            <a:r>
              <a:rPr lang="es-UY" sz="2400" dirty="0" smtClean="0"/>
              <a:t>Sirve </a:t>
            </a:r>
            <a:r>
              <a:rPr lang="es-UY" sz="2400" dirty="0"/>
              <a:t>de soporte al lenguaje verbal.</a:t>
            </a:r>
          </a:p>
          <a:p>
            <a:r>
              <a:rPr lang="es-UY" sz="2400" dirty="0" smtClean="0"/>
              <a:t>Determina </a:t>
            </a:r>
            <a:r>
              <a:rPr lang="es-UY" sz="2400" dirty="0"/>
              <a:t>el significado del mensaje.</a:t>
            </a:r>
          </a:p>
          <a:p>
            <a:r>
              <a:rPr lang="es-UY" sz="2400" dirty="0" smtClean="0"/>
              <a:t>Vía </a:t>
            </a:r>
            <a:r>
              <a:rPr lang="es-UY" sz="2400" dirty="0"/>
              <a:t>para la expresión de sentimientos y emociones.</a:t>
            </a:r>
          </a:p>
          <a:p>
            <a:r>
              <a:rPr lang="es-UY" sz="2400" dirty="0" smtClean="0"/>
              <a:t>Fundamental </a:t>
            </a:r>
            <a:r>
              <a:rPr lang="es-UY" sz="2400" dirty="0"/>
              <a:t>para establecer un buen </a:t>
            </a:r>
            <a:r>
              <a:rPr lang="es-UY" sz="2400" dirty="0" err="1"/>
              <a:t>rapport</a:t>
            </a:r>
            <a:r>
              <a:rPr lang="es-UY" sz="2400" dirty="0"/>
              <a:t> y para la verdadera comprensión de los mensajes verbales</a:t>
            </a:r>
          </a:p>
        </p:txBody>
      </p:sp>
    </p:spTree>
    <p:extLst>
      <p:ext uri="{BB962C8B-B14F-4D97-AF65-F5344CB8AC3E}">
        <p14:creationId xmlns:p14="http://schemas.microsoft.com/office/powerpoint/2010/main" val="1586532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88640"/>
            <a:ext cx="7620000" cy="6212160"/>
          </a:xfrm>
        </p:spPr>
        <p:txBody>
          <a:bodyPr/>
          <a:lstStyle/>
          <a:p>
            <a:pPr marL="114300" indent="0">
              <a:buNone/>
            </a:pPr>
            <a:r>
              <a:rPr lang="es-UY" sz="4800" dirty="0">
                <a:solidFill>
                  <a:srgbClr val="000000"/>
                </a:solidFill>
                <a:latin typeface="Cambria"/>
              </a:rPr>
              <a:t>Concepto de entrevista</a:t>
            </a:r>
          </a:p>
          <a:p>
            <a:pPr marL="114300" indent="0">
              <a:buNone/>
            </a:pPr>
            <a:r>
              <a:rPr lang="es-UY" sz="2800" dirty="0">
                <a:solidFill>
                  <a:srgbClr val="000000"/>
                </a:solidFill>
              </a:rPr>
              <a:t>Epistemológico: entre –ver.</a:t>
            </a:r>
          </a:p>
          <a:p>
            <a:pPr marL="114300" indent="0">
              <a:buNone/>
            </a:pPr>
            <a:r>
              <a:rPr lang="es-UY" sz="2800" dirty="0">
                <a:solidFill>
                  <a:srgbClr val="000000"/>
                </a:solidFill>
              </a:rPr>
              <a:t>Semántico: Encuentro, reunión o cita de dos o más personas en lugar determinado para tratar o resolver algún asunto o negocio. </a:t>
            </a:r>
          </a:p>
          <a:p>
            <a:pPr marL="114300" indent="0">
              <a:buNone/>
            </a:pPr>
            <a:r>
              <a:rPr lang="es-UY" sz="2800" dirty="0">
                <a:solidFill>
                  <a:srgbClr val="000000"/>
                </a:solidFill>
              </a:rPr>
              <a:t>“Una relación de índole particular que se establece entre dos o más personas. Lo específico o particular de esta relación reside en que uno de los integrantes de la misma es un técnico (de la psicología) que debe actuar ese rol y el otro –o los otros –necesitan de su intervención técnica”. </a:t>
            </a:r>
          </a:p>
          <a:p>
            <a:pPr marL="114300" indent="0" algn="r">
              <a:buNone/>
            </a:pPr>
            <a:r>
              <a:rPr lang="es-UY" sz="2400" dirty="0">
                <a:solidFill>
                  <a:srgbClr val="000000"/>
                </a:solidFill>
              </a:rPr>
              <a:t>(Bleger, J. 1979)</a:t>
            </a:r>
            <a:endParaRPr lang="es-UY" sz="2400" dirty="0"/>
          </a:p>
        </p:txBody>
      </p:sp>
    </p:spTree>
    <p:extLst>
      <p:ext uri="{BB962C8B-B14F-4D97-AF65-F5344CB8AC3E}">
        <p14:creationId xmlns:p14="http://schemas.microsoft.com/office/powerpoint/2010/main" val="1016182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7620000" cy="6068144"/>
          </a:xfrm>
        </p:spPr>
        <p:txBody>
          <a:bodyPr/>
          <a:lstStyle/>
          <a:p>
            <a:endParaRPr lang="es-UY" sz="1100" dirty="0">
              <a:solidFill>
                <a:srgbClr val="000000"/>
              </a:solidFill>
            </a:endParaRPr>
          </a:p>
          <a:p>
            <a:r>
              <a:rPr lang="es-UY" sz="2800" dirty="0">
                <a:solidFill>
                  <a:srgbClr val="000000"/>
                </a:solidFill>
              </a:rPr>
              <a:t>La entrevista es una interacción, una relación bidireccional no simétrica, mantenida a nivel verbal y no verbal en ciertas condiciones , generalmente entre dos personas en contacto directo y que tiene fijado de antemano su objetivo. </a:t>
            </a:r>
            <a:endParaRPr lang="es-UY" sz="2800" dirty="0" smtClean="0">
              <a:solidFill>
                <a:srgbClr val="000000"/>
              </a:solidFill>
            </a:endParaRPr>
          </a:p>
          <a:p>
            <a:pPr marL="114300" indent="0">
              <a:buNone/>
            </a:pPr>
            <a:endParaRPr lang="es-UY" sz="2800" dirty="0">
              <a:solidFill>
                <a:srgbClr val="000000"/>
              </a:solidFill>
            </a:endParaRPr>
          </a:p>
          <a:p>
            <a:r>
              <a:rPr lang="es-UY" sz="2800" dirty="0" smtClean="0">
                <a:solidFill>
                  <a:srgbClr val="000000"/>
                </a:solidFill>
              </a:rPr>
              <a:t>El </a:t>
            </a:r>
            <a:r>
              <a:rPr lang="es-UY" sz="2800" dirty="0">
                <a:solidFill>
                  <a:srgbClr val="000000"/>
                </a:solidFill>
              </a:rPr>
              <a:t>rol del entrevistador es llevar el control de la entrevista, recoger la información que aporta el entrevistado, observarlo y tratar de facilitar que el proceso de interacción fluya y se cumplan los objetivos propuestos.</a:t>
            </a:r>
          </a:p>
          <a:p>
            <a:endParaRPr lang="es-UY" sz="2800" dirty="0"/>
          </a:p>
        </p:txBody>
      </p:sp>
    </p:spTree>
    <p:extLst>
      <p:ext uri="{BB962C8B-B14F-4D97-AF65-F5344CB8AC3E}">
        <p14:creationId xmlns:p14="http://schemas.microsoft.com/office/powerpoint/2010/main" val="3149304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7620000" cy="5996136"/>
          </a:xfrm>
        </p:spPr>
        <p:txBody>
          <a:bodyPr/>
          <a:lstStyle/>
          <a:p>
            <a:endParaRPr lang="es-UY" sz="1100" dirty="0">
              <a:solidFill>
                <a:srgbClr val="000000"/>
              </a:solidFill>
            </a:endParaRPr>
          </a:p>
          <a:p>
            <a:endParaRPr lang="es-UY" sz="2800" dirty="0" smtClean="0">
              <a:solidFill>
                <a:srgbClr val="000000"/>
              </a:solidFill>
            </a:endParaRPr>
          </a:p>
          <a:p>
            <a:endParaRPr lang="es-UY" sz="2800" dirty="0">
              <a:solidFill>
                <a:srgbClr val="000000"/>
              </a:solidFill>
            </a:endParaRPr>
          </a:p>
          <a:p>
            <a:endParaRPr lang="es-UY" sz="2800" dirty="0" smtClean="0">
              <a:solidFill>
                <a:srgbClr val="000000"/>
              </a:solidFill>
            </a:endParaRPr>
          </a:p>
          <a:p>
            <a:r>
              <a:rPr lang="es-UY" sz="2800" dirty="0" smtClean="0">
                <a:solidFill>
                  <a:srgbClr val="000000"/>
                </a:solidFill>
              </a:rPr>
              <a:t>El </a:t>
            </a:r>
            <a:r>
              <a:rPr lang="es-UY" sz="2800" dirty="0">
                <a:solidFill>
                  <a:srgbClr val="000000"/>
                </a:solidFill>
              </a:rPr>
              <a:t>objetivo fijado marca una finalidad especifica y por lo tanto obliga a que la entrevista tenga unidad, progreso y continuidad temática a través de un hilo conductor que sirve de guía</a:t>
            </a:r>
            <a:r>
              <a:rPr lang="es-UY" sz="2400" dirty="0">
                <a:solidFill>
                  <a:srgbClr val="000000"/>
                </a:solidFill>
              </a:rPr>
              <a:t>.</a:t>
            </a:r>
          </a:p>
          <a:p>
            <a:pPr marL="114300" indent="0">
              <a:buNone/>
            </a:pPr>
            <a:endParaRPr lang="es-UY" dirty="0"/>
          </a:p>
        </p:txBody>
      </p:sp>
    </p:spTree>
    <p:extLst>
      <p:ext uri="{BB962C8B-B14F-4D97-AF65-F5344CB8AC3E}">
        <p14:creationId xmlns:p14="http://schemas.microsoft.com/office/powerpoint/2010/main" val="3775029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7620000" cy="6068144"/>
          </a:xfrm>
        </p:spPr>
        <p:txBody>
          <a:bodyPr>
            <a:normAutofit fontScale="92500" lnSpcReduction="10000"/>
          </a:bodyPr>
          <a:lstStyle/>
          <a:p>
            <a:pPr marL="114300" indent="0" algn="ctr">
              <a:buNone/>
            </a:pPr>
            <a:r>
              <a:rPr lang="es-UY" sz="4600" dirty="0">
                <a:solidFill>
                  <a:srgbClr val="000000"/>
                </a:solidFill>
                <a:latin typeface="Cambria"/>
              </a:rPr>
              <a:t>Características de la </a:t>
            </a:r>
            <a:r>
              <a:rPr lang="es-UY" sz="4600" dirty="0" smtClean="0">
                <a:solidFill>
                  <a:srgbClr val="000000"/>
                </a:solidFill>
                <a:latin typeface="Cambria"/>
              </a:rPr>
              <a:t>Entrevista</a:t>
            </a:r>
            <a:endParaRPr lang="es-UY" sz="4600" dirty="0">
              <a:solidFill>
                <a:srgbClr val="000000"/>
              </a:solidFill>
              <a:latin typeface="Cambria"/>
            </a:endParaRPr>
          </a:p>
          <a:p>
            <a:pPr marL="114300" indent="0">
              <a:buNone/>
            </a:pPr>
            <a:endParaRPr lang="es-UY" sz="2600" dirty="0" smtClean="0">
              <a:solidFill>
                <a:srgbClr val="000000"/>
              </a:solidFill>
              <a:latin typeface="Arial"/>
            </a:endParaRPr>
          </a:p>
          <a:p>
            <a:pPr marL="114300" indent="0">
              <a:buNone/>
            </a:pPr>
            <a:r>
              <a:rPr lang="es-UY" sz="2600" dirty="0" smtClean="0">
                <a:solidFill>
                  <a:srgbClr val="000000"/>
                </a:solidFill>
                <a:latin typeface="Arial"/>
              </a:rPr>
              <a:t>•</a:t>
            </a:r>
            <a:r>
              <a:rPr lang="es-UY" sz="2600" dirty="0">
                <a:solidFill>
                  <a:srgbClr val="000000"/>
                </a:solidFill>
              </a:rPr>
              <a:t>Flexibilidad: puede adoptar diferentes formas en cuanto al grado de estructuración y </a:t>
            </a:r>
            <a:r>
              <a:rPr lang="es-UY" sz="2600" dirty="0" err="1">
                <a:solidFill>
                  <a:srgbClr val="000000"/>
                </a:solidFill>
              </a:rPr>
              <a:t>directividad</a:t>
            </a:r>
            <a:r>
              <a:rPr lang="es-UY" sz="2600" dirty="0">
                <a:solidFill>
                  <a:srgbClr val="000000"/>
                </a:solidFill>
              </a:rPr>
              <a:t>. Adaptable a las particularidades de los diferentes ámbitos aplicados.</a:t>
            </a:r>
          </a:p>
          <a:p>
            <a:pPr marL="114300" indent="0">
              <a:buNone/>
            </a:pPr>
            <a:r>
              <a:rPr lang="es-UY" sz="2600" dirty="0">
                <a:solidFill>
                  <a:srgbClr val="000000"/>
                </a:solidFill>
                <a:latin typeface="Arial"/>
              </a:rPr>
              <a:t>•</a:t>
            </a:r>
            <a:r>
              <a:rPr lang="es-UY" sz="2600" dirty="0">
                <a:solidFill>
                  <a:srgbClr val="000000"/>
                </a:solidFill>
              </a:rPr>
              <a:t>Permite obtener información tanto desde canales de comunicación verbales como no verbales.</a:t>
            </a:r>
          </a:p>
          <a:p>
            <a:pPr marL="114300" indent="0">
              <a:buNone/>
            </a:pPr>
            <a:r>
              <a:rPr lang="es-UY" sz="2600" dirty="0">
                <a:solidFill>
                  <a:srgbClr val="000000"/>
                </a:solidFill>
                <a:latin typeface="Arial"/>
              </a:rPr>
              <a:t>•</a:t>
            </a:r>
            <a:r>
              <a:rPr lang="es-UY" sz="2600" dirty="0">
                <a:solidFill>
                  <a:srgbClr val="000000"/>
                </a:solidFill>
              </a:rPr>
              <a:t>Multifunciones: puede ser adecuada para recabar información en el marco de una evaluación para implementar estrategia o puede por si misma ser la única técnica utilizada</a:t>
            </a:r>
          </a:p>
          <a:p>
            <a:pPr marL="114300" indent="0">
              <a:buNone/>
            </a:pPr>
            <a:r>
              <a:rPr lang="es-UY" sz="2600" dirty="0">
                <a:solidFill>
                  <a:srgbClr val="000000"/>
                </a:solidFill>
                <a:latin typeface="Arial"/>
              </a:rPr>
              <a:t>•</a:t>
            </a:r>
            <a:r>
              <a:rPr lang="es-UY" sz="2600" dirty="0">
                <a:solidFill>
                  <a:srgbClr val="000000"/>
                </a:solidFill>
              </a:rPr>
              <a:t>Técnica compleja por la diversidad de variables en juego como son los objetivos, enfoques y teorías desde donde se realiza una entrevista</a:t>
            </a:r>
            <a:r>
              <a:rPr lang="es-UY" dirty="0">
                <a:solidFill>
                  <a:srgbClr val="000000"/>
                </a:solidFill>
              </a:rPr>
              <a:t>.</a:t>
            </a:r>
          </a:p>
          <a:p>
            <a:endParaRPr lang="es-UY" dirty="0">
              <a:solidFill>
                <a:srgbClr val="000000"/>
              </a:solidFill>
            </a:endParaRPr>
          </a:p>
          <a:p>
            <a:pPr marL="114300" indent="0" algn="r">
              <a:buNone/>
            </a:pPr>
            <a:r>
              <a:rPr lang="es-UY" sz="2600" dirty="0" err="1" smtClean="0">
                <a:solidFill>
                  <a:srgbClr val="000000"/>
                </a:solidFill>
              </a:rPr>
              <a:t>Ibañez</a:t>
            </a:r>
            <a:r>
              <a:rPr lang="es-UY" sz="2600" dirty="0" smtClean="0">
                <a:solidFill>
                  <a:srgbClr val="000000"/>
                </a:solidFill>
              </a:rPr>
              <a:t> Aguirre </a:t>
            </a:r>
            <a:r>
              <a:rPr lang="es-UY" sz="2600" dirty="0">
                <a:solidFill>
                  <a:srgbClr val="000000"/>
                </a:solidFill>
              </a:rPr>
              <a:t>C (2010</a:t>
            </a:r>
            <a:r>
              <a:rPr lang="es-UY" dirty="0">
                <a:solidFill>
                  <a:srgbClr val="000000"/>
                </a:solidFill>
              </a:rPr>
              <a:t>)</a:t>
            </a:r>
            <a:endParaRPr lang="es-UY" dirty="0"/>
          </a:p>
        </p:txBody>
      </p:sp>
    </p:spTree>
    <p:extLst>
      <p:ext uri="{BB962C8B-B14F-4D97-AF65-F5344CB8AC3E}">
        <p14:creationId xmlns:p14="http://schemas.microsoft.com/office/powerpoint/2010/main" val="1162453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7620000" cy="6192688"/>
          </a:xfrm>
        </p:spPr>
        <p:txBody>
          <a:bodyPr/>
          <a:lstStyle/>
          <a:p>
            <a:pPr marL="114300" indent="0">
              <a:buNone/>
            </a:pPr>
            <a:r>
              <a:rPr lang="es-UY" sz="4600" dirty="0">
                <a:solidFill>
                  <a:srgbClr val="000000"/>
                </a:solidFill>
                <a:latin typeface="Cambria"/>
              </a:rPr>
              <a:t>Funciones de la entrevista</a:t>
            </a:r>
          </a:p>
          <a:p>
            <a:pPr marL="114300" indent="0">
              <a:buNone/>
            </a:pPr>
            <a:r>
              <a:rPr lang="es-UY" sz="2400" dirty="0">
                <a:solidFill>
                  <a:srgbClr val="000000"/>
                </a:solidFill>
                <a:latin typeface="Arial"/>
              </a:rPr>
              <a:t>•</a:t>
            </a:r>
            <a:r>
              <a:rPr lang="es-UY" sz="2400" dirty="0">
                <a:solidFill>
                  <a:srgbClr val="000000"/>
                </a:solidFill>
              </a:rPr>
              <a:t>La entrevista constituye una situación de intercomunicación con determinados formatos, técnicas y objetivos que cumple múltiples funciones. Es apta para intercambiar ideas, informar, comunicar, persuadir, transmitir emociones(Cencillo1973).</a:t>
            </a:r>
          </a:p>
          <a:p>
            <a:pPr marL="114300" indent="0">
              <a:buNone/>
            </a:pPr>
            <a:r>
              <a:rPr lang="es-UY" sz="2400" dirty="0">
                <a:solidFill>
                  <a:srgbClr val="000000"/>
                </a:solidFill>
                <a:latin typeface="Arial"/>
              </a:rPr>
              <a:t>•</a:t>
            </a:r>
            <a:r>
              <a:rPr lang="es-UY" sz="2400" dirty="0">
                <a:solidFill>
                  <a:srgbClr val="000000"/>
                </a:solidFill>
              </a:rPr>
              <a:t>En el ámbito clínico es el instrumento más utilizado. De acuerdo al proceso en que se utiliza puede adaptarse a procesos de evaluación, tratamientos, orientación, entre otros.</a:t>
            </a:r>
          </a:p>
          <a:p>
            <a:pPr marL="114300" indent="0">
              <a:buNone/>
            </a:pPr>
            <a:r>
              <a:rPr lang="es-UY" sz="2400" dirty="0">
                <a:solidFill>
                  <a:srgbClr val="000000"/>
                </a:solidFill>
                <a:latin typeface="Arial"/>
              </a:rPr>
              <a:t>•</a:t>
            </a:r>
            <a:r>
              <a:rPr lang="es-UY" sz="2400" dirty="0">
                <a:solidFill>
                  <a:srgbClr val="000000"/>
                </a:solidFill>
              </a:rPr>
              <a:t>El objetivo principal es acceder a información que permita una mayor comprensión de la situación a fin de poder ir elaborando hipótesis</a:t>
            </a:r>
            <a:r>
              <a:rPr lang="es-UY" dirty="0">
                <a:solidFill>
                  <a:srgbClr val="000000"/>
                </a:solidFill>
              </a:rPr>
              <a:t>. </a:t>
            </a:r>
          </a:p>
          <a:p>
            <a:pPr marL="114300" indent="0">
              <a:buNone/>
            </a:pPr>
            <a:endParaRPr lang="es-UY" dirty="0"/>
          </a:p>
        </p:txBody>
      </p:sp>
    </p:spTree>
    <p:extLst>
      <p:ext uri="{BB962C8B-B14F-4D97-AF65-F5344CB8AC3E}">
        <p14:creationId xmlns:p14="http://schemas.microsoft.com/office/powerpoint/2010/main" val="2252469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7620000" cy="6140152"/>
          </a:xfrm>
        </p:spPr>
        <p:txBody>
          <a:bodyPr/>
          <a:lstStyle/>
          <a:p>
            <a:endParaRPr lang="es-UY" sz="800" dirty="0">
              <a:solidFill>
                <a:srgbClr val="000000"/>
              </a:solidFill>
              <a:latin typeface="Cambria"/>
            </a:endParaRPr>
          </a:p>
          <a:p>
            <a:pPr marL="114300" indent="0" algn="ctr">
              <a:buNone/>
            </a:pPr>
            <a:endParaRPr lang="es-UY" sz="5400" dirty="0" smtClean="0">
              <a:latin typeface="Cambria"/>
            </a:endParaRPr>
          </a:p>
          <a:p>
            <a:pPr marL="114300" indent="0" algn="ctr">
              <a:buNone/>
            </a:pPr>
            <a:r>
              <a:rPr lang="es-UY" sz="5400" dirty="0" smtClean="0">
                <a:latin typeface="Cambria"/>
              </a:rPr>
              <a:t>Clasificación </a:t>
            </a:r>
            <a:r>
              <a:rPr lang="es-UY" sz="5400" dirty="0">
                <a:latin typeface="Cambria"/>
              </a:rPr>
              <a:t>de entrevistas</a:t>
            </a:r>
            <a:endParaRPr lang="es-UY" sz="5400" dirty="0"/>
          </a:p>
        </p:txBody>
      </p:sp>
    </p:spTree>
    <p:extLst>
      <p:ext uri="{BB962C8B-B14F-4D97-AF65-F5344CB8AC3E}">
        <p14:creationId xmlns:p14="http://schemas.microsoft.com/office/powerpoint/2010/main" val="2314262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7620000" cy="6140152"/>
          </a:xfrm>
        </p:spPr>
        <p:txBody>
          <a:bodyPr/>
          <a:lstStyle/>
          <a:p>
            <a:pPr marL="114300" indent="0">
              <a:buNone/>
            </a:pPr>
            <a:endParaRPr lang="es-UY" sz="2800" dirty="0" smtClean="0">
              <a:solidFill>
                <a:srgbClr val="000000"/>
              </a:solidFill>
              <a:latin typeface="Cambria"/>
            </a:endParaRPr>
          </a:p>
          <a:p>
            <a:pPr marL="114300" indent="0">
              <a:buNone/>
            </a:pPr>
            <a:r>
              <a:rPr lang="es-UY" sz="2800" b="1" dirty="0" smtClean="0">
                <a:solidFill>
                  <a:srgbClr val="000000"/>
                </a:solidFill>
                <a:latin typeface="Cambria"/>
              </a:rPr>
              <a:t>Diversas Modalidades</a:t>
            </a:r>
          </a:p>
          <a:p>
            <a:pPr marL="114300" indent="0">
              <a:buNone/>
            </a:pPr>
            <a:endParaRPr lang="es-UY" sz="2800" b="1" dirty="0">
              <a:solidFill>
                <a:srgbClr val="000000"/>
              </a:solidFill>
              <a:latin typeface="Cambria"/>
            </a:endParaRPr>
          </a:p>
          <a:p>
            <a:pPr marL="114300" indent="0">
              <a:buNone/>
            </a:pPr>
            <a:r>
              <a:rPr lang="es-UY" sz="2400" dirty="0">
                <a:solidFill>
                  <a:srgbClr val="000000"/>
                </a:solidFill>
                <a:latin typeface="Arial"/>
              </a:rPr>
              <a:t>•Individuales y grupales. </a:t>
            </a:r>
          </a:p>
          <a:p>
            <a:pPr marL="114300" indent="0">
              <a:buNone/>
            </a:pPr>
            <a:r>
              <a:rPr lang="es-UY" sz="2400" dirty="0">
                <a:solidFill>
                  <a:srgbClr val="000000"/>
                </a:solidFill>
                <a:latin typeface="Arial"/>
              </a:rPr>
              <a:t>•Familiares</a:t>
            </a:r>
          </a:p>
          <a:p>
            <a:pPr marL="114300" indent="0">
              <a:buNone/>
            </a:pPr>
            <a:r>
              <a:rPr lang="es-UY" sz="2400" dirty="0">
                <a:solidFill>
                  <a:srgbClr val="000000"/>
                </a:solidFill>
                <a:latin typeface="Arial"/>
              </a:rPr>
              <a:t>•Focal</a:t>
            </a:r>
          </a:p>
          <a:p>
            <a:pPr marL="114300" indent="0">
              <a:buNone/>
            </a:pPr>
            <a:r>
              <a:rPr lang="es-UY" sz="2400" dirty="0">
                <a:solidFill>
                  <a:srgbClr val="000000"/>
                </a:solidFill>
                <a:latin typeface="Arial"/>
              </a:rPr>
              <a:t>•De recepción</a:t>
            </a:r>
          </a:p>
          <a:p>
            <a:pPr marL="114300" indent="0">
              <a:buNone/>
            </a:pPr>
            <a:r>
              <a:rPr lang="es-UY" sz="2400" dirty="0">
                <a:solidFill>
                  <a:srgbClr val="000000"/>
                </a:solidFill>
                <a:latin typeface="Arial"/>
              </a:rPr>
              <a:t>•Diagnóstica </a:t>
            </a:r>
          </a:p>
          <a:p>
            <a:pPr marL="114300" indent="0">
              <a:buNone/>
            </a:pPr>
            <a:r>
              <a:rPr lang="es-UY" sz="2400" dirty="0">
                <a:solidFill>
                  <a:srgbClr val="000000"/>
                </a:solidFill>
                <a:latin typeface="Arial"/>
              </a:rPr>
              <a:t>•Devolución</a:t>
            </a:r>
          </a:p>
          <a:p>
            <a:pPr marL="114300" indent="0">
              <a:buNone/>
            </a:pPr>
            <a:r>
              <a:rPr lang="es-UY" sz="2400" dirty="0">
                <a:solidFill>
                  <a:srgbClr val="000000"/>
                </a:solidFill>
                <a:latin typeface="Arial"/>
              </a:rPr>
              <a:t>•Juego</a:t>
            </a:r>
          </a:p>
          <a:p>
            <a:pPr marL="114300" indent="0">
              <a:buNone/>
            </a:pPr>
            <a:r>
              <a:rPr lang="es-UY" sz="2400" dirty="0">
                <a:solidFill>
                  <a:srgbClr val="000000"/>
                </a:solidFill>
                <a:latin typeface="Arial"/>
              </a:rPr>
              <a:t>•Padres</a:t>
            </a:r>
          </a:p>
          <a:p>
            <a:pPr marL="114300" indent="0">
              <a:buNone/>
            </a:pPr>
            <a:r>
              <a:rPr lang="es-UY" sz="2400" dirty="0">
                <a:solidFill>
                  <a:srgbClr val="000000"/>
                </a:solidFill>
                <a:latin typeface="Arial"/>
              </a:rPr>
              <a:t>•Preliminares a inicio de tratamiento</a:t>
            </a:r>
          </a:p>
          <a:p>
            <a:pPr marL="114300" indent="0">
              <a:buNone/>
            </a:pPr>
            <a:endParaRPr lang="es-UY" dirty="0"/>
          </a:p>
        </p:txBody>
      </p:sp>
    </p:spTree>
    <p:extLst>
      <p:ext uri="{BB962C8B-B14F-4D97-AF65-F5344CB8AC3E}">
        <p14:creationId xmlns:p14="http://schemas.microsoft.com/office/powerpoint/2010/main" val="3599771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TotalTime>
  <Words>1641</Words>
  <Application>Microsoft Office PowerPoint</Application>
  <PresentationFormat>Presentación en pantalla (4:3)</PresentationFormat>
  <Paragraphs>146</Paragraphs>
  <Slides>22</Slides>
  <Notes>1</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Adyacencia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Verónica</dc:creator>
  <cp:lastModifiedBy>Verónica</cp:lastModifiedBy>
  <cp:revision>16</cp:revision>
  <dcterms:created xsi:type="dcterms:W3CDTF">2016-08-15T18:51:39Z</dcterms:created>
  <dcterms:modified xsi:type="dcterms:W3CDTF">2018-08-28T17:23:09Z</dcterms:modified>
</cp:coreProperties>
</file>