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</p:sldMasterIdLst>
  <p:sldIdLst>
    <p:sldId id="256" r:id="rId7"/>
    <p:sldId id="257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46" d="100"/>
          <a:sy n="46" d="100"/>
        </p:scale>
        <p:origin x="-2076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3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4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5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2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3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7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1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8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9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6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7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1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2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1"/>
          <p:cNvSpPr/>
          <p:nvPr/>
        </p:nvSpPr>
        <p:spPr>
          <a:xfrm>
            <a:off x="0" y="6705720"/>
            <a:ext cx="9142200" cy="1504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1" name="CustomShape 2"/>
          <p:cNvSpPr/>
          <p:nvPr/>
        </p:nvSpPr>
        <p:spPr>
          <a:xfrm>
            <a:off x="0" y="0"/>
            <a:ext cx="9142200" cy="13914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" name="CustomShape 3"/>
          <p:cNvSpPr/>
          <p:nvPr/>
        </p:nvSpPr>
        <p:spPr>
          <a:xfrm>
            <a:off x="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3" name="CustomShape 4"/>
          <p:cNvSpPr/>
          <p:nvPr/>
        </p:nvSpPr>
        <p:spPr>
          <a:xfrm>
            <a:off x="899172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CustomShape 5"/>
          <p:cNvSpPr/>
          <p:nvPr/>
        </p:nvSpPr>
        <p:spPr>
          <a:xfrm>
            <a:off x="149400" y="6388560"/>
            <a:ext cx="8831160" cy="30780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5" name="CustomShape 6"/>
          <p:cNvSpPr/>
          <p:nvPr/>
        </p:nvSpPr>
        <p:spPr>
          <a:xfrm>
            <a:off x="152280" y="155520"/>
            <a:ext cx="8831160" cy="6545160"/>
          </a:xfrm>
          <a:prstGeom prst="rect">
            <a:avLst/>
          </a:prstGeom>
          <a:ln w="9360">
            <a:solidFill>
              <a:srgbClr val="B9B35F"/>
            </a:solidFill>
            <a:miter/>
          </a:ln>
        </p:spPr>
      </p:sp>
      <p:sp>
        <p:nvSpPr>
          <p:cNvPr id="6" name="Line 7"/>
          <p:cNvSpPr/>
          <p:nvPr/>
        </p:nvSpPr>
        <p:spPr>
          <a:xfrm>
            <a:off x="152280" y="1276560"/>
            <a:ext cx="8832960" cy="0"/>
          </a:xfrm>
          <a:prstGeom prst="line">
            <a:avLst/>
          </a:prstGeom>
          <a:ln w="9360" cap="rnd">
            <a:solidFill>
              <a:srgbClr val="B9B35F"/>
            </a:solidFill>
            <a:custDash>
              <a:ds d="0" sp="910000000"/>
            </a:custDash>
            <a:round/>
          </a:ln>
        </p:spPr>
      </p:sp>
      <p:sp>
        <p:nvSpPr>
          <p:cNvPr id="7" name="CustomShape 8"/>
          <p:cNvSpPr/>
          <p:nvPr/>
        </p:nvSpPr>
        <p:spPr>
          <a:xfrm>
            <a:off x="4267080" y="956160"/>
            <a:ext cx="607680" cy="607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8" name="CustomShape 9"/>
          <p:cNvSpPr/>
          <p:nvPr/>
        </p:nvSpPr>
        <p:spPr>
          <a:xfrm>
            <a:off x="4361760" y="1050480"/>
            <a:ext cx="418680" cy="418680"/>
          </a:xfrm>
          <a:prstGeom prst="rect">
            <a:avLst/>
          </a:prstGeom>
          <a:solidFill>
            <a:srgbClr val="FFFFFF"/>
          </a:solidFill>
          <a:ln w="50760">
            <a:solidFill>
              <a:srgbClr val="B9B35F"/>
            </a:solidFill>
            <a:round/>
          </a:ln>
        </p:spPr>
      </p:sp>
      <p:sp>
        <p:nvSpPr>
          <p:cNvPr id="9" name="CustomShape 10"/>
          <p:cNvSpPr/>
          <p:nvPr/>
        </p:nvSpPr>
        <p:spPr>
          <a:xfrm>
            <a:off x="0" y="6705720"/>
            <a:ext cx="9142200" cy="1504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0" name="CustomShape 11"/>
          <p:cNvSpPr/>
          <p:nvPr/>
        </p:nvSpPr>
        <p:spPr>
          <a:xfrm>
            <a:off x="8991720" y="288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" name="CustomShape 12"/>
          <p:cNvSpPr/>
          <p:nvPr/>
        </p:nvSpPr>
        <p:spPr>
          <a:xfrm>
            <a:off x="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2" name="CustomShape 13"/>
          <p:cNvSpPr/>
          <p:nvPr/>
        </p:nvSpPr>
        <p:spPr>
          <a:xfrm>
            <a:off x="0" y="0"/>
            <a:ext cx="9142200" cy="25128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3" name="CustomShape 14"/>
          <p:cNvSpPr/>
          <p:nvPr/>
        </p:nvSpPr>
        <p:spPr>
          <a:xfrm>
            <a:off x="146160" y="6391800"/>
            <a:ext cx="8831160" cy="30780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14" name="Line 15"/>
          <p:cNvSpPr/>
          <p:nvPr/>
        </p:nvSpPr>
        <p:spPr>
          <a:xfrm>
            <a:off x="155160" y="2419920"/>
            <a:ext cx="8833320" cy="0"/>
          </a:xfrm>
          <a:prstGeom prst="line">
            <a:avLst/>
          </a:prstGeom>
          <a:ln w="11520" cap="rnd">
            <a:solidFill>
              <a:srgbClr val="B9B35F"/>
            </a:solidFill>
            <a:custDash>
              <a:ds d="0" sp="1120000000"/>
            </a:custDash>
            <a:round/>
          </a:ln>
        </p:spPr>
      </p:sp>
      <p:sp>
        <p:nvSpPr>
          <p:cNvPr id="15" name="CustomShape 16"/>
          <p:cNvSpPr/>
          <p:nvPr/>
        </p:nvSpPr>
        <p:spPr>
          <a:xfrm>
            <a:off x="152280" y="152280"/>
            <a:ext cx="8831160" cy="6545160"/>
          </a:xfrm>
          <a:prstGeom prst="rect">
            <a:avLst/>
          </a:prstGeom>
          <a:ln w="9360">
            <a:solidFill>
              <a:srgbClr val="B9B35F"/>
            </a:solidFill>
            <a:miter/>
          </a:ln>
        </p:spPr>
      </p:sp>
      <p:sp>
        <p:nvSpPr>
          <p:cNvPr id="16" name="CustomShape 17"/>
          <p:cNvSpPr/>
          <p:nvPr/>
        </p:nvSpPr>
        <p:spPr>
          <a:xfrm>
            <a:off x="4267080" y="2115360"/>
            <a:ext cx="607680" cy="607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7" name="CustomShape 18"/>
          <p:cNvSpPr/>
          <p:nvPr/>
        </p:nvSpPr>
        <p:spPr>
          <a:xfrm>
            <a:off x="4361760" y="2209680"/>
            <a:ext cx="418680" cy="418680"/>
          </a:xfrm>
          <a:prstGeom prst="rect">
            <a:avLst/>
          </a:prstGeom>
          <a:solidFill>
            <a:srgbClr val="FFFFFF"/>
          </a:solidFill>
          <a:ln w="50760">
            <a:solidFill>
              <a:srgbClr val="B9B35F"/>
            </a:solidFill>
            <a:round/>
          </a:ln>
        </p:spPr>
      </p:sp>
      <p:sp>
        <p:nvSpPr>
          <p:cNvPr id="18" name="PlaceHolder 1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s-ES"/>
              <a:t>Pulse para editar el formato del texto de título</a:t>
            </a:r>
            <a:endParaRPr/>
          </a:p>
        </p:txBody>
      </p:sp>
      <p:sp>
        <p:nvSpPr>
          <p:cNvPr id="19" name="PlaceHolder 2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ES"/>
              <a:t>Pulse para editar los formatos del texto del esquema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/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/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/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/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/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/>
              <a:t>Séptimo nivel del esquema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0" y="6705720"/>
            <a:ext cx="9142200" cy="1504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53" name="CustomShape 2"/>
          <p:cNvSpPr/>
          <p:nvPr/>
        </p:nvSpPr>
        <p:spPr>
          <a:xfrm>
            <a:off x="0" y="0"/>
            <a:ext cx="9142200" cy="13914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54" name="CustomShape 3"/>
          <p:cNvSpPr/>
          <p:nvPr/>
        </p:nvSpPr>
        <p:spPr>
          <a:xfrm>
            <a:off x="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55" name="CustomShape 4"/>
          <p:cNvSpPr/>
          <p:nvPr/>
        </p:nvSpPr>
        <p:spPr>
          <a:xfrm>
            <a:off x="899172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56" name="CustomShape 5"/>
          <p:cNvSpPr/>
          <p:nvPr/>
        </p:nvSpPr>
        <p:spPr>
          <a:xfrm>
            <a:off x="149400" y="6388560"/>
            <a:ext cx="8831160" cy="30780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57" name="CustomShape 6"/>
          <p:cNvSpPr/>
          <p:nvPr/>
        </p:nvSpPr>
        <p:spPr>
          <a:xfrm>
            <a:off x="152280" y="155520"/>
            <a:ext cx="8831160" cy="6545160"/>
          </a:xfrm>
          <a:prstGeom prst="rect">
            <a:avLst/>
          </a:prstGeom>
          <a:ln w="9360">
            <a:solidFill>
              <a:srgbClr val="B9B35F"/>
            </a:solidFill>
            <a:miter/>
          </a:ln>
        </p:spPr>
      </p:sp>
      <p:sp>
        <p:nvSpPr>
          <p:cNvPr id="58" name="Line 7"/>
          <p:cNvSpPr/>
          <p:nvPr/>
        </p:nvSpPr>
        <p:spPr>
          <a:xfrm>
            <a:off x="152280" y="1276560"/>
            <a:ext cx="8832960" cy="0"/>
          </a:xfrm>
          <a:prstGeom prst="line">
            <a:avLst/>
          </a:prstGeom>
          <a:ln w="9360" cap="rnd">
            <a:solidFill>
              <a:srgbClr val="B9B35F"/>
            </a:solidFill>
            <a:custDash>
              <a:ds d="0" sp="910000000"/>
            </a:custDash>
            <a:round/>
          </a:ln>
        </p:spPr>
      </p:sp>
      <p:sp>
        <p:nvSpPr>
          <p:cNvPr id="59" name="CustomShape 8"/>
          <p:cNvSpPr/>
          <p:nvPr/>
        </p:nvSpPr>
        <p:spPr>
          <a:xfrm>
            <a:off x="4267080" y="956160"/>
            <a:ext cx="607680" cy="607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60" name="CustomShape 9"/>
          <p:cNvSpPr/>
          <p:nvPr/>
        </p:nvSpPr>
        <p:spPr>
          <a:xfrm>
            <a:off x="4361760" y="1050480"/>
            <a:ext cx="418680" cy="418680"/>
          </a:xfrm>
          <a:prstGeom prst="rect">
            <a:avLst/>
          </a:prstGeom>
          <a:solidFill>
            <a:srgbClr val="FFFFFF"/>
          </a:solidFill>
          <a:ln w="50760">
            <a:solidFill>
              <a:srgbClr val="B9B35F"/>
            </a:solidFill>
            <a:round/>
          </a:ln>
        </p:spPr>
      </p:sp>
      <p:sp>
        <p:nvSpPr>
          <p:cNvPr id="61" name="PlaceHolder 10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s-ES"/>
              <a:t>Pulse para editar el formato del texto de título</a:t>
            </a:r>
            <a:endParaRPr/>
          </a:p>
        </p:txBody>
      </p:sp>
      <p:sp>
        <p:nvSpPr>
          <p:cNvPr id="62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ES"/>
              <a:t>Pulse para editar los formatos del texto del esquema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/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/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/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/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/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/>
              <a:t>Séptimo nivel del esquema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0" y="6705720"/>
            <a:ext cx="9142200" cy="1504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96" name="CustomShape 2"/>
          <p:cNvSpPr/>
          <p:nvPr/>
        </p:nvSpPr>
        <p:spPr>
          <a:xfrm>
            <a:off x="0" y="0"/>
            <a:ext cx="9142200" cy="13914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97" name="CustomShape 3"/>
          <p:cNvSpPr/>
          <p:nvPr/>
        </p:nvSpPr>
        <p:spPr>
          <a:xfrm>
            <a:off x="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98" name="CustomShape 4"/>
          <p:cNvSpPr/>
          <p:nvPr/>
        </p:nvSpPr>
        <p:spPr>
          <a:xfrm>
            <a:off x="899172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99" name="CustomShape 5"/>
          <p:cNvSpPr/>
          <p:nvPr/>
        </p:nvSpPr>
        <p:spPr>
          <a:xfrm>
            <a:off x="149400" y="6388560"/>
            <a:ext cx="8831160" cy="30780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100" name="CustomShape 6"/>
          <p:cNvSpPr/>
          <p:nvPr/>
        </p:nvSpPr>
        <p:spPr>
          <a:xfrm>
            <a:off x="152280" y="155520"/>
            <a:ext cx="8831160" cy="6545160"/>
          </a:xfrm>
          <a:prstGeom prst="rect">
            <a:avLst/>
          </a:prstGeom>
          <a:ln w="9360">
            <a:solidFill>
              <a:srgbClr val="B9B35F"/>
            </a:solidFill>
            <a:miter/>
          </a:ln>
        </p:spPr>
      </p:sp>
      <p:sp>
        <p:nvSpPr>
          <p:cNvPr id="101" name="Line 7"/>
          <p:cNvSpPr/>
          <p:nvPr/>
        </p:nvSpPr>
        <p:spPr>
          <a:xfrm>
            <a:off x="152280" y="1276560"/>
            <a:ext cx="8832960" cy="0"/>
          </a:xfrm>
          <a:prstGeom prst="line">
            <a:avLst/>
          </a:prstGeom>
          <a:ln w="9360" cap="rnd">
            <a:solidFill>
              <a:srgbClr val="B9B35F"/>
            </a:solidFill>
            <a:custDash>
              <a:ds d="0" sp="910000000"/>
            </a:custDash>
            <a:round/>
          </a:ln>
        </p:spPr>
      </p:sp>
      <p:sp>
        <p:nvSpPr>
          <p:cNvPr id="102" name="CustomShape 8"/>
          <p:cNvSpPr/>
          <p:nvPr/>
        </p:nvSpPr>
        <p:spPr>
          <a:xfrm>
            <a:off x="4267080" y="956160"/>
            <a:ext cx="607680" cy="607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03" name="CustomShape 9"/>
          <p:cNvSpPr/>
          <p:nvPr/>
        </p:nvSpPr>
        <p:spPr>
          <a:xfrm>
            <a:off x="4361760" y="1050480"/>
            <a:ext cx="418680" cy="418680"/>
          </a:xfrm>
          <a:prstGeom prst="rect">
            <a:avLst/>
          </a:prstGeom>
          <a:solidFill>
            <a:srgbClr val="FFFFFF"/>
          </a:solidFill>
          <a:ln w="50760">
            <a:solidFill>
              <a:srgbClr val="B9B35F"/>
            </a:solidFill>
            <a:round/>
          </a:ln>
        </p:spPr>
      </p:sp>
      <p:sp>
        <p:nvSpPr>
          <p:cNvPr id="104" name="CustomShape 10"/>
          <p:cNvSpPr/>
          <p:nvPr/>
        </p:nvSpPr>
        <p:spPr>
          <a:xfrm>
            <a:off x="0" y="6705720"/>
            <a:ext cx="9142200" cy="1504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05" name="CustomShape 11"/>
          <p:cNvSpPr/>
          <p:nvPr/>
        </p:nvSpPr>
        <p:spPr>
          <a:xfrm>
            <a:off x="0" y="0"/>
            <a:ext cx="9142200" cy="15372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06" name="CustomShape 12"/>
          <p:cNvSpPr/>
          <p:nvPr/>
        </p:nvSpPr>
        <p:spPr>
          <a:xfrm>
            <a:off x="899172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07" name="CustomShape 13"/>
          <p:cNvSpPr/>
          <p:nvPr/>
        </p:nvSpPr>
        <p:spPr>
          <a:xfrm>
            <a:off x="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08" name="CustomShape 14"/>
          <p:cNvSpPr/>
          <p:nvPr/>
        </p:nvSpPr>
        <p:spPr>
          <a:xfrm>
            <a:off x="146160" y="6391800"/>
            <a:ext cx="8831160" cy="30780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109" name="CustomShape 15"/>
          <p:cNvSpPr/>
          <p:nvPr/>
        </p:nvSpPr>
        <p:spPr>
          <a:xfrm>
            <a:off x="152280" y="158400"/>
            <a:ext cx="8831160" cy="6545160"/>
          </a:xfrm>
          <a:prstGeom prst="rect">
            <a:avLst/>
          </a:prstGeom>
          <a:ln w="9360">
            <a:solidFill>
              <a:srgbClr val="B9B35F"/>
            </a:solidFill>
            <a:miter/>
          </a:ln>
        </p:spPr>
      </p:sp>
      <p:sp>
        <p:nvSpPr>
          <p:cNvPr id="110" name="PlaceHolder 1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s-ES"/>
              <a:t>Pulse para editar el formato del texto de título</a:t>
            </a:r>
            <a:endParaRPr/>
          </a:p>
        </p:txBody>
      </p:sp>
      <p:sp>
        <p:nvSpPr>
          <p:cNvPr id="111" name="PlaceHolder 1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ES"/>
              <a:t>Pulse para editar los formatos del texto del esquema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/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/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/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/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/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/>
              <a:t>Séptimo nivel del esquema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0" y="6705720"/>
            <a:ext cx="9142200" cy="1504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45" name="CustomShape 2"/>
          <p:cNvSpPr/>
          <p:nvPr/>
        </p:nvSpPr>
        <p:spPr>
          <a:xfrm>
            <a:off x="0" y="0"/>
            <a:ext cx="9142200" cy="13914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46" name="CustomShape 3"/>
          <p:cNvSpPr/>
          <p:nvPr/>
        </p:nvSpPr>
        <p:spPr>
          <a:xfrm>
            <a:off x="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47" name="CustomShape 4"/>
          <p:cNvSpPr/>
          <p:nvPr/>
        </p:nvSpPr>
        <p:spPr>
          <a:xfrm>
            <a:off x="899172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48" name="CustomShape 5"/>
          <p:cNvSpPr/>
          <p:nvPr/>
        </p:nvSpPr>
        <p:spPr>
          <a:xfrm>
            <a:off x="149400" y="6388560"/>
            <a:ext cx="8831160" cy="30780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149" name="CustomShape 6"/>
          <p:cNvSpPr/>
          <p:nvPr/>
        </p:nvSpPr>
        <p:spPr>
          <a:xfrm>
            <a:off x="152280" y="155520"/>
            <a:ext cx="8831160" cy="6545160"/>
          </a:xfrm>
          <a:prstGeom prst="rect">
            <a:avLst/>
          </a:prstGeom>
          <a:ln w="9360">
            <a:solidFill>
              <a:srgbClr val="B9B35F"/>
            </a:solidFill>
            <a:miter/>
          </a:ln>
        </p:spPr>
      </p:sp>
      <p:sp>
        <p:nvSpPr>
          <p:cNvPr id="150" name="Line 7"/>
          <p:cNvSpPr/>
          <p:nvPr/>
        </p:nvSpPr>
        <p:spPr>
          <a:xfrm>
            <a:off x="152280" y="1276560"/>
            <a:ext cx="8832960" cy="0"/>
          </a:xfrm>
          <a:prstGeom prst="line">
            <a:avLst/>
          </a:prstGeom>
          <a:ln w="9360" cap="rnd">
            <a:solidFill>
              <a:srgbClr val="B9B35F"/>
            </a:solidFill>
            <a:custDash>
              <a:ds d="0" sp="910000000"/>
            </a:custDash>
            <a:round/>
          </a:ln>
        </p:spPr>
      </p:sp>
      <p:sp>
        <p:nvSpPr>
          <p:cNvPr id="151" name="CustomShape 8"/>
          <p:cNvSpPr/>
          <p:nvPr/>
        </p:nvSpPr>
        <p:spPr>
          <a:xfrm>
            <a:off x="4267080" y="956160"/>
            <a:ext cx="607680" cy="607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52" name="CustomShape 9"/>
          <p:cNvSpPr/>
          <p:nvPr/>
        </p:nvSpPr>
        <p:spPr>
          <a:xfrm>
            <a:off x="4361760" y="1050480"/>
            <a:ext cx="418680" cy="418680"/>
          </a:xfrm>
          <a:prstGeom prst="rect">
            <a:avLst/>
          </a:prstGeom>
          <a:solidFill>
            <a:srgbClr val="FFFFFF"/>
          </a:solidFill>
          <a:ln w="50760">
            <a:solidFill>
              <a:srgbClr val="B9B35F"/>
            </a:solidFill>
            <a:round/>
          </a:ln>
        </p:spPr>
      </p:sp>
      <p:sp>
        <p:nvSpPr>
          <p:cNvPr id="153" name="Line 10"/>
          <p:cNvSpPr/>
          <p:nvPr/>
        </p:nvSpPr>
        <p:spPr>
          <a:xfrm flipV="1">
            <a:off x="4563000" y="1575360"/>
            <a:ext cx="9000" cy="4819680"/>
          </a:xfrm>
          <a:prstGeom prst="line">
            <a:avLst/>
          </a:prstGeom>
          <a:ln w="9360" cap="rnd">
            <a:solidFill>
              <a:srgbClr val="675E47"/>
            </a:solidFill>
            <a:custDash>
              <a:ds d="0" sp="910000000"/>
            </a:custDash>
            <a:round/>
          </a:ln>
        </p:spPr>
      </p:sp>
      <p:sp>
        <p:nvSpPr>
          <p:cNvPr id="154" name="PlaceHolder 1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s-ES"/>
              <a:t>Pulse para editar el formato del texto de título</a:t>
            </a:r>
            <a:endParaRPr/>
          </a:p>
        </p:txBody>
      </p:sp>
      <p:sp>
        <p:nvSpPr>
          <p:cNvPr id="155" name="PlaceHolder 1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08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s-ES"/>
              <a:t>Pulse para editar los formatos del texto del esquema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/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/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/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/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/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/>
              <a:t>Séptimo nivel del esquema</a:t>
            </a:r>
            <a:endParaRPr/>
          </a:p>
        </p:txBody>
      </p:sp>
      <p:sp>
        <p:nvSpPr>
          <p:cNvPr id="156" name="PlaceHolder 1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08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s-ES"/>
              <a:t>Pulse para editar los formatos del texto del esquema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/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/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/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/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/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/>
              <a:t>Séptimo nivel del esquema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0" y="6705720"/>
            <a:ext cx="9142200" cy="1504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90" name="CustomShape 2"/>
          <p:cNvSpPr/>
          <p:nvPr/>
        </p:nvSpPr>
        <p:spPr>
          <a:xfrm>
            <a:off x="0" y="0"/>
            <a:ext cx="9142200" cy="13914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91" name="CustomShape 3"/>
          <p:cNvSpPr/>
          <p:nvPr/>
        </p:nvSpPr>
        <p:spPr>
          <a:xfrm>
            <a:off x="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92" name="CustomShape 4"/>
          <p:cNvSpPr/>
          <p:nvPr/>
        </p:nvSpPr>
        <p:spPr>
          <a:xfrm>
            <a:off x="899172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93" name="CustomShape 5"/>
          <p:cNvSpPr/>
          <p:nvPr/>
        </p:nvSpPr>
        <p:spPr>
          <a:xfrm>
            <a:off x="149400" y="6388560"/>
            <a:ext cx="8831160" cy="30780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194" name="CustomShape 6"/>
          <p:cNvSpPr/>
          <p:nvPr/>
        </p:nvSpPr>
        <p:spPr>
          <a:xfrm>
            <a:off x="152280" y="155520"/>
            <a:ext cx="8831160" cy="6545160"/>
          </a:xfrm>
          <a:prstGeom prst="rect">
            <a:avLst/>
          </a:prstGeom>
          <a:ln w="9360">
            <a:solidFill>
              <a:srgbClr val="B9B35F"/>
            </a:solidFill>
            <a:miter/>
          </a:ln>
        </p:spPr>
      </p:sp>
      <p:sp>
        <p:nvSpPr>
          <p:cNvPr id="195" name="Line 7"/>
          <p:cNvSpPr/>
          <p:nvPr/>
        </p:nvSpPr>
        <p:spPr>
          <a:xfrm>
            <a:off x="152280" y="1276560"/>
            <a:ext cx="8832960" cy="0"/>
          </a:xfrm>
          <a:prstGeom prst="line">
            <a:avLst/>
          </a:prstGeom>
          <a:ln w="9360" cap="rnd">
            <a:solidFill>
              <a:srgbClr val="B9B35F"/>
            </a:solidFill>
            <a:custDash>
              <a:ds d="0" sp="910000000"/>
            </a:custDash>
            <a:round/>
          </a:ln>
        </p:spPr>
      </p:sp>
      <p:sp>
        <p:nvSpPr>
          <p:cNvPr id="196" name="CustomShape 8"/>
          <p:cNvSpPr/>
          <p:nvPr/>
        </p:nvSpPr>
        <p:spPr>
          <a:xfrm>
            <a:off x="4267080" y="956160"/>
            <a:ext cx="607680" cy="607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97" name="CustomShape 9"/>
          <p:cNvSpPr/>
          <p:nvPr/>
        </p:nvSpPr>
        <p:spPr>
          <a:xfrm>
            <a:off x="4361760" y="1050480"/>
            <a:ext cx="418680" cy="418680"/>
          </a:xfrm>
          <a:prstGeom prst="rect">
            <a:avLst/>
          </a:prstGeom>
          <a:solidFill>
            <a:srgbClr val="FFFFFF"/>
          </a:solidFill>
          <a:ln w="50760">
            <a:solidFill>
              <a:srgbClr val="B9B35F"/>
            </a:solidFill>
            <a:round/>
          </a:ln>
        </p:spPr>
      </p:sp>
      <p:sp>
        <p:nvSpPr>
          <p:cNvPr id="198" name="CustomShape 10"/>
          <p:cNvSpPr/>
          <p:nvPr/>
        </p:nvSpPr>
        <p:spPr>
          <a:xfrm>
            <a:off x="152280" y="152280"/>
            <a:ext cx="8831160" cy="30312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199" name="CustomShape 11"/>
          <p:cNvSpPr/>
          <p:nvPr/>
        </p:nvSpPr>
        <p:spPr>
          <a:xfrm>
            <a:off x="0" y="6705720"/>
            <a:ext cx="9142200" cy="1504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00" name="CustomShape 12"/>
          <p:cNvSpPr/>
          <p:nvPr/>
        </p:nvSpPr>
        <p:spPr>
          <a:xfrm>
            <a:off x="899172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01" name="CustomShape 13"/>
          <p:cNvSpPr/>
          <p:nvPr/>
        </p:nvSpPr>
        <p:spPr>
          <a:xfrm>
            <a:off x="0" y="0"/>
            <a:ext cx="9142200" cy="1170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02" name="CustomShape 14"/>
          <p:cNvSpPr/>
          <p:nvPr/>
        </p:nvSpPr>
        <p:spPr>
          <a:xfrm>
            <a:off x="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03" name="CustomShape 15"/>
          <p:cNvSpPr/>
          <p:nvPr/>
        </p:nvSpPr>
        <p:spPr>
          <a:xfrm>
            <a:off x="152280" y="609480"/>
            <a:ext cx="2741400" cy="5865480"/>
          </a:xfrm>
          <a:prstGeom prst="rect">
            <a:avLst/>
          </a:prstGeom>
          <a:solidFill>
            <a:srgbClr val="A9A57C"/>
          </a:solidFill>
        </p:spPr>
      </p:sp>
      <p:sp>
        <p:nvSpPr>
          <p:cNvPr id="204" name="CustomShape 16"/>
          <p:cNvSpPr/>
          <p:nvPr/>
        </p:nvSpPr>
        <p:spPr>
          <a:xfrm>
            <a:off x="152280" y="152280"/>
            <a:ext cx="8831160" cy="6545160"/>
          </a:xfrm>
          <a:prstGeom prst="rect">
            <a:avLst/>
          </a:prstGeom>
          <a:ln w="9360">
            <a:solidFill>
              <a:srgbClr val="B9B35F"/>
            </a:solidFill>
            <a:miter/>
          </a:ln>
        </p:spPr>
      </p:sp>
      <p:sp>
        <p:nvSpPr>
          <p:cNvPr id="205" name="Line 17"/>
          <p:cNvSpPr/>
          <p:nvPr/>
        </p:nvSpPr>
        <p:spPr>
          <a:xfrm>
            <a:off x="152280" y="533160"/>
            <a:ext cx="8832960" cy="0"/>
          </a:xfrm>
          <a:prstGeom prst="line">
            <a:avLst/>
          </a:prstGeom>
          <a:ln w="11520" cap="rnd">
            <a:solidFill>
              <a:srgbClr val="B9B35F"/>
            </a:solidFill>
            <a:custDash>
              <a:ds d="0" sp="1120000000"/>
            </a:custDash>
            <a:round/>
          </a:ln>
        </p:spPr>
      </p:sp>
      <p:sp>
        <p:nvSpPr>
          <p:cNvPr id="206" name="CustomShape 18"/>
          <p:cNvSpPr/>
          <p:nvPr/>
        </p:nvSpPr>
        <p:spPr>
          <a:xfrm>
            <a:off x="1295280" y="228600"/>
            <a:ext cx="607680" cy="607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07" name="CustomShape 19"/>
          <p:cNvSpPr/>
          <p:nvPr/>
        </p:nvSpPr>
        <p:spPr>
          <a:xfrm>
            <a:off x="1389960" y="322920"/>
            <a:ext cx="418680" cy="418680"/>
          </a:xfrm>
          <a:prstGeom prst="rect">
            <a:avLst/>
          </a:prstGeom>
          <a:solidFill>
            <a:srgbClr val="FFFFFF"/>
          </a:solidFill>
          <a:ln w="50760">
            <a:solidFill>
              <a:srgbClr val="B9B35F"/>
            </a:solidFill>
            <a:round/>
          </a:ln>
        </p:spPr>
      </p:sp>
      <p:sp>
        <p:nvSpPr>
          <p:cNvPr id="208" name="CustomShape 20"/>
          <p:cNvSpPr/>
          <p:nvPr/>
        </p:nvSpPr>
        <p:spPr>
          <a:xfrm>
            <a:off x="149400" y="6388560"/>
            <a:ext cx="8831160" cy="30780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209" name="PlaceHolder 2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s-ES"/>
              <a:t>Pulse para editar el formato del texto de título</a:t>
            </a:r>
            <a:endParaRPr/>
          </a:p>
        </p:txBody>
      </p:sp>
      <p:sp>
        <p:nvSpPr>
          <p:cNvPr id="210" name="PlaceHolder 2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ES"/>
              <a:t>Pulse para editar los formatos del texto del esquema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/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/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/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/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/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/>
              <a:t>Séptimo nivel del esquema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ustomShape 1"/>
          <p:cNvSpPr/>
          <p:nvPr/>
        </p:nvSpPr>
        <p:spPr>
          <a:xfrm>
            <a:off x="0" y="6705720"/>
            <a:ext cx="9142200" cy="1504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44" name="CustomShape 2"/>
          <p:cNvSpPr/>
          <p:nvPr/>
        </p:nvSpPr>
        <p:spPr>
          <a:xfrm>
            <a:off x="0" y="0"/>
            <a:ext cx="9142200" cy="13914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45" name="CustomShape 3"/>
          <p:cNvSpPr/>
          <p:nvPr/>
        </p:nvSpPr>
        <p:spPr>
          <a:xfrm>
            <a:off x="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46" name="CustomShape 4"/>
          <p:cNvSpPr/>
          <p:nvPr/>
        </p:nvSpPr>
        <p:spPr>
          <a:xfrm>
            <a:off x="899172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47" name="CustomShape 5"/>
          <p:cNvSpPr/>
          <p:nvPr/>
        </p:nvSpPr>
        <p:spPr>
          <a:xfrm>
            <a:off x="149400" y="6388560"/>
            <a:ext cx="8831160" cy="30780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248" name="CustomShape 6"/>
          <p:cNvSpPr/>
          <p:nvPr/>
        </p:nvSpPr>
        <p:spPr>
          <a:xfrm>
            <a:off x="152280" y="155520"/>
            <a:ext cx="8831160" cy="6545160"/>
          </a:xfrm>
          <a:prstGeom prst="rect">
            <a:avLst/>
          </a:prstGeom>
          <a:ln w="9360">
            <a:solidFill>
              <a:srgbClr val="B9B35F"/>
            </a:solidFill>
            <a:miter/>
          </a:ln>
        </p:spPr>
      </p:sp>
      <p:sp>
        <p:nvSpPr>
          <p:cNvPr id="249" name="Line 7"/>
          <p:cNvSpPr/>
          <p:nvPr/>
        </p:nvSpPr>
        <p:spPr>
          <a:xfrm>
            <a:off x="152280" y="1276560"/>
            <a:ext cx="8832960" cy="0"/>
          </a:xfrm>
          <a:prstGeom prst="line">
            <a:avLst/>
          </a:prstGeom>
          <a:ln w="9360" cap="rnd">
            <a:solidFill>
              <a:srgbClr val="B9B35F"/>
            </a:solidFill>
            <a:custDash>
              <a:ds d="0" sp="910000000"/>
            </a:custDash>
            <a:round/>
          </a:ln>
        </p:spPr>
      </p:sp>
      <p:sp>
        <p:nvSpPr>
          <p:cNvPr id="250" name="CustomShape 8"/>
          <p:cNvSpPr/>
          <p:nvPr/>
        </p:nvSpPr>
        <p:spPr>
          <a:xfrm>
            <a:off x="4267080" y="956160"/>
            <a:ext cx="607680" cy="607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51" name="CustomShape 9"/>
          <p:cNvSpPr/>
          <p:nvPr/>
        </p:nvSpPr>
        <p:spPr>
          <a:xfrm>
            <a:off x="4361760" y="1050480"/>
            <a:ext cx="418680" cy="418680"/>
          </a:xfrm>
          <a:prstGeom prst="rect">
            <a:avLst/>
          </a:prstGeom>
          <a:solidFill>
            <a:srgbClr val="FFFFFF"/>
          </a:solidFill>
          <a:ln w="50760">
            <a:solidFill>
              <a:srgbClr val="B9B35F"/>
            </a:solidFill>
            <a:round/>
          </a:ln>
        </p:spPr>
      </p:sp>
      <p:sp>
        <p:nvSpPr>
          <p:cNvPr id="252" name="Line 10"/>
          <p:cNvSpPr/>
          <p:nvPr/>
        </p:nvSpPr>
        <p:spPr>
          <a:xfrm flipV="1">
            <a:off x="4572000" y="2199960"/>
            <a:ext cx="0" cy="4188240"/>
          </a:xfrm>
          <a:prstGeom prst="line">
            <a:avLst/>
          </a:prstGeom>
          <a:ln w="9360" cap="rnd">
            <a:solidFill>
              <a:srgbClr val="675E47"/>
            </a:solidFill>
            <a:custDash>
              <a:ds d="0" sp="910000000"/>
            </a:custDash>
            <a:round/>
          </a:ln>
        </p:spPr>
      </p:sp>
      <p:sp>
        <p:nvSpPr>
          <p:cNvPr id="253" name="CustomShape 11"/>
          <p:cNvSpPr/>
          <p:nvPr/>
        </p:nvSpPr>
        <p:spPr>
          <a:xfrm>
            <a:off x="0" y="0"/>
            <a:ext cx="9142200" cy="144612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54" name="CustomShape 12"/>
          <p:cNvSpPr/>
          <p:nvPr/>
        </p:nvSpPr>
        <p:spPr>
          <a:xfrm>
            <a:off x="0" y="6705720"/>
            <a:ext cx="9142200" cy="1504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55" name="CustomShape 13"/>
          <p:cNvSpPr/>
          <p:nvPr/>
        </p:nvSpPr>
        <p:spPr>
          <a:xfrm>
            <a:off x="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56" name="CustomShape 14"/>
          <p:cNvSpPr/>
          <p:nvPr/>
        </p:nvSpPr>
        <p:spPr>
          <a:xfrm>
            <a:off x="8991720" y="0"/>
            <a:ext cx="150480" cy="6856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57" name="CustomShape 15"/>
          <p:cNvSpPr/>
          <p:nvPr/>
        </p:nvSpPr>
        <p:spPr>
          <a:xfrm>
            <a:off x="152280" y="1371600"/>
            <a:ext cx="8831160" cy="912600"/>
          </a:xfrm>
          <a:prstGeom prst="rect">
            <a:avLst/>
          </a:prstGeom>
          <a:solidFill>
            <a:srgbClr val="A9A57C"/>
          </a:solidFill>
        </p:spPr>
      </p:sp>
      <p:sp>
        <p:nvSpPr>
          <p:cNvPr id="258" name="CustomShape 16"/>
          <p:cNvSpPr/>
          <p:nvPr/>
        </p:nvSpPr>
        <p:spPr>
          <a:xfrm>
            <a:off x="145800" y="6391800"/>
            <a:ext cx="8831160" cy="309240"/>
          </a:xfrm>
          <a:prstGeom prst="rect">
            <a:avLst/>
          </a:prstGeom>
          <a:solidFill>
            <a:srgbClr val="D2CB6C"/>
          </a:solidFill>
        </p:spPr>
      </p:sp>
      <p:sp>
        <p:nvSpPr>
          <p:cNvPr id="259" name="Line 17"/>
          <p:cNvSpPr/>
          <p:nvPr/>
        </p:nvSpPr>
        <p:spPr>
          <a:xfrm>
            <a:off x="152280" y="1280160"/>
            <a:ext cx="8832960" cy="0"/>
          </a:xfrm>
          <a:prstGeom prst="line">
            <a:avLst/>
          </a:prstGeom>
          <a:ln w="11520" cap="rnd">
            <a:solidFill>
              <a:srgbClr val="B9B35F"/>
            </a:solidFill>
            <a:custDash>
              <a:ds d="0" sp="1120000000"/>
            </a:custDash>
            <a:round/>
          </a:ln>
        </p:spPr>
      </p:sp>
      <p:sp>
        <p:nvSpPr>
          <p:cNvPr id="260" name="CustomShape 18"/>
          <p:cNvSpPr/>
          <p:nvPr/>
        </p:nvSpPr>
        <p:spPr>
          <a:xfrm>
            <a:off x="152280" y="155520"/>
            <a:ext cx="8831160" cy="6545160"/>
          </a:xfrm>
          <a:prstGeom prst="rect">
            <a:avLst/>
          </a:prstGeom>
          <a:ln w="9360">
            <a:solidFill>
              <a:srgbClr val="B9B35F"/>
            </a:solidFill>
            <a:miter/>
          </a:ln>
        </p:spPr>
      </p:sp>
      <p:sp>
        <p:nvSpPr>
          <p:cNvPr id="261" name="CustomShape 19"/>
          <p:cNvSpPr/>
          <p:nvPr/>
        </p:nvSpPr>
        <p:spPr>
          <a:xfrm>
            <a:off x="4267080" y="956160"/>
            <a:ext cx="607680" cy="607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62" name="CustomShape 20"/>
          <p:cNvSpPr/>
          <p:nvPr/>
        </p:nvSpPr>
        <p:spPr>
          <a:xfrm>
            <a:off x="4361760" y="1050480"/>
            <a:ext cx="418680" cy="418680"/>
          </a:xfrm>
          <a:prstGeom prst="rect">
            <a:avLst/>
          </a:prstGeom>
          <a:solidFill>
            <a:srgbClr val="FFFFFF"/>
          </a:solidFill>
          <a:ln w="50760">
            <a:solidFill>
              <a:srgbClr val="B9B35F"/>
            </a:solidFill>
            <a:round/>
          </a:ln>
        </p:spPr>
      </p:sp>
      <p:sp>
        <p:nvSpPr>
          <p:cNvPr id="263" name="PlaceHolder 2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s-ES"/>
              <a:t>Pulse para editar el formato del texto de título</a:t>
            </a:r>
            <a:endParaRPr/>
          </a:p>
        </p:txBody>
      </p:sp>
      <p:sp>
        <p:nvSpPr>
          <p:cNvPr id="264" name="PlaceHolder 2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ES"/>
              <a:t>Pulse para editar los formatos del texto del esquema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/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/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/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/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/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/>
              <a:t>Séptimo nivel del esquema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CustomShape 1"/>
          <p:cNvSpPr/>
          <p:nvPr/>
        </p:nvSpPr>
        <p:spPr>
          <a:xfrm>
            <a:off x="1371600" y="2819520"/>
            <a:ext cx="6399000" cy="1750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600" b="1">
                <a:solidFill>
                  <a:srgbClr val="675E47"/>
                </a:solidFill>
                <a:latin typeface="Georgia"/>
              </a:rPr>
              <a:t>SITUACIÓN CLÍNICA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 sz="1600" b="1">
                <a:solidFill>
                  <a:srgbClr val="675E47"/>
                </a:solidFill>
                <a:latin typeface="Georgia"/>
              </a:rPr>
              <a:t>ENCUADRE</a:t>
            </a:r>
            <a:endParaRPr/>
          </a:p>
        </p:txBody>
      </p:sp>
      <p:sp>
        <p:nvSpPr>
          <p:cNvPr id="350" name="CustomShape 2"/>
          <p:cNvSpPr/>
          <p:nvPr/>
        </p:nvSpPr>
        <p:spPr>
          <a:xfrm>
            <a:off x="685800" y="380880"/>
            <a:ext cx="7770600" cy="17506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4200">
                <a:solidFill>
                  <a:srgbClr val="A9A57C"/>
                </a:solidFill>
                <a:latin typeface="Georgia"/>
              </a:rPr>
              <a:t>MÉTODO CLÍNICO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CustomShape 1"/>
          <p:cNvSpPr/>
          <p:nvPr/>
        </p:nvSpPr>
        <p:spPr>
          <a:xfrm>
            <a:off x="301680" y="1523880"/>
            <a:ext cx="4038480" cy="7311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2200" b="1">
                <a:solidFill>
                  <a:srgbClr val="FFFFFF"/>
                </a:solidFill>
                <a:latin typeface="Georgia"/>
              </a:rPr>
              <a:t>Referencias  teórico –técnicas.</a:t>
            </a:r>
            <a:endParaRPr/>
          </a:p>
        </p:txBody>
      </p:sp>
      <p:sp>
        <p:nvSpPr>
          <p:cNvPr id="377" name="CustomShape 2"/>
          <p:cNvSpPr/>
          <p:nvPr/>
        </p:nvSpPr>
        <p:spPr>
          <a:xfrm>
            <a:off x="4791240" y="1523880"/>
            <a:ext cx="4039920" cy="7297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2200" b="1">
                <a:solidFill>
                  <a:srgbClr val="FFFFFF"/>
                </a:solidFill>
                <a:latin typeface="Georgia"/>
              </a:rPr>
              <a:t>Estilo personal.             </a:t>
            </a:r>
            <a:endParaRPr/>
          </a:p>
        </p:txBody>
      </p:sp>
      <p:sp>
        <p:nvSpPr>
          <p:cNvPr id="378" name="CustomShape 3"/>
          <p:cNvSpPr/>
          <p:nvPr/>
        </p:nvSpPr>
        <p:spPr>
          <a:xfrm>
            <a:off x="301680" y="2471400"/>
            <a:ext cx="4039920" cy="38167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000">
                <a:solidFill>
                  <a:srgbClr val="000000"/>
                </a:solidFill>
                <a:latin typeface="Georgia"/>
              </a:rPr>
              <a:t>Marco referencial desde el cual comprender las diferentes situaciones que surgen en la clínica.</a:t>
            </a:r>
            <a:endParaRPr/>
          </a:p>
          <a:p>
            <a:pPr algn="r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000">
                <a:solidFill>
                  <a:srgbClr val="000000"/>
                </a:solidFill>
                <a:latin typeface="Georgia"/>
              </a:rPr>
              <a:t>Fundamentos teóricos .</a:t>
            </a:r>
            <a:endParaRPr/>
          </a:p>
          <a:p>
            <a:pPr algn="r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000">
                <a:solidFill>
                  <a:srgbClr val="000000"/>
                </a:solidFill>
                <a:latin typeface="Georgia"/>
              </a:rPr>
              <a:t>Fundamentos técnicos.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</p:txBody>
      </p:sp>
      <p:sp>
        <p:nvSpPr>
          <p:cNvPr id="379" name="CustomShape 4"/>
          <p:cNvSpPr/>
          <p:nvPr/>
        </p:nvSpPr>
        <p:spPr>
          <a:xfrm>
            <a:off x="4800600" y="2471400"/>
            <a:ext cx="4036680" cy="3820320"/>
          </a:xfrm>
          <a:prstGeom prst="rect">
            <a:avLst/>
          </a:prstGeom>
        </p:spPr>
        <p:txBody>
          <a:bodyPr lIns="45720" tIns="45000" rIns="45720" bIns="45000" anchor="ctr"/>
          <a:lstStyle/>
          <a:p>
            <a:pPr algn="ctr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000">
                <a:solidFill>
                  <a:srgbClr val="000000"/>
                </a:solidFill>
                <a:latin typeface="Georgia"/>
              </a:rPr>
              <a:t>Estilo personal de aquellos que integran la situación clínica.</a:t>
            </a:r>
            <a:endParaRPr/>
          </a:p>
          <a:p>
            <a:pPr algn="ctr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000">
                <a:solidFill>
                  <a:srgbClr val="000000"/>
                </a:solidFill>
                <a:latin typeface="Georgia"/>
              </a:rPr>
              <a:t>Asumir el rol de clínico supone integrar al esquema científico el estilo personal (historia vital y experiencia).</a:t>
            </a:r>
            <a:endParaRPr/>
          </a:p>
          <a:p>
            <a:pPr algn="ctr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000">
                <a:solidFill>
                  <a:srgbClr val="000000"/>
                </a:solidFill>
                <a:latin typeface="Georgia"/>
              </a:rPr>
              <a:t>El clínico adquiere autonomía en tanto pueda internalizar el encuadre.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380" name="CustomShape 5"/>
          <p:cNvSpPr/>
          <p:nvPr/>
        </p:nvSpPr>
        <p:spPr>
          <a:xfrm>
            <a:off x="301680" y="228600"/>
            <a:ext cx="8532720" cy="757080"/>
          </a:xfrm>
          <a:prstGeom prst="rect">
            <a:avLst/>
          </a:prstGeom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CustomShape 1"/>
          <p:cNvSpPr/>
          <p:nvPr/>
        </p:nvSpPr>
        <p:spPr>
          <a:xfrm>
            <a:off x="380880" y="914400"/>
            <a:ext cx="2360520" cy="988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s-ES" sz="3200" b="1">
                <a:solidFill>
                  <a:srgbClr val="FFFFFF"/>
                </a:solidFill>
                <a:latin typeface="Georgia"/>
              </a:rPr>
              <a:t>El  contrato</a:t>
            </a:r>
            <a:endParaRPr/>
          </a:p>
        </p:txBody>
      </p:sp>
      <p:sp>
        <p:nvSpPr>
          <p:cNvPr id="382" name="CustomShape 2"/>
          <p:cNvSpPr/>
          <p:nvPr/>
        </p:nvSpPr>
        <p:spPr>
          <a:xfrm>
            <a:off x="380880" y="1981080"/>
            <a:ext cx="2360520" cy="4143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 sz="2000">
                <a:solidFill>
                  <a:srgbClr val="FFFFFF"/>
                </a:solidFill>
                <a:latin typeface="Georgia"/>
              </a:rPr>
              <a:t>Las normas del encuadre son expuestas y propuestas  al paciente para  su conocimiento, esperando la aceptación de las mismas, por lo cual se habla de </a:t>
            </a:r>
            <a:r>
              <a:rPr lang="es-ES" sz="2000" i="1">
                <a:solidFill>
                  <a:srgbClr val="FFFFFF"/>
                </a:solidFill>
                <a:latin typeface="Georgia"/>
              </a:rPr>
              <a:t>contrato.</a:t>
            </a:r>
            <a:endParaRPr/>
          </a:p>
        </p:txBody>
      </p:sp>
      <p:sp>
        <p:nvSpPr>
          <p:cNvPr id="383" name="CustomShape 3"/>
          <p:cNvSpPr/>
          <p:nvPr/>
        </p:nvSpPr>
        <p:spPr>
          <a:xfrm>
            <a:off x="3124080" y="685800"/>
            <a:ext cx="5636880" cy="54082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700">
                <a:solidFill>
                  <a:srgbClr val="2F2B20"/>
                </a:solidFill>
                <a:latin typeface="Georgia"/>
              </a:rPr>
              <a:t>Lugar</a:t>
            </a: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700">
                <a:solidFill>
                  <a:srgbClr val="2F2B20"/>
                </a:solidFill>
                <a:latin typeface="Georgia"/>
              </a:rPr>
              <a:t>Tiempo. Horarios, frecuencia, duración de la Intervención.</a:t>
            </a: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700">
                <a:solidFill>
                  <a:srgbClr val="2F2B20"/>
                </a:solidFill>
                <a:latin typeface="Georgia"/>
              </a:rPr>
              <a:t>Honorarios</a:t>
            </a: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700">
                <a:solidFill>
                  <a:srgbClr val="2F2B20"/>
                </a:solidFill>
                <a:latin typeface="Georgia"/>
              </a:rPr>
              <a:t>Metodología</a:t>
            </a: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700">
                <a:solidFill>
                  <a:srgbClr val="2F2B20"/>
                </a:solidFill>
                <a:latin typeface="Georgia"/>
              </a:rPr>
              <a:t>Particularidades en el establecimiento del Contrato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CustomShape 1"/>
          <p:cNvSpPr/>
          <p:nvPr/>
        </p:nvSpPr>
        <p:spPr>
          <a:xfrm>
            <a:off x="467640" y="332640"/>
            <a:ext cx="8279280" cy="5938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3200">
                <a:solidFill>
                  <a:srgbClr val="2F2B20"/>
                </a:solidFill>
                <a:latin typeface="Georgia"/>
              </a:rPr>
              <a:t>«En la entrevista se puede reconocer algo constante y fijo, que es el encuadre y algo que es un proceso dinámico que expresa el modo como el entrevistado ejerce la libertad de configurar la situación».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 sz="3200">
                <a:solidFill>
                  <a:srgbClr val="2F2B20"/>
                </a:solidFill>
                <a:latin typeface="Georgia"/>
              </a:rPr>
              <a:t>« El entrevistador fija ciertas líneas estables y si se quiere rígidas que operarían a modo de carriles del proceso o del acontecer de la entrevista, el acontecer en sí corre por cuenta del entrevistado».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CustomShape 1"/>
          <p:cNvSpPr/>
          <p:nvPr/>
        </p:nvSpPr>
        <p:spPr>
          <a:xfrm>
            <a:off x="301680" y="228600"/>
            <a:ext cx="8532720" cy="7570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s-ES" sz="3300">
                <a:solidFill>
                  <a:srgbClr val="B9B35F"/>
                </a:solidFill>
                <a:latin typeface="Georgia"/>
              </a:rPr>
              <a:t>Alteraciones en el encuadre</a:t>
            </a:r>
            <a:endParaRPr/>
          </a:p>
        </p:txBody>
      </p:sp>
      <p:sp>
        <p:nvSpPr>
          <p:cNvPr id="386" name="CustomShape 2"/>
          <p:cNvSpPr/>
          <p:nvPr/>
        </p:nvSpPr>
        <p:spPr>
          <a:xfrm>
            <a:off x="301680" y="1527120"/>
            <a:ext cx="8502120" cy="4570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3000">
                <a:solidFill>
                  <a:srgbClr val="2F2B20"/>
                </a:solidFill>
                <a:latin typeface="Georgia"/>
              </a:rPr>
              <a:t>Las pautas acordadas no pueden abarcar todas las posibilidades por lo cual es posible que surjan cambios e imprevistos. </a:t>
            </a: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3000">
                <a:solidFill>
                  <a:srgbClr val="2F2B20"/>
                </a:solidFill>
                <a:latin typeface="Georgia"/>
              </a:rPr>
              <a:t>El encuadre como herramienta que enriquece la comprensión.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3000">
                <a:solidFill>
                  <a:srgbClr val="2F2B20"/>
                </a:solidFill>
                <a:latin typeface="Georgia"/>
              </a:rPr>
              <a:t>Para  Bleger el encuadre es “un  -no proceso- en el sentido de que son las constantes, dentro de cuyo marco se da el proceso.”</a:t>
            </a: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3000">
                <a:solidFill>
                  <a:srgbClr val="2F2B20"/>
                </a:solidFill>
                <a:latin typeface="Georgia"/>
              </a:rPr>
              <a:t>Cuando el encuadre «habla»  comunica.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ustomShape 1"/>
          <p:cNvSpPr/>
          <p:nvPr/>
        </p:nvSpPr>
        <p:spPr>
          <a:xfrm>
            <a:off x="539640" y="332640"/>
            <a:ext cx="8207280" cy="54500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3200">
                <a:solidFill>
                  <a:srgbClr val="2F2B20"/>
                </a:solidFill>
                <a:latin typeface="Times New Roman"/>
              </a:rPr>
              <a:t>Bleger analiza el encuadre como una </a:t>
            </a:r>
            <a:r>
              <a:rPr lang="es-ES" sz="3200" b="1">
                <a:solidFill>
                  <a:srgbClr val="2F2B20"/>
                </a:solidFill>
                <a:latin typeface="Times New Roman"/>
              </a:rPr>
              <a:t>institución</a:t>
            </a:r>
            <a:r>
              <a:rPr lang="es-ES" sz="3200">
                <a:solidFill>
                  <a:srgbClr val="2F2B20"/>
                </a:solidFill>
                <a:latin typeface="Times New Roman"/>
              </a:rPr>
              <a:t>.      “En este sentido el encuadre es mudo pero no por ello inexistente: Forma el no–yo del paciente sobre la base del cual se configura el Yo”.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 sz="3200">
                <a:solidFill>
                  <a:srgbClr val="2F2B20"/>
                </a:solidFill>
                <a:latin typeface="Times New Roman"/>
              </a:rPr>
              <a:t> “El encuadre como institución, es </a:t>
            </a:r>
            <a:r>
              <a:rPr lang="es-ES" sz="3200" b="1">
                <a:solidFill>
                  <a:srgbClr val="2F2B20"/>
                </a:solidFill>
                <a:latin typeface="Times New Roman"/>
              </a:rPr>
              <a:t>el depositario de la parte psicótica de la personalidad</a:t>
            </a:r>
            <a:r>
              <a:rPr lang="es-ES" sz="3200">
                <a:solidFill>
                  <a:srgbClr val="2F2B20"/>
                </a:solidFill>
                <a:latin typeface="Times New Roman"/>
              </a:rPr>
              <a:t>, es decir de la parte indiferenciada y no resuelta de los primitivos vínculos simbióticos”.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73600"/>
            <a:ext cx="8362912" cy="1145160"/>
          </a:xfrm>
        </p:spPr>
        <p:txBody>
          <a:bodyPr/>
          <a:lstStyle/>
          <a:p>
            <a:r>
              <a:rPr lang="es-ES" sz="2400" b="1" dirty="0" smtClean="0"/>
              <a:t>             </a:t>
            </a:r>
            <a:r>
              <a:rPr lang="es-ES" sz="2800" b="1" dirty="0" smtClean="0"/>
              <a:t>Encuadre Interno</a:t>
            </a:r>
            <a:endParaRPr lang="es-ES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/>
          </p:nvPr>
        </p:nvSpPr>
        <p:spPr>
          <a:xfrm>
            <a:off x="755576" y="1628800"/>
            <a:ext cx="8046360" cy="3977640"/>
          </a:xfrm>
        </p:spPr>
        <p:txBody>
          <a:bodyPr/>
          <a:lstStyle/>
          <a:p>
            <a:r>
              <a:rPr lang="es-ES" sz="2400" b="1" dirty="0" smtClean="0"/>
              <a:t>Es una conquista psíquica que todo psicólogo clínico va</a:t>
            </a:r>
          </a:p>
          <a:p>
            <a:r>
              <a:rPr lang="es-ES" sz="2400" b="1" dirty="0" smtClean="0"/>
              <a:t> organizando en su psiquismo a medida que avanza </a:t>
            </a:r>
          </a:p>
          <a:p>
            <a:r>
              <a:rPr lang="es-ES" sz="2400" b="1" dirty="0" smtClean="0"/>
              <a:t>en su quehacer como psicólogo clínico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763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Encuadre Interno</a:t>
            </a: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es-ES" sz="2400" dirty="0" smtClean="0"/>
              <a:t>Incorpora las teorías , su propia experiencia como paciente</a:t>
            </a:r>
          </a:p>
          <a:p>
            <a:r>
              <a:rPr lang="es-ES" sz="2400" dirty="0" smtClean="0"/>
              <a:t>, las supervisiones Los estudios, las transferencias </a:t>
            </a:r>
          </a:p>
          <a:p>
            <a:r>
              <a:rPr lang="es-ES" sz="2400" dirty="0" smtClean="0"/>
              <a:t>múltiples, la experiencia de vida ,sus creencias, su ideología</a:t>
            </a:r>
            <a:r>
              <a:rPr lang="es-ES" dirty="0" smtClean="0"/>
              <a:t>.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513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dirty="0" smtClean="0"/>
              <a:t>Propiedades del encuadre interno</a:t>
            </a:r>
            <a:endParaRPr lang="es-ES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s-ES" sz="2400" dirty="0" smtClean="0"/>
              <a:t>Escucha con el tercer oído</a:t>
            </a:r>
          </a:p>
          <a:p>
            <a:pPr marL="457200" indent="-457200">
              <a:buAutoNum type="arabicPeriod"/>
            </a:pPr>
            <a:endParaRPr lang="es-ES" sz="2400" dirty="0" smtClean="0"/>
          </a:p>
          <a:p>
            <a:r>
              <a:rPr lang="es-ES" sz="2400" dirty="0" smtClean="0"/>
              <a:t>2. Permeabilidad del psicólogo con su propio inconsciente</a:t>
            </a:r>
          </a:p>
          <a:p>
            <a:endParaRPr lang="es-ES" sz="2400" dirty="0" smtClean="0"/>
          </a:p>
          <a:p>
            <a:r>
              <a:rPr lang="es-ES" sz="2400" dirty="0" smtClean="0"/>
              <a:t>3.Actitud de escucha ,  ¨el radar invisible ¨</a:t>
            </a:r>
          </a:p>
          <a:p>
            <a:endParaRPr lang="es-ES" sz="2400" dirty="0" smtClean="0"/>
          </a:p>
          <a:p>
            <a:r>
              <a:rPr lang="es-ES" sz="2400" dirty="0" smtClean="0"/>
              <a:t>4. Asociación libre.</a:t>
            </a:r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/>
          </a:p>
          <a:p>
            <a:endParaRPr lang="es-ES" sz="2400" dirty="0" smtClean="0"/>
          </a:p>
          <a:p>
            <a:endParaRPr lang="es-ES" sz="2400" dirty="0"/>
          </a:p>
          <a:p>
            <a:endParaRPr lang="es-ES" sz="2400" dirty="0" smtClean="0"/>
          </a:p>
          <a:p>
            <a:r>
              <a:rPr lang="es-ES" sz="2400" dirty="0" smtClean="0"/>
              <a:t>5 </a:t>
            </a:r>
            <a:r>
              <a:rPr lang="es-ES" sz="2400" dirty="0" smtClean="0"/>
              <a:t>La trasmisión entre inconscientes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98929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CustomShape 1"/>
          <p:cNvSpPr/>
          <p:nvPr/>
        </p:nvSpPr>
        <p:spPr>
          <a:xfrm>
            <a:off x="301680" y="228600"/>
            <a:ext cx="8532720" cy="7570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3300">
                <a:solidFill>
                  <a:srgbClr val="B9B35F"/>
                </a:solidFill>
                <a:latin typeface="Georgia"/>
              </a:rPr>
              <a:t>Concepto de Encuadre</a:t>
            </a:r>
            <a:endParaRPr/>
          </a:p>
        </p:txBody>
      </p:sp>
      <p:sp>
        <p:nvSpPr>
          <p:cNvPr id="352" name="CustomShape 2"/>
          <p:cNvSpPr/>
          <p:nvPr/>
        </p:nvSpPr>
        <p:spPr>
          <a:xfrm>
            <a:off x="301680" y="1527120"/>
            <a:ext cx="8502120" cy="4570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000">
                <a:solidFill>
                  <a:srgbClr val="2F2B20"/>
                </a:solidFill>
                <a:latin typeface="Georgia"/>
              </a:rPr>
              <a:t>“El encuadre supone fijar como constantes las variables de tiempo y lugar, estipulando ciertas normas que delimitan los papeles de entrevistado y entrevistador con arreglo a la tarea que se va a realizar.” (Etchegoyen, H., 1986)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000">
                <a:solidFill>
                  <a:srgbClr val="2F2B20"/>
                </a:solidFill>
                <a:latin typeface="Georgia"/>
              </a:rPr>
              <a:t>“El encuadre correspondería a las constantes de un fenómeno, un método o una técnica, y el proceso al conjunto de las variables” (….) “Es así que dentro del encuadre psicoanalítico incluimos el papel del analista, el conjunto de factores espacio (ambiente) temporales y parte de la técnica (en la cual se incluyen el establecimiento y mantenimiento de horarios, honorarios, interrupciones regladas, etc.).” (Bleger, J., 1966)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CustomShape 1"/>
          <p:cNvSpPr/>
          <p:nvPr/>
        </p:nvSpPr>
        <p:spPr>
          <a:xfrm>
            <a:off x="301680" y="228600"/>
            <a:ext cx="8532720" cy="7570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s-ES" sz="3300">
                <a:solidFill>
                  <a:srgbClr val="B9B35F"/>
                </a:solidFill>
                <a:latin typeface="Georgia"/>
              </a:rPr>
              <a:t>Encuadre - Marco</a:t>
            </a:r>
            <a:endParaRPr/>
          </a:p>
        </p:txBody>
      </p:sp>
      <p:sp>
        <p:nvSpPr>
          <p:cNvPr id="357" name="CustomShape 2"/>
          <p:cNvSpPr/>
          <p:nvPr/>
        </p:nvSpPr>
        <p:spPr>
          <a:xfrm>
            <a:off x="301680" y="1527120"/>
            <a:ext cx="8502120" cy="4570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400" dirty="0" smtClean="0">
                <a:solidFill>
                  <a:srgbClr val="2F2B20"/>
                </a:solidFill>
                <a:latin typeface="&gt;&lt;value"/>
              </a:rPr>
              <a:t>Un </a:t>
            </a:r>
            <a:r>
              <a:rPr lang="es-ES" sz="2400" dirty="0">
                <a:solidFill>
                  <a:srgbClr val="2F2B20"/>
                </a:solidFill>
                <a:latin typeface="&gt;&lt;value"/>
              </a:rPr>
              <a:t>proceso dentro de cuyo marco se da el proceso.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400" dirty="0">
                <a:solidFill>
                  <a:srgbClr val="2F2B20"/>
                </a:solidFill>
                <a:latin typeface="&gt;&lt;value"/>
              </a:rPr>
              <a:t>Encuadrar: establecer los límites dentro de los cuales un acontecimiento tiene lugar o cobra sentido.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400" dirty="0">
                <a:solidFill>
                  <a:srgbClr val="2F2B20"/>
                </a:solidFill>
                <a:latin typeface="&gt;&lt;value"/>
              </a:rPr>
              <a:t>Freud propone normas o reglas fundamentales instaurando la teoría de la técnica.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400" dirty="0">
                <a:solidFill>
                  <a:srgbClr val="2F2B20"/>
                </a:solidFill>
                <a:latin typeface="&gt;&lt;value"/>
              </a:rPr>
              <a:t>Autores </a:t>
            </a:r>
            <a:r>
              <a:rPr lang="es-ES" sz="2400" dirty="0" err="1">
                <a:solidFill>
                  <a:srgbClr val="2F2B20"/>
                </a:solidFill>
                <a:latin typeface="&gt;&lt;value"/>
              </a:rPr>
              <a:t>postfreudianos</a:t>
            </a:r>
            <a:r>
              <a:rPr lang="es-ES" sz="2400" dirty="0">
                <a:solidFill>
                  <a:srgbClr val="2F2B20"/>
                </a:solidFill>
                <a:latin typeface="&gt;&lt;value"/>
              </a:rPr>
              <a:t> explicitan, teorizan y profundizan estos conceptos.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CustomShape 1"/>
          <p:cNvSpPr/>
          <p:nvPr/>
        </p:nvSpPr>
        <p:spPr>
          <a:xfrm>
            <a:off x="301680" y="228600"/>
            <a:ext cx="8532720" cy="7570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s-ES" sz="3300">
                <a:solidFill>
                  <a:srgbClr val="B9B35F"/>
                </a:solidFill>
                <a:latin typeface="Georgia"/>
              </a:rPr>
              <a:t>Función del Encuadre</a:t>
            </a:r>
            <a:endParaRPr/>
          </a:p>
        </p:txBody>
      </p:sp>
      <p:sp>
        <p:nvSpPr>
          <p:cNvPr id="359" name="CustomShape 2"/>
          <p:cNvSpPr/>
          <p:nvPr/>
        </p:nvSpPr>
        <p:spPr>
          <a:xfrm>
            <a:off x="301680" y="1527120"/>
            <a:ext cx="8502120" cy="45702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s-ES" sz="2400">
                <a:solidFill>
                  <a:srgbClr val="2F2B20"/>
                </a:solidFill>
                <a:latin typeface="Times New Roman"/>
              </a:rPr>
              <a:t>Amparo Escrivá (1999), define la función del encuadre como:</a:t>
            </a:r>
            <a:endParaRPr/>
          </a:p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400">
                <a:solidFill>
                  <a:srgbClr val="2F2B20"/>
                </a:solidFill>
                <a:latin typeface="Times New Roman"/>
              </a:rPr>
              <a:t> “continente de la transferencia, simboliza una serie de funciones del analista. Por una parte, una </a:t>
            </a:r>
            <a:r>
              <a:rPr lang="es-ES" sz="2400" b="1">
                <a:solidFill>
                  <a:srgbClr val="2F2B20"/>
                </a:solidFill>
                <a:latin typeface="Times New Roman"/>
              </a:rPr>
              <a:t>función materna</a:t>
            </a:r>
            <a:r>
              <a:rPr lang="es-ES" sz="2400">
                <a:solidFill>
                  <a:srgbClr val="2F2B20"/>
                </a:solidFill>
                <a:latin typeface="Times New Roman"/>
              </a:rPr>
              <a:t>, y en ese sentido podríamos entenderla como la aplicación del concepto </a:t>
            </a:r>
            <a:r>
              <a:rPr lang="es-ES" sz="2400" i="1">
                <a:solidFill>
                  <a:srgbClr val="2F2B20"/>
                </a:solidFill>
                <a:latin typeface="Times New Roman"/>
              </a:rPr>
              <a:t>holding </a:t>
            </a:r>
            <a:r>
              <a:rPr lang="es-ES" sz="2400">
                <a:solidFill>
                  <a:srgbClr val="2F2B20"/>
                </a:solidFill>
                <a:latin typeface="Times New Roman"/>
              </a:rPr>
              <a:t>de D. Winnicott, como sostén de la regresión y mantenimiento de un </a:t>
            </a:r>
            <a:r>
              <a:rPr lang="es-ES" sz="2400" i="1">
                <a:solidFill>
                  <a:srgbClr val="2F2B20"/>
                </a:solidFill>
                <a:latin typeface="Times New Roman"/>
              </a:rPr>
              <a:t>self </a:t>
            </a:r>
            <a:r>
              <a:rPr lang="es-ES" sz="2400">
                <a:solidFill>
                  <a:srgbClr val="2F2B20"/>
                </a:solidFill>
                <a:latin typeface="Times New Roman"/>
              </a:rPr>
              <a:t>unitario vivido como continuidad de la existencia. Por otra, puede cumplir una </a:t>
            </a:r>
            <a:r>
              <a:rPr lang="es-ES" sz="2400" b="1">
                <a:solidFill>
                  <a:srgbClr val="2F2B20"/>
                </a:solidFill>
                <a:latin typeface="Times New Roman"/>
              </a:rPr>
              <a:t>función paterna</a:t>
            </a:r>
            <a:r>
              <a:rPr lang="es-ES" sz="2400">
                <a:solidFill>
                  <a:srgbClr val="2F2B20"/>
                </a:solidFill>
                <a:latin typeface="Times New Roman"/>
              </a:rPr>
              <a:t>, (...) prohibidora del incesto. </a:t>
            </a:r>
            <a:endParaRPr/>
          </a:p>
          <a:p>
            <a:pPr algn="just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400">
                <a:solidFill>
                  <a:srgbClr val="2F2B20"/>
                </a:solidFill>
                <a:latin typeface="Times New Roman"/>
              </a:rPr>
              <a:t>En esta línea de pensamiento, A. Green (1952) comprende que el encuadre representa ese </a:t>
            </a:r>
            <a:r>
              <a:rPr lang="es-ES" sz="2400" b="1">
                <a:solidFill>
                  <a:srgbClr val="2F2B20"/>
                </a:solidFill>
                <a:latin typeface="Times New Roman"/>
              </a:rPr>
              <a:t>elemento tercero </a:t>
            </a:r>
            <a:r>
              <a:rPr lang="es-ES" sz="2400">
                <a:solidFill>
                  <a:srgbClr val="2F2B20"/>
                </a:solidFill>
                <a:latin typeface="Times New Roman"/>
              </a:rPr>
              <a:t>que irrumpe en la relación dual”.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CustomShape 1"/>
          <p:cNvSpPr/>
          <p:nvPr/>
        </p:nvSpPr>
        <p:spPr>
          <a:xfrm>
            <a:off x="301680" y="228600"/>
            <a:ext cx="8532720" cy="7570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3300">
                <a:solidFill>
                  <a:srgbClr val="B9B35F"/>
                </a:solidFill>
                <a:latin typeface="Georgia"/>
              </a:rPr>
              <a:t>Responde a dos principios</a:t>
            </a:r>
            <a:endParaRPr/>
          </a:p>
        </p:txBody>
      </p:sp>
      <p:sp>
        <p:nvSpPr>
          <p:cNvPr id="361" name="CustomShape 2"/>
          <p:cNvSpPr/>
          <p:nvPr/>
        </p:nvSpPr>
        <p:spPr>
          <a:xfrm>
            <a:off x="301680" y="1371600"/>
            <a:ext cx="4036680" cy="46800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500">
                <a:solidFill>
                  <a:srgbClr val="000000"/>
                </a:solidFill>
                <a:latin typeface="Georgia"/>
              </a:rPr>
              <a:t>Punto de referencia fijo para que la experiencia pueda ser estudiada desde un punto de vista científico.</a:t>
            </a:r>
            <a:endParaRPr/>
          </a:p>
        </p:txBody>
      </p:sp>
      <p:sp>
        <p:nvSpPr>
          <p:cNvPr id="362" name="CustomShape 3"/>
          <p:cNvSpPr/>
          <p:nvPr/>
        </p:nvSpPr>
        <p:spPr>
          <a:xfrm>
            <a:off x="4800600" y="1371600"/>
            <a:ext cx="4036680" cy="46800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500" b="1">
                <a:solidFill>
                  <a:srgbClr val="000000"/>
                </a:solidFill>
                <a:latin typeface="Georgia"/>
              </a:rPr>
              <a:t>En relación al tipo de intervención: marco que posibilita la regresión (y la limita), referencia a la terceridad, transferencia y contratransferencia.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CustomShape 1"/>
          <p:cNvSpPr/>
          <p:nvPr/>
        </p:nvSpPr>
        <p:spPr>
          <a:xfrm>
            <a:off x="301680" y="228600"/>
            <a:ext cx="8532720" cy="7570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s-ES" sz="3600">
                <a:solidFill>
                  <a:srgbClr val="B9B35F"/>
                </a:solidFill>
                <a:latin typeface="Georgia"/>
              </a:rPr>
              <a:t>Motivos del encuadre</a:t>
            </a:r>
            <a:endParaRPr/>
          </a:p>
        </p:txBody>
      </p:sp>
      <p:sp>
        <p:nvSpPr>
          <p:cNvPr id="364" name="CustomShape 2"/>
          <p:cNvSpPr/>
          <p:nvPr/>
        </p:nvSpPr>
        <p:spPr>
          <a:xfrm>
            <a:off x="301680" y="1371600"/>
            <a:ext cx="4036680" cy="46800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3200">
                <a:solidFill>
                  <a:srgbClr val="2F2B20"/>
                </a:solidFill>
                <a:latin typeface="Georgia"/>
              </a:rPr>
              <a:t>Científicos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 sz="2800">
                <a:solidFill>
                  <a:srgbClr val="2F2B20"/>
                </a:solidFill>
                <a:latin typeface="Georgia"/>
              </a:rPr>
              <a:t>Establecer  condiciones de máximo rigor para tornar  estables  constantes y dar lugar  al despliegue  de variables.</a:t>
            </a:r>
            <a:endParaRPr/>
          </a:p>
        </p:txBody>
      </p:sp>
      <p:sp>
        <p:nvSpPr>
          <p:cNvPr id="365" name="CustomShape 3"/>
          <p:cNvSpPr/>
          <p:nvPr/>
        </p:nvSpPr>
        <p:spPr>
          <a:xfrm>
            <a:off x="4800600" y="1371600"/>
            <a:ext cx="4036680" cy="46800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3200">
                <a:solidFill>
                  <a:srgbClr val="000000"/>
                </a:solidFill>
                <a:latin typeface="Georgia"/>
              </a:rPr>
              <a:t>Prácticos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Georgia"/>
              </a:rPr>
              <a:t>Protección del paciente y el psicólogo del surgimiento de cualquier tipo de arbitrariedad dependiente del deseo de uno u otro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CustomShape 1"/>
          <p:cNvSpPr/>
          <p:nvPr/>
        </p:nvSpPr>
        <p:spPr>
          <a:xfrm>
            <a:off x="301680" y="228600"/>
            <a:ext cx="8532720" cy="7570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s-ES" sz="3300">
                <a:solidFill>
                  <a:srgbClr val="B9B35F"/>
                </a:solidFill>
                <a:latin typeface="Georgia"/>
              </a:rPr>
              <a:t> </a:t>
            </a:r>
            <a:endParaRPr/>
          </a:p>
        </p:txBody>
      </p:sp>
      <p:sp>
        <p:nvSpPr>
          <p:cNvPr id="367" name="CustomShape 2"/>
          <p:cNvSpPr/>
          <p:nvPr/>
        </p:nvSpPr>
        <p:spPr>
          <a:xfrm>
            <a:off x="301680" y="1527120"/>
            <a:ext cx="8502120" cy="4570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3200">
                <a:solidFill>
                  <a:srgbClr val="2F2B20"/>
                </a:solidFill>
                <a:latin typeface="Georgia"/>
              </a:rPr>
              <a:t>El encuadre se constituye como un conjunto de prescripciones y de prohibiciones que enmarca un límite de espacio – tiempo donde es posible que se desarrolle una tarea, como puede ser habitar un vínculo, una institución, un tratamiento psicoanalítico u otros.</a:t>
            </a:r>
            <a:endParaRPr/>
          </a:p>
          <a:p>
            <a:pPr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3200">
                <a:solidFill>
                  <a:srgbClr val="2F2B20"/>
                </a:solidFill>
                <a:latin typeface="Georgia"/>
              </a:rPr>
              <a:t>La tarea habrá de ceñirse a un principio que atañe al conjunto y no al deseo y la voluntad de uno solo.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CustomShape 1"/>
          <p:cNvSpPr/>
          <p:nvPr/>
        </p:nvSpPr>
        <p:spPr>
          <a:xfrm>
            <a:off x="380880" y="914400"/>
            <a:ext cx="2360520" cy="98892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s-ES" sz="2200" b="1">
                <a:solidFill>
                  <a:srgbClr val="FFFFFF"/>
                </a:solidFill>
                <a:latin typeface="Georgia"/>
              </a:rPr>
              <a:t>Encuadre</a:t>
            </a:r>
            <a:endParaRPr/>
          </a:p>
        </p:txBody>
      </p:sp>
      <p:sp>
        <p:nvSpPr>
          <p:cNvPr id="369" name="CustomShape 2"/>
          <p:cNvSpPr/>
          <p:nvPr/>
        </p:nvSpPr>
        <p:spPr>
          <a:xfrm>
            <a:off x="380880" y="1981080"/>
            <a:ext cx="2360520" cy="4143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 sz="1600">
                <a:solidFill>
                  <a:srgbClr val="FFFFFF"/>
                </a:solidFill>
                <a:latin typeface="Georgia"/>
              </a:rPr>
              <a:t>Organización  de la Situación  Clínica</a:t>
            </a:r>
            <a:endParaRPr/>
          </a:p>
        </p:txBody>
      </p:sp>
      <p:sp>
        <p:nvSpPr>
          <p:cNvPr id="370" name="CustomShape 3"/>
          <p:cNvSpPr/>
          <p:nvPr/>
        </p:nvSpPr>
        <p:spPr>
          <a:xfrm>
            <a:off x="3124080" y="685800"/>
            <a:ext cx="5636880" cy="54082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 sz="2700">
                <a:solidFill>
                  <a:srgbClr val="2F2B20"/>
                </a:solidFill>
                <a:latin typeface="Georgia"/>
              </a:rPr>
              <a:t>1- Condiciones materiales del campo.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 sz="2700">
                <a:solidFill>
                  <a:srgbClr val="2F2B20"/>
                </a:solidFill>
                <a:latin typeface="Georgia"/>
              </a:rPr>
              <a:t>2-  Objetivos y variables funcionales.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 sz="2700">
                <a:solidFill>
                  <a:srgbClr val="2F2B20"/>
                </a:solidFill>
                <a:latin typeface="Georgia"/>
              </a:rPr>
              <a:t>3- Esquema referencial teórico y técnico.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 sz="2700">
                <a:solidFill>
                  <a:srgbClr val="2F2B20"/>
                </a:solidFill>
                <a:latin typeface="Georgia"/>
              </a:rPr>
              <a:t>4-Roles diferenciados.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CustomShape 1"/>
          <p:cNvSpPr/>
          <p:nvPr/>
        </p:nvSpPr>
        <p:spPr>
          <a:xfrm>
            <a:off x="301680" y="1523880"/>
            <a:ext cx="4038480" cy="7311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2200" b="1">
                <a:solidFill>
                  <a:srgbClr val="FFFFFF"/>
                </a:solidFill>
                <a:latin typeface="Georgia"/>
              </a:rPr>
              <a:t>Condiciones materiales</a:t>
            </a:r>
            <a:endParaRPr/>
          </a:p>
        </p:txBody>
      </p:sp>
      <p:sp>
        <p:nvSpPr>
          <p:cNvPr id="372" name="CustomShape 2"/>
          <p:cNvSpPr/>
          <p:nvPr/>
        </p:nvSpPr>
        <p:spPr>
          <a:xfrm>
            <a:off x="4791240" y="1523880"/>
            <a:ext cx="4039920" cy="7297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2200" b="1">
                <a:solidFill>
                  <a:srgbClr val="FFFFFF"/>
                </a:solidFill>
                <a:latin typeface="Georgia"/>
              </a:rPr>
              <a:t>Objetivos y variables funcionales</a:t>
            </a:r>
            <a:endParaRPr/>
          </a:p>
        </p:txBody>
      </p:sp>
      <p:sp>
        <p:nvSpPr>
          <p:cNvPr id="373" name="CustomShape 3"/>
          <p:cNvSpPr/>
          <p:nvPr/>
        </p:nvSpPr>
        <p:spPr>
          <a:xfrm>
            <a:off x="301680" y="2471400"/>
            <a:ext cx="4039920" cy="38167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000">
                <a:solidFill>
                  <a:srgbClr val="000000"/>
                </a:solidFill>
                <a:latin typeface="Georgia"/>
              </a:rPr>
              <a:t>Condiciones que determinan el campo clínico.</a:t>
            </a:r>
            <a:endParaRPr/>
          </a:p>
          <a:p>
            <a:pPr algn="r">
              <a:lnSpc>
                <a:spcPct val="100000"/>
              </a:lnSpc>
            </a:pPr>
            <a:endParaRPr/>
          </a:p>
          <a:p>
            <a:pPr algn="r">
              <a:lnSpc>
                <a:spcPct val="100000"/>
              </a:lnSpc>
            </a:pPr>
            <a:r>
              <a:rPr lang="es-ES" sz="2000">
                <a:solidFill>
                  <a:srgbClr val="000000"/>
                </a:solidFill>
                <a:latin typeface="Georgia"/>
              </a:rPr>
              <a:t>    -Espacio</a:t>
            </a:r>
            <a:endParaRPr/>
          </a:p>
          <a:p>
            <a:pPr algn="r">
              <a:lnSpc>
                <a:spcPct val="100000"/>
              </a:lnSpc>
            </a:pPr>
            <a:r>
              <a:rPr lang="es-ES" sz="2000">
                <a:solidFill>
                  <a:srgbClr val="000000"/>
                </a:solidFill>
                <a:latin typeface="Georgia"/>
              </a:rPr>
              <a:t>    -Tiempo</a:t>
            </a:r>
            <a:endParaRPr/>
          </a:p>
          <a:p>
            <a:pPr algn="r">
              <a:lnSpc>
                <a:spcPct val="100000"/>
              </a:lnSpc>
            </a:pPr>
            <a:r>
              <a:rPr lang="es-ES" sz="2000">
                <a:solidFill>
                  <a:srgbClr val="000000"/>
                </a:solidFill>
                <a:latin typeface="Georgia"/>
              </a:rPr>
              <a:t>    -Honorarios</a:t>
            </a:r>
            <a:endParaRPr/>
          </a:p>
        </p:txBody>
      </p:sp>
      <p:sp>
        <p:nvSpPr>
          <p:cNvPr id="374" name="CustomShape 4"/>
          <p:cNvSpPr/>
          <p:nvPr/>
        </p:nvSpPr>
        <p:spPr>
          <a:xfrm>
            <a:off x="4800600" y="2471400"/>
            <a:ext cx="4036680" cy="3820320"/>
          </a:xfrm>
          <a:prstGeom prst="rect">
            <a:avLst/>
          </a:prstGeom>
        </p:spPr>
        <p:txBody>
          <a:bodyPr lIns="45720" tIns="45000" rIns="45720" bIns="45000" anchor="ctr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es-ES" sz="2000">
                <a:solidFill>
                  <a:srgbClr val="000000"/>
                </a:solidFill>
                <a:latin typeface="Georgia"/>
              </a:rPr>
              <a:t>Determinar los objetivos que configuren  la modalidad de intervención.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375" name="CustomShape 5"/>
          <p:cNvSpPr/>
          <p:nvPr/>
        </p:nvSpPr>
        <p:spPr>
          <a:xfrm>
            <a:off x="301680" y="228600"/>
            <a:ext cx="8532720" cy="757080"/>
          </a:xfrm>
          <a:prstGeom prst="rect">
            <a:avLst/>
          </a:prstGeom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950</Words>
  <Application>Microsoft Office PowerPoint</Application>
  <PresentationFormat>Presentación en pantalla (4:3)</PresentationFormat>
  <Paragraphs>108</Paragraphs>
  <Slides>17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Office Theme</vt:lpstr>
      <vt:lpstr>Office Theme</vt:lpstr>
      <vt:lpstr>Office Theme</vt:lpstr>
      <vt:lpstr>Office Theme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     Encuadre Interno</vt:lpstr>
      <vt:lpstr>Encuadre Interno</vt:lpstr>
      <vt:lpstr>Propiedades del encuadre interno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Matias</dc:creator>
  <cp:lastModifiedBy>Verónica</cp:lastModifiedBy>
  <cp:revision>8</cp:revision>
  <dcterms:modified xsi:type="dcterms:W3CDTF">2018-09-19T17:13:11Z</dcterms:modified>
</cp:coreProperties>
</file>