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60" r:id="rId2"/>
    <p:sldId id="293" r:id="rId3"/>
    <p:sldId id="257" r:id="rId4"/>
    <p:sldId id="296" r:id="rId5"/>
    <p:sldId id="294" r:id="rId6"/>
    <p:sldId id="299" r:id="rId7"/>
    <p:sldId id="256" r:id="rId8"/>
    <p:sldId id="295" r:id="rId9"/>
    <p:sldId id="298" r:id="rId10"/>
    <p:sldId id="297" r:id="rId11"/>
    <p:sldId id="300" r:id="rId12"/>
    <p:sldId id="301" r:id="rId13"/>
    <p:sldId id="302" r:id="rId14"/>
    <p:sldId id="303" r:id="rId15"/>
    <p:sldId id="315" r:id="rId16"/>
    <p:sldId id="305" r:id="rId17"/>
    <p:sldId id="259" r:id="rId18"/>
    <p:sldId id="304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4" r:id="rId27"/>
    <p:sldId id="313" r:id="rId2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9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María Barbosa" userId="23f497aed5a14797" providerId="LiveId" clId="{9D526F09-9712-409B-BD9E-D0B5B06AEF08}"/>
    <pc:docChg chg="custSel addSld modSld sldOrd">
      <pc:chgData name="Ana María Barbosa" userId="23f497aed5a14797" providerId="LiveId" clId="{9D526F09-9712-409B-BD9E-D0B5B06AEF08}" dt="2026-06-09T14:49:26.907" v="25" actId="20577"/>
      <pc:docMkLst>
        <pc:docMk/>
      </pc:docMkLst>
      <pc:sldChg chg="modSp mod">
        <pc:chgData name="Ana María Barbosa" userId="23f497aed5a14797" providerId="LiveId" clId="{9D526F09-9712-409B-BD9E-D0B5B06AEF08}" dt="2026-05-15T21:17:03.653" v="3" actId="20577"/>
        <pc:sldMkLst>
          <pc:docMk/>
          <pc:sldMk cId="3034497824" sldId="260"/>
        </pc:sldMkLst>
        <pc:spChg chg="mod">
          <ac:chgData name="Ana María Barbosa" userId="23f497aed5a14797" providerId="LiveId" clId="{9D526F09-9712-409B-BD9E-D0B5B06AEF08}" dt="2026-05-15T21:17:03.653" v="3" actId="20577"/>
          <ac:spMkLst>
            <pc:docMk/>
            <pc:sldMk cId="3034497824" sldId="260"/>
            <ac:spMk id="3" creationId="{5C73848F-79F1-D8A1-AB93-F6C42CB1D60B}"/>
          </ac:spMkLst>
        </pc:spChg>
      </pc:sldChg>
      <pc:sldChg chg="modSp mod ord">
        <pc:chgData name="Ana María Barbosa" userId="23f497aed5a14797" providerId="LiveId" clId="{9D526F09-9712-409B-BD9E-D0B5B06AEF08}" dt="2026-06-09T14:49:26.907" v="25" actId="20577"/>
        <pc:sldMkLst>
          <pc:docMk/>
          <pc:sldMk cId="3280459455" sldId="305"/>
        </pc:sldMkLst>
        <pc:spChg chg="mod">
          <ac:chgData name="Ana María Barbosa" userId="23f497aed5a14797" providerId="LiveId" clId="{9D526F09-9712-409B-BD9E-D0B5B06AEF08}" dt="2026-06-09T14:49:26.907" v="25" actId="20577"/>
          <ac:spMkLst>
            <pc:docMk/>
            <pc:sldMk cId="3280459455" sldId="305"/>
            <ac:spMk id="3" creationId="{4E929E70-CEA4-B6F6-15DF-271CAB7D63DB}"/>
          </ac:spMkLst>
        </pc:spChg>
      </pc:sldChg>
      <pc:sldChg chg="addSp delSp modSp add mod">
        <pc:chgData name="Ana María Barbosa" userId="23f497aed5a14797" providerId="LiveId" clId="{9D526F09-9712-409B-BD9E-D0B5B06AEF08}" dt="2026-06-09T14:48:18.325" v="12" actId="1076"/>
        <pc:sldMkLst>
          <pc:docMk/>
          <pc:sldMk cId="3368390201" sldId="315"/>
        </pc:sldMkLst>
        <pc:spChg chg="del">
          <ac:chgData name="Ana María Barbosa" userId="23f497aed5a14797" providerId="LiveId" clId="{9D526F09-9712-409B-BD9E-D0B5B06AEF08}" dt="2026-06-09T14:48:03.340" v="7" actId="478"/>
          <ac:spMkLst>
            <pc:docMk/>
            <pc:sldMk cId="3368390201" sldId="315"/>
            <ac:spMk id="3" creationId="{493F56F1-EE7A-B153-AAD4-00AD29D5FA10}"/>
          </ac:spMkLst>
        </pc:spChg>
        <pc:picChg chg="add mod">
          <ac:chgData name="Ana María Barbosa" userId="23f497aed5a14797" providerId="LiveId" clId="{9D526F09-9712-409B-BD9E-D0B5B06AEF08}" dt="2026-06-09T14:48:18.325" v="12" actId="1076"/>
          <ac:picMkLst>
            <pc:docMk/>
            <pc:sldMk cId="3368390201" sldId="315"/>
            <ac:picMk id="5" creationId="{072C17C6-FB12-796C-5E18-CEB1260D33F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78BB84-0F21-4888-8F9F-E3250C165CA0}" type="datetimeFigureOut">
              <a:rPr lang="es-ES" smtClean="0"/>
              <a:t>09/06/2026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93EEE-52C2-4649-AA25-3D366295EF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7480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No importa quien va delante o detrás, no se trata de una carrera tecnológica sino de las diferentes direcciones alternativas que puede tomar el camino de la ciencia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E93EEE-52C2-4649-AA25-3D366295EFFC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1465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E93EEE-52C2-4649-AA25-3D366295EFFC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280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Aumentó el presupuesto para gastos en I+D en todos los países pero sobre todo en los países industrializados, India, China, Brasil, en el resto de los países se mantiene en los niveles de los años 70.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E93EEE-52C2-4649-AA25-3D366295EFFC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427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s-ES" sz="1800" b="0" i="0" u="none" strike="noStrike" baseline="0" dirty="0">
                <a:latin typeface="Frutiger-Light"/>
              </a:rPr>
              <a:t>en India vincula un movimiento amplio de emprendedores de comunidades rurales (inventores de una amplia gama de tecnologías, desde equipo</a:t>
            </a:r>
          </a:p>
          <a:p>
            <a:pPr algn="l"/>
            <a:r>
              <a:rPr lang="es-ES" sz="1800" b="0" i="0" u="none" strike="noStrike" baseline="0" dirty="0">
                <a:latin typeface="Frutiger-Light"/>
              </a:rPr>
              <a:t>para trepar a palmeras hasta lavadoras potenciadas por bicicletas) a una institucionalidad de intercambio de información abierta o pública.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E93EEE-52C2-4649-AA25-3D366295EFFC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3533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E93EEE-52C2-4649-AA25-3D366295EFFC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64216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A41C8-5EBD-28BA-587A-E9EAC30C8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A01CF217-50D3-23C4-F055-E9C84C333D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63829B3-A348-1207-ED35-054A8BC215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s-ES" sz="1800" b="0" i="0" u="none" strike="noStrike" baseline="0" dirty="0">
                <a:latin typeface="AGaramond-Regular"/>
              </a:rPr>
              <a:t>Foro Social Mundial, realizado en Túnez en marzo de 2015, un conocido economista francés, que en ese momento disertaba sobre la globalización y sus críticos. En su intervención, el buen hombre hizo una referencia a la teoría de la dependencia, y sin vacilar, afirmó que sus fundadores eran Samir Amin y André Gunder</a:t>
            </a:r>
          </a:p>
          <a:p>
            <a:pPr algn="l"/>
            <a:r>
              <a:rPr lang="es-ES" sz="1800" b="0" i="0" u="none" strike="noStrike" baseline="0" dirty="0">
                <a:latin typeface="AGaramond-Regular"/>
              </a:rPr>
              <a:t>Frank. el economista francés soslayaba este origen y lo colocaba en otro lugar, omitiendo otros autores, nombrando –como al pasar– sólo aquéllos que no eran latinoamericanos.</a:t>
            </a:r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D332D3D-6C2A-EB9C-E31D-DDAE2BD2BE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E93EEE-52C2-4649-AA25-3D366295EFFC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54080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s-ES" sz="1800" b="0" i="0" u="none" strike="noStrike" baseline="0" dirty="0">
                <a:latin typeface="AGaramond-Regular"/>
              </a:rPr>
              <a:t>Foro Social Mundial, realizado en Túnez en marzo de 2015, un conocido economista francés, que en ese momento disertaba sobre la globalización y sus críticos. En su intervención, el buen hombre hizo una referencia a la teoría de la dependencia, y sin vacilar, afirmó que sus fundadores eran Samir Amin y André Gunder</a:t>
            </a:r>
          </a:p>
          <a:p>
            <a:pPr algn="l"/>
            <a:r>
              <a:rPr lang="es-ES" sz="1800" b="0" i="0" u="none" strike="noStrike" baseline="0" dirty="0">
                <a:latin typeface="AGaramond-Regular"/>
              </a:rPr>
              <a:t>Frank. el economista francés soslayaba este origen y lo colocaba en otro lugar, omitiendo otros autores, nombrando –como al pasar– sólo aquéllos que no eran latinoamericanos.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E93EEE-52C2-4649-AA25-3D366295EFFC}" type="slidenum">
              <a:rPr lang="es-ES" smtClean="0"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6708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1F9A3D-4693-4EA4-A3CC-D3B2222AC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FE57E4-2D75-94D7-2BBD-FCDA72811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093A19-A526-B08D-A24F-7D17FCB46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B243-7569-48FF-AEBE-1B1077952292}" type="datetimeFigureOut">
              <a:rPr lang="es-ES" smtClean="0"/>
              <a:t>09/06/2026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C084A8-E5EA-76A7-CF4A-FA1F454EF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17D80A-7E52-2C9B-081A-25C8132DC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64053-82A9-4A52-8272-AF630C4BCF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0391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5F2BCF-9DD0-DCDB-7978-602EC2B5B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582EE74-535F-8AC0-ED28-FE73CC6D15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5B1A28-13ED-A377-0F4E-671836A5B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B243-7569-48FF-AEBE-1B1077952292}" type="datetimeFigureOut">
              <a:rPr lang="es-ES" smtClean="0"/>
              <a:t>09/06/2026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6F7C14-14D6-F613-6D14-1D3B62BC4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4F847E-EDC7-C4AB-DA36-9A3D206BC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64053-82A9-4A52-8272-AF630C4BCF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3475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C04BE27-B713-877A-610C-EE731956DA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3EAB292-1F52-A4A4-16A1-3E23B7D8EE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299D45-3EE7-E4CE-08B9-9527AB57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B243-7569-48FF-AEBE-1B1077952292}" type="datetimeFigureOut">
              <a:rPr lang="es-ES" smtClean="0"/>
              <a:t>09/06/2026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812A7D-EF75-8417-482B-197C0460C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796A33-3403-13CB-C267-8BA89376C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64053-82A9-4A52-8272-AF630C4BCF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8703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B67E99-3908-B2BA-E9C8-C029DB559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4D586B-0B59-5818-112B-B6D3F4281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C58763-0F41-B61B-A64E-FD6667C13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B243-7569-48FF-AEBE-1B1077952292}" type="datetimeFigureOut">
              <a:rPr lang="es-ES" smtClean="0"/>
              <a:t>09/06/2026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000414-3A71-F7F4-28DF-7DFC353BE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C1F813-2A1B-7253-9EF0-144525DA0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64053-82A9-4A52-8272-AF630C4BCF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8764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BB7CE2-F15F-720E-46E4-7CB503E79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D953F3-D2B5-2997-B574-6392BAB11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E81CB8-A22A-15A8-0A66-86E330DEA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B243-7569-48FF-AEBE-1B1077952292}" type="datetimeFigureOut">
              <a:rPr lang="es-ES" smtClean="0"/>
              <a:t>09/06/2026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590B02-F277-D2F2-72AF-2850E9D91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9C4EFF-25A5-3499-C966-C668C1758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64053-82A9-4A52-8272-AF630C4BCF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9361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285909-246F-AD7E-4345-71F60F181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6912AB7-C384-9D0D-21A8-7F70376513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AAA825E-98B6-6630-A040-D09978E603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EF0611-C20A-C06F-5A20-BF9CD2FB9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B243-7569-48FF-AEBE-1B1077952292}" type="datetimeFigureOut">
              <a:rPr lang="es-ES" smtClean="0"/>
              <a:t>09/06/2026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0C5524F-290F-2020-0F09-1830F4DF9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6A9BCC8-5552-384F-E592-6B0077075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64053-82A9-4A52-8272-AF630C4BCF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6551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FC9DA9-07F6-25FC-F368-D41559FAD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3D84D4-C599-C617-67EE-28F22CB3F1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8705CBE-C42D-A3DC-FDC0-11BE37CBD7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5F3D61F-D146-5E07-9587-4EB1FDE395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9838AFC-7C41-08CA-D615-22395570CE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CAA8AF8-95BC-9520-3507-7787EB099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B243-7569-48FF-AEBE-1B1077952292}" type="datetimeFigureOut">
              <a:rPr lang="es-ES" smtClean="0"/>
              <a:t>09/06/2026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99A4564-5E4E-E6D9-43AF-F60FAE2B2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049D5B6-A941-C8DE-3621-3B7D3F3AB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64053-82A9-4A52-8272-AF630C4BCF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933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561AC8-2C64-002C-7453-8C5693959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9997EBD-45EC-D160-409E-0668C1543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B243-7569-48FF-AEBE-1B1077952292}" type="datetimeFigureOut">
              <a:rPr lang="es-ES" smtClean="0"/>
              <a:t>09/06/2026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91608FD-C06D-7F72-C9C5-EA37BC1F3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9AD7C51-DBC4-8C1A-99F1-5BC010C9B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64053-82A9-4A52-8272-AF630C4BCF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9999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A3877F1-779A-12A9-7C21-877F2AFDC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B243-7569-48FF-AEBE-1B1077952292}" type="datetimeFigureOut">
              <a:rPr lang="es-ES" smtClean="0"/>
              <a:t>09/06/2026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C966E6A-856E-4370-4457-51A96190D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E297148-7881-D26E-3A97-B1E88308B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64053-82A9-4A52-8272-AF630C4BCF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7220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C47EA2-9168-0170-D1A4-6A8F6A7E5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4009C4-4917-C9C4-5EEA-C287601B7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AA79D9-DE56-E430-72A0-5D10589284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65B0E9E-ACFA-580F-BF4A-20D492824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B243-7569-48FF-AEBE-1B1077952292}" type="datetimeFigureOut">
              <a:rPr lang="es-ES" smtClean="0"/>
              <a:t>09/06/2026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1F81603-4524-9245-C21F-9760A034F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6057E4-3CBF-AA7F-13C0-0DCFDC668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64053-82A9-4A52-8272-AF630C4BCF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7133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998A1-C212-3DC8-0F42-5E8F23716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47FEA46-2B8A-D13A-A319-4F3BD441EE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F012404-C849-03F9-E985-1316612AB3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D0A6F49-397C-B048-E606-B263E42C0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B243-7569-48FF-AEBE-1B1077952292}" type="datetimeFigureOut">
              <a:rPr lang="es-ES" smtClean="0"/>
              <a:t>09/06/2026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D695E63-6F94-8B30-A617-FE6252E56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7353FDB-C18D-36EA-CF5E-D3C711089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64053-82A9-4A52-8272-AF630C4BCF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7861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2F7F6F0-6C99-3DB8-3709-11FDB98C6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9D8D2A-F5EF-527C-92EE-21A11AE1B3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4A8FEB-89E1-1C96-D858-9110F4B68F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07B243-7569-48FF-AEBE-1B1077952292}" type="datetimeFigureOut">
              <a:rPr lang="es-ES" smtClean="0"/>
              <a:t>09/06/2026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7A267E-8D89-8E6F-9F16-B2CDB2E007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2206A8-B66D-0839-01CB-C37AE8A4E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564053-82A9-4A52-8272-AF630C4BCF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270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Un mosaico de formas geométricas multicolores">
            <a:extLst>
              <a:ext uri="{FF2B5EF4-FFF2-40B4-BE49-F238E27FC236}">
                <a16:creationId xmlns:a16="http://schemas.microsoft.com/office/drawing/2014/main" id="{A6113FA5-52DE-DCD5-AE9A-5C1BBBEB2E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587" b="6703"/>
          <a:stretch/>
        </p:blipFill>
        <p:spPr>
          <a:xfrm>
            <a:off x="457200" y="457200"/>
            <a:ext cx="11277600" cy="59436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5C73848F-79F1-D8A1-AB93-F6C42CB1D60B}"/>
              </a:ext>
            </a:extLst>
          </p:cNvPr>
          <p:cNvSpPr txBox="1"/>
          <p:nvPr/>
        </p:nvSpPr>
        <p:spPr>
          <a:xfrm>
            <a:off x="5925016" y="612630"/>
            <a:ext cx="521877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1" dirty="0">
                <a:solidFill>
                  <a:schemeClr val="accent1">
                    <a:lumMod val="75000"/>
                  </a:schemeClr>
                </a:solidFill>
              </a:rPr>
              <a:t>CIENCIA, TECNOLOGIA, INNOVACION Y DESARROLLO SUSTENTABLE</a:t>
            </a:r>
          </a:p>
          <a:p>
            <a:endParaRPr lang="es-ES" sz="48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es-ES" b="1" dirty="0">
                <a:solidFill>
                  <a:schemeClr val="accent1">
                    <a:lumMod val="75000"/>
                  </a:schemeClr>
                </a:solidFill>
              </a:rPr>
              <a:t>CURSO CTID 2026</a:t>
            </a:r>
          </a:p>
          <a:p>
            <a:pPr algn="r"/>
            <a:r>
              <a:rPr lang="es-ES" b="1" dirty="0">
                <a:solidFill>
                  <a:schemeClr val="accent1">
                    <a:lumMod val="75000"/>
                  </a:schemeClr>
                </a:solidFill>
              </a:rPr>
              <a:t>DOCENTES – ISABEL BORTAGARAY – </a:t>
            </a:r>
          </a:p>
          <a:p>
            <a:pPr algn="r"/>
            <a:r>
              <a:rPr lang="es-ES" b="1" dirty="0">
                <a:solidFill>
                  <a:schemeClr val="accent1">
                    <a:lumMod val="75000"/>
                  </a:schemeClr>
                </a:solidFill>
              </a:rPr>
              <a:t>ANA MARIA BARBOSA</a:t>
            </a:r>
          </a:p>
          <a:p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497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A7F98A16-AFD8-9D67-E083-4E40BA0C1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E929E70-CEA4-B6F6-15DF-271CAB7D63DB}"/>
              </a:ext>
            </a:extLst>
          </p:cNvPr>
          <p:cNvSpPr txBox="1"/>
          <p:nvPr/>
        </p:nvSpPr>
        <p:spPr>
          <a:xfrm>
            <a:off x="1283689" y="612844"/>
            <a:ext cx="1068528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Dirección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¿Para qué sirve la innovación? ¿a quién va dirigida?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Además de sectores como la farmacéutica, la militar y la energía, hay direcciones particulares que puede tomar el cambio…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La dirección importa porque da forma a la distribución de beneficios, costos y riesgos a partir de la innovación</a:t>
            </a:r>
          </a:p>
          <a:p>
            <a:pPr algn="l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"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Ej. La producción de electricidad con energías renovables</a:t>
            </a:r>
          </a:p>
          <a:p>
            <a:pPr marL="446088" indent="-357188"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    Los adelantos en la agricultura industrial (altos costos de los insumos que deja afuera a los pequeños productores)</a:t>
            </a:r>
          </a:p>
          <a:p>
            <a:pPr marL="446088" indent="-357188"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    En el sector de la salud (10% del presupuesto para enfermedades que afectan al 90% de la población)</a:t>
            </a:r>
          </a:p>
          <a:p>
            <a:pPr marL="446088" indent="-357188" algn="l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165197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A7F98A16-AFD8-9D67-E083-4E40BA0C1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E929E70-CEA4-B6F6-15DF-271CAB7D63DB}"/>
              </a:ext>
            </a:extLst>
          </p:cNvPr>
          <p:cNvSpPr txBox="1"/>
          <p:nvPr/>
        </p:nvSpPr>
        <p:spPr>
          <a:xfrm>
            <a:off x="1346880" y="357927"/>
            <a:ext cx="10685286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Distribución</a:t>
            </a:r>
          </a:p>
          <a:p>
            <a:endParaRPr lang="es-ES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Trayectorias de innovación alternativas necesita enfocarse específicamente en la distribución de beneficios y contemplar cuestiones de diferencia social, equidad y justicia.</a:t>
            </a:r>
          </a:p>
          <a:p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Trayectorias inclusivas y deliberativas (</a:t>
            </a:r>
            <a:r>
              <a:rPr lang="es-E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por lugar y circunstancia, género y generación, identidad y etnicidad)</a:t>
            </a:r>
          </a:p>
          <a:p>
            <a:pPr algn="l"/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Por ej.</a:t>
            </a:r>
          </a:p>
          <a:p>
            <a:pPr algn="l"/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s-E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ujeres y hombres marginales crean innovaciones propias, mejorando con ello sus vidas en situaciones político-económicas difíciles y haciendo uso de conocimientos y tecnologías autóctonos, enraizados en culturas, historias y prácticas locales.</a:t>
            </a:r>
          </a:p>
          <a:p>
            <a:pPr algn="l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Innovaciones de agricultores en la producción de cultivos y ganado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s-E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abitantes de barrios pobres para asegurar el suministro de agua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E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racticantes de la medicina para combinar enfoques locales y biomédicos en nuevas formas creativas</a:t>
            </a:r>
          </a:p>
          <a:p>
            <a:pPr algn="l"/>
            <a:endParaRPr lang="es-ES" dirty="0">
              <a:latin typeface="Frutiger-Light"/>
            </a:endParaRPr>
          </a:p>
          <a:p>
            <a:pPr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Redistribución del poder y los recursos necesarios para lograr una mayor justicia social: crecimiento económico equitativamente distribuido  </a:t>
            </a:r>
          </a:p>
        </p:txBody>
      </p:sp>
    </p:spTree>
    <p:extLst>
      <p:ext uri="{BB962C8B-B14F-4D97-AF65-F5344CB8AC3E}">
        <p14:creationId xmlns:p14="http://schemas.microsoft.com/office/powerpoint/2010/main" val="765342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A7F98A16-AFD8-9D67-E083-4E40BA0C1C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E929E70-CEA4-B6F6-15DF-271CAB7D63DB}"/>
              </a:ext>
            </a:extLst>
          </p:cNvPr>
          <p:cNvSpPr txBox="1"/>
          <p:nvPr/>
        </p:nvSpPr>
        <p:spPr>
          <a:xfrm>
            <a:off x="1168460" y="120849"/>
            <a:ext cx="10965365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Diversidad</a:t>
            </a:r>
          </a:p>
          <a:p>
            <a:endParaRPr lang="es-ES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De la consideración de las dos anteriores, surge la importancia del reconocimiento de la diversidad</a:t>
            </a:r>
          </a:p>
          <a:p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Trayectorias de innovación diversas</a:t>
            </a:r>
          </a:p>
          <a:p>
            <a:pPr marL="446088" indent="-357188" algn="l"/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La atención a la diversidad fomenta la sensibilidad a diversos contextos ecológicos, económicos y entornos culturales diversos</a:t>
            </a:r>
          </a:p>
          <a:p>
            <a:pPr algn="l"/>
            <a:r>
              <a:rPr lang="es-E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Herramienta clave para fomentar la resiliencia (protegiéndonos de la incertidumbre e ignorancia del futuro).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En muchos sectores, la protección de la experimentación creativa en diversos nichos permite el surgimiento de nuevos mercados y rutas de innovación</a:t>
            </a:r>
          </a:p>
          <a:p>
            <a:pPr algn="l"/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Las iniciativas ciudadanas y los movimientos sociales desempeñan papeles clave en la apertura de trayectorias de innovación ocultas.</a:t>
            </a:r>
          </a:p>
          <a:p>
            <a:pPr algn="l"/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Por ej.</a:t>
            </a:r>
          </a:p>
          <a:p>
            <a:pPr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Viviendas sustentables (al margen de la industria dominante)</a:t>
            </a:r>
          </a:p>
          <a:p>
            <a:pPr algn="l"/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Fomentar la diversidad: prestar atención a las dimensiones social y organizacional (y también técnica) de la innovación. </a:t>
            </a:r>
          </a:p>
          <a:p>
            <a:pPr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Disposiciones sociales innovadoras pueden conectar innovaciones tecnológicas novedosas.    </a:t>
            </a:r>
          </a:p>
        </p:txBody>
      </p:sp>
    </p:spTree>
    <p:extLst>
      <p:ext uri="{BB962C8B-B14F-4D97-AF65-F5344CB8AC3E}">
        <p14:creationId xmlns:p14="http://schemas.microsoft.com/office/powerpoint/2010/main" val="1950838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A7F98A16-AFD8-9D67-E083-4E40BA0C1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E929E70-CEA4-B6F6-15DF-271CAB7D63DB}"/>
              </a:ext>
            </a:extLst>
          </p:cNvPr>
          <p:cNvSpPr txBox="1"/>
          <p:nvPr/>
        </p:nvSpPr>
        <p:spPr>
          <a:xfrm>
            <a:off x="1382751" y="212735"/>
            <a:ext cx="10303727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Una visión de la innovación – desde el </a:t>
            </a:r>
            <a:r>
              <a:rPr lang="es-E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Steps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 Centre de Sussex</a:t>
            </a:r>
          </a:p>
          <a:p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Surgiendo de la Agenda 3D</a:t>
            </a:r>
          </a:p>
          <a:p>
            <a:pPr algn="ctr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¿cuál es nuestra visión de la ciencia, la tecnología y la innovación para el desarrollo en el futuro?</a:t>
            </a:r>
          </a:p>
          <a:p>
            <a:pPr algn="ctr"/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Ciencia en pro de la justicia social, el alivio de la pobreza y el medio ambiente:</a:t>
            </a:r>
          </a:p>
          <a:p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Innovación transformadora: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en varias direcciones, con distribución y atendiendo la diversidad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Marco de acción</a:t>
            </a:r>
          </a:p>
          <a:p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73263" indent="-446088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Conformar una agenda</a:t>
            </a:r>
          </a:p>
          <a:p>
            <a:pPr marL="1973263" indent="-446088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Provisión de financiamiento</a:t>
            </a:r>
          </a:p>
          <a:p>
            <a:pPr marL="1973263" indent="-446088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Crear capacidades</a:t>
            </a:r>
          </a:p>
          <a:p>
            <a:pPr marL="1973263" indent="-446088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Organización</a:t>
            </a:r>
          </a:p>
          <a:p>
            <a:pPr marL="1973263" indent="-446088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Monitoreo</a:t>
            </a:r>
          </a:p>
          <a:p>
            <a:pPr marL="1973263" indent="-446088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Evaluación</a:t>
            </a:r>
          </a:p>
          <a:p>
            <a:pPr marL="1973263" indent="-446088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Transparencia     </a:t>
            </a:r>
          </a:p>
        </p:txBody>
      </p:sp>
    </p:spTree>
    <p:extLst>
      <p:ext uri="{BB962C8B-B14F-4D97-AF65-F5344CB8AC3E}">
        <p14:creationId xmlns:p14="http://schemas.microsoft.com/office/powerpoint/2010/main" val="1795201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A7F98A16-AFD8-9D67-E083-4E40BA0C1C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E929E70-CEA4-B6F6-15DF-271CAB7D63DB}"/>
              </a:ext>
            </a:extLst>
          </p:cNvPr>
          <p:cNvSpPr txBox="1"/>
          <p:nvPr/>
        </p:nvSpPr>
        <p:spPr>
          <a:xfrm>
            <a:off x="1045796" y="134644"/>
            <a:ext cx="11043424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6088" indent="-357188"/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6088" indent="-357188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Innovación transformadora: desde una política global crítica</a:t>
            </a:r>
          </a:p>
          <a:p>
            <a:pPr marL="446088" indent="-357188"/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6088" indent="-357188"/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Significa:  </a:t>
            </a:r>
          </a:p>
          <a:p>
            <a:pPr marL="446088" indent="-357188"/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6088" indent="-446088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Desafiar la dominación de trayectorias impulsadas simplemente por beneficios privados y fines militares</a:t>
            </a:r>
          </a:p>
          <a:p>
            <a:pPr marL="446088" indent="-446088">
              <a:buFont typeface="Arial" panose="020B0604020202020204" pitchFamily="34" charset="0"/>
              <a:buChar char="•"/>
            </a:pPr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6088" indent="-446088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Innovación para la sustentabilidad, integridad ecológica y valores ambientales y sociales diversos. </a:t>
            </a:r>
          </a:p>
          <a:p>
            <a:pPr marL="446088" indent="-446088">
              <a:buFont typeface="Arial" panose="020B0604020202020204" pitchFamily="34" charset="0"/>
              <a:buChar char="•"/>
            </a:pPr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6088" indent="-446088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Que los beneficios de la innovación se compartan de manera amplia y equitativa,</a:t>
            </a:r>
          </a:p>
          <a:p>
            <a:pPr marL="446088" indent="-446088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y que no sean capturados por intereses minoritarios y poderosos. </a:t>
            </a:r>
          </a:p>
          <a:p>
            <a:pPr marL="446088" indent="-446088">
              <a:buFont typeface="Arial" panose="020B0604020202020204" pitchFamily="34" charset="0"/>
              <a:buChar char="•"/>
            </a:pPr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6088" indent="-446088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Alentar formas abiertas y plurales de rutas de innovación (sociales y técnicas; de</a:t>
            </a:r>
          </a:p>
          <a:p>
            <a:pPr marL="446088" indent="-446088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alta y baja tecnología; aquellas que no se han descubierto aún). </a:t>
            </a:r>
          </a:p>
          <a:p>
            <a:pPr marL="446088" indent="-446088">
              <a:buFont typeface="Arial" panose="020B0604020202020204" pitchFamily="34" charset="0"/>
              <a:buChar char="•"/>
            </a:pPr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6088" indent="-446088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Organizar la innovación de forma entrelazada, en redes distribuidas e inclusivas,</a:t>
            </a:r>
          </a:p>
          <a:p>
            <a:pPr marL="446088" indent="-446088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implicando a personas y grupos diversos, entre otros los que se encuentran en condiciones de pobreza y marginados. </a:t>
            </a:r>
          </a:p>
          <a:p>
            <a:pPr marL="446088" indent="-446088">
              <a:buFont typeface="Arial" panose="020B0604020202020204" pitchFamily="34" charset="0"/>
              <a:buChar char="•"/>
            </a:pPr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6088" indent="-446088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Ir más allá de las élites técnicas de grandes organizaciones internacionales, estatales y comerciales</a:t>
            </a:r>
          </a:p>
          <a:p>
            <a:pPr marL="446088" indent="-446088">
              <a:buFont typeface="Arial" panose="020B0604020202020204" pitchFamily="34" charset="0"/>
              <a:buChar char="•"/>
            </a:pPr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6088" indent="-446088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Dar impulso a la energía, creatividad e ingenio de usuarios, trabajadores, consumidores, ciudadanos, activistas, agricultores y pequeñas empresas    </a:t>
            </a:r>
          </a:p>
        </p:txBody>
      </p:sp>
    </p:spTree>
    <p:extLst>
      <p:ext uri="{BB962C8B-B14F-4D97-AF65-F5344CB8AC3E}">
        <p14:creationId xmlns:p14="http://schemas.microsoft.com/office/powerpoint/2010/main" val="1781052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E1742-B104-1BD5-61BE-B2ADEB50E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F1DCCB7E-DEB5-0CCC-E959-7F0A77720F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072C17C6-FB12-796C-5E18-CEB1260D33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0175" y="310175"/>
            <a:ext cx="7950819" cy="6442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3902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A7F98A16-AFD8-9D67-E083-4E40BA0C1C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E929E70-CEA4-B6F6-15DF-271CAB7D63DB}"/>
              </a:ext>
            </a:extLst>
          </p:cNvPr>
          <p:cNvSpPr txBox="1"/>
          <p:nvPr/>
        </p:nvSpPr>
        <p:spPr>
          <a:xfrm>
            <a:off x="1529017" y="977712"/>
            <a:ext cx="999019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¿Qué ha pasado con la teoría social latinoamericana?</a:t>
            </a:r>
          </a:p>
          <a:p>
            <a:pPr algn="l"/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Déficit de acumulación: </a:t>
            </a:r>
            <a:r>
              <a:rPr lang="es-ES" sz="18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histórica voracidad por incorporar otros léxicos, otros vocabularios filosóficos y políticos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Borramiento cíclico por parte de las dictaduras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Recurrente desvalorización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Olvido de lo que hemos producido y elaborado en otras latitudes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Desdén por los aportes conceptuales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Debilidad en la transmisión académica y extra académica en términos regionales y generacionales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 contracara de todo esto es también la acentuación de la dependencia intelectual y procesos de expropiación epistémica</a:t>
            </a:r>
          </a:p>
          <a:p>
            <a:pPr algn="l"/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27175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2804594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F6B93F5E-33C0-50F3-2F1A-594CAB263157}"/>
              </a:ext>
            </a:extLst>
          </p:cNvPr>
          <p:cNvSpPr txBox="1"/>
          <p:nvPr/>
        </p:nvSpPr>
        <p:spPr>
          <a:xfrm>
            <a:off x="4850780" y="772104"/>
            <a:ext cx="688030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b="1" i="0" dirty="0" err="1">
                <a:solidFill>
                  <a:srgbClr val="42424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Maristella</a:t>
            </a:r>
            <a:r>
              <a:rPr lang="es-ES" b="1" i="0" dirty="0">
                <a:solidFill>
                  <a:srgbClr val="42424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i="0" dirty="0" err="1">
                <a:solidFill>
                  <a:srgbClr val="42424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Svampa</a:t>
            </a:r>
            <a:r>
              <a:rPr lang="es-ES" b="0" i="0" dirty="0">
                <a:solidFill>
                  <a:srgbClr val="42424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endParaRPr lang="es-ES" b="0" i="0" dirty="0">
              <a:solidFill>
                <a:srgbClr val="424242"/>
              </a:solidFill>
              <a:effectLst/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b="0" i="0" dirty="0">
                <a:solidFill>
                  <a:srgbClr val="42424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Investigadora Principal del Consejo Nacional de Investigaciones Científicas y Técnicas (Conicet)</a:t>
            </a:r>
          </a:p>
          <a:p>
            <a:pPr algn="just"/>
            <a:r>
              <a:rPr lang="es-ES" b="0" i="0" dirty="0">
                <a:solidFill>
                  <a:srgbClr val="42424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s-ES" dirty="0">
                <a:solidFill>
                  <a:srgbClr val="424242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ES" b="0" i="0" dirty="0">
                <a:solidFill>
                  <a:srgbClr val="42424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rofesora titular regular de la Universidad Nacional de La Plata</a:t>
            </a:r>
          </a:p>
          <a:p>
            <a:pPr algn="just"/>
            <a:endParaRPr lang="es-ES" dirty="0">
              <a:solidFill>
                <a:srgbClr val="424242"/>
              </a:solidFill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b="0" i="0" dirty="0">
                <a:solidFill>
                  <a:srgbClr val="42424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Realizó sus estudios de doctorado en Ciencias Sociales (área Sociología) en </a:t>
            </a:r>
            <a:r>
              <a:rPr lang="es-ES" b="0" i="0" dirty="0" err="1">
                <a:solidFill>
                  <a:srgbClr val="42424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l'Ecole</a:t>
            </a:r>
            <a:r>
              <a:rPr lang="es-ES" b="0" i="0" dirty="0">
                <a:solidFill>
                  <a:srgbClr val="42424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des Hautes </a:t>
            </a:r>
            <a:r>
              <a:rPr lang="es-ES" b="0" i="0" dirty="0" err="1">
                <a:solidFill>
                  <a:srgbClr val="42424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Etudes</a:t>
            </a:r>
            <a:r>
              <a:rPr lang="es-ES" b="0" i="0" dirty="0">
                <a:solidFill>
                  <a:srgbClr val="42424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en </a:t>
            </a:r>
            <a:r>
              <a:rPr lang="es-ES" b="0" i="0" dirty="0" err="1">
                <a:solidFill>
                  <a:srgbClr val="42424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Sciences</a:t>
            </a:r>
            <a:r>
              <a:rPr lang="es-ES" b="0" i="0" dirty="0">
                <a:solidFill>
                  <a:srgbClr val="42424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Sociales, París (titulación en 1992). </a:t>
            </a:r>
          </a:p>
          <a:p>
            <a:pPr algn="just"/>
            <a:r>
              <a:rPr lang="es-ES" b="0" i="0" dirty="0">
                <a:solidFill>
                  <a:srgbClr val="42424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Filosofía en la Universidad de Paris I (</a:t>
            </a:r>
            <a:r>
              <a:rPr lang="es-ES" b="0" i="0" dirty="0" err="1">
                <a:solidFill>
                  <a:srgbClr val="42424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Panthéon-Sorbonne</a:t>
            </a:r>
            <a:r>
              <a:rPr lang="es-ES" b="0" i="0" dirty="0">
                <a:solidFill>
                  <a:srgbClr val="42424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), en 1988. </a:t>
            </a:r>
          </a:p>
          <a:p>
            <a:pPr algn="just"/>
            <a:r>
              <a:rPr lang="es-ES" b="0" i="0" dirty="0">
                <a:solidFill>
                  <a:srgbClr val="42424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Por su tesis de Licenciatura en Filosofía en la Universidad Nacional de Córdoba, Argentina, en 1984, recibió el Premio de la Universidad. </a:t>
            </a:r>
          </a:p>
          <a:p>
            <a:pPr algn="just"/>
            <a:r>
              <a:rPr lang="es-ES" b="0" i="0" dirty="0">
                <a:solidFill>
                  <a:srgbClr val="42424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Durante su trayectoria científica ha recibido numerosas distinciones entre las que destacan varios diplomas, Konex al mérito (2006, 2014, 2016), además de una beca Guggenheim en 2006.</a:t>
            </a:r>
          </a:p>
          <a:p>
            <a:pPr algn="just"/>
            <a:r>
              <a:rPr lang="es-ES" b="0" i="0" dirty="0">
                <a:solidFill>
                  <a:srgbClr val="42424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F752395-65CB-E111-8FB8-122C8DAA33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642" y="1006280"/>
            <a:ext cx="3541055" cy="2359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42A8D05B-14CA-5960-99F7-2E9087F68762}"/>
              </a:ext>
            </a:extLst>
          </p:cNvPr>
          <p:cNvSpPr txBox="1"/>
          <p:nvPr/>
        </p:nvSpPr>
        <p:spPr>
          <a:xfrm>
            <a:off x="1102372" y="4257320"/>
            <a:ext cx="344732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b="0" i="0" u="none" strike="noStrike" baseline="0" dirty="0">
                <a:latin typeface="AGaramond-Regular"/>
              </a:rPr>
              <a:t>DEBATES LATINOAMERICANOS</a:t>
            </a:r>
          </a:p>
          <a:p>
            <a:pPr algn="ctr"/>
            <a:r>
              <a:rPr lang="es-ES" sz="1800" b="0" i="0" u="none" strike="noStrike" baseline="0" dirty="0">
                <a:latin typeface="AGaramond-Regular"/>
              </a:rPr>
              <a:t>Indianismo, desarrollo, dependencia, populismo</a:t>
            </a:r>
          </a:p>
          <a:p>
            <a:pPr algn="ctr"/>
            <a:r>
              <a:rPr lang="es-ES" dirty="0">
                <a:latin typeface="AGaramond-Regular"/>
              </a:rPr>
              <a:t>2016</a:t>
            </a:r>
            <a:endParaRPr lang="es-ES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C1B2EFF2-D06D-C94C-30CB-E706232923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0124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A7F98A16-AFD8-9D67-E083-4E40BA0C1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E929E70-CEA4-B6F6-15DF-271CAB7D63DB}"/>
              </a:ext>
            </a:extLst>
          </p:cNvPr>
          <p:cNvSpPr txBox="1"/>
          <p:nvPr/>
        </p:nvSpPr>
        <p:spPr>
          <a:xfrm>
            <a:off x="1495563" y="1066921"/>
            <a:ext cx="999019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b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El ridículo rigor de los problemas minúsculos hace que en este momento casi los únicos sociólogos que han escrito libros sobre América Latina o sobre países latinoamericanos sean sociólogos y especialistas en ciencias políticas norteamericanos y europeos. </a:t>
            </a:r>
          </a:p>
          <a:p>
            <a:pPr algn="l"/>
            <a:endParaRPr lang="es-ES" b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b="1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¿Qué breve historia de América Latina hemos escrito? </a:t>
            </a:r>
          </a:p>
          <a:p>
            <a:pPr algn="l"/>
            <a:r>
              <a:rPr lang="es-ES" b="1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¿Qué monografía de la estructura social de nuestros países? </a:t>
            </a:r>
          </a:p>
          <a:p>
            <a:pPr algn="l"/>
            <a:r>
              <a:rPr lang="es-ES" b="1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¿Qué historia del sindicalismo y la clase obrera? </a:t>
            </a:r>
          </a:p>
          <a:p>
            <a:pPr algn="l"/>
            <a:r>
              <a:rPr lang="es-ES" b="1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¿Qué historia de los monopolios norteamericanos en América Latina o en nuestros países? </a:t>
            </a:r>
          </a:p>
          <a:p>
            <a:pPr algn="l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s-ES" b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stos son los temas a estudiar y estos temas nos inducen a acercar estrechamente sociología y la ciencia política, e incluso a dar más y más énfasis a los estudios de ciencia política y de historia contemporánea, como está ocurriendo en los propios Estados Unidos ante una situación de crisis.</a:t>
            </a:r>
          </a:p>
          <a:p>
            <a:pPr algn="l"/>
            <a:endParaRPr lang="es-ES" b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b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Pablo González Casanova, La nueva sociología y la crisis en América Latina, 1969 [1965]: 191.</a:t>
            </a:r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27175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14703439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A7F98A16-AFD8-9D67-E083-4E40BA0C1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E929E70-CEA4-B6F6-15DF-271CAB7D63DB}"/>
              </a:ext>
            </a:extLst>
          </p:cNvPr>
          <p:cNvSpPr txBox="1"/>
          <p:nvPr/>
        </p:nvSpPr>
        <p:spPr>
          <a:xfrm>
            <a:off x="1495563" y="1066921"/>
            <a:ext cx="99901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En las últimas décadas, el pensamiento crítico latinoamericano ha indagado en profundidad la cuestión de la dependencia epistémica.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 algn="l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Tres perspectivas críticas</a:t>
            </a:r>
          </a:p>
          <a:p>
            <a:pPr algn="l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arenR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 perspectiva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subalternista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y poscolonial</a:t>
            </a:r>
          </a:p>
          <a:p>
            <a:pPr marL="457200" indent="-457200">
              <a:buAutoNum type="arabicParenR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arenR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 perspectiva decolonial</a:t>
            </a:r>
          </a:p>
          <a:p>
            <a:pPr marL="457200" indent="-457200">
              <a:buAutoNum type="arabicParenR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AutoNum type="arabicParenR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Las epistemologías del sur</a:t>
            </a:r>
          </a:p>
          <a:p>
            <a:pPr algn="l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947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ADB7EDC5-9A1E-9286-C788-2717485F3D20}"/>
              </a:ext>
            </a:extLst>
          </p:cNvPr>
          <p:cNvSpPr/>
          <p:nvPr/>
        </p:nvSpPr>
        <p:spPr>
          <a:xfrm>
            <a:off x="789319" y="814039"/>
            <a:ext cx="379141" cy="522992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31C0677-DBD5-2048-0A32-40DDAEB459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74570D16-7D06-49EC-00FA-9C87771F26CB}"/>
              </a:ext>
            </a:extLst>
          </p:cNvPr>
          <p:cNvSpPr txBox="1"/>
          <p:nvPr/>
        </p:nvSpPr>
        <p:spPr>
          <a:xfrm>
            <a:off x="1835115" y="1236407"/>
            <a:ext cx="9126533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El Centro STEPS (Caminos Sociales, Tecnológicos y Ambientales hacia la Sostenibilidad)</a:t>
            </a:r>
          </a:p>
          <a:p>
            <a:pPr algn="just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Organización líder de investigación: Instituto de Estudios del Desarrollo. Universidad de Sussex, Inglaterra. Relaciona estudios del desarrollo con ciencia y tecnología.</a:t>
            </a:r>
          </a:p>
          <a:p>
            <a:pPr algn="just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Sussex trabaja con socios de todo el mundo en investigación, participación política y desarrollo de capacidades para abordar estos desafíos y construir caminos hacia la sostenibilidad.</a:t>
            </a:r>
          </a:p>
          <a:p>
            <a:pPr algn="just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Nuevo Manifiesto </a:t>
            </a:r>
          </a:p>
          <a:p>
            <a:pPr algn="just"/>
            <a:endParaRPr lang="es-ES" sz="2000" b="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E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osición política desde el punto de vista particular de un centro de investigación preocupado por estos desafíos, con el cual se aspira a provocar un debate explícitamente político respecto a patrones y direcciones globales de la innovación.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800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FC3857EE-D538-318D-7173-F4A135EF53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3020" y="0"/>
            <a:ext cx="8125959" cy="1315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4296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A7F98A16-AFD8-9D67-E083-4E40BA0C1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E929E70-CEA4-B6F6-15DF-271CAB7D63DB}"/>
              </a:ext>
            </a:extLst>
          </p:cNvPr>
          <p:cNvSpPr txBox="1"/>
          <p:nvPr/>
        </p:nvSpPr>
        <p:spPr>
          <a:xfrm>
            <a:off x="1528219" y="1045149"/>
            <a:ext cx="10402523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arenR"/>
            </a:pP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La perspectiva </a:t>
            </a:r>
            <a:r>
              <a:rPr lang="es-E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subalternista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 y poscolonial</a:t>
            </a:r>
          </a:p>
          <a:p>
            <a:pPr marL="1527175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7575" indent="-285750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Cuestionó los paradigmas, nacionalista y marxista</a:t>
            </a:r>
          </a:p>
          <a:p>
            <a:pPr marL="917575" indent="-285750">
              <a:buFont typeface="Arial" panose="020B0604020202020204" pitchFamily="34" charset="0"/>
              <a:buChar char="•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7575" indent="-285750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Pensar en lo subalterno: con identidades cambiantes y migrantes</a:t>
            </a:r>
          </a:p>
          <a:p>
            <a:pPr marL="917575" indent="-285750">
              <a:buFont typeface="Arial" panose="020B0604020202020204" pitchFamily="34" charset="0"/>
              <a:buChar char="•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7575" indent="-285750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Sectores populares heterogéneos, pero además con universos diferentes: campesinos, indígenas, trabajadores formales, informales, desocupados</a:t>
            </a:r>
          </a:p>
          <a:p>
            <a:pPr algn="l"/>
            <a:endParaRPr lang="es-ES" dirty="0">
              <a:latin typeface="AGaramond-Regular"/>
              <a:cs typeface="Arial" panose="020B0604020202020204" pitchFamily="34" charset="0"/>
            </a:endParaRPr>
          </a:p>
          <a:p>
            <a:pPr algn="l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Sujeto popular</a:t>
            </a:r>
            <a:r>
              <a:rPr lang="es-ES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subalterno, migrante, cambiante, que se declina en plural y que debe ser abordado desde la diversidad, sin despojarlo por ello de voz propia</a:t>
            </a:r>
          </a:p>
          <a:p>
            <a:pPr algn="l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Silvia Rivera </a:t>
            </a:r>
            <a:r>
              <a:rPr lang="es-ES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colonialismo interno, entendido éste como un modo de dominación, internalizado en la subjetividad. Un “marco estructural de las identidades” (León Pesantez, 2013).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27175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27175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4685040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A7F98A16-AFD8-9D67-E083-4E40BA0C1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E929E70-CEA4-B6F6-15DF-271CAB7D63DB}"/>
              </a:ext>
            </a:extLst>
          </p:cNvPr>
          <p:cNvSpPr txBox="1"/>
          <p:nvPr/>
        </p:nvSpPr>
        <p:spPr>
          <a:xfrm>
            <a:off x="1386704" y="228123"/>
            <a:ext cx="10413409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2000" b="1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2) La perspectiva decolonial</a:t>
            </a:r>
          </a:p>
          <a:p>
            <a:pPr algn="l"/>
            <a:endParaRPr lang="es-ES" sz="2000" b="1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basa en el concepto de “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colonialidad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del poder” (sociólogo peruano Aníbal Quijano)</a:t>
            </a:r>
          </a:p>
          <a:p>
            <a:pPr algn="l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Dimensión económico política de la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colonialidad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como patrón de dominación de carácter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etno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racial, como una herencia colonial.</a:t>
            </a:r>
          </a:p>
          <a:p>
            <a:pPr algn="l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Como extensión: “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colonialidad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del saber” (Edgardo Lander) </a:t>
            </a:r>
          </a:p>
          <a:p>
            <a:pPr algn="l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Dimensiones de la modernidad que tienen como base la destrucción de nuestras culturas tradicionales y de las culturas populares o plebeyas y el triunfo de una nueva realidad (capitalista) que ordenó el tiempo y los territorios de manera diferente.</a:t>
            </a:r>
          </a:p>
          <a:p>
            <a:pPr algn="l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 idea de progreso: asociada a experiencias históricas de naciones y pueblos sobre todo europeos como el origen de la naturaleza humana</a:t>
            </a:r>
          </a:p>
          <a:p>
            <a:pPr algn="l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 idea de </a:t>
            </a:r>
            <a:r>
              <a:rPr lang="es-ES" sz="1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civilización, desarrollo, modernización que van naturalizando un paradigma de la normalidad</a:t>
            </a:r>
          </a:p>
          <a:p>
            <a:pPr algn="l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Larga búsqueda “de perspectivas del conocer no eurocéntrico”: José Martí, José Carlos Mariátegui, Aníbal Quijano, </a:t>
            </a:r>
            <a:r>
              <a:rPr lang="es-ES" sz="1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Walter </a:t>
            </a:r>
            <a:r>
              <a:rPr lang="es-ES" sz="1800" b="0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Mignolo</a:t>
            </a:r>
            <a:r>
              <a:rPr lang="es-ES" sz="1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, Enrique Dussel, </a:t>
            </a:r>
            <a:r>
              <a:rPr lang="es-ES" sz="1800" b="0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Cathérine</a:t>
            </a:r>
            <a:r>
              <a:rPr lang="es-ES" sz="1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Walsh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27175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19697485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A7F98A16-AFD8-9D67-E083-4E40BA0C1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E929E70-CEA4-B6F6-15DF-271CAB7D63DB}"/>
              </a:ext>
            </a:extLst>
          </p:cNvPr>
          <p:cNvSpPr txBox="1"/>
          <p:nvPr/>
        </p:nvSpPr>
        <p:spPr>
          <a:xfrm>
            <a:off x="1168460" y="457322"/>
            <a:ext cx="10718740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2000" b="1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3) Epistemología del Sur – </a:t>
            </a:r>
            <a:r>
              <a:rPr lang="es-ES" sz="2000" b="1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Boaventura</a:t>
            </a:r>
            <a:r>
              <a:rPr lang="es-ES" sz="2000" b="1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de Souza Santos</a:t>
            </a:r>
          </a:p>
          <a:p>
            <a:pPr algn="l"/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1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Búsqueda de conocimiento y de criterios de validez del conocimiento que otorguen visibilidad y credibilidad a las prácticas cognitivas de las clases, de los pueblos y de los grupos sociales que han sido históricamente victimizados, explotados y oprimidos por el colonialismo y el capitalismo” (2009)</a:t>
            </a:r>
          </a:p>
          <a:p>
            <a:pPr algn="l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Propone reemplazar la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“razón indolente”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del conocimiento hegemónico: contracción del presente y expansión del futuro, por la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“razón cosmopolita”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expansión del presente y contracción del futuro, basada en tres supuestos:  </a:t>
            </a:r>
            <a:r>
              <a:rPr lang="es-ES" sz="1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la sociología de las ausencias, la sociología de las emergencias y el trabajo de traducción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Los presupuestos de la epistemología del sur son: </a:t>
            </a:r>
          </a:p>
          <a:p>
            <a:pPr algn="l"/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La ecología de los saberes: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diálogo horizontal entre conocimientos diversos incluyendo el científico, el campesino, artístico, indígena, popular y otros que se descartan en la academia tradicional</a:t>
            </a:r>
          </a:p>
          <a:p>
            <a:pPr algn="l"/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La traducción intercultural: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procedimiento que posibilita crear entendimiento recíproco entre las diversas experiencias del mundo</a:t>
            </a:r>
          </a:p>
          <a:p>
            <a:pPr algn="l"/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1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Se aprende en el contexto de las luchas y se construyen conceptos y teorías al calor de las luchas, y en diferentes oportunidades son los propios movimientos sociales los que construyen también esas teorías y esos conceptos.</a:t>
            </a:r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27175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6945586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A7F98A16-AFD8-9D67-E083-4E40BA0C1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E929E70-CEA4-B6F6-15DF-271CAB7D63DB}"/>
              </a:ext>
            </a:extLst>
          </p:cNvPr>
          <p:cNvSpPr txBox="1"/>
          <p:nvPr/>
        </p:nvSpPr>
        <p:spPr>
          <a:xfrm>
            <a:off x="1343163" y="318968"/>
            <a:ext cx="10511379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2400" b="1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Debates latinoamericanos</a:t>
            </a:r>
          </a:p>
          <a:p>
            <a:pPr algn="l"/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Desafío político, intelectual y pedagógico</a:t>
            </a:r>
          </a:p>
          <a:p>
            <a:pPr algn="l"/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Parte de tres cuestiones y preguntas</a:t>
            </a:r>
          </a:p>
          <a:p>
            <a:pPr algn="l"/>
            <a:endParaRPr lang="es-ES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El avance de las luchas indígenas: ¿cuál es el lugar de los pueblos originarios y de la matriz comunitaria en el proceso de construcción de la nación?</a:t>
            </a:r>
          </a:p>
          <a:p>
            <a:pPr algn="l"/>
            <a:endParaRPr lang="es-ES" sz="800" b="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s-ES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a reactualización del populismo en diferentes regímenes</a:t>
            </a:r>
            <a:r>
              <a:rPr lang="es-ES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latinoamericanos: ¿cuál es el sentido y la interpretación de esta línea de acumulación histórica? </a:t>
            </a:r>
          </a:p>
          <a:p>
            <a:pPr algn="l"/>
            <a:endParaRPr lang="es-ES" sz="800" b="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El desarrollo, a través de la expansión de diferentes formas de extractivismo: ¿actualización de una cierta “ilusión desarrollista”?  (</a:t>
            </a:r>
            <a:r>
              <a:rPr lang="es-ES" b="0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Svampa</a:t>
            </a:r>
            <a:r>
              <a:rPr lang="es-ES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, 2010a).</a:t>
            </a:r>
          </a:p>
          <a:p>
            <a:pPr algn="l"/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 partir del año 2000 ciclo transicional, de articulación entre el populismo y el extractivismo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neodesarrollista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¿Qué sucedería con el proyecto de autonomía de los pueblos indígenas, expresado en el desafío de crear un Estado plurinacional y el ascenso y la multiplicación de las resistencias colectivas, de carácter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ecoterritorial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l"/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Estado plurinacional – Autonomías - Buen Vivir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Cosmovisión indígena</a:t>
            </a:r>
          </a:p>
        </p:txBody>
      </p:sp>
    </p:spTree>
    <p:extLst>
      <p:ext uri="{BB962C8B-B14F-4D97-AF65-F5344CB8AC3E}">
        <p14:creationId xmlns:p14="http://schemas.microsoft.com/office/powerpoint/2010/main" val="33708739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A7F98A16-AFD8-9D67-E083-4E40BA0C1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E929E70-CEA4-B6F6-15DF-271CAB7D63DB}"/>
              </a:ext>
            </a:extLst>
          </p:cNvPr>
          <p:cNvSpPr txBox="1"/>
          <p:nvPr/>
        </p:nvSpPr>
        <p:spPr>
          <a:xfrm>
            <a:off x="1473261" y="219429"/>
            <a:ext cx="9990194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Los debates sobre el desarrollo</a:t>
            </a:r>
          </a:p>
          <a:p>
            <a:pPr marL="88900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"/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Las perspectivas críticas al extractivismo</a:t>
            </a:r>
          </a:p>
          <a:p>
            <a:pPr marL="88900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1800" indent="-342900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Perspectiva ambiental integral: sustentabilidad fuerte y post desarrollo</a:t>
            </a:r>
          </a:p>
          <a:p>
            <a:pPr marL="431800" indent="-342900">
              <a:buFont typeface="Arial" panose="020B0604020202020204" pitchFamily="34" charset="0"/>
              <a:buChar char="•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1800" indent="-342900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Perspectiva indigenista: con énfasis en el Buen Vivir</a:t>
            </a:r>
          </a:p>
          <a:p>
            <a:pPr marL="431800" indent="-342900">
              <a:buFont typeface="Arial" panose="020B0604020202020204" pitchFamily="34" charset="0"/>
              <a:buChar char="•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1800" indent="-342900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Perspectiva ecofeminista: ética del cuidad y la despatriarcalización</a:t>
            </a:r>
          </a:p>
          <a:p>
            <a:pPr marL="431800" indent="-342900">
              <a:buFont typeface="Arial" panose="020B0604020202020204" pitchFamily="34" charset="0"/>
              <a:buChar char="•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1800" indent="-342900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Perspectiva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ecoterritorial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vinculada a los movimientos sociales que enfatiza el concepto de territorialidad, la crítica al mal desarrollo y la defensa de los bienes comunes</a:t>
            </a:r>
          </a:p>
          <a:p>
            <a:pPr marL="431800" indent="-342900">
              <a:buFont typeface="Arial" panose="020B0604020202020204" pitchFamily="34" charset="0"/>
              <a:buChar char="•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b="1" dirty="0"/>
              <a:t>El debate en torno a conceptos-horizonte</a:t>
            </a: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Los bienes comunes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Ética del cuidado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Buen Vivir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Derechos de la naturaleza</a:t>
            </a:r>
          </a:p>
          <a:p>
            <a:pPr marL="431800" indent="-342900">
              <a:buFont typeface="Arial" panose="020B0604020202020204" pitchFamily="34" charset="0"/>
              <a:buChar char="•"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8050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A7F98A16-AFD8-9D67-E083-4E40BA0C1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E929E70-CEA4-B6F6-15DF-271CAB7D63DB}"/>
              </a:ext>
            </a:extLst>
          </p:cNvPr>
          <p:cNvSpPr txBox="1"/>
          <p:nvPr/>
        </p:nvSpPr>
        <p:spPr>
          <a:xfrm>
            <a:off x="1168460" y="319790"/>
            <a:ext cx="9990194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Bienes comunes, ética del cuidado o mercantilización de la naturaleza</a:t>
            </a:r>
          </a:p>
          <a:p>
            <a:pPr marL="177800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Hay una fuerte crítica a la mercantilización de la naturaleza</a:t>
            </a:r>
          </a:p>
          <a:p>
            <a:pPr marL="177800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Hay que pensar los bienes naturales (mal llamado recursos naturales) como bienes comunes</a:t>
            </a:r>
          </a:p>
          <a:p>
            <a:pPr marL="177800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¿Qué es el Buen Vivir – Vivir Bien?</a:t>
            </a:r>
          </a:p>
          <a:p>
            <a:pPr marL="177800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/>
            <a:r>
              <a:rPr lang="es-ES" sz="2000" i="1" dirty="0">
                <a:latin typeface="Arial" panose="020B0604020202020204" pitchFamily="34" charset="0"/>
                <a:cs typeface="Arial" panose="020B0604020202020204" pitchFamily="34" charset="0"/>
              </a:rPr>
              <a:t>El Vivir Bien es recuperar la vivencia de nuestros pueblos, recuperar la Cultura de la Vida y recuperar nuestra vida en completa armonía y respeto mutuo con la madre naturaleza, con la Pachamama, donde todo es vida, donde todos somos </a:t>
            </a:r>
            <a:r>
              <a:rPr lang="es-E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uywas</a:t>
            </a:r>
            <a:r>
              <a:rPr lang="es-ES" sz="2000" i="1" dirty="0">
                <a:latin typeface="Arial" panose="020B0604020202020204" pitchFamily="34" charset="0"/>
                <a:cs typeface="Arial" panose="020B0604020202020204" pitchFamily="34" charset="0"/>
              </a:rPr>
              <a:t>, criados de la naturaleza y del cosmos. Todos somos parte de la naturaleza y no hay nada separado, y son nuestros hermanos desde las plantas a los cerros. </a:t>
            </a:r>
          </a:p>
          <a:p>
            <a:pPr marL="177800"/>
            <a:endParaRPr lang="es-E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algn="r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David Choquehuanca (ex Canciller de Bolivia)</a:t>
            </a:r>
          </a:p>
          <a:p>
            <a:pPr marL="177800" algn="r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5144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A7F98A16-AFD8-9D67-E083-4E40BA0C1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C9112CE-3476-8A6F-AD2B-39AFE41A1C14}"/>
              </a:ext>
            </a:extLst>
          </p:cNvPr>
          <p:cNvSpPr txBox="1"/>
          <p:nvPr/>
        </p:nvSpPr>
        <p:spPr>
          <a:xfrm>
            <a:off x="1505415" y="394692"/>
            <a:ext cx="1024797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Los derechos de la naturaleza</a:t>
            </a: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Nuevo paradigma: desmercantilización de la naturaleza</a:t>
            </a: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Existencia de valores propios de la naturaleza con independencia de la valoración humana (Gudynas, 2011;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Svampa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y Viale, 2014)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 naturaleza como sujeto de derechos exige una relación de igualdad y respeto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Una vida que debe ser respetada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Interrelación necesaria entre la humanidad y la naturaleza (la humanidad como parte de la naturaleza)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Construcción del campo jurídico: justicia ecológica (no cobrar multas por los daños sobre la naturaleza sino exigir la recomposición de los ecosistemas destruidos o deteriorados independiente del costo que suponga esa acción)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Preservar la integridad de los procesos naturales garantizando los flujos de energía y de materiales en la biosfera sin dejar de preservar la biodiversidad del planeta.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69768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A7F98A16-AFD8-9D67-E083-4E40BA0C1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E929E70-CEA4-B6F6-15DF-271CAB7D63DB}"/>
              </a:ext>
            </a:extLst>
          </p:cNvPr>
          <p:cNvSpPr txBox="1"/>
          <p:nvPr/>
        </p:nvSpPr>
        <p:spPr>
          <a:xfrm>
            <a:off x="1495563" y="1066921"/>
            <a:ext cx="999019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27175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Bibliografía</a:t>
            </a:r>
          </a:p>
          <a:p>
            <a:pPr marL="1527175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27175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27175"/>
            <a:r>
              <a:rPr lang="es-ES" sz="2000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Svampa</a:t>
            </a:r>
            <a:r>
              <a:rPr lang="es-ES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M. (2021). </a:t>
            </a:r>
            <a:r>
              <a:rPr lang="es-ES" sz="2000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Debates latinoamericanos: indianismo, desarrollo, dependencia y populismo</a:t>
            </a:r>
            <a:r>
              <a:rPr lang="es-ES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. </a:t>
            </a:r>
            <a:r>
              <a:rPr lang="es-ES" sz="2000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Edhasa</a:t>
            </a:r>
            <a:r>
              <a:rPr lang="es-ES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.</a:t>
            </a:r>
            <a:endParaRPr lang="es-ES" sz="2000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27175"/>
            <a:endParaRPr lang="es-ES" sz="2000" dirty="0">
              <a:solidFill>
                <a:srgbClr val="222222"/>
              </a:solidFill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27175"/>
            <a:r>
              <a:rPr lang="es-ES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Pasos, C. (2010). Innovación, sustentabilidad y desarrollo: un nuevo manifiesto. </a:t>
            </a:r>
            <a:r>
              <a:rPr lang="es-ES" sz="2000" b="0" i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Tecnología y Construcción</a:t>
            </a:r>
            <a:r>
              <a:rPr lang="es-ES" sz="2000" b="0" i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 , </a:t>
            </a:r>
            <a:r>
              <a:rPr lang="es-ES" sz="2000" b="0" i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26</a:t>
            </a:r>
            <a:r>
              <a:rPr lang="es-ES" sz="2000" b="0" i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 (2).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468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6170D008-6CC7-81F7-D0BB-1D80F4298A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CC3DF38C-CEB7-9701-A0A3-88E3ACE18DE7}"/>
              </a:ext>
            </a:extLst>
          </p:cNvPr>
          <p:cNvSpPr txBox="1"/>
          <p:nvPr/>
        </p:nvSpPr>
        <p:spPr>
          <a:xfrm>
            <a:off x="1371600" y="720566"/>
            <a:ext cx="10638263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Texto: innovación, sustentabilidad y desarrollo: un nuevo manifiesto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Hay un gran desafío global:</a:t>
            </a:r>
          </a:p>
          <a:p>
            <a:pPr algn="l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92313" indent="-285750" algn="l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Reducción de la pobreza</a:t>
            </a:r>
          </a:p>
          <a:p>
            <a:pPr marL="1992313" indent="-285750" algn="l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Justicia social</a:t>
            </a:r>
          </a:p>
          <a:p>
            <a:pPr marL="1992313" indent="-285750" algn="l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Sustentabilidad ambiental</a:t>
            </a:r>
          </a:p>
          <a:p>
            <a:pPr algn="l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Son imperativos morales y políticos de nuestra era</a:t>
            </a:r>
          </a:p>
          <a:p>
            <a:pPr algn="l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 ciencia, la tecnología y la innovación tienen un rol muy importante que cumplir en ese sentido</a:t>
            </a:r>
          </a:p>
          <a:p>
            <a:pPr algn="l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Para el Centro STEPS este imperativo sólo se puede cumplir cabalmente si hay un cambio radical en nuestra forma de pensar y llevar a cabo la innovación.</a:t>
            </a:r>
          </a:p>
          <a:p>
            <a:pPr algn="l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Innovación: sentido amplio                       </a:t>
            </a:r>
            <a:r>
              <a:rPr lang="es-E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NUEVAS FORMAS DE HACER LAS COSAS</a:t>
            </a:r>
          </a:p>
          <a:p>
            <a:pPr algn="l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Conjunto relacionado de nuevas ideas, instituciones, prácticas, comportamientos y relaciones sociales que dan forma a patrones, fines, aplicaciones y resultados científicos y tecnológicos.</a:t>
            </a:r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8D4E12C1-A720-BA72-46E1-CA4E81D115DC}"/>
              </a:ext>
            </a:extLst>
          </p:cNvPr>
          <p:cNvCxnSpPr>
            <a:cxnSpLocks/>
          </p:cNvCxnSpPr>
          <p:nvPr/>
        </p:nvCxnSpPr>
        <p:spPr>
          <a:xfrm>
            <a:off x="4337825" y="5062653"/>
            <a:ext cx="1126273" cy="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0570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6170D008-6CC7-81F7-D0BB-1D80F4298A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E62ED08-AD93-F924-8AF2-1EC29C5BDA1F}"/>
              </a:ext>
            </a:extLst>
          </p:cNvPr>
          <p:cNvSpPr txBox="1"/>
          <p:nvPr/>
        </p:nvSpPr>
        <p:spPr>
          <a:xfrm>
            <a:off x="1485902" y="1074509"/>
            <a:ext cx="10278636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El mundo enfrenta desafíos críticos que involucran interacciones complejas de procesos sociales, técnicos y ecológicos. 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ciencia y la tecnología avanzan rápidamente: sus beneficios se sienten de manera desigual. 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Aparecen oportunidades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06563" indent="-285750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Gestión sostenible de la energía y el agua</a:t>
            </a:r>
          </a:p>
          <a:p>
            <a:pPr marL="1420813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706563" indent="-285750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Enfoques novedosos para abordar los vínculos entre la salud y el medio ambiente  </a:t>
            </a:r>
          </a:p>
          <a:p>
            <a:pPr marL="1706563" indent="-285750">
              <a:buFont typeface="Arial" panose="020B0604020202020204" pitchFamily="34" charset="0"/>
              <a:buChar char="•"/>
            </a:pPr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06563" indent="-285750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Crear seguridad alimentaria para los pequeños agricultores en medio del cambio climático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813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6170D008-6CC7-81F7-D0BB-1D80F4298A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3344FB2-6F82-B667-A7A5-4A9C6B4A3E9B}"/>
              </a:ext>
            </a:extLst>
          </p:cNvPr>
          <p:cNvSpPr txBox="1"/>
          <p:nvPr/>
        </p:nvSpPr>
        <p:spPr>
          <a:xfrm>
            <a:off x="1661532" y="920621"/>
            <a:ext cx="9746166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No se plantea aquí si hay que estar a favor o en contra de la ciencia</a:t>
            </a:r>
          </a:p>
          <a:p>
            <a:pPr algn="l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O si ir más adelante que otros o  no…</a:t>
            </a:r>
          </a:p>
          <a:p>
            <a:pPr algn="l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Sino contemplar las direcciones alternativas que puede tomar el conocimiento científico</a:t>
            </a:r>
          </a:p>
          <a:p>
            <a:pPr algn="l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Y plantearnos preguntas reales:</a:t>
            </a:r>
          </a:p>
          <a:p>
            <a:pPr algn="l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b="1" i="0" u="none" strike="noStrike" baseline="0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¿cuál ciencia?    ¿cuál tecnología?    ¿la innovación  de quién?</a:t>
            </a:r>
          </a:p>
          <a:p>
            <a:pPr algn="ctr"/>
            <a:endParaRPr lang="es-ES" sz="2400" b="1" dirty="0">
              <a:solidFill>
                <a:schemeClr val="tx2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400" b="1" i="0" u="none" strike="noStrike" baseline="0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¿qué clases de cambio?</a:t>
            </a:r>
          </a:p>
          <a:p>
            <a:pPr algn="l"/>
            <a:r>
              <a:rPr lang="es-E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es-E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Necesitamos formas de innovación más diversas, mejor distribuidas y a favor de la justicia social</a:t>
            </a:r>
          </a:p>
          <a:p>
            <a:pPr algn="l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000" i="1" dirty="0">
                <a:latin typeface="Arial" panose="020B0604020202020204" pitchFamily="34" charset="0"/>
                <a:cs typeface="Arial" panose="020B0604020202020204" pitchFamily="34" charset="0"/>
              </a:rPr>
              <a:t>CON INCLUSIÓN SOCIAL</a:t>
            </a:r>
          </a:p>
        </p:txBody>
      </p:sp>
    </p:spTree>
    <p:extLst>
      <p:ext uri="{BB962C8B-B14F-4D97-AF65-F5344CB8AC3E}">
        <p14:creationId xmlns:p14="http://schemas.microsoft.com/office/powerpoint/2010/main" val="1499696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6170D008-6CC7-81F7-D0BB-1D80F4298A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6F1FE383-E3F9-CBD2-DB9B-1B04F84062FF}"/>
              </a:ext>
            </a:extLst>
          </p:cNvPr>
          <p:cNvSpPr txBox="1"/>
          <p:nvPr/>
        </p:nvSpPr>
        <p:spPr>
          <a:xfrm>
            <a:off x="1416203" y="474345"/>
            <a:ext cx="1031488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1969 – Naciones Unidas: Manifiesto de Sussex 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Se publicó en 1970: la ciencia y la tecnología eran guiadas por los intereses de la riqueza y no de la pobreza global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Naciones en desarrollo: de 0,2 a 0,5 para investigación y desarrollo (en la década de los 70 del S.XX)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Naciones avanzadas: 5% para gastos en  investigación y desarrollo para solucionar los problemas de los países en vías de desarrollo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s-E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anifiesto original ayudó a impulsar objetivos y propuestas ampliamente progresistas para el desarrollo de capacidades autóctonas en ciencia y tecnología</a:t>
            </a:r>
          </a:p>
          <a:p>
            <a:pPr algn="l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Este manifiesto se centraba en la escala y la ubicación de la actividad científica y tecnológica</a:t>
            </a:r>
          </a:p>
          <a:p>
            <a:pPr algn="l"/>
            <a:endParaRPr lang="es-ES" sz="2000" b="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Sirvió para impulsar propuestas progresistas para el desarrollo de capacidades autóctonas en ciencia y tecnología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99212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A7F98A16-AFD8-9D67-E083-4E40BA0C1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DD404C18-73A7-3B42-1DEE-82C346819B6D}"/>
              </a:ext>
            </a:extLst>
          </p:cNvPr>
          <p:cNvSpPr txBox="1"/>
          <p:nvPr/>
        </p:nvSpPr>
        <p:spPr>
          <a:xfrm>
            <a:off x="1168460" y="305068"/>
            <a:ext cx="10908311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Dos argumentos para persistir con la tecnología y la innovación como vías de solución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arenR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Las innovaciones científicas y tecnológicas son rutas para el crecimiento económico nacional en una economía global  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16200" indent="-107950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      Reducción de la pobreza</a:t>
            </a:r>
          </a:p>
          <a:p>
            <a:pPr marL="2616200" indent="-107950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      Creación de capacidades para el cuidado del medio ambiente</a:t>
            </a:r>
          </a:p>
          <a:p>
            <a:pPr marL="2616200" indent="-107950" algn="ctr">
              <a:buFont typeface="Arial" panose="020B0604020202020204" pitchFamily="34" charset="0"/>
              <a:buChar char="•"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algn="ctr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Los beneficios y los riesgos se distribuyen en forma NO uniforme</a:t>
            </a:r>
          </a:p>
          <a:p>
            <a:pPr marL="2508250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2) L</a:t>
            </a:r>
            <a:r>
              <a:rPr lang="es-E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as soluciones científicas y tecnológicas dirigidas (</a:t>
            </a:r>
            <a:r>
              <a:rPr lang="es-ES" sz="2000" b="0" i="1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s-ES" sz="2000" b="0" i="1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silver</a:t>
            </a:r>
            <a:r>
              <a:rPr lang="es-ES" sz="2000" b="0" i="1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b="0" i="1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r>
              <a:rPr lang="es-ES" sz="2000" b="0" i="1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s-E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) se pueden implementar y aplicar a escala</a:t>
            </a:r>
          </a:p>
          <a:p>
            <a:pPr algn="l"/>
            <a:endParaRPr lang="es-ES" sz="2000" b="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08250" indent="-285750" algn="l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Desafíos particulares: por ej. vacunas, tecnologías de cultivo</a:t>
            </a:r>
          </a:p>
          <a:p>
            <a:pPr algn="l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Estas iniciativas a menudo fracasan frente a la diversidad y el dinamismo de las realidades sociales y ecológicas locales.</a:t>
            </a:r>
          </a:p>
          <a:p>
            <a:pPr algn="l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Ambas ponen énfasis en la escala y el ritmo de la actividad innovadora, ninguna de las dos en la dirección, distribución o diversidad planteadas por la realidad</a:t>
            </a:r>
            <a:endParaRPr lang="es-ES" dirty="0"/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3AD693A2-FDC5-DF67-D679-87948E6585B9}"/>
              </a:ext>
            </a:extLst>
          </p:cNvPr>
          <p:cNvCxnSpPr>
            <a:cxnSpLocks/>
          </p:cNvCxnSpPr>
          <p:nvPr/>
        </p:nvCxnSpPr>
        <p:spPr>
          <a:xfrm>
            <a:off x="1973767" y="2034888"/>
            <a:ext cx="1657815" cy="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4F358AC5-B396-AF57-E8D3-4D02A90C3486}"/>
              </a:ext>
            </a:extLst>
          </p:cNvPr>
          <p:cNvCxnSpPr>
            <a:cxnSpLocks/>
          </p:cNvCxnSpPr>
          <p:nvPr/>
        </p:nvCxnSpPr>
        <p:spPr>
          <a:xfrm>
            <a:off x="2315738" y="2309952"/>
            <a:ext cx="1315844" cy="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749E67F0-6177-4E45-F05C-B83E9D875B4A}"/>
              </a:ext>
            </a:extLst>
          </p:cNvPr>
          <p:cNvCxnSpPr>
            <a:cxnSpLocks/>
          </p:cNvCxnSpPr>
          <p:nvPr/>
        </p:nvCxnSpPr>
        <p:spPr>
          <a:xfrm>
            <a:off x="2126166" y="4454006"/>
            <a:ext cx="1315844" cy="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5511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6170D008-6CC7-81F7-D0BB-1D80F4298A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14C027C8-51FF-F536-0487-57FE81007A63}"/>
              </a:ext>
            </a:extLst>
          </p:cNvPr>
          <p:cNvSpPr txBox="1"/>
          <p:nvPr/>
        </p:nvSpPr>
        <p:spPr>
          <a:xfrm>
            <a:off x="1490545" y="390292"/>
            <a:ext cx="9972908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Nuevo manifiesto – 40 años después</a:t>
            </a:r>
          </a:p>
          <a:p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Necesidad de cambios en la agenda global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Mayor respeto por la diversidad cultural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Diversidad regional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Responsabilidad democrática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Apertura de nuevos espacios políticos: movimientos sociales, empresas pequeñas, voces de los excluidos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Cambiar radicalmente las formas en que se moldea la innovación: crear una agenda, aportar fondos, crear capacidades, convenios organizacionales, monitoreo, evaluación y responsabilidades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Adelanto del mundo moderno, participación del sector privado y la filantropía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275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A7F98A16-AFD8-9D67-E083-4E40BA0C1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6846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F1A5644-0286-C0E9-37B1-D1C475B16ABC}"/>
              </a:ext>
            </a:extLst>
          </p:cNvPr>
          <p:cNvSpPr txBox="1"/>
          <p:nvPr/>
        </p:nvSpPr>
        <p:spPr>
          <a:xfrm>
            <a:off x="1373458" y="351234"/>
            <a:ext cx="10714463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Una nueva agenda 3 D</a:t>
            </a:r>
          </a:p>
          <a:p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b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En otras áreas del debate sobre las políticas contemporáneas, la discusión se desvía de la ciencia y la tecnología por sí solas hacia una apreciación más profunda de la innovación</a:t>
            </a:r>
          </a:p>
          <a:p>
            <a:pPr algn="l"/>
            <a:endParaRPr lang="es-ES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b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Sistemas de innovación: </a:t>
            </a:r>
            <a:r>
              <a:rPr lang="es-E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prácticas relacionadas con políticas, capacidades institucionales, procesos organizacionales y relaciones sociales</a:t>
            </a:r>
          </a:p>
          <a:p>
            <a:pPr algn="l"/>
            <a:endParaRPr lang="es-ES" sz="800" b="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Interacciones de todo tipo tanto a escala nacional como global</a:t>
            </a:r>
          </a:p>
          <a:p>
            <a:pPr algn="l"/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Actores:  laboratorios, empresas, entes financiadores, gobiernos, agencias internacionales y organizaciones de la sociedad civil</a:t>
            </a:r>
          </a:p>
          <a:p>
            <a:pPr algn="l"/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Volvemos a plantearnos las preguntas: </a:t>
            </a:r>
          </a:p>
          <a:p>
            <a:pPr algn="l"/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¿Para qué sirve la innovación? - ¿</a:t>
            </a:r>
            <a:r>
              <a:rPr lang="es-ES" sz="2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s-ES" sz="20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ué tipos de innovación y a lo largo de qué vías?</a:t>
            </a:r>
            <a:r>
              <a:rPr lang="es-ES" sz="2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s-ES" sz="20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ES" sz="2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s-ES" sz="20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acia qué metas? </a:t>
            </a:r>
            <a:r>
              <a:rPr lang="es-ES" sz="2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¿cuáles (y cuántos) tipos de innovación necesitamos para abordar cualquier reto en particular?</a:t>
            </a:r>
          </a:p>
          <a:p>
            <a:pPr algn="l"/>
            <a:endParaRPr lang="es-ES" sz="8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Tenemos que hablar de: </a:t>
            </a:r>
          </a:p>
          <a:p>
            <a:pPr algn="l"/>
            <a:endParaRPr lang="es-ES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Dirección – Distribución - Diversidad</a:t>
            </a:r>
            <a:endParaRPr lang="es-ES" sz="2400" b="1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85931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</TotalTime>
  <Words>3264</Words>
  <Application>Microsoft Office PowerPoint</Application>
  <PresentationFormat>Panorámica</PresentationFormat>
  <Paragraphs>392</Paragraphs>
  <Slides>27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3" baseType="lpstr">
      <vt:lpstr>AGaramond-Regular</vt:lpstr>
      <vt:lpstr>Aptos</vt:lpstr>
      <vt:lpstr>Aptos Display</vt:lpstr>
      <vt:lpstr>Arial</vt:lpstr>
      <vt:lpstr>Frutiger-Light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María Barbosa</dc:creator>
  <cp:lastModifiedBy>Ana María Barbosa</cp:lastModifiedBy>
  <cp:revision>1</cp:revision>
  <dcterms:created xsi:type="dcterms:W3CDTF">2024-05-21T17:19:02Z</dcterms:created>
  <dcterms:modified xsi:type="dcterms:W3CDTF">2026-06-09T14:49:36Z</dcterms:modified>
</cp:coreProperties>
</file>