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hAD2bHj2SaVYnv2hCzy+ggms9d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A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95b6b4170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AR"/>
              <a:t>Se le pide a todos los estudiantes que permanezcan parados, y se les hace esta pregunta. Los que creen que es posible, se sientan. Los que creen que no, se les pide permanezcan parados y justifiquen, el que quiera. Esa división que ya sirva para agruparlos en la actividad siguiente… </a:t>
            </a:r>
            <a:endParaRPr/>
          </a:p>
        </p:txBody>
      </p:sp>
      <p:sp>
        <p:nvSpPr>
          <p:cNvPr id="95" name="Google Shape;95;g395b6b41706_0_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5b6b41706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g395b6b41706_0_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96024f25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g396024f257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965fb5135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g3965fb51356_0_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96769f660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g396769f6605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96769f6605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396769f6605_1_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3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3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3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2" name="Google Shape;12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3" name="Google Shape;13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4" name="Google Shape;14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6.jp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GUILLE\Documents\GUILLE\FLIA\amali\TED\caratula.jpg"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23825" y="4142"/>
            <a:ext cx="9267825" cy="69532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>
            <p:ph type="ctrTitle"/>
          </p:nvPr>
        </p:nvSpPr>
        <p:spPr>
          <a:xfrm>
            <a:off x="1371600" y="2924944"/>
            <a:ext cx="7772400" cy="17281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None/>
            </a:pPr>
            <a:r>
              <a:rPr b="1" lang="es-AR" sz="4000">
                <a:solidFill>
                  <a:srgbClr val="C00000"/>
                </a:solidFill>
              </a:rPr>
              <a:t>CURSO: Introducción a los</a:t>
            </a:r>
            <a:br>
              <a:rPr b="1" lang="es-AR" sz="4000">
                <a:solidFill>
                  <a:srgbClr val="C00000"/>
                </a:solidFill>
              </a:rPr>
            </a:br>
            <a:r>
              <a:rPr b="1" lang="es-AR" sz="4000">
                <a:solidFill>
                  <a:srgbClr val="C00000"/>
                </a:solidFill>
              </a:rPr>
              <a:t>problemas del desarrollo</a:t>
            </a:r>
            <a:br>
              <a:rPr b="1" lang="es-AR" sz="4000">
                <a:solidFill>
                  <a:srgbClr val="C00000"/>
                </a:solidFill>
              </a:rPr>
            </a:br>
            <a:r>
              <a:rPr b="1" lang="es-AR" sz="3100">
                <a:solidFill>
                  <a:srgbClr val="C00000"/>
                </a:solidFill>
              </a:rPr>
              <a:t>1er semestre 2026 – 1er práctico 2da parte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043608" y="4653136"/>
            <a:ext cx="6984776" cy="936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b="1" lang="es-AR" sz="2400">
                <a:solidFill>
                  <a:srgbClr val="3F3F3F"/>
                </a:solidFill>
              </a:rPr>
              <a:t>Docentes: Amalia Stuhldreher - Mauricio De Souza –Carolina Bazzi – Luciana Ferreira – Matías Amaral</a:t>
            </a:r>
            <a:endParaRPr sz="2400">
              <a:solidFill>
                <a:srgbClr val="3F3F3F"/>
              </a:solidFill>
            </a:endParaRPr>
          </a:p>
        </p:txBody>
      </p:sp>
      <p:pic>
        <p:nvPicPr>
          <p:cNvPr descr="C:\Amalia\CUT_Desarrollo PDU en desarrollo\logos juntos IDIIS y TED.jpg"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0032" y="5645806"/>
            <a:ext cx="4032904" cy="1056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22112" y="1854742"/>
            <a:ext cx="1728192" cy="814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95b6b41706_0_25"/>
          <p:cNvSpPr txBox="1"/>
          <p:nvPr/>
        </p:nvSpPr>
        <p:spPr>
          <a:xfrm>
            <a:off x="228600" y="1520400"/>
            <a:ext cx="8686800" cy="4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s-AR" sz="2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Basados en la lectura del capítulo del Manual  “Problemas del Desarrollo: abordajes, conceptos y dimensiones de un fenómeno complejo” </a:t>
            </a: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pensemos en la siguiente pregunta</a:t>
            </a:r>
            <a:r>
              <a:rPr b="0" i="0" lang="es-AR" sz="2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b="0" i="0" sz="25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A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¿Es posible que un país crezca económicamente y, sin embargo, no se desarrolle?</a:t>
            </a:r>
            <a:br>
              <a:rPr b="1" lang="es-A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lang="es-A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s-A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Si/No/Porqué?</a:t>
            </a:r>
            <a:endParaRPr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395b6b41706_0_25"/>
          <p:cNvSpPr txBox="1"/>
          <p:nvPr/>
        </p:nvSpPr>
        <p:spPr>
          <a:xfrm>
            <a:off x="755100" y="593850"/>
            <a:ext cx="76338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AR" sz="2800">
                <a:solidFill>
                  <a:srgbClr val="C00000"/>
                </a:solidFill>
              </a:rPr>
              <a:t>Pregunta para toda la clase: 15’</a:t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95b6b41706_0_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s-AR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Actividad en grupos</a:t>
            </a:r>
            <a:r>
              <a:rPr b="1" lang="es-AR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: 40´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395b6b41706_0_42"/>
          <p:cNvSpPr txBox="1"/>
          <p:nvPr/>
        </p:nvSpPr>
        <p:spPr>
          <a:xfrm>
            <a:off x="169200" y="1343275"/>
            <a:ext cx="8517600" cy="50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Divididos</a:t>
            </a: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 grupos de acuerdo a lo anterior, les pedimos que puedan responder las siguiente preguntas.</a:t>
            </a:r>
            <a:endParaRPr b="0" i="0" sz="25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Bloque 1. Desarrollo Sostenible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¿Cómo redefine el Informe Brundtland la relación entre crecimiento económico y ambiente?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¿Qué papel cumplen las nociones de equidad (intrageneracional e intergeneracional) y de “responsabilidades diferenciadas” en la propuesta de desarrollo sostenible del Informe Brundtland?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96024f2578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s-AR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Actividad en grupos: 40´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396024f2578_0_0"/>
          <p:cNvSpPr txBox="1"/>
          <p:nvPr/>
        </p:nvSpPr>
        <p:spPr>
          <a:xfrm>
            <a:off x="201150" y="1417650"/>
            <a:ext cx="86403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8695"/>
              <a:buFont typeface="Arial"/>
              <a:buNone/>
            </a:pPr>
            <a:r>
              <a:rPr b="1" lang="es-AR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Bloque 2. Desarrollo Humano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lang="es-AR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¿Cómo define el PNUD el Desarrollo Humano y cuáles son las dimensiones básicas que considera esenciales para garantizar una vida digna? 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8695"/>
              <a:buFont typeface="Arial"/>
              <a:buNone/>
            </a:pPr>
            <a:r>
              <a:rPr lang="es-AR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¿Cuáles fueron los hitos que se planteó el PNUD a comienzo de los 2000? ¿estos cambiaron con el tiempo? Tomando como ejemplo a Uruguay, como ha trabajado con ellos? menciona 3 ejemplos.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8695"/>
              <a:buFont typeface="Arial"/>
              <a:buNone/>
            </a:pPr>
            <a:r>
              <a:rPr b="1" lang="es-AR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Bloque 3. Desarrollo Humano Sostenible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8695"/>
              <a:buFont typeface="Arial"/>
              <a:buNone/>
            </a:pPr>
            <a:r>
              <a:rPr lang="es-AR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 ser un concepto tan amplio ¿Cuáles son las limitaciones que presenta? 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8695"/>
              <a:buFont typeface="Arial"/>
              <a:buNone/>
            </a:pPr>
            <a:r>
              <a:rPr lang="es-AR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Tomando el caso de Brasil, ¿el nivel de PBI es suficiente para considerarlo un país con alto desarrollo humano sostenible? 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65fb51356_0_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s-AR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Actividad 2. Tiempo: 15’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g3965fb51356_0_12"/>
          <p:cNvSpPr txBox="1"/>
          <p:nvPr/>
        </p:nvSpPr>
        <p:spPr>
          <a:xfrm>
            <a:off x="201150" y="1417656"/>
            <a:ext cx="8485500" cy="4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Seleccione la opción correcta y justifique su respuesta:</a:t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rabicParenR"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¿Qué distingue a los enfoques postdesarrollistas de otras corrientes críticas del desarrollo? </a:t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Proponen mejorar los instrumentos de desarrollo sin cuestionar sus fundamentos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Plantean estrategias alternativas para alcanzar el desarrollo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Cuestionan la idea misma de desarrollo como horizonte universal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6769f6605_1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s-AR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Actividad 2. Tiempo: 15’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396769f6605_1_0"/>
          <p:cNvSpPr txBox="1"/>
          <p:nvPr/>
        </p:nvSpPr>
        <p:spPr>
          <a:xfrm>
            <a:off x="201150" y="1417656"/>
            <a:ext cx="8485500" cy="4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Seleccione la opción correcta y justifique su respuesta:</a:t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 ¿Cu</a:t>
            </a: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ál es el principal argumento de postdesarrollo respecto al carácter “universal” del desarrollo</a:t>
            </a: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 todas las sociedades deben seguir el mismo camino de modernización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 el desarrollo es una construcci</a:t>
            </a: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ón histórica y cultural que impone un modelo occidentalll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 el desarrollo debe centrarse en el crecimiento econ</a:t>
            </a: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ómico para ser efectivo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96769f6605_1_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s-AR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Actividad 2. Tiempo: 15’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g396769f6605_1_5"/>
          <p:cNvSpPr txBox="1"/>
          <p:nvPr/>
        </p:nvSpPr>
        <p:spPr>
          <a:xfrm>
            <a:off x="201150" y="1417650"/>
            <a:ext cx="8668500" cy="54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Seleccione la opción correcta y justifique su respuesta:</a:t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rabicParenR"/>
            </a:pP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¿Por qu</a:t>
            </a: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 el Buen Vivir se considera una “alternativa al desarrollo” dentro de los enfoques postdesarrollistas</a:t>
            </a:r>
            <a:r>
              <a:rPr b="1"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  <a:endParaRPr b="1"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Porque propone nuevas estrategias para alcanzar el crecimiento económico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Porque plantea una forma diferente de desarrollo basada en mayor eficiencia productiva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Times New Roman"/>
              <a:buAutoNum type="alphaLcParenR"/>
            </a:pP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Porque cuestiona los principios del desarrollo occidental y propone otras formas de vidas basadas en la relaci</a:t>
            </a:r>
            <a:r>
              <a:rPr lang="es-AR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ón comunitaria con la naturaleza</a:t>
            </a:r>
            <a:endParaRPr sz="2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/>
          <p:nvPr>
            <p:ph idx="2" type="body"/>
          </p:nvPr>
        </p:nvSpPr>
        <p:spPr>
          <a:xfrm>
            <a:off x="631641" y="5805264"/>
            <a:ext cx="8075240" cy="8249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None/>
            </a:pPr>
            <a:r>
              <a:rPr b="1" lang="es-AR" sz="4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¡BUENA SEMANA Y MEJORES LECTURAS!</a:t>
            </a:r>
            <a:endParaRPr b="1" sz="4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Amalia\CUT_Desarrollo PDU en desarrollo\logos juntos IDIIS y TED.jpg" id="134" name="Google Shape;134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2" y="116632"/>
            <a:ext cx="3312368" cy="867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2014-03-13T19:31:35Z</dcterms:created>
  <dc:creator>GUILLE</dc:creator>
</cp:coreProperties>
</file>