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0" r:id="rId3"/>
    <p:sldId id="261" r:id="rId4"/>
    <p:sldId id="257" r:id="rId5"/>
    <p:sldId id="258" r:id="rId6"/>
    <p:sldId id="263" r:id="rId7"/>
    <p:sldId id="264" r:id="rId8"/>
    <p:sldId id="266" r:id="rId9"/>
    <p:sldId id="265" r:id="rId10"/>
    <p:sldId id="271" r:id="rId11"/>
    <p:sldId id="267" r:id="rId12"/>
    <p:sldId id="268" r:id="rId13"/>
    <p:sldId id="269" r:id="rId14"/>
    <p:sldId id="270" r:id="rId15"/>
    <p:sldId id="259" r:id="rId16"/>
    <p:sldId id="262" r:id="rId17"/>
    <p:sldId id="272" r:id="rId18"/>
    <p:sldId id="273" r:id="rId19"/>
    <p:sldId id="282" r:id="rId20"/>
    <p:sldId id="283" r:id="rId21"/>
    <p:sldId id="278" r:id="rId22"/>
    <p:sldId id="274" r:id="rId23"/>
    <p:sldId id="275" r:id="rId24"/>
    <p:sldId id="276" r:id="rId25"/>
    <p:sldId id="277" r:id="rId26"/>
    <p:sldId id="279" r:id="rId27"/>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19" name="18 Marcador de pie de página"/>
          <p:cNvSpPr>
            <a:spLocks noGrp="1"/>
          </p:cNvSpPr>
          <p:nvPr>
            <p:ph type="ftr" sz="quarter" idx="11"/>
          </p:nvPr>
        </p:nvSpPr>
        <p:spPr/>
        <p:txBody>
          <a:bodyPr/>
          <a:lstStyle/>
          <a:p>
            <a:endParaRPr lang="es-UY"/>
          </a:p>
        </p:txBody>
      </p:sp>
      <p:sp>
        <p:nvSpPr>
          <p:cNvPr id="27" name="26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B18FF7DB-A4DC-4060-B88B-67CC273BEA35}"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16242A4-68F2-434D-9585-6749CED82CBB}" type="datetimeFigureOut">
              <a:rPr lang="es-UY" smtClean="0"/>
              <a:pPr/>
              <a:t>10/05/2017</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a:xfrm>
            <a:off x="8077200" y="6356350"/>
            <a:ext cx="609600" cy="365125"/>
          </a:xfrm>
        </p:spPr>
        <p:txBody>
          <a:bodyPr/>
          <a:lstStyle/>
          <a:p>
            <a:fld id="{B18FF7DB-A4DC-4060-B88B-67CC273BEA35}" type="slidenum">
              <a:rPr lang="es-UY" smtClean="0"/>
              <a:pPr/>
              <a:t>‹Nº›</a:t>
            </a:fld>
            <a:endParaRPr lang="es-UY"/>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16242A4-68F2-434D-9585-6749CED82CBB}" type="datetimeFigureOut">
              <a:rPr lang="es-UY" smtClean="0"/>
              <a:pPr/>
              <a:t>10/05/2017</a:t>
            </a:fld>
            <a:endParaRPr lang="es-UY"/>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UY"/>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8FF7DB-A4DC-4060-B88B-67CC273BEA35}" type="slidenum">
              <a:rPr lang="es-UY" smtClean="0"/>
              <a:pPr/>
              <a:t>‹Nº›</a:t>
            </a:fld>
            <a:endParaRPr lang="es-UY"/>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1268760"/>
            <a:ext cx="7851648" cy="1368152"/>
          </a:xfrm>
        </p:spPr>
        <p:txBody>
          <a:bodyPr>
            <a:normAutofit fontScale="90000"/>
          </a:bodyPr>
          <a:lstStyle/>
          <a:p>
            <a:pPr algn="ctr"/>
            <a:r>
              <a:rPr lang="es-UY" sz="4400" dirty="0" smtClean="0"/>
              <a:t>Unidad temática II: teoría y técnica de las intervenciones clínicas</a:t>
            </a:r>
            <a:r>
              <a:rPr lang="es-UY" dirty="0" smtClean="0"/>
              <a:t/>
            </a:r>
            <a:br>
              <a:rPr lang="es-UY" dirty="0" smtClean="0"/>
            </a:br>
            <a:endParaRPr lang="es-UY" dirty="0"/>
          </a:p>
        </p:txBody>
      </p:sp>
      <p:sp>
        <p:nvSpPr>
          <p:cNvPr id="3" name="2 Subtítulo"/>
          <p:cNvSpPr>
            <a:spLocks noGrp="1"/>
          </p:cNvSpPr>
          <p:nvPr>
            <p:ph type="subTitle" idx="1"/>
          </p:nvPr>
        </p:nvSpPr>
        <p:spPr>
          <a:xfrm>
            <a:off x="533400" y="3228536"/>
            <a:ext cx="7854696" cy="2720744"/>
          </a:xfrm>
        </p:spPr>
        <p:txBody>
          <a:bodyPr>
            <a:normAutofit lnSpcReduction="10000"/>
          </a:bodyPr>
          <a:lstStyle/>
          <a:p>
            <a:r>
              <a:rPr lang="es-UY" b="1" dirty="0" smtClean="0"/>
              <a:t>Equipo docente</a:t>
            </a:r>
            <a:r>
              <a:rPr lang="es-UY" dirty="0" smtClean="0"/>
              <a:t>: </a:t>
            </a:r>
          </a:p>
          <a:p>
            <a:r>
              <a:rPr lang="es-UY" dirty="0" err="1" smtClean="0"/>
              <a:t>Prof</a:t>
            </a:r>
            <a:r>
              <a:rPr lang="es-UY" dirty="0" smtClean="0"/>
              <a:t> </a:t>
            </a:r>
            <a:r>
              <a:rPr lang="es-UY" dirty="0" err="1" smtClean="0"/>
              <a:t>Adj</a:t>
            </a:r>
            <a:r>
              <a:rPr lang="es-UY" dirty="0" smtClean="0"/>
              <a:t> </a:t>
            </a:r>
            <a:r>
              <a:rPr lang="es-UY" dirty="0" err="1" smtClean="0"/>
              <a:t>Mag</a:t>
            </a:r>
            <a:r>
              <a:rPr lang="es-UY" dirty="0" smtClean="0"/>
              <a:t> Adriana </a:t>
            </a:r>
            <a:r>
              <a:rPr lang="es-UY" dirty="0" err="1" smtClean="0"/>
              <a:t>Tortorella</a:t>
            </a:r>
            <a:endParaRPr lang="es-UY" dirty="0" smtClean="0"/>
          </a:p>
          <a:p>
            <a:r>
              <a:rPr lang="es-UY" dirty="0" err="1" smtClean="0"/>
              <a:t>Prof</a:t>
            </a:r>
            <a:r>
              <a:rPr lang="es-UY" dirty="0" smtClean="0"/>
              <a:t>  </a:t>
            </a:r>
            <a:r>
              <a:rPr lang="es-UY" dirty="0" err="1" smtClean="0"/>
              <a:t>Adj</a:t>
            </a:r>
            <a:r>
              <a:rPr lang="es-UY" dirty="0" smtClean="0"/>
              <a:t> </a:t>
            </a:r>
            <a:r>
              <a:rPr lang="es-UY" dirty="0" err="1" smtClean="0"/>
              <a:t>Mag</a:t>
            </a:r>
            <a:r>
              <a:rPr lang="es-UY" dirty="0" smtClean="0"/>
              <a:t> Silvana Contino</a:t>
            </a:r>
          </a:p>
          <a:p>
            <a:r>
              <a:rPr lang="es-UY" dirty="0" err="1" smtClean="0"/>
              <a:t>Prof</a:t>
            </a:r>
            <a:r>
              <a:rPr lang="es-UY" dirty="0" smtClean="0"/>
              <a:t> </a:t>
            </a:r>
            <a:r>
              <a:rPr lang="es-UY" dirty="0" err="1" smtClean="0"/>
              <a:t>Agda</a:t>
            </a:r>
            <a:r>
              <a:rPr lang="es-UY" dirty="0" smtClean="0"/>
              <a:t> </a:t>
            </a:r>
            <a:r>
              <a:rPr lang="es-UY" dirty="0" err="1" smtClean="0"/>
              <a:t>Mag</a:t>
            </a:r>
            <a:r>
              <a:rPr lang="es-UY" dirty="0" smtClean="0"/>
              <a:t> Julia </a:t>
            </a:r>
            <a:r>
              <a:rPr lang="es-UY" dirty="0" err="1" smtClean="0"/>
              <a:t>Tabó</a:t>
            </a:r>
            <a:endParaRPr lang="es-UY" dirty="0" smtClean="0"/>
          </a:p>
          <a:p>
            <a:r>
              <a:rPr lang="es-UY" dirty="0" err="1" smtClean="0"/>
              <a:t>Prof</a:t>
            </a:r>
            <a:r>
              <a:rPr lang="es-UY" dirty="0" smtClean="0"/>
              <a:t> </a:t>
            </a:r>
            <a:r>
              <a:rPr lang="es-UY" dirty="0" err="1" smtClean="0"/>
              <a:t>Agda</a:t>
            </a:r>
            <a:r>
              <a:rPr lang="es-UY" dirty="0" smtClean="0"/>
              <a:t>. Rosa </a:t>
            </a:r>
            <a:r>
              <a:rPr lang="es-UY" dirty="0" err="1" smtClean="0"/>
              <a:t>Zytner</a:t>
            </a:r>
            <a:endParaRPr lang="es-UY" dirty="0" smtClean="0"/>
          </a:p>
          <a:p>
            <a:r>
              <a:rPr lang="es-UY" dirty="0" smtClean="0"/>
              <a:t>Curso 2017</a:t>
            </a:r>
          </a:p>
          <a:p>
            <a:endParaRPr lang="es-U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36712"/>
            <a:ext cx="8305800" cy="4608512"/>
          </a:xfrm>
        </p:spPr>
        <p:txBody>
          <a:bodyPr>
            <a:normAutofit/>
          </a:bodyPr>
          <a:lstStyle/>
          <a:p>
            <a:pPr algn="just"/>
            <a:r>
              <a:rPr lang="es-UY" sz="2400" dirty="0" smtClean="0"/>
              <a:t>"Designa en psicoanálisis el proceso en virtud del cual los deseos inconscientes se actualizan sobre ciertos objetos, dentro de un determinado tipo de relación establecida con ellos y, de un modo especial, dentro de la relación analítica. Se trata de una repetición de prototipos infantiles, vivida con un marcado sentimiento de actualidad. Casi siempre lo que los psicoanalistas denominan transferencia, sin otro calificativo, es la transferencia en la cura. La transferencia se reconoce clásicamente como el terreno en el que se da la problemática de una cura psicoanalítica, caracterizándose ésta por la instauración, modalidades, interpretación y resolución de la transferencia“ </a:t>
            </a:r>
            <a:r>
              <a:rPr lang="es-UY" sz="2400" dirty="0" err="1" smtClean="0"/>
              <a:t>Laplanche</a:t>
            </a:r>
            <a:r>
              <a:rPr lang="es-UY" sz="2400" dirty="0" smtClean="0"/>
              <a:t> y </a:t>
            </a:r>
            <a:r>
              <a:rPr lang="es-UY" sz="2400" dirty="0" err="1" smtClean="0"/>
              <a:t>Pontalis</a:t>
            </a:r>
            <a:r>
              <a:rPr lang="es-UY" sz="2400" dirty="0" smtClean="0"/>
              <a:t> (1999)</a:t>
            </a:r>
            <a:endParaRPr lang="es-UY"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504056"/>
          </a:xfrm>
        </p:spPr>
        <p:txBody>
          <a:bodyPr>
            <a:normAutofit fontScale="90000"/>
          </a:bodyPr>
          <a:lstStyle/>
          <a:p>
            <a:endParaRPr lang="es-UY" dirty="0"/>
          </a:p>
        </p:txBody>
      </p:sp>
      <p:sp>
        <p:nvSpPr>
          <p:cNvPr id="3" name="2 Marcador de contenido"/>
          <p:cNvSpPr>
            <a:spLocks noGrp="1"/>
          </p:cNvSpPr>
          <p:nvPr>
            <p:ph idx="1"/>
          </p:nvPr>
        </p:nvSpPr>
        <p:spPr>
          <a:xfrm>
            <a:off x="457200" y="980728"/>
            <a:ext cx="8229600" cy="5343872"/>
          </a:xfrm>
        </p:spPr>
        <p:txBody>
          <a:bodyPr/>
          <a:lstStyle/>
          <a:p>
            <a:r>
              <a:rPr lang="es-UY" u="sng" dirty="0" smtClean="0"/>
              <a:t>Alianza de trabajo o alianza terapéutica</a:t>
            </a:r>
            <a:r>
              <a:rPr lang="es-UY" dirty="0" smtClean="0"/>
              <a:t>: Autores lo toman como sinónimos otros no. </a:t>
            </a:r>
          </a:p>
          <a:p>
            <a:pPr marL="514350" indent="-514350">
              <a:buFont typeface="+mj-lt"/>
              <a:buAutoNum type="arabicPeriod"/>
            </a:pPr>
            <a:r>
              <a:rPr lang="es-UY" dirty="0" err="1" smtClean="0"/>
              <a:t>Sigmund</a:t>
            </a:r>
            <a:r>
              <a:rPr lang="es-UY" dirty="0" smtClean="0"/>
              <a:t> Freud (1913) plantea que "el primer objetivo del tratamiento es ligar al paciente a la cura y a la persona del médico". </a:t>
            </a:r>
          </a:p>
          <a:p>
            <a:pPr marL="514350" indent="-514350">
              <a:buFont typeface="+mj-lt"/>
              <a:buAutoNum type="arabicPeriod"/>
            </a:pPr>
            <a:r>
              <a:rPr lang="es-UY" dirty="0" err="1" smtClean="0"/>
              <a:t>Greenson</a:t>
            </a:r>
            <a:r>
              <a:rPr lang="es-UY" dirty="0" smtClean="0"/>
              <a:t> (1967) plantea la </a:t>
            </a:r>
            <a:r>
              <a:rPr lang="es-UY" u="sng" dirty="0" smtClean="0"/>
              <a:t>alianza de trabajo </a:t>
            </a:r>
            <a:r>
              <a:rPr lang="es-UY" dirty="0" smtClean="0"/>
              <a:t>como un fenómeno más racional que se daría entre ambos componentes del vínculo facilitado por el encuadre.</a:t>
            </a:r>
          </a:p>
          <a:p>
            <a:pPr marL="514350" indent="-514350">
              <a:buFont typeface="+mj-lt"/>
              <a:buAutoNum type="arabicPeriod"/>
            </a:pPr>
            <a:r>
              <a:rPr lang="es-UY" dirty="0" smtClean="0"/>
              <a:t>Interacción entre el analista y el paciente.</a:t>
            </a:r>
          </a:p>
          <a:p>
            <a:pPr marL="514350" indent="-514350">
              <a:buFont typeface="+mj-lt"/>
              <a:buAutoNum type="arabicPeriod"/>
            </a:pPr>
            <a:r>
              <a:rPr lang="es-UY" dirty="0" smtClean="0"/>
              <a:t>Relación racional y razonable que el paciente tiene con su analista y que le permite trabajar intencionadamente en la situación analítica.</a:t>
            </a:r>
          </a:p>
          <a:p>
            <a:endParaRPr lang="es-UY" dirty="0" smtClean="0"/>
          </a:p>
          <a:p>
            <a:pPr marL="514350" indent="-514350">
              <a:buFont typeface="+mj-lt"/>
              <a:buAutoNum type="arabicPeriod"/>
            </a:pPr>
            <a:endParaRPr lang="es-UY"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504056"/>
          </a:xfrm>
        </p:spPr>
        <p:txBody>
          <a:bodyPr>
            <a:normAutofit fontScale="90000"/>
          </a:bodyPr>
          <a:lstStyle/>
          <a:p>
            <a:endParaRPr lang="es-UY" dirty="0"/>
          </a:p>
        </p:txBody>
      </p:sp>
      <p:sp>
        <p:nvSpPr>
          <p:cNvPr id="3" name="2 Marcador de contenido"/>
          <p:cNvSpPr>
            <a:spLocks noGrp="1"/>
          </p:cNvSpPr>
          <p:nvPr>
            <p:ph idx="1"/>
          </p:nvPr>
        </p:nvSpPr>
        <p:spPr>
          <a:xfrm>
            <a:off x="457200" y="908720"/>
            <a:ext cx="8229600" cy="5415880"/>
          </a:xfrm>
        </p:spPr>
        <p:txBody>
          <a:bodyPr>
            <a:normAutofit/>
          </a:bodyPr>
          <a:lstStyle/>
          <a:p>
            <a:r>
              <a:rPr lang="es-UY" dirty="0" err="1" smtClean="0"/>
              <a:t>Greenson</a:t>
            </a:r>
            <a:r>
              <a:rPr lang="es-UY" dirty="0" smtClean="0"/>
              <a:t> la conceptualiza como la capacidad del paciente y del terapeuta para trabajar intencionadamente juntos en el tratamiento que ellos habían aceptado. </a:t>
            </a:r>
          </a:p>
          <a:p>
            <a:r>
              <a:rPr lang="es-UY" dirty="0" smtClean="0"/>
              <a:t>Aunque las reacciones de transferencia del paciente podrían reforzar la alianza de trabajo, el núcleo esencial de la alianza es la relación real, subrayando la importancia de la racionalidad y la objetividad en terapia.</a:t>
            </a:r>
          </a:p>
          <a:p>
            <a:r>
              <a:rPr lang="es-UY" dirty="0" err="1" smtClean="0"/>
              <a:t>Hartley</a:t>
            </a:r>
            <a:r>
              <a:rPr lang="es-UY" dirty="0" smtClean="0"/>
              <a:t> (1985) divide la alianza en "relación real" (que incluye distorsiones y también confianza y respeto auténtico) y la "alianza de trabajo" como capacidad de trabajar juntos en pos de un objetivo.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864096"/>
          </a:xfrm>
        </p:spPr>
        <p:txBody>
          <a:bodyPr/>
          <a:lstStyle/>
          <a:p>
            <a:endParaRPr lang="es-UY" dirty="0"/>
          </a:p>
        </p:txBody>
      </p:sp>
      <p:sp>
        <p:nvSpPr>
          <p:cNvPr id="3" name="2 Marcador de contenido"/>
          <p:cNvSpPr>
            <a:spLocks noGrp="1"/>
          </p:cNvSpPr>
          <p:nvPr>
            <p:ph idx="1"/>
          </p:nvPr>
        </p:nvSpPr>
        <p:spPr>
          <a:xfrm>
            <a:off x="457200" y="1412776"/>
            <a:ext cx="8229600" cy="4911824"/>
          </a:xfrm>
        </p:spPr>
        <p:txBody>
          <a:bodyPr/>
          <a:lstStyle/>
          <a:p>
            <a:r>
              <a:rPr lang="es-UY" u="sng" dirty="0" smtClean="0"/>
              <a:t>Alianza terapéutica</a:t>
            </a:r>
            <a:r>
              <a:rPr lang="es-UY" dirty="0" smtClean="0"/>
              <a:t>: Henry y </a:t>
            </a:r>
            <a:r>
              <a:rPr lang="es-UY" dirty="0" err="1" smtClean="0"/>
              <a:t>Strupp</a:t>
            </a:r>
            <a:r>
              <a:rPr lang="es-UY" dirty="0" smtClean="0"/>
              <a:t> (1994) plantean que dentro del vínculo se diluyen los límites entre lo que corresponde a la relación real, al efecto de la transferencia y al de otros componentes inconcientes de la alianza que pueden ser entendidos como patrimonio de la sugestión. </a:t>
            </a:r>
          </a:p>
          <a:p>
            <a:r>
              <a:rPr lang="es-UY" dirty="0" smtClean="0"/>
              <a:t>Basada en el deseo conciente e inconciente de cooperación y de aceptación de ayuda.</a:t>
            </a:r>
          </a:p>
          <a:p>
            <a:r>
              <a:rPr lang="es-UY" dirty="0" smtClean="0"/>
              <a:t>Permitía modificaciones en la postura analítica tradicional y el uso de medidas no interpretativas.</a:t>
            </a:r>
            <a:endParaRPr lang="es-U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648072"/>
          </a:xfrm>
        </p:spPr>
        <p:txBody>
          <a:bodyPr>
            <a:normAutofit fontScale="90000"/>
          </a:bodyPr>
          <a:lstStyle/>
          <a:p>
            <a:endParaRPr lang="es-UY"/>
          </a:p>
        </p:txBody>
      </p:sp>
      <p:sp>
        <p:nvSpPr>
          <p:cNvPr id="3" name="2 Marcador de contenido"/>
          <p:cNvSpPr>
            <a:spLocks noGrp="1"/>
          </p:cNvSpPr>
          <p:nvPr>
            <p:ph idx="1"/>
          </p:nvPr>
        </p:nvSpPr>
        <p:spPr>
          <a:xfrm>
            <a:off x="457200" y="1052736"/>
            <a:ext cx="8229600" cy="5271864"/>
          </a:xfrm>
        </p:spPr>
        <p:txBody>
          <a:bodyPr>
            <a:normAutofit/>
          </a:bodyPr>
          <a:lstStyle/>
          <a:p>
            <a:r>
              <a:rPr lang="es-UY" u="sng" dirty="0" smtClean="0"/>
              <a:t>Alianza terapéutica</a:t>
            </a:r>
            <a:r>
              <a:rPr lang="es-UY" dirty="0" smtClean="0"/>
              <a:t>: estudios sobre alianza terapéutica fueron </a:t>
            </a:r>
            <a:r>
              <a:rPr lang="es-UY" dirty="0" err="1" smtClean="0"/>
              <a:t>operacionalizados</a:t>
            </a:r>
            <a:r>
              <a:rPr lang="es-UY" dirty="0" smtClean="0"/>
              <a:t> en escalas (</a:t>
            </a:r>
            <a:r>
              <a:rPr lang="es-UY" dirty="0" err="1" smtClean="0"/>
              <a:t>Pinsoff</a:t>
            </a:r>
            <a:r>
              <a:rPr lang="es-UY" dirty="0" smtClean="0"/>
              <a:t>, 1986; Bernal et al., 1995).</a:t>
            </a:r>
          </a:p>
          <a:p>
            <a:r>
              <a:rPr lang="es-UY" dirty="0" smtClean="0"/>
              <a:t> Investigadores diferenciar en la Alianza terapéutica:</a:t>
            </a:r>
          </a:p>
          <a:p>
            <a:endParaRPr lang="es-UY" dirty="0" smtClean="0"/>
          </a:p>
          <a:p>
            <a:pPr>
              <a:buNone/>
            </a:pPr>
            <a:r>
              <a:rPr lang="es-UY" dirty="0" smtClean="0"/>
              <a:t>a) elementos más racionales ("colaboración", "trabajo",  "acuerdo", "experiencia", etc.), que atribuye al aspect0s   realistas de la relación.</a:t>
            </a:r>
          </a:p>
          <a:p>
            <a:pPr>
              <a:buNone/>
            </a:pPr>
            <a:r>
              <a:rPr lang="es-UY" dirty="0" smtClean="0"/>
              <a:t>b) otros elementos menos racionales ("apoyo", "vínculo afectivo", "confianza", etc.), que se incluyen más como fenómeno transferencial. A éste se le atribuye, a su vez, mayor poder de producir adherencia y cambio. </a:t>
            </a:r>
            <a:endParaRPr lang="es-UY"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080120"/>
          </a:xfrm>
        </p:spPr>
        <p:txBody>
          <a:bodyPr>
            <a:normAutofit/>
          </a:bodyPr>
          <a:lstStyle/>
          <a:p>
            <a:pPr algn="ctr"/>
            <a:r>
              <a:rPr lang="es-ES" sz="3600" b="1" dirty="0" smtClean="0">
                <a:effectLst>
                  <a:outerShdw blurRad="38100" dist="38100" dir="2700000" algn="tl">
                    <a:srgbClr val="000000">
                      <a:alpha val="43137"/>
                    </a:srgbClr>
                  </a:outerShdw>
                </a:effectLst>
              </a:rPr>
              <a:t>Intervención clínica psicológica</a:t>
            </a:r>
          </a:p>
        </p:txBody>
      </p:sp>
      <p:sp>
        <p:nvSpPr>
          <p:cNvPr id="3" name="2 Marcador de contenido"/>
          <p:cNvSpPr>
            <a:spLocks noGrp="1"/>
          </p:cNvSpPr>
          <p:nvPr>
            <p:ph idx="1"/>
          </p:nvPr>
        </p:nvSpPr>
        <p:spPr>
          <a:xfrm>
            <a:off x="457200" y="2060848"/>
            <a:ext cx="8229600" cy="4263752"/>
          </a:xfrm>
        </p:spPr>
        <p:txBody>
          <a:bodyPr/>
          <a:lstStyle/>
          <a:p>
            <a:r>
              <a:rPr lang="es-ES" dirty="0" smtClean="0"/>
              <a:t>“Toda intervención clínica tiene lugar en el marco de una consulta psicológica que implica el encuentro entre el profesional de la psicología con un otro, este se encuentra en la posición de un pedido de ayuda, explícito o no. Este encuentro, se ve facilitado por un </a:t>
            </a:r>
            <a:r>
              <a:rPr lang="es-ES" b="1" dirty="0" smtClean="0"/>
              <a:t>encuadre</a:t>
            </a:r>
            <a:r>
              <a:rPr lang="es-ES" dirty="0" smtClean="0"/>
              <a:t> que permite que tenga lugar un determinado </a:t>
            </a:r>
            <a:r>
              <a:rPr lang="es-ES" b="1" dirty="0" smtClean="0"/>
              <a:t>vínculo</a:t>
            </a:r>
            <a:r>
              <a:rPr lang="es-ES" dirty="0" smtClean="0"/>
              <a:t>, dando lugar a un espacio de producción de sentidos” (</a:t>
            </a:r>
            <a:r>
              <a:rPr lang="es-ES" b="1" dirty="0" smtClean="0"/>
              <a:t>Contino, S., 2012-13- Proyecto de Prof. </a:t>
            </a:r>
            <a:r>
              <a:rPr lang="es-ES" b="1" dirty="0" err="1" smtClean="0"/>
              <a:t>Adj.</a:t>
            </a:r>
            <a:r>
              <a:rPr lang="es-ES" b="1" dirty="0" smtClean="0"/>
              <a:t> Inst. </a:t>
            </a:r>
            <a:r>
              <a:rPr lang="es-ES" b="1" dirty="0" err="1" smtClean="0"/>
              <a:t>Psic</a:t>
            </a:r>
            <a:r>
              <a:rPr lang="es-ES" b="1" dirty="0" smtClean="0"/>
              <a:t>. Clínica</a:t>
            </a:r>
            <a:r>
              <a:rPr lang="es-ES" dirty="0" smtClean="0"/>
              <a:t>).</a:t>
            </a:r>
          </a:p>
          <a:p>
            <a:endParaRPr lang="es-UY"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1080120"/>
          </a:xfrm>
        </p:spPr>
        <p:txBody>
          <a:bodyPr>
            <a:normAutofit/>
          </a:bodyPr>
          <a:lstStyle/>
          <a:p>
            <a:pPr algn="ctr"/>
            <a:r>
              <a:rPr lang="es-UY" sz="3600" b="1" dirty="0" smtClean="0">
                <a:effectLst>
                  <a:outerShdw blurRad="38100" dist="38100" dir="2700000" algn="tl">
                    <a:srgbClr val="000000">
                      <a:alpha val="43137"/>
                    </a:srgbClr>
                  </a:outerShdw>
                </a:effectLst>
              </a:rPr>
              <a:t>Intervención clínica psicológica</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28800"/>
            <a:ext cx="8229600" cy="4695800"/>
          </a:xfrm>
        </p:spPr>
        <p:txBody>
          <a:bodyPr/>
          <a:lstStyle/>
          <a:p>
            <a:r>
              <a:rPr lang="es-ES" dirty="0" smtClean="0"/>
              <a:t>Intervenir proviene del venir-entre.</a:t>
            </a:r>
          </a:p>
          <a:p>
            <a:r>
              <a:rPr lang="es-ES" dirty="0" smtClean="0"/>
              <a:t>Involucra al menos dos sujetos, los que inauguran una novedosa forma de encuentro para subjetivarse.</a:t>
            </a:r>
          </a:p>
          <a:p>
            <a:r>
              <a:rPr lang="es-ES" dirty="0" smtClean="0"/>
              <a:t>Produce y habilita un espacio para pensar desde una óptica diferente lo que se des-cubre con otro.</a:t>
            </a:r>
          </a:p>
          <a:p>
            <a:r>
              <a:rPr lang="es-ES" dirty="0" smtClean="0"/>
              <a:t>Es terapéutico el encuentro y lo que allí se produce.</a:t>
            </a:r>
          </a:p>
          <a:p>
            <a:r>
              <a:rPr lang="es-ES" dirty="0" smtClean="0"/>
              <a:t>Implica operar, hacer-con en la búsqueda de diferentes sentidos del sufrimiento.</a:t>
            </a:r>
          </a:p>
          <a:p>
            <a:pPr algn="r">
              <a:buNone/>
            </a:pPr>
            <a:r>
              <a:rPr lang="es-ES" dirty="0" smtClean="0"/>
              <a:t>(</a:t>
            </a:r>
            <a:r>
              <a:rPr lang="es-ES" dirty="0" err="1" smtClean="0"/>
              <a:t>Muniz</a:t>
            </a:r>
            <a:r>
              <a:rPr lang="es-ES" dirty="0" smtClean="0"/>
              <a:t>, 2005)</a:t>
            </a:r>
            <a:endParaRPr lang="es-U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080120"/>
          </a:xfrm>
        </p:spPr>
        <p:txBody>
          <a:bodyPr>
            <a:normAutofit/>
          </a:bodyPr>
          <a:lstStyle/>
          <a:p>
            <a:pPr algn="ctr"/>
            <a:r>
              <a:rPr lang="es-UY" sz="3600" b="1" dirty="0" smtClean="0">
                <a:effectLst>
                  <a:outerShdw blurRad="38100" dist="38100" dir="2700000" algn="tl">
                    <a:srgbClr val="000000">
                      <a:alpha val="43137"/>
                    </a:srgbClr>
                  </a:outerShdw>
                </a:effectLst>
              </a:rPr>
              <a:t>Modalidades de Intervención psicológica</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988840"/>
            <a:ext cx="8229600" cy="4335760"/>
          </a:xfrm>
        </p:spPr>
        <p:txBody>
          <a:bodyPr/>
          <a:lstStyle/>
          <a:p>
            <a:endParaRPr lang="es-UY" dirty="0" smtClean="0"/>
          </a:p>
          <a:p>
            <a:r>
              <a:rPr lang="es-UY" dirty="0" smtClean="0"/>
              <a:t>Entrevista de recepción.</a:t>
            </a:r>
          </a:p>
          <a:p>
            <a:endParaRPr lang="es-UY" dirty="0" smtClean="0"/>
          </a:p>
          <a:p>
            <a:r>
              <a:rPr lang="es-UY" dirty="0" smtClean="0"/>
              <a:t>Intervención de carácter diagnóstico.</a:t>
            </a:r>
          </a:p>
          <a:p>
            <a:endParaRPr lang="es-UY" dirty="0" smtClean="0"/>
          </a:p>
          <a:p>
            <a:r>
              <a:rPr lang="es-UY" dirty="0" smtClean="0"/>
              <a:t>Intervención de carácter terapéutico.</a:t>
            </a:r>
            <a:endParaRPr lang="es-UY"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64096"/>
          </a:xfrm>
        </p:spPr>
        <p:txBody>
          <a:bodyPr/>
          <a:lstStyle/>
          <a:p>
            <a:pPr algn="ctr"/>
            <a:r>
              <a:rPr lang="es-UY" sz="3600" b="1" dirty="0" smtClean="0">
                <a:effectLst>
                  <a:outerShdw blurRad="38100" dist="38100" dir="2700000" algn="tl">
                    <a:srgbClr val="000000">
                      <a:alpha val="43137"/>
                    </a:srgbClr>
                  </a:outerShdw>
                </a:effectLst>
              </a:rPr>
              <a:t>Entrevista de recepción</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28800"/>
            <a:ext cx="8229600" cy="4176464"/>
          </a:xfrm>
        </p:spPr>
        <p:txBody>
          <a:bodyPr/>
          <a:lstStyle/>
          <a:p>
            <a:r>
              <a:rPr lang="es-UY" dirty="0" smtClean="0"/>
              <a:t>Un instrumento implementado en las instituciones sanitarias.</a:t>
            </a:r>
          </a:p>
          <a:p>
            <a:r>
              <a:rPr lang="es-UY" dirty="0" smtClean="0"/>
              <a:t>Pasó de ser un instrumento a una forma de intervención en sí misma.</a:t>
            </a:r>
          </a:p>
          <a:p>
            <a:r>
              <a:rPr lang="es-UY" dirty="0" smtClean="0"/>
              <a:t>El valor es esencialmente de carácter  diagnóstico con la finalidad de orientación, indicación y/o derivación.</a:t>
            </a:r>
          </a:p>
          <a:p>
            <a:r>
              <a:rPr lang="es-UY" dirty="0" smtClean="0"/>
              <a:t>Hay consultas que se resuelven en una entrevista de recepción.</a:t>
            </a:r>
          </a:p>
          <a:p>
            <a:pPr>
              <a:buNone/>
            </a:pPr>
            <a:r>
              <a:rPr lang="es-UY" dirty="0" smtClean="0"/>
              <a:t> </a:t>
            </a:r>
            <a:endParaRPr lang="es-UY"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936104"/>
          </a:xfrm>
        </p:spPr>
        <p:txBody>
          <a:bodyPr>
            <a:normAutofit/>
          </a:bodyPr>
          <a:lstStyle/>
          <a:p>
            <a:pPr algn="ctr"/>
            <a:r>
              <a:rPr lang="es-UY" sz="3600" b="1" dirty="0" smtClean="0">
                <a:effectLst>
                  <a:outerShdw blurRad="38100" dist="38100" dir="2700000" algn="tl">
                    <a:srgbClr val="000000">
                      <a:alpha val="43137"/>
                    </a:srgbClr>
                  </a:outerShdw>
                </a:effectLst>
              </a:rPr>
              <a:t>Entrevista de recepción (I)</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268760"/>
            <a:ext cx="8229600" cy="5256584"/>
          </a:xfrm>
        </p:spPr>
        <p:txBody>
          <a:bodyPr/>
          <a:lstStyle/>
          <a:p>
            <a:r>
              <a:rPr lang="es-UY" dirty="0" smtClean="0"/>
              <a:t>“La entrevista de recepción debería apuntar más allá de la aproximación diagnóstica. Implica la clarificación de la problemática planteada mediante una elaboración y participación conjunta con el consultante jerarquizando el saber de éste y orientándolo en el más amplio sentido del término” (</a:t>
            </a:r>
            <a:r>
              <a:rPr lang="es-UY" dirty="0" err="1" smtClean="0"/>
              <a:t>Capnikas</a:t>
            </a:r>
            <a:r>
              <a:rPr lang="es-UY" dirty="0" smtClean="0"/>
              <a:t>, </a:t>
            </a:r>
            <a:r>
              <a:rPr lang="es-UY" dirty="0" err="1" smtClean="0"/>
              <a:t>Kahan</a:t>
            </a:r>
            <a:r>
              <a:rPr lang="es-UY" dirty="0" smtClean="0"/>
              <a:t>., 2002).</a:t>
            </a:r>
          </a:p>
          <a:p>
            <a:r>
              <a:rPr lang="es-UY" dirty="0" smtClean="0"/>
              <a:t>El encuentro es inédito, por lo tanto:</a:t>
            </a:r>
          </a:p>
          <a:p>
            <a:pPr marL="514350" indent="-514350">
              <a:buFont typeface="+mj-lt"/>
              <a:buAutoNum type="arabicPeriod"/>
            </a:pPr>
            <a:r>
              <a:rPr lang="es-UY" dirty="0" smtClean="0"/>
              <a:t>No hay un modelo rígido ni estereotipado. Depende del </a:t>
            </a:r>
            <a:r>
              <a:rPr lang="es-UY" dirty="0" err="1" smtClean="0"/>
              <a:t>interjuego</a:t>
            </a:r>
            <a:r>
              <a:rPr lang="es-UY" dirty="0" smtClean="0"/>
              <a:t> del entrevistador –consultante.</a:t>
            </a:r>
          </a:p>
          <a:p>
            <a:pPr marL="514350" indent="-514350">
              <a:buFont typeface="+mj-lt"/>
              <a:buAutoNum type="arabicPeriod"/>
            </a:pPr>
            <a:r>
              <a:rPr lang="es-UY" dirty="0" smtClean="0"/>
              <a:t>La palabra juega un rol preponderante pero debe atenderse a lo </a:t>
            </a:r>
            <a:r>
              <a:rPr lang="es-UY" dirty="0" err="1" smtClean="0"/>
              <a:t>preverbal</a:t>
            </a:r>
            <a:r>
              <a:rPr lang="es-UY" dirty="0" smtClean="0"/>
              <a:t>.</a:t>
            </a:r>
          </a:p>
          <a:p>
            <a:pPr marL="514350" indent="-514350">
              <a:buFont typeface="+mj-lt"/>
              <a:buAutoNum type="arabicPeriod"/>
            </a:pPr>
            <a:r>
              <a:rPr lang="es-UY" dirty="0" smtClean="0"/>
              <a:t>Presenta 3 momentos: apertura, desarrollo, cierre.</a:t>
            </a:r>
            <a:endParaRPr lang="es-U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1008112"/>
          </a:xfrm>
        </p:spPr>
        <p:txBody>
          <a:bodyPr>
            <a:normAutofit/>
          </a:bodyPr>
          <a:lstStyle/>
          <a:p>
            <a:pPr algn="ctr"/>
            <a:r>
              <a:rPr lang="es-UY" sz="3600" b="1" dirty="0" smtClean="0">
                <a:effectLst>
                  <a:outerShdw blurRad="38100" dist="38100" dir="2700000" algn="tl">
                    <a:srgbClr val="000000">
                      <a:alpha val="43137"/>
                    </a:srgbClr>
                  </a:outerShdw>
                </a:effectLst>
              </a:rPr>
              <a:t>Temática de la Unidad</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268760"/>
            <a:ext cx="8229600" cy="5328592"/>
          </a:xfrm>
        </p:spPr>
        <p:txBody>
          <a:bodyPr/>
          <a:lstStyle/>
          <a:p>
            <a:r>
              <a:rPr lang="es-UY" b="1" dirty="0" smtClean="0"/>
              <a:t>Consulta psicológica</a:t>
            </a:r>
            <a:r>
              <a:rPr lang="es-UY" dirty="0" smtClean="0"/>
              <a:t>:</a:t>
            </a:r>
          </a:p>
          <a:p>
            <a:pPr marL="514350" indent="-514350">
              <a:buFont typeface="+mj-lt"/>
              <a:buAutoNum type="arabicPeriod"/>
            </a:pPr>
            <a:r>
              <a:rPr lang="es-UY" dirty="0" smtClean="0"/>
              <a:t>Implica una búsqueda por parte del consultante u otros.</a:t>
            </a:r>
          </a:p>
          <a:p>
            <a:pPr marL="514350" indent="-514350">
              <a:buFont typeface="+mj-lt"/>
              <a:buAutoNum type="arabicPeriod"/>
            </a:pPr>
            <a:r>
              <a:rPr lang="es-UY" dirty="0" smtClean="0"/>
              <a:t>Espacio en el que se desarrolla la intervención.</a:t>
            </a:r>
          </a:p>
          <a:p>
            <a:pPr marL="514350" indent="-514350">
              <a:buFont typeface="+mj-lt"/>
              <a:buAutoNum type="arabicPeriod"/>
            </a:pPr>
            <a:r>
              <a:rPr lang="es-UY" dirty="0" smtClean="0"/>
              <a:t>Se da dentro de un Encuadre clínico.</a:t>
            </a:r>
          </a:p>
          <a:p>
            <a:pPr marL="514350" indent="-514350">
              <a:buFont typeface="+mj-lt"/>
              <a:buAutoNum type="arabicPeriod"/>
            </a:pPr>
            <a:r>
              <a:rPr lang="es-UY" dirty="0" smtClean="0"/>
              <a:t>Implica y facilita la situación clínica.</a:t>
            </a:r>
          </a:p>
          <a:p>
            <a:pPr marL="514350" indent="-514350">
              <a:buFont typeface="+mj-lt"/>
              <a:buAutoNum type="arabicPeriod"/>
            </a:pPr>
            <a:r>
              <a:rPr lang="es-UY" dirty="0" smtClean="0"/>
              <a:t>Permite que se de la situación clínica donde se dan los hechos clínicos y el proceso clínico.</a:t>
            </a:r>
          </a:p>
          <a:p>
            <a:pPr marL="514350" indent="-514350"/>
            <a:r>
              <a:rPr lang="es-UY" b="1" dirty="0" smtClean="0"/>
              <a:t>Encuadre clínico</a:t>
            </a:r>
            <a:r>
              <a:rPr lang="es-UY" dirty="0" smtClean="0"/>
              <a:t>:</a:t>
            </a:r>
          </a:p>
          <a:p>
            <a:pPr marL="514350" indent="-514350">
              <a:buFont typeface="+mj-lt"/>
              <a:buAutoNum type="arabicPeriod"/>
            </a:pPr>
            <a:r>
              <a:rPr lang="es-UY" dirty="0" smtClean="0"/>
              <a:t>Variables constantes del espacio tiempo y honorarios.</a:t>
            </a:r>
          </a:p>
          <a:p>
            <a:pPr marL="514350" indent="-514350">
              <a:buFont typeface="+mj-lt"/>
              <a:buAutoNum type="arabicPeriod"/>
            </a:pPr>
            <a:endParaRPr lang="es-UY" dirty="0" smtClean="0"/>
          </a:p>
          <a:p>
            <a:pPr marL="514350" indent="-514350">
              <a:buFont typeface="+mj-lt"/>
              <a:buAutoNum type="arabicPeriod"/>
            </a:pPr>
            <a:endParaRPr lang="es-UY" dirty="0" smtClean="0"/>
          </a:p>
          <a:p>
            <a:pPr marL="514350" indent="-514350">
              <a:buFont typeface="+mj-lt"/>
              <a:buAutoNum type="arabicPeriod"/>
            </a:pPr>
            <a:endParaRPr lang="es-UY"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936104"/>
          </a:xfrm>
        </p:spPr>
        <p:txBody>
          <a:bodyPr>
            <a:normAutofit/>
          </a:bodyPr>
          <a:lstStyle/>
          <a:p>
            <a:pPr algn="ctr"/>
            <a:r>
              <a:rPr lang="es-UY" sz="3600" b="1" dirty="0" smtClean="0">
                <a:effectLst>
                  <a:outerShdw blurRad="38100" dist="38100" dir="2700000" algn="tl">
                    <a:srgbClr val="000000">
                      <a:alpha val="43137"/>
                    </a:srgbClr>
                  </a:outerShdw>
                </a:effectLst>
              </a:rPr>
              <a:t>Entrevista de recepción (II)</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412776"/>
            <a:ext cx="8229600" cy="4911824"/>
          </a:xfrm>
        </p:spPr>
        <p:txBody>
          <a:bodyPr/>
          <a:lstStyle/>
          <a:p>
            <a:r>
              <a:rPr lang="es-UY" dirty="0" smtClean="0"/>
              <a:t>Aspectos técnicos:</a:t>
            </a:r>
          </a:p>
          <a:p>
            <a:pPr marL="514350" indent="-514350">
              <a:buFont typeface="+mj-lt"/>
              <a:buAutoNum type="arabicPeriod"/>
            </a:pPr>
            <a:r>
              <a:rPr lang="es-UY" dirty="0" smtClean="0"/>
              <a:t>Establecer un buen </a:t>
            </a:r>
            <a:r>
              <a:rPr lang="es-UY" dirty="0" err="1" smtClean="0"/>
              <a:t>rapport</a:t>
            </a:r>
            <a:r>
              <a:rPr lang="es-UY" dirty="0" smtClean="0"/>
              <a:t>.</a:t>
            </a:r>
          </a:p>
          <a:p>
            <a:pPr marL="514350" indent="-514350">
              <a:buFont typeface="+mj-lt"/>
              <a:buAutoNum type="arabicPeriod"/>
            </a:pPr>
            <a:r>
              <a:rPr lang="es-UY" dirty="0" smtClean="0"/>
              <a:t>Llegar a tener claro (motivo de consulta , por quién se consulta, el grado de pertinencia y urgencia de la consulta).</a:t>
            </a:r>
          </a:p>
          <a:p>
            <a:pPr marL="514350" indent="-514350">
              <a:buFont typeface="+mj-lt"/>
              <a:buAutoNum type="arabicPeriod"/>
            </a:pPr>
            <a:r>
              <a:rPr lang="es-UY" dirty="0" smtClean="0"/>
              <a:t>Apreciar el grado de coherencia o discrepancia entre lo verbal y lo no verbal.</a:t>
            </a:r>
          </a:p>
          <a:p>
            <a:pPr marL="514350" indent="-514350">
              <a:buFont typeface="+mj-lt"/>
              <a:buAutoNum type="arabicPeriod"/>
            </a:pPr>
            <a:r>
              <a:rPr lang="es-UY" dirty="0" smtClean="0"/>
              <a:t>Planificar una estrategia acorde a cada caso en particular.</a:t>
            </a:r>
          </a:p>
          <a:p>
            <a:pPr marL="514350" indent="-514350">
              <a:buFont typeface="+mj-lt"/>
              <a:buAutoNum type="arabicPeriod"/>
            </a:pPr>
            <a:r>
              <a:rPr lang="es-UY" dirty="0" smtClean="0"/>
              <a:t>Orientar/derivar/indicar.</a:t>
            </a:r>
            <a:endParaRPr lang="es-UY"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64096"/>
          </a:xfrm>
        </p:spPr>
        <p:txBody>
          <a:bodyPr>
            <a:normAutofit/>
          </a:bodyPr>
          <a:lstStyle/>
          <a:p>
            <a:pPr algn="ctr"/>
            <a:r>
              <a:rPr lang="es-UY" sz="3600" b="1" dirty="0" smtClean="0">
                <a:effectLst>
                  <a:outerShdw blurRad="38100" dist="38100" dir="2700000" algn="tl">
                    <a:srgbClr val="000000">
                      <a:alpha val="43137"/>
                    </a:srgbClr>
                  </a:outerShdw>
                </a:effectLst>
              </a:rPr>
              <a:t>Entrevista de recepción (II)</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40768"/>
            <a:ext cx="8229600" cy="4983832"/>
          </a:xfrm>
        </p:spPr>
        <p:txBody>
          <a:bodyPr>
            <a:normAutofit/>
          </a:bodyPr>
          <a:lstStyle/>
          <a:p>
            <a:r>
              <a:rPr lang="es-UY" dirty="0" smtClean="0"/>
              <a:t>Corresponde al psicólogo clínico brindar una respuesta</a:t>
            </a:r>
          </a:p>
          <a:p>
            <a:pPr>
              <a:buNone/>
            </a:pPr>
            <a:r>
              <a:rPr lang="es-UY" dirty="0" smtClean="0"/>
              <a:t>acorde a la recepción de la consulta en términos comprensibles para el entrevistado.</a:t>
            </a:r>
          </a:p>
          <a:p>
            <a:r>
              <a:rPr lang="es-UY" dirty="0" smtClean="0"/>
              <a:t>Las respuestas posibles del psicólogo clínico en el contexto de la entrevista de recepción de la consulta psicológica, en el entendido de la situación clínica singular y a través de su intervención: </a:t>
            </a:r>
          </a:p>
          <a:p>
            <a:pPr marL="514350" indent="-514350">
              <a:buFont typeface="+mj-lt"/>
              <a:buAutoNum type="arabicPeriod"/>
            </a:pPr>
            <a:r>
              <a:rPr lang="es-UY" dirty="0" smtClean="0"/>
              <a:t>Orientar.</a:t>
            </a:r>
          </a:p>
          <a:p>
            <a:pPr marL="514350" indent="-514350">
              <a:buFont typeface="+mj-lt"/>
              <a:buAutoNum type="arabicPeriod"/>
            </a:pPr>
            <a:r>
              <a:rPr lang="es-UY" dirty="0" smtClean="0"/>
              <a:t>Indicar.</a:t>
            </a:r>
          </a:p>
          <a:p>
            <a:pPr marL="514350" indent="-514350">
              <a:buFont typeface="+mj-lt"/>
              <a:buAutoNum type="arabicPeriod"/>
            </a:pPr>
            <a:r>
              <a:rPr lang="es-UY" dirty="0" smtClean="0"/>
              <a:t>Derivar a otro profesional competente .Coordinar</a:t>
            </a:r>
          </a:p>
          <a:p>
            <a:pPr marL="514350" indent="-514350">
              <a:buFont typeface="+mj-lt"/>
              <a:buAutoNum type="arabicPeriod"/>
            </a:pPr>
            <a:r>
              <a:rPr lang="es-UY" dirty="0" smtClean="0"/>
              <a:t>Derivación a la misma disciplina. Tratamiento.</a:t>
            </a:r>
          </a:p>
          <a:p>
            <a:endParaRPr lang="es-UY"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070842"/>
          </a:xfrm>
        </p:spPr>
        <p:txBody>
          <a:bodyPr>
            <a:normAutofit/>
          </a:bodyPr>
          <a:lstStyle/>
          <a:p>
            <a:pPr algn="ctr"/>
            <a:r>
              <a:rPr lang="es-UY" sz="3600" b="1" dirty="0" smtClean="0">
                <a:effectLst>
                  <a:outerShdw blurRad="38100" dist="38100" dir="2700000" algn="tl">
                    <a:srgbClr val="000000">
                      <a:alpha val="43137"/>
                    </a:srgbClr>
                  </a:outerShdw>
                </a:effectLst>
              </a:rPr>
              <a:t>Intervención diagnóstica</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988840"/>
            <a:ext cx="8229600" cy="4335760"/>
          </a:xfrm>
        </p:spPr>
        <p:txBody>
          <a:bodyPr>
            <a:normAutofit/>
          </a:bodyPr>
          <a:lstStyle/>
          <a:p>
            <a:r>
              <a:rPr lang="es-ES" sz="2400" b="1" dirty="0" smtClean="0"/>
              <a:t>Intervención diagnóstica </a:t>
            </a:r>
            <a:r>
              <a:rPr lang="es-ES" sz="2400" dirty="0" smtClean="0"/>
              <a:t>(el acento está puesto en el diagnóstico). Se privilegia la escucha clínica y estrategia clínica con tal finalidad. Puede incluir o no uso de herramientas técnicas de evaluación psicológica.</a:t>
            </a:r>
          </a:p>
          <a:p>
            <a:pPr algn="just">
              <a:defRPr/>
            </a:pPr>
            <a:r>
              <a:rPr lang="es-ES" sz="2400" dirty="0" smtClean="0"/>
              <a:t>Hay dos formas de entender el diagnóstico, un enfoque dimensional que implica el entendimiento y comprensión del funcionamiento psíquico del sujeto; el otro implica su identificación en una categoría </a:t>
            </a:r>
            <a:r>
              <a:rPr lang="es-ES" sz="2400" dirty="0" err="1" smtClean="0"/>
              <a:t>Bernardi</a:t>
            </a:r>
            <a:r>
              <a:rPr lang="es-ES" sz="2400" dirty="0" smtClean="0"/>
              <a:t>, R., et, al. (2011).</a:t>
            </a:r>
          </a:p>
          <a:p>
            <a:pPr algn="just">
              <a:defRPr/>
            </a:pPr>
            <a:r>
              <a:rPr lang="es-ES" sz="2400" dirty="0" smtClean="0"/>
              <a:t>Diagnóstico implica la idea de comprender lo que le sucede al sujeto, conocer – entre. </a:t>
            </a:r>
            <a:r>
              <a:rPr lang="es-ES" sz="2400" dirty="0" err="1" smtClean="0"/>
              <a:t>Cristóforo</a:t>
            </a:r>
            <a:r>
              <a:rPr lang="es-ES" sz="2400" dirty="0" smtClean="0"/>
              <a:t>, A., (2006).</a:t>
            </a:r>
            <a:r>
              <a:rPr lang="es-UY" sz="2400" dirty="0" smtClean="0"/>
              <a:t/>
            </a:r>
            <a:br>
              <a:rPr lang="es-UY" sz="2400" dirty="0" smtClean="0"/>
            </a:br>
            <a:endParaRPr lang="es-UY"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936104"/>
          </a:xfrm>
        </p:spPr>
        <p:txBody>
          <a:bodyPr>
            <a:normAutofit/>
          </a:bodyPr>
          <a:lstStyle/>
          <a:p>
            <a:pPr algn="ctr"/>
            <a:r>
              <a:rPr lang="es-UY" sz="3600" b="1" dirty="0" smtClean="0">
                <a:effectLst>
                  <a:outerShdw blurRad="38100" dist="38100" dir="2700000" algn="tl">
                    <a:srgbClr val="000000">
                      <a:alpha val="43137"/>
                    </a:srgbClr>
                  </a:outerShdw>
                </a:effectLst>
              </a:rPr>
              <a:t>Intervención diagnóstica (II)</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484784"/>
            <a:ext cx="8229600" cy="4839816"/>
          </a:xfrm>
        </p:spPr>
        <p:txBody>
          <a:bodyPr/>
          <a:lstStyle/>
          <a:p>
            <a:pPr algn="just"/>
            <a:r>
              <a:rPr lang="es-ES" dirty="0" smtClean="0"/>
              <a:t>El diagnóstico es una estrategia de investigación, teniendo como objetivo la investigación de subjetividad. </a:t>
            </a:r>
          </a:p>
          <a:p>
            <a:pPr algn="just"/>
            <a:r>
              <a:rPr lang="es-ES" dirty="0" smtClean="0"/>
              <a:t>Al mismo tiempo que se investiga se interviene produciendo modificaciones en las subjetividades implicadas. Contino, S., (2012).</a:t>
            </a:r>
          </a:p>
          <a:p>
            <a:pPr algn="just"/>
            <a:r>
              <a:rPr lang="es-ES" dirty="0" smtClean="0"/>
              <a:t>Se pone en juego la noción de estrategia clínica que implica los pasos técnicos a seguir con la utilización de ciertas herramientas que puedan acercarnos a la comprensión de la subjetividad. </a:t>
            </a:r>
          </a:p>
          <a:p>
            <a:endParaRPr lang="es-UY"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008112"/>
          </a:xfrm>
        </p:spPr>
        <p:txBody>
          <a:bodyPr>
            <a:normAutofit/>
          </a:bodyPr>
          <a:lstStyle/>
          <a:p>
            <a:pPr algn="ctr"/>
            <a:r>
              <a:rPr lang="es-UY" sz="3600" b="1" dirty="0" smtClean="0">
                <a:effectLst>
                  <a:outerShdw blurRad="38100" dist="38100" dir="2700000" algn="tl">
                    <a:srgbClr val="000000">
                      <a:alpha val="43137"/>
                    </a:srgbClr>
                  </a:outerShdw>
                </a:effectLst>
              </a:rPr>
              <a:t>Niveles Diagnósticos</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484784"/>
            <a:ext cx="8229600" cy="4839816"/>
          </a:xfrm>
        </p:spPr>
        <p:txBody>
          <a:bodyPr>
            <a:normAutofit lnSpcReduction="10000"/>
          </a:bodyPr>
          <a:lstStyle/>
          <a:p>
            <a:pPr>
              <a:buNone/>
            </a:pPr>
            <a:r>
              <a:rPr lang="es-UY" dirty="0" smtClean="0"/>
              <a:t>El concepto de “situación clínica” supone la concurrencia</a:t>
            </a:r>
          </a:p>
          <a:p>
            <a:pPr>
              <a:buNone/>
            </a:pPr>
            <a:r>
              <a:rPr lang="es-UY" dirty="0" smtClean="0"/>
              <a:t>de distintos niveles diagnósticos:</a:t>
            </a:r>
          </a:p>
          <a:p>
            <a:r>
              <a:rPr lang="es-UY" dirty="0" smtClean="0"/>
              <a:t>Diagnóstico situacional.</a:t>
            </a:r>
          </a:p>
          <a:p>
            <a:pPr algn="just"/>
            <a:r>
              <a:rPr lang="es-UY" dirty="0" smtClean="0"/>
              <a:t>Diagnóstico dinámico.</a:t>
            </a:r>
          </a:p>
          <a:p>
            <a:pPr algn="just"/>
            <a:r>
              <a:rPr lang="es-UY" dirty="0" smtClean="0"/>
              <a:t>Diagnóstico estructural.</a:t>
            </a:r>
          </a:p>
          <a:p>
            <a:pPr algn="just"/>
            <a:r>
              <a:rPr lang="es-UY" b="1" dirty="0" smtClean="0"/>
              <a:t>Diagnóstico situacional</a:t>
            </a:r>
            <a:r>
              <a:rPr lang="es-UY" dirty="0" smtClean="0"/>
              <a:t>: Implica identificar las áreas afectadas en el sujeto por su problema, conflicto, sintomatología o sufrimiento. El área puede ser evolutiva, desarrollo, somática, social, familiar, educativa-laboral, estrictamente afectivo-emocional (o todas). Nivel de inferencia observacional. </a:t>
            </a:r>
            <a:r>
              <a:rPr lang="es-UY" dirty="0" err="1" smtClean="0"/>
              <a:t>Celener</a:t>
            </a:r>
            <a:r>
              <a:rPr lang="es-UY" dirty="0" smtClean="0"/>
              <a:t>, G., (2oo3).</a:t>
            </a:r>
          </a:p>
          <a:p>
            <a:pPr>
              <a:buNone/>
            </a:pPr>
            <a:endParaRPr lang="es-UY"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008112"/>
          </a:xfrm>
        </p:spPr>
        <p:txBody>
          <a:bodyPr>
            <a:normAutofit/>
          </a:bodyPr>
          <a:lstStyle/>
          <a:p>
            <a:pPr algn="ctr"/>
            <a:r>
              <a:rPr lang="es-UY" sz="3600" b="1" dirty="0" smtClean="0"/>
              <a:t>Niveles diagnósticos (II)</a:t>
            </a:r>
            <a:endParaRPr lang="es-UY" sz="3600" b="1" dirty="0"/>
          </a:p>
        </p:txBody>
      </p:sp>
      <p:sp>
        <p:nvSpPr>
          <p:cNvPr id="3" name="2 Marcador de contenido"/>
          <p:cNvSpPr>
            <a:spLocks noGrp="1"/>
          </p:cNvSpPr>
          <p:nvPr>
            <p:ph idx="1"/>
          </p:nvPr>
        </p:nvSpPr>
        <p:spPr>
          <a:xfrm>
            <a:off x="457200" y="1628800"/>
            <a:ext cx="8229600" cy="4695800"/>
          </a:xfrm>
        </p:spPr>
        <p:txBody>
          <a:bodyPr/>
          <a:lstStyle/>
          <a:p>
            <a:pPr algn="just"/>
            <a:r>
              <a:rPr lang="es-UY" b="1" dirty="0" smtClean="0"/>
              <a:t>Diagnóstico dinámico</a:t>
            </a:r>
            <a:r>
              <a:rPr lang="es-UY" dirty="0" smtClean="0"/>
              <a:t>: Implica identificar el desencadenante de la consulta. La articulación del mismo con la dinámica psíquica del paciente o el funcionamiento psíquico. Entramos en el nivel de las hipótesis. Es el nivel de inferencia interpretativo.  </a:t>
            </a:r>
            <a:r>
              <a:rPr lang="es-UY" dirty="0" err="1" smtClean="0"/>
              <a:t>Celener</a:t>
            </a:r>
            <a:r>
              <a:rPr lang="es-UY" dirty="0" smtClean="0"/>
              <a:t>, G., (2003).</a:t>
            </a:r>
          </a:p>
          <a:p>
            <a:pPr algn="just"/>
            <a:r>
              <a:rPr lang="es-UY" b="1" dirty="0" smtClean="0"/>
              <a:t>Diagnóstico estructural</a:t>
            </a:r>
            <a:r>
              <a:rPr lang="es-UY" dirty="0" smtClean="0"/>
              <a:t>: Importante nivel de abstracción teórica. Implica especificar metapsicológicamente la conflictiva del paciente. Nivel de inferencia estructural. </a:t>
            </a:r>
            <a:r>
              <a:rPr lang="es-UY" dirty="0" err="1" smtClean="0"/>
              <a:t>Celener</a:t>
            </a:r>
            <a:r>
              <a:rPr lang="es-UY" dirty="0" smtClean="0"/>
              <a:t>, G., (2003).</a:t>
            </a:r>
          </a:p>
          <a:p>
            <a:endParaRPr lang="es-UY"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64096"/>
          </a:xfrm>
        </p:spPr>
        <p:txBody>
          <a:bodyPr>
            <a:normAutofit/>
          </a:bodyPr>
          <a:lstStyle/>
          <a:p>
            <a:pPr algn="ctr"/>
            <a:r>
              <a:rPr lang="es-UY" sz="3600" b="1" dirty="0" smtClean="0">
                <a:effectLst>
                  <a:outerShdw blurRad="38100" dist="38100" dir="2700000" algn="tl">
                    <a:srgbClr val="000000">
                      <a:alpha val="43137"/>
                    </a:srgbClr>
                  </a:outerShdw>
                </a:effectLst>
              </a:rPr>
              <a:t>Intervenciones terapéuticas</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700808"/>
            <a:ext cx="8229600" cy="4623792"/>
          </a:xfrm>
        </p:spPr>
        <p:txBody>
          <a:bodyPr/>
          <a:lstStyle/>
          <a:p>
            <a:r>
              <a:rPr lang="es-UY" dirty="0" smtClean="0"/>
              <a:t>Siempre se hace diagnóstico.</a:t>
            </a:r>
          </a:p>
          <a:p>
            <a:r>
              <a:rPr lang="es-UY" dirty="0" smtClean="0"/>
              <a:t>El diagnóstico con un enfoque terapéutico tiene el acento en el diagnóstico de carácter dinámico y </a:t>
            </a:r>
            <a:r>
              <a:rPr lang="es-UY" u="sng" dirty="0" smtClean="0"/>
              <a:t>estructural</a:t>
            </a:r>
            <a:r>
              <a:rPr lang="es-UY" dirty="0" smtClean="0"/>
              <a:t>.</a:t>
            </a:r>
          </a:p>
          <a:p>
            <a:r>
              <a:rPr lang="es-UY" dirty="0" smtClean="0"/>
              <a:t>El diagnóstico dinámico y estructural permiten el diseño de una estrategia terapéutica que resultará de carácter flexible de acuerdo al proceso terapéutico.</a:t>
            </a:r>
          </a:p>
          <a:p>
            <a:r>
              <a:rPr lang="es-UY" dirty="0" smtClean="0"/>
              <a:t>La intervención terapéutica apunta al cambio del paciente (psíquico, subjetivo).</a:t>
            </a:r>
          </a:p>
          <a:p>
            <a:endParaRPr lang="es-U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64096"/>
          </a:xfrm>
        </p:spPr>
        <p:txBody>
          <a:bodyPr>
            <a:normAutofit/>
          </a:bodyPr>
          <a:lstStyle/>
          <a:p>
            <a:pPr algn="ctr"/>
            <a:r>
              <a:rPr lang="es-UY" sz="3600" b="1" dirty="0" smtClean="0">
                <a:effectLst>
                  <a:outerShdw blurRad="38100" dist="38100" dir="2700000" algn="tl">
                    <a:srgbClr val="000000">
                      <a:alpha val="43137"/>
                    </a:srgbClr>
                  </a:outerShdw>
                </a:effectLst>
              </a:rPr>
              <a:t>Temática de la Unidad</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40768"/>
            <a:ext cx="8229600" cy="4983832"/>
          </a:xfrm>
        </p:spPr>
        <p:txBody>
          <a:bodyPr/>
          <a:lstStyle/>
          <a:p>
            <a:r>
              <a:rPr lang="es-UY" b="1" dirty="0" smtClean="0"/>
              <a:t>Encuadre clínico</a:t>
            </a:r>
            <a:r>
              <a:rPr lang="es-UY" dirty="0" smtClean="0"/>
              <a:t>:</a:t>
            </a:r>
          </a:p>
          <a:p>
            <a:pPr marL="514350" indent="-514350">
              <a:buFont typeface="+mj-lt"/>
              <a:buAutoNum type="arabicPeriod"/>
            </a:pPr>
            <a:r>
              <a:rPr lang="es-UY" dirty="0" smtClean="0"/>
              <a:t>Variables del encuentro en referencia al rol y el método clínico: aptitud clínica-actitud clínica.</a:t>
            </a:r>
          </a:p>
          <a:p>
            <a:pPr marL="514350" indent="-514350">
              <a:buFont typeface="+mj-lt"/>
              <a:buAutoNum type="arabicPeriod"/>
            </a:pPr>
            <a:r>
              <a:rPr lang="es-UY" dirty="0" smtClean="0"/>
              <a:t>Variables del proceso: transferencia-contratransferencia, alianza terapéutica.</a:t>
            </a:r>
          </a:p>
          <a:p>
            <a:pPr marL="514350" indent="-514350">
              <a:buFont typeface="Arial" pitchFamily="34" charset="0"/>
              <a:buChar char="•"/>
            </a:pPr>
            <a:r>
              <a:rPr lang="es-UY" b="1" dirty="0" smtClean="0"/>
              <a:t>Tipo de intervenciones clínicas</a:t>
            </a:r>
            <a:r>
              <a:rPr lang="es-UY" dirty="0" smtClean="0"/>
              <a:t>:</a:t>
            </a:r>
          </a:p>
          <a:p>
            <a:pPr marL="514350" indent="-514350">
              <a:buFont typeface="+mj-lt"/>
              <a:buAutoNum type="arabicPeriod"/>
            </a:pPr>
            <a:r>
              <a:rPr lang="es-UY" dirty="0" smtClean="0"/>
              <a:t>Entrevista de recepción.</a:t>
            </a:r>
          </a:p>
          <a:p>
            <a:pPr marL="514350" indent="-514350">
              <a:buFont typeface="+mj-lt"/>
              <a:buAutoNum type="arabicPeriod"/>
            </a:pPr>
            <a:r>
              <a:rPr lang="es-UY" dirty="0" smtClean="0"/>
              <a:t>Intervenciones diagnósticas.</a:t>
            </a:r>
          </a:p>
          <a:p>
            <a:pPr marL="514350" indent="-514350">
              <a:buFont typeface="+mj-lt"/>
              <a:buAutoNum type="arabicPeriod"/>
            </a:pPr>
            <a:r>
              <a:rPr lang="es-UY" dirty="0" smtClean="0"/>
              <a:t>Intervenciones psicoterapéuticas.</a:t>
            </a:r>
            <a:endParaRPr lang="es-U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1152128"/>
          </a:xfrm>
        </p:spPr>
        <p:txBody>
          <a:bodyPr>
            <a:normAutofit/>
          </a:bodyPr>
          <a:lstStyle/>
          <a:p>
            <a:pPr algn="ctr"/>
            <a:r>
              <a:rPr lang="es-UY" sz="3600" b="1" dirty="0" smtClean="0">
                <a:effectLst>
                  <a:outerShdw blurRad="38100" dist="38100" dir="2700000" algn="tl">
                    <a:srgbClr val="000000">
                      <a:alpha val="43137"/>
                    </a:srgbClr>
                  </a:outerShdw>
                </a:effectLst>
              </a:rPr>
              <a:t>Consulta psicológica, Intervención clínica psicológica</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988840"/>
            <a:ext cx="8229600" cy="4335760"/>
          </a:xfrm>
        </p:spPr>
        <p:txBody>
          <a:bodyPr/>
          <a:lstStyle/>
          <a:p>
            <a:r>
              <a:rPr lang="es-ES" dirty="0" smtClean="0"/>
              <a:t>Es la consulta que se realiza al profesional de la psicología, en el contexto de la clínica psicológica la cual busca responder a la solicitud de ayuda ante un sufrimiento psíquico (</a:t>
            </a:r>
            <a:r>
              <a:rPr lang="es-ES" b="1" dirty="0" smtClean="0"/>
              <a:t>De Souza, L., 2010</a:t>
            </a:r>
            <a:r>
              <a:rPr lang="es-ES" dirty="0" smtClean="0"/>
              <a:t>). </a:t>
            </a:r>
          </a:p>
          <a:p>
            <a:r>
              <a:rPr lang="es-UY" dirty="0" smtClean="0"/>
              <a:t>La noción de “consulta” implica el pedido de asesoramiento a alguien habilitado para tal fin. En nuestro caso corresponde al psicólogo clínico en oportunidad de la consulta psicológica una respuesta acorde a esa solicitud (</a:t>
            </a:r>
            <a:r>
              <a:rPr lang="es-UY" b="1" dirty="0" smtClean="0"/>
              <a:t>Menéndez P. et al,. 2005</a:t>
            </a:r>
            <a:r>
              <a:rPr lang="es-UY" dirty="0" smtClean="0"/>
              <a:t>).</a:t>
            </a:r>
            <a:endParaRPr lang="es-ES" dirty="0" smtClean="0"/>
          </a:p>
          <a:p>
            <a:pPr>
              <a:buNone/>
            </a:pPr>
            <a:endParaRPr lang="es-UY"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936104"/>
          </a:xfrm>
        </p:spPr>
        <p:txBody>
          <a:bodyPr>
            <a:normAutofit/>
          </a:bodyPr>
          <a:lstStyle/>
          <a:p>
            <a:pPr algn="ctr"/>
            <a:r>
              <a:rPr lang="es-UY" sz="3600" b="1" dirty="0" smtClean="0">
                <a:effectLst>
                  <a:outerShdw blurRad="38100" dist="38100" dir="2700000" algn="tl">
                    <a:srgbClr val="000000">
                      <a:alpha val="43137"/>
                    </a:srgbClr>
                  </a:outerShdw>
                </a:effectLst>
              </a:rPr>
              <a:t>Consulta</a:t>
            </a:r>
            <a:r>
              <a:rPr lang="es-UY" sz="3600" dirty="0" smtClean="0">
                <a:effectLst>
                  <a:outerShdw blurRad="38100" dist="38100" dir="2700000" algn="tl">
                    <a:srgbClr val="000000">
                      <a:alpha val="43137"/>
                    </a:srgbClr>
                  </a:outerShdw>
                </a:effectLst>
              </a:rPr>
              <a:t> </a:t>
            </a:r>
            <a:r>
              <a:rPr lang="es-UY" sz="3600" b="1" dirty="0" smtClean="0">
                <a:effectLst>
                  <a:outerShdw blurRad="38100" dist="38100" dir="2700000" algn="tl">
                    <a:srgbClr val="000000">
                      <a:alpha val="43137"/>
                    </a:srgbClr>
                  </a:outerShdw>
                </a:effectLst>
              </a:rPr>
              <a:t>psicológica (I)</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412776"/>
            <a:ext cx="8229600" cy="4911824"/>
          </a:xfrm>
        </p:spPr>
        <p:txBody>
          <a:bodyPr/>
          <a:lstStyle/>
          <a:p>
            <a:r>
              <a:rPr lang="es-ES" dirty="0" smtClean="0"/>
              <a:t>Espacio para pensar junto con el que consulta (</a:t>
            </a:r>
            <a:r>
              <a:rPr lang="es-ES" dirty="0" err="1" smtClean="0"/>
              <a:t>consúlere</a:t>
            </a:r>
            <a:r>
              <a:rPr lang="es-ES" dirty="0" smtClean="0"/>
              <a:t> = pensar habitualmente consigo mismo y con otro), sea este un sujeto, una pareja, una familia, grupo, etc. (</a:t>
            </a:r>
            <a:r>
              <a:rPr lang="es-ES" b="1" dirty="0" smtClean="0"/>
              <a:t>Instituto </a:t>
            </a:r>
            <a:r>
              <a:rPr lang="es-ES" b="1" dirty="0" err="1" smtClean="0"/>
              <a:t>Psic</a:t>
            </a:r>
            <a:r>
              <a:rPr lang="es-ES" b="1" dirty="0" smtClean="0"/>
              <a:t>. Clínica, 2010</a:t>
            </a:r>
            <a:r>
              <a:rPr lang="es-ES" dirty="0" smtClean="0"/>
              <a:t>).</a:t>
            </a:r>
          </a:p>
          <a:p>
            <a:r>
              <a:rPr lang="es-ES" dirty="0" smtClean="0"/>
              <a:t>Supone una interrogante tanto para el que consulta como para el consultado.</a:t>
            </a:r>
          </a:p>
          <a:p>
            <a:r>
              <a:rPr lang="es-ES" dirty="0" smtClean="0"/>
              <a:t>No implica que el objetivo sea encontrar la respuesta precisa y única, sino que hacemos hincapié especialmente en el movimiento que se produce en el proceso mismo de la búsqueda.                                             (</a:t>
            </a:r>
            <a:r>
              <a:rPr lang="es-ES" b="1" dirty="0" err="1" smtClean="0"/>
              <a:t>Cristóforo</a:t>
            </a:r>
            <a:r>
              <a:rPr lang="es-ES" b="1" dirty="0" smtClean="0"/>
              <a:t>, A.,2002</a:t>
            </a:r>
            <a:r>
              <a:rPr lang="es-ES" dirty="0" smtClean="0"/>
              <a:t>).</a:t>
            </a:r>
          </a:p>
          <a:p>
            <a:endParaRPr lang="es-U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864096"/>
          </a:xfrm>
        </p:spPr>
        <p:txBody>
          <a:bodyPr>
            <a:normAutofit/>
          </a:bodyPr>
          <a:lstStyle/>
          <a:p>
            <a:pPr algn="ctr"/>
            <a:r>
              <a:rPr lang="es-UY" sz="3600" b="1" dirty="0" smtClean="0">
                <a:effectLst>
                  <a:outerShdw blurRad="38100" dist="38100" dir="2700000" algn="tl">
                    <a:srgbClr val="000000">
                      <a:alpha val="43137"/>
                    </a:srgbClr>
                  </a:outerShdw>
                </a:effectLst>
              </a:rPr>
              <a:t>Encuadre Clínico</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196752"/>
            <a:ext cx="8229600" cy="5400600"/>
          </a:xfrm>
        </p:spPr>
        <p:txBody>
          <a:bodyPr>
            <a:normAutofit/>
          </a:bodyPr>
          <a:lstStyle/>
          <a:p>
            <a:r>
              <a:rPr lang="es-UY" dirty="0" smtClean="0"/>
              <a:t>Bleger (1971), </a:t>
            </a:r>
            <a:r>
              <a:rPr lang="es-UY" b="1" dirty="0" smtClean="0"/>
              <a:t>define el encuadre clínico </a:t>
            </a:r>
            <a:r>
              <a:rPr lang="es-UY" dirty="0" smtClean="0"/>
              <a:t>como el conjunto de variables que se transforman en constantes y se controlan y el campo como eso que se estructura por el paciente por que lo que se de allí está en relación al mismo.</a:t>
            </a:r>
          </a:p>
          <a:p>
            <a:pPr marL="514350" indent="-514350">
              <a:buFont typeface="+mj-lt"/>
              <a:buAutoNum type="arabicPeriod"/>
            </a:pPr>
            <a:r>
              <a:rPr lang="es-UY" dirty="0" smtClean="0"/>
              <a:t>Variables </a:t>
            </a:r>
            <a:r>
              <a:rPr lang="es-UY" b="1" dirty="0" smtClean="0"/>
              <a:t>constantes</a:t>
            </a:r>
            <a:r>
              <a:rPr lang="es-UY" dirty="0" smtClean="0"/>
              <a:t> </a:t>
            </a:r>
            <a:r>
              <a:rPr lang="es-UY" dirty="0" err="1" smtClean="0"/>
              <a:t>temporo</a:t>
            </a:r>
            <a:r>
              <a:rPr lang="es-UY" dirty="0" smtClean="0"/>
              <a:t>-espaciales: lugar, día, horario, disposición ambiental del lugar de consulta, honorarios, marco institucional.</a:t>
            </a:r>
          </a:p>
          <a:p>
            <a:pPr marL="514350" indent="-514350">
              <a:buFont typeface="+mj-lt"/>
              <a:buAutoNum type="arabicPeriod"/>
            </a:pPr>
            <a:r>
              <a:rPr lang="es-UY" b="1" dirty="0" smtClean="0"/>
              <a:t>Variables constantes del rol</a:t>
            </a:r>
            <a:r>
              <a:rPr lang="es-UY" dirty="0" smtClean="0"/>
              <a:t>: Método clínico: aptitud clínica-actitud clínica.</a:t>
            </a:r>
          </a:p>
          <a:p>
            <a:pPr marL="514350" indent="-514350">
              <a:buFont typeface="+mj-lt"/>
              <a:buAutoNum type="arabicPeriod"/>
            </a:pPr>
            <a:endParaRPr lang="es-UY" dirty="0" smtClean="0"/>
          </a:p>
          <a:p>
            <a:pPr marL="514350" indent="-514350">
              <a:buNone/>
            </a:pPr>
            <a:endParaRPr lang="es-UY" dirty="0" smtClean="0"/>
          </a:p>
          <a:p>
            <a:endParaRPr lang="es-UY"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504056"/>
          </a:xfrm>
        </p:spPr>
        <p:txBody>
          <a:bodyPr>
            <a:normAutofit fontScale="90000"/>
          </a:bodyPr>
          <a:lstStyle/>
          <a:p>
            <a:endParaRPr lang="es-UY" dirty="0"/>
          </a:p>
        </p:txBody>
      </p:sp>
      <p:sp>
        <p:nvSpPr>
          <p:cNvPr id="3" name="2 Marcador de contenido"/>
          <p:cNvSpPr>
            <a:spLocks noGrp="1"/>
          </p:cNvSpPr>
          <p:nvPr>
            <p:ph idx="1"/>
          </p:nvPr>
        </p:nvSpPr>
        <p:spPr>
          <a:xfrm>
            <a:off x="457200" y="1124744"/>
            <a:ext cx="8229600" cy="5184576"/>
          </a:xfrm>
        </p:spPr>
        <p:txBody>
          <a:bodyPr>
            <a:normAutofit lnSpcReduction="10000"/>
          </a:bodyPr>
          <a:lstStyle/>
          <a:p>
            <a:pPr marL="514350" indent="-514350">
              <a:buFont typeface="Arial" pitchFamily="34" charset="0"/>
              <a:buChar char="•"/>
            </a:pPr>
            <a:r>
              <a:rPr lang="es-UY" b="1" dirty="0" smtClean="0"/>
              <a:t>Método clínico</a:t>
            </a:r>
            <a:r>
              <a:rPr lang="es-UY" dirty="0" smtClean="0"/>
              <a:t>: Se da el </a:t>
            </a:r>
            <a:r>
              <a:rPr lang="es-UY" dirty="0" err="1" smtClean="0"/>
              <a:t>interjuego</a:t>
            </a:r>
            <a:r>
              <a:rPr lang="es-UY" dirty="0" smtClean="0"/>
              <a:t> entre la </a:t>
            </a:r>
            <a:r>
              <a:rPr lang="es-UY" b="1" dirty="0" smtClean="0"/>
              <a:t>escucha clínica</a:t>
            </a:r>
            <a:r>
              <a:rPr lang="es-UY" dirty="0" smtClean="0"/>
              <a:t>, la </a:t>
            </a:r>
            <a:r>
              <a:rPr lang="es-UY" b="1" dirty="0" smtClean="0"/>
              <a:t>aptitud clínica </a:t>
            </a:r>
            <a:r>
              <a:rPr lang="es-UY" dirty="0" smtClean="0"/>
              <a:t>y </a:t>
            </a:r>
            <a:r>
              <a:rPr lang="es-UY" b="1" dirty="0" smtClean="0"/>
              <a:t>actitud clínica</a:t>
            </a:r>
            <a:r>
              <a:rPr lang="es-UY" dirty="0" smtClean="0"/>
              <a:t> </a:t>
            </a:r>
            <a:r>
              <a:rPr lang="es-UY" u="sng" dirty="0" smtClean="0"/>
              <a:t>Escucha clínica</a:t>
            </a:r>
            <a:r>
              <a:rPr lang="es-UY" dirty="0" smtClean="0"/>
              <a:t>: tercer oído, escucha de la otra escena. Implica atender a nuestra propia respuesta emocional (resonancia emocional, contratransferencia) frente a la comunicación del paciente.</a:t>
            </a:r>
          </a:p>
          <a:p>
            <a:pPr marL="514350" indent="-514350">
              <a:buFont typeface="+mj-lt"/>
              <a:buAutoNum type="arabicPeriod"/>
            </a:pPr>
            <a:r>
              <a:rPr lang="es-UY" dirty="0" smtClean="0"/>
              <a:t>Elaboración consecuente de hipótesis diagnósticas disparadoras de objetivos.</a:t>
            </a:r>
          </a:p>
          <a:p>
            <a:pPr marL="514350" indent="-514350">
              <a:buFont typeface="+mj-lt"/>
              <a:buAutoNum type="arabicPeriod"/>
            </a:pPr>
            <a:r>
              <a:rPr lang="es-UY" dirty="0" smtClean="0"/>
              <a:t>Determina el tipo de técnicas a ser utilizadas al servicio de la comprensión de los niveles diagnósticos.</a:t>
            </a:r>
          </a:p>
          <a:p>
            <a:pPr marL="514350" indent="-514350">
              <a:buFont typeface="+mj-lt"/>
              <a:buAutoNum type="arabicPeriod"/>
            </a:pPr>
            <a:r>
              <a:rPr lang="es-UY" dirty="0" smtClean="0"/>
              <a:t>Genera hipótesis de intervención.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648072"/>
          </a:xfrm>
        </p:spPr>
        <p:txBody>
          <a:bodyPr>
            <a:normAutofit fontScale="90000"/>
          </a:bodyPr>
          <a:lstStyle/>
          <a:p>
            <a:endParaRPr lang="es-UY" dirty="0"/>
          </a:p>
        </p:txBody>
      </p:sp>
      <p:sp>
        <p:nvSpPr>
          <p:cNvPr id="3" name="2 Marcador de contenido"/>
          <p:cNvSpPr>
            <a:spLocks noGrp="1"/>
          </p:cNvSpPr>
          <p:nvPr>
            <p:ph idx="1"/>
          </p:nvPr>
        </p:nvSpPr>
        <p:spPr>
          <a:xfrm>
            <a:off x="457200" y="1124744"/>
            <a:ext cx="8229600" cy="5199856"/>
          </a:xfrm>
        </p:spPr>
        <p:txBody>
          <a:bodyPr/>
          <a:lstStyle/>
          <a:p>
            <a:endParaRPr lang="es-UY" u="sng" dirty="0" smtClean="0"/>
          </a:p>
          <a:p>
            <a:r>
              <a:rPr lang="es-UY" u="sng" dirty="0" smtClean="0"/>
              <a:t>Aptitud Clínica</a:t>
            </a:r>
            <a:r>
              <a:rPr lang="es-UY" dirty="0" smtClean="0"/>
              <a:t>: Predisposición interna para la interpretación clínica de una situación a partir de la internalización de un encuadre metodológico. Capacidad de formulación e interpretación a partir del </a:t>
            </a:r>
            <a:r>
              <a:rPr lang="es-UY" b="1" dirty="0" smtClean="0"/>
              <a:t>marco teórico,</a:t>
            </a:r>
            <a:r>
              <a:rPr lang="es-UY" dirty="0" smtClean="0"/>
              <a:t> análisis de los </a:t>
            </a:r>
            <a:r>
              <a:rPr lang="es-UY" b="1" dirty="0" smtClean="0"/>
              <a:t>aspectos propios </a:t>
            </a:r>
            <a:r>
              <a:rPr lang="es-UY" dirty="0" smtClean="0"/>
              <a:t>en la lectura del material clínico.</a:t>
            </a:r>
          </a:p>
          <a:p>
            <a:r>
              <a:rPr lang="es-UY" u="sng" dirty="0" smtClean="0"/>
              <a:t>Actitud clínica</a:t>
            </a:r>
            <a:r>
              <a:rPr lang="es-UY" dirty="0" smtClean="0"/>
              <a:t>: Implica un ejercicio constante que permite el pasaje gradual del “yo siento, yo creo,  yo pienso para llegar al yo sé” . Estructura de demora(Unidad de Operación, Ulloa, 1988).</a:t>
            </a:r>
          </a:p>
          <a:p>
            <a:endParaRPr lang="es-UY"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648072"/>
          </a:xfrm>
        </p:spPr>
        <p:txBody>
          <a:bodyPr>
            <a:normAutofit/>
          </a:bodyPr>
          <a:lstStyle/>
          <a:p>
            <a:pPr algn="ctr"/>
            <a:r>
              <a:rPr lang="es-UY" sz="3600" b="1" dirty="0" smtClean="0">
                <a:effectLst>
                  <a:outerShdw blurRad="38100" dist="38100" dir="2700000" algn="tl">
                    <a:srgbClr val="000000">
                      <a:alpha val="43137"/>
                    </a:srgbClr>
                  </a:outerShdw>
                </a:effectLst>
              </a:rPr>
              <a:t>Encuadre clínico</a:t>
            </a:r>
            <a:endParaRPr lang="es-UY"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124744"/>
            <a:ext cx="8229600" cy="5199856"/>
          </a:xfrm>
        </p:spPr>
        <p:txBody>
          <a:bodyPr>
            <a:normAutofit fontScale="92500" lnSpcReduction="10000"/>
          </a:bodyPr>
          <a:lstStyle/>
          <a:p>
            <a:r>
              <a:rPr lang="es-UY" b="1" dirty="0" smtClean="0"/>
              <a:t>Variables del proceso</a:t>
            </a:r>
            <a:r>
              <a:rPr lang="es-UY" dirty="0" smtClean="0"/>
              <a:t>: transferencia-contratransferencia, alianza terapéutica.</a:t>
            </a:r>
          </a:p>
          <a:p>
            <a:pPr marL="514350" indent="-514350">
              <a:buFont typeface="+mj-lt"/>
              <a:buAutoNum type="arabicPeriod"/>
            </a:pPr>
            <a:r>
              <a:rPr lang="es-UY" b="1" dirty="0" smtClean="0"/>
              <a:t>Transferencia</a:t>
            </a:r>
            <a:r>
              <a:rPr lang="es-UY" dirty="0" smtClean="0"/>
              <a:t>: Concepto desarrollado por Freud. Visto como resistencia. Luego visto como instrumento de trabajo clínico. Definición clásica: Repetición en el vínculo analítico de las imagos parentales (vínculos primarios), pasibles de ser interpretados.</a:t>
            </a:r>
          </a:p>
          <a:p>
            <a:pPr marL="514350" indent="-514350">
              <a:buFont typeface="+mj-lt"/>
              <a:buAutoNum type="arabicPeriod"/>
            </a:pPr>
            <a:r>
              <a:rPr lang="es-UY" b="1" dirty="0" smtClean="0"/>
              <a:t>Contratransferencia</a:t>
            </a:r>
            <a:r>
              <a:rPr lang="es-UY" dirty="0" smtClean="0"/>
              <a:t>: Concepto desarrollado por Freud. Sentimientos generados en el profesional dentro de la consulta. Visto como obstáculo. Luego como instrumento de trabajo. Resonancia emocional por aquello proyectado por el paciente en el analista. Postura más amplia: todo aquello que le genera al analista pero implica aspectos del propio analista (</a:t>
            </a:r>
            <a:r>
              <a:rPr lang="es-UY" dirty="0" err="1" smtClean="0"/>
              <a:t>Bernardi</a:t>
            </a:r>
            <a:r>
              <a:rPr lang="es-UY" dirty="0" smtClean="0"/>
              <a:t>, 2002)</a:t>
            </a:r>
            <a:endParaRPr lang="es-UY"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1276</TotalTime>
  <Words>2095</Words>
  <Application>Microsoft Office PowerPoint</Application>
  <PresentationFormat>Presentación en pantalla (4:3)</PresentationFormat>
  <Paragraphs>131</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Flujo</vt:lpstr>
      <vt:lpstr>Unidad temática II: teoría y técnica de las intervenciones clínicas </vt:lpstr>
      <vt:lpstr>Temática de la Unidad</vt:lpstr>
      <vt:lpstr>Temática de la Unidad</vt:lpstr>
      <vt:lpstr>Consulta psicológica, Intervención clínica psicológica</vt:lpstr>
      <vt:lpstr>Consulta psicológica (I)</vt:lpstr>
      <vt:lpstr>Encuadre Clínico</vt:lpstr>
      <vt:lpstr>Diapositiva 7</vt:lpstr>
      <vt:lpstr>Diapositiva 8</vt:lpstr>
      <vt:lpstr>Encuadre clínico</vt:lpstr>
      <vt:lpstr>"Designa en psicoanálisis el proceso en virtud del cual los deseos inconscientes se actualizan sobre ciertos objetos, dentro de un determinado tipo de relación establecida con ellos y, de un modo especial, dentro de la relación analítica. Se trata de una repetición de prototipos infantiles, vivida con un marcado sentimiento de actualidad. Casi siempre lo que los psicoanalistas denominan transferencia, sin otro calificativo, es la transferencia en la cura. La transferencia se reconoce clásicamente como el terreno en el que se da la problemática de una cura psicoanalítica, caracterizándose ésta por la instauración, modalidades, interpretación y resolución de la transferencia“ Laplanche y Pontalis (1999)</vt:lpstr>
      <vt:lpstr>Diapositiva 11</vt:lpstr>
      <vt:lpstr>Diapositiva 12</vt:lpstr>
      <vt:lpstr>Diapositiva 13</vt:lpstr>
      <vt:lpstr>Diapositiva 14</vt:lpstr>
      <vt:lpstr>Intervención clínica psicológica</vt:lpstr>
      <vt:lpstr>Intervención clínica psicológica</vt:lpstr>
      <vt:lpstr>Modalidades de Intervención psicológica</vt:lpstr>
      <vt:lpstr>Entrevista de recepción</vt:lpstr>
      <vt:lpstr>Entrevista de recepción (I)</vt:lpstr>
      <vt:lpstr>Entrevista de recepción (II)</vt:lpstr>
      <vt:lpstr>Entrevista de recepción (II)</vt:lpstr>
      <vt:lpstr>Intervención diagnóstica</vt:lpstr>
      <vt:lpstr>Intervención diagnóstica (II)</vt:lpstr>
      <vt:lpstr>Niveles Diagnósticos</vt:lpstr>
      <vt:lpstr>Niveles diagnósticos (II)</vt:lpstr>
      <vt:lpstr>Intervenciones terapéuticas</vt:lpstr>
    </vt:vector>
  </TitlesOfParts>
  <Company>Familia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temática II: teoría y técnica de las intervenciones clínicas</dc:title>
  <dc:creator>Silvana</dc:creator>
  <cp:lastModifiedBy>Silvana</cp:lastModifiedBy>
  <cp:revision>46</cp:revision>
  <dcterms:created xsi:type="dcterms:W3CDTF">2017-04-23T14:16:18Z</dcterms:created>
  <dcterms:modified xsi:type="dcterms:W3CDTF">2017-05-10T18:11:57Z</dcterms:modified>
</cp:coreProperties>
</file>