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66" r:id="rId4"/>
    <p:sldId id="259" r:id="rId5"/>
    <p:sldId id="260" r:id="rId6"/>
    <p:sldId id="265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35"/>
  </p:normalViewPr>
  <p:slideViewPr>
    <p:cSldViewPr snapToGrid="0">
      <p:cViewPr varScale="1">
        <p:scale>
          <a:sx n="61" d="100"/>
          <a:sy n="61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UY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Evaluacion del curso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6A4D-434A-9F3C-6478DA06A82E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A4D-434A-9F3C-6478DA06A82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UY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6A4D-434A-9F3C-6478DA06A82E}"/>
                </c:ext>
              </c:extLst>
            </c:dLbl>
            <c:dLbl>
              <c:idx val="1"/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accent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/>
                      <a:t>Actividades</a:t>
                    </a:r>
                    <a:r>
                      <a:rPr lang="en-US" baseline="0"/>
                      <a:t> de evaluación continua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UY"/>
                </a:p>
              </c:txPr>
              <c:dLblPos val="out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6A4D-434A-9F3C-6478DA06A82E}"/>
                </c:ext>
              </c:extLst>
            </c:dLbl>
            <c:spPr>
              <a:noFill/>
              <a:ln>
                <a:noFill/>
              </a:ln>
              <a:effectLst/>
            </c:spPr>
            <c:dLblPos val="out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Parciales</c:v>
                </c:pt>
                <c:pt idx="1">
                  <c:v>Acitvidades de evaluacion continua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4D-434A-9F3C-6478DA06A82E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UY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0.34294</cdr:x>
      <cdr:y>0.34167</cdr:y>
    </cdr:from>
    <cdr:to>
      <cdr:x>0.48324</cdr:x>
      <cdr:y>0.42059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7E6A55EC-4539-B854-C08E-F534433538E3}"/>
            </a:ext>
          </a:extLst>
        </cdr:cNvPr>
        <cdr:cNvSpPr txBox="1"/>
      </cdr:nvSpPr>
      <cdr:spPr>
        <a:xfrm xmlns:a="http://schemas.openxmlformats.org/drawingml/2006/main">
          <a:off x="2787427" y="1851412"/>
          <a:ext cx="1140311" cy="4276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Y" sz="1800" kern="1200" dirty="0">
              <a:solidFill>
                <a:schemeClr val="bg1"/>
              </a:solidFill>
            </a:rPr>
            <a:t>20%</a:t>
          </a:r>
        </a:p>
      </cdr:txBody>
    </cdr:sp>
  </cdr:relSizeAnchor>
  <cdr:relSizeAnchor xmlns:cdr="http://schemas.openxmlformats.org/drawingml/2006/chartDrawing">
    <cdr:from>
      <cdr:x>0.49603</cdr:x>
      <cdr:y>0.627</cdr:y>
    </cdr:from>
    <cdr:to>
      <cdr:x>0.63632</cdr:x>
      <cdr:y>0.70592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F6B37918-2A58-0BD3-DC56-1B1550C8D5E0}"/>
            </a:ext>
          </a:extLst>
        </cdr:cNvPr>
        <cdr:cNvSpPr txBox="1"/>
      </cdr:nvSpPr>
      <cdr:spPr>
        <a:xfrm xmlns:a="http://schemas.openxmlformats.org/drawingml/2006/main">
          <a:off x="4031728" y="3397525"/>
          <a:ext cx="1140311" cy="4276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Y" sz="1800" kern="1200" dirty="0">
              <a:solidFill>
                <a:schemeClr val="bg1"/>
              </a:solidFill>
            </a:rPr>
            <a:t>80%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D9F5C5-C103-EFDB-6C57-F49A05629A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D77B66-84F1-B132-EAE8-7A0CE826DA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07AD33-4E80-F4B6-DFFA-EE1751CA1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1568A7-D746-3186-5C34-3CDF535026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484F9E-A0A0-09E7-08D5-D28184F723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22915756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FFB308-1CFF-5866-4EF4-CDD25FF1F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6345E8-8F00-DEF1-7C8D-3750850646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FF350B-2C97-49C4-7EB0-00008FF55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45188-3F4E-E6A4-86DD-45283F89C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4BE160-9177-B694-5252-BB638A74B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171876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9E9F1DE-9C8F-C070-C701-7DBF19626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E22245-016B-1D33-1193-212E655D2E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726CE1-1D4C-8275-62D2-73D922EBF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F708A-751F-C71C-E33B-9761F3A89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599E4B-3C89-4491-5D12-33864D1DB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518139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ACEA3-D75E-B608-0F6F-751286BEC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D50649-B165-63D1-69AE-2DCA5DFF6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CD7AA6-95CA-5152-3E4A-9DA6A2FE5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B54064-BC90-28D0-90E4-44A42E855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A4B71E-CCC8-6815-B836-EB995251A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387132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CEED0-1AE5-4A6B-44A1-A1C8B5772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DE41F-8A23-0DAF-5B07-3E4396314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BCBE45-1BF5-6EF4-8CF3-C8473E1E1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23817-C41C-C293-E0D5-E838A9D99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F6F10C-AE16-2104-DDB8-3189EC9A2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6580225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43A17-D694-0DF7-282E-FC335F35D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BD2425-8BA8-19AB-58BF-4F85FA6439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E416B6-F08C-E7C3-0C41-0618218732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1B5D2A-3132-56D5-1405-243170546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AA6E0E-D0DE-28C3-E75D-DA90FD079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526230-1388-23ED-E201-C561A854D5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1217362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E1C3D1-B67E-E723-88FA-1F4C103D9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70FE1-C357-97DE-EB7B-4B8A5EACE4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5138F5-A1D7-0BB1-1D39-DEDAE79DA8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CB0F68-0331-82C6-A0D5-583A03206B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5788F0-6F94-17A9-893A-DD91865C25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ECCC07-6C02-5BCC-5E26-5EC131D75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7D04FE-154F-18C3-CE9E-133AA001B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04D88E-EDBF-E338-F4C0-040E4F4C29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290937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DDE2D-DB49-7BB5-5AAA-E7C7DBAEC8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72000F-166F-C8FD-F3CA-10C8425345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5AC9A-E043-F0FB-00AB-393B3DEDFE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576D94-791B-14AF-D2B3-A7EC3BC7D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314177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B653072-05B0-FDC2-F45A-49B0FE2853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AD22F4C-666E-CE92-8378-397DEBFBC7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527DF-1A41-1B56-D382-0255798FF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3039146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4280A-DE33-1558-2D89-E7FF16A09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14ACE-45C1-4A96-82C3-37ED77B5D7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2BF5E3-F66B-B03D-BFE4-7C6BB8F9AF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5C4CA6-5BC1-27E2-04E5-5484DD6EF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9BDE35-27A1-BABF-82E7-36E7C0B80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550F5E-67FF-EF84-A5BB-81211A19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56777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1D8C9-4EB0-4D2B-665A-3252D0CA5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D3D4EC8-E223-4CD6-7857-2CAC173E5D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663C55-8CC3-EB30-0CE4-6824E8038C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5ED42-338B-D5C6-577A-0FFBD5C919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D5FACA-27E4-E3A5-31DC-3776196D69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4B2B66-626A-03C6-C05A-D66CCEDE3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2274220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CA8C653-6950-A483-6928-AA955CDE73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5355C2-7014-C399-14F8-9CBF86BDD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696777-0FCD-FBF0-0748-6193DD9935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C645BF-85F5-2740-A744-F63F8BE687D9}" type="datetimeFigureOut">
              <a:rPr lang="en-UY" smtClean="0"/>
              <a:t>03/05/2026</a:t>
            </a:fld>
            <a:endParaRPr lang="en-U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908CDE-1943-F868-5C01-0FF4867FED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854943-6C28-68CC-2A5E-7D1F38C5B4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3D725F9-5B9D-DA47-9B55-0B69DD996BD4}" type="slidenum">
              <a:rPr lang="en-UY" smtClean="0"/>
              <a:t>‹Nº›</a:t>
            </a:fld>
            <a:endParaRPr lang="en-UY"/>
          </a:p>
        </p:txBody>
      </p:sp>
    </p:spTree>
    <p:extLst>
      <p:ext uri="{BB962C8B-B14F-4D97-AF65-F5344CB8AC3E}">
        <p14:creationId xmlns:p14="http://schemas.microsoft.com/office/powerpoint/2010/main" val="1713193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B6CD22E-2269-419F-9E81-016EA035D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F1B19C-2980-815B-EB6A-5D5852C35B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7132" y="1295231"/>
            <a:ext cx="5895178" cy="3807446"/>
          </a:xfrm>
        </p:spPr>
        <p:txBody>
          <a:bodyPr anchor="b">
            <a:normAutofit/>
          </a:bodyPr>
          <a:lstStyle/>
          <a:p>
            <a:pPr algn="l"/>
            <a:r>
              <a:rPr lang="en-UY" sz="5100"/>
              <a:t>Introduccion a la Microbiologia – Ciclo Biologia Bioquimica - CENUR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A607D34-E2A9-4595-9DB2-5472E077C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7082" y="0"/>
            <a:ext cx="4884918" cy="6858000"/>
          </a:xfrm>
          <a:custGeom>
            <a:avLst/>
            <a:gdLst>
              <a:gd name="connsiteX0" fmla="*/ 1097203 w 4884918"/>
              <a:gd name="connsiteY0" fmla="*/ 0 h 6858000"/>
              <a:gd name="connsiteX1" fmla="*/ 1154155 w 4884918"/>
              <a:gd name="connsiteY1" fmla="*/ 0 h 6858000"/>
              <a:gd name="connsiteX2" fmla="*/ 972305 w 4884918"/>
              <a:gd name="connsiteY2" fmla="*/ 343212 h 6858000"/>
              <a:gd name="connsiteX3" fmla="*/ 780524 w 4884918"/>
              <a:gd name="connsiteY3" fmla="*/ 761067 h 6858000"/>
              <a:gd name="connsiteX4" fmla="*/ 737045 w 4884918"/>
              <a:gd name="connsiteY4" fmla="*/ 865164 h 6858000"/>
              <a:gd name="connsiteX5" fmla="*/ 762322 w 4884918"/>
              <a:gd name="connsiteY5" fmla="*/ 830676 h 6858000"/>
              <a:gd name="connsiteX6" fmla="*/ 1118805 w 4884918"/>
              <a:gd name="connsiteY6" fmla="*/ 160440 h 6858000"/>
              <a:gd name="connsiteX7" fmla="*/ 1221640 w 4884918"/>
              <a:gd name="connsiteY7" fmla="*/ 0 h 6858000"/>
              <a:gd name="connsiteX8" fmla="*/ 4884918 w 4884918"/>
              <a:gd name="connsiteY8" fmla="*/ 0 h 6858000"/>
              <a:gd name="connsiteX9" fmla="*/ 4884918 w 4884918"/>
              <a:gd name="connsiteY9" fmla="*/ 6857999 h 6858000"/>
              <a:gd name="connsiteX10" fmla="*/ 4884918 w 4884918"/>
              <a:gd name="connsiteY10" fmla="*/ 6858000 h 6858000"/>
              <a:gd name="connsiteX11" fmla="*/ 704817 w 4884918"/>
              <a:gd name="connsiteY11" fmla="*/ 6858000 h 6858000"/>
              <a:gd name="connsiteX12" fmla="*/ 618717 w 4884918"/>
              <a:gd name="connsiteY12" fmla="*/ 6672538 h 6858000"/>
              <a:gd name="connsiteX13" fmla="*/ 309324 w 4884918"/>
              <a:gd name="connsiteY13" fmla="*/ 5833618 h 6858000"/>
              <a:gd name="connsiteX14" fmla="*/ 209850 w 4884918"/>
              <a:gd name="connsiteY14" fmla="*/ 5484180 h 6858000"/>
              <a:gd name="connsiteX15" fmla="*/ 211619 w 4884918"/>
              <a:gd name="connsiteY15" fmla="*/ 5517653 h 6858000"/>
              <a:gd name="connsiteX16" fmla="*/ 361778 w 4884918"/>
              <a:gd name="connsiteY16" fmla="*/ 6145524 h 6858000"/>
              <a:gd name="connsiteX17" fmla="*/ 591356 w 4884918"/>
              <a:gd name="connsiteY17" fmla="*/ 6843306 h 6858000"/>
              <a:gd name="connsiteX18" fmla="*/ 597415 w 4884918"/>
              <a:gd name="connsiteY18" fmla="*/ 6858000 h 6858000"/>
              <a:gd name="connsiteX19" fmla="*/ 545224 w 4884918"/>
              <a:gd name="connsiteY19" fmla="*/ 6858000 h 6858000"/>
              <a:gd name="connsiteX20" fmla="*/ 533604 w 4884918"/>
              <a:gd name="connsiteY20" fmla="*/ 6830072 h 6858000"/>
              <a:gd name="connsiteX21" fmla="*/ 169657 w 4884918"/>
              <a:gd name="connsiteY21" fmla="*/ 5556577 h 6858000"/>
              <a:gd name="connsiteX22" fmla="*/ 12169 w 4884918"/>
              <a:gd name="connsiteY22" fmla="*/ 4362835 h 6858000"/>
              <a:gd name="connsiteX23" fmla="*/ 46168 w 4884918"/>
              <a:gd name="connsiteY23" fmla="*/ 3338487 h 6858000"/>
              <a:gd name="connsiteX24" fmla="*/ 490574 w 4884918"/>
              <a:gd name="connsiteY24" fmla="*/ 1381078 h 6858000"/>
              <a:gd name="connsiteX25" fmla="*/ 984701 w 4884918"/>
              <a:gd name="connsiteY25" fmla="*/ 20824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4884918" h="6858000">
                <a:moveTo>
                  <a:pt x="1097203" y="0"/>
                </a:moveTo>
                <a:lnTo>
                  <a:pt x="1154155" y="0"/>
                </a:lnTo>
                <a:lnTo>
                  <a:pt x="972305" y="343212"/>
                </a:lnTo>
                <a:cubicBezTo>
                  <a:pt x="904739" y="480367"/>
                  <a:pt x="840941" y="619727"/>
                  <a:pt x="780524" y="761067"/>
                </a:cubicBezTo>
                <a:cubicBezTo>
                  <a:pt x="765737" y="795681"/>
                  <a:pt x="751579" y="830550"/>
                  <a:pt x="737045" y="865164"/>
                </a:cubicBezTo>
                <a:cubicBezTo>
                  <a:pt x="748306" y="856057"/>
                  <a:pt x="757014" y="844174"/>
                  <a:pt x="762322" y="830676"/>
                </a:cubicBezTo>
                <a:cubicBezTo>
                  <a:pt x="870201" y="600612"/>
                  <a:pt x="988539" y="376889"/>
                  <a:pt x="1118805" y="160440"/>
                </a:cubicBezTo>
                <a:lnTo>
                  <a:pt x="1221640" y="0"/>
                </a:lnTo>
                <a:lnTo>
                  <a:pt x="4884918" y="0"/>
                </a:lnTo>
                <a:lnTo>
                  <a:pt x="4884918" y="6857999"/>
                </a:lnTo>
                <a:lnTo>
                  <a:pt x="4884918" y="6858000"/>
                </a:lnTo>
                <a:lnTo>
                  <a:pt x="704817" y="6858000"/>
                </a:lnTo>
                <a:lnTo>
                  <a:pt x="618717" y="6672538"/>
                </a:lnTo>
                <a:cubicBezTo>
                  <a:pt x="501618" y="6400947"/>
                  <a:pt x="398622" y="6121213"/>
                  <a:pt x="309324" y="5833618"/>
                </a:cubicBezTo>
                <a:cubicBezTo>
                  <a:pt x="275071" y="5723183"/>
                  <a:pt x="246125" y="5611225"/>
                  <a:pt x="209850" y="5484180"/>
                </a:cubicBezTo>
                <a:cubicBezTo>
                  <a:pt x="209859" y="5495363"/>
                  <a:pt x="210448" y="5506534"/>
                  <a:pt x="211619" y="5517653"/>
                </a:cubicBezTo>
                <a:cubicBezTo>
                  <a:pt x="261166" y="5727113"/>
                  <a:pt x="303888" y="5938474"/>
                  <a:pt x="361778" y="6145524"/>
                </a:cubicBezTo>
                <a:cubicBezTo>
                  <a:pt x="428356" y="6383258"/>
                  <a:pt x="504422" y="6616111"/>
                  <a:pt x="591356" y="6843306"/>
                </a:cubicBezTo>
                <a:lnTo>
                  <a:pt x="597415" y="6858000"/>
                </a:lnTo>
                <a:lnTo>
                  <a:pt x="545224" y="6858000"/>
                </a:lnTo>
                <a:lnTo>
                  <a:pt x="533604" y="6830072"/>
                </a:lnTo>
                <a:cubicBezTo>
                  <a:pt x="376384" y="6416985"/>
                  <a:pt x="257344" y="5991917"/>
                  <a:pt x="169657" y="5556577"/>
                </a:cubicBezTo>
                <a:cubicBezTo>
                  <a:pt x="90154" y="5162256"/>
                  <a:pt x="43261" y="4763750"/>
                  <a:pt x="12169" y="4362835"/>
                </a:cubicBezTo>
                <a:cubicBezTo>
                  <a:pt x="-14122" y="4019865"/>
                  <a:pt x="4458" y="3679429"/>
                  <a:pt x="46168" y="3338487"/>
                </a:cubicBezTo>
                <a:cubicBezTo>
                  <a:pt x="125796" y="2672248"/>
                  <a:pt x="274744" y="2016203"/>
                  <a:pt x="490574" y="1381078"/>
                </a:cubicBezTo>
                <a:cubicBezTo>
                  <a:pt x="629230" y="976550"/>
                  <a:pt x="791584" y="584320"/>
                  <a:pt x="984701" y="208241"/>
                </a:cubicBezTo>
                <a:close/>
              </a:path>
            </a:pathLst>
          </a:custGeom>
          <a:solidFill>
            <a:schemeClr val="accent2"/>
          </a:solidFill>
          <a:ln w="685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E10A415-1016-825B-D570-CD2DC7255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29872" y="1122363"/>
            <a:ext cx="3223928" cy="3980314"/>
          </a:xfrm>
        </p:spPr>
        <p:txBody>
          <a:bodyPr anchor="b">
            <a:normAutofit/>
          </a:bodyPr>
          <a:lstStyle/>
          <a:p>
            <a:pPr algn="l"/>
            <a:r>
              <a:rPr lang="en-UY">
                <a:solidFill>
                  <a:srgbClr val="FFFFFF"/>
                </a:solidFill>
              </a:rPr>
              <a:t>Equipo docente: German Matias Traglia, Andrea Texo, Oscar Irabuena &amp; Alexandra Bozzo</a:t>
            </a:r>
          </a:p>
          <a:p>
            <a:pPr algn="l"/>
            <a:r>
              <a:rPr lang="en-UY">
                <a:solidFill>
                  <a:srgbClr val="FFFFFF"/>
                </a:solidFill>
              </a:rPr>
              <a:t>2026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63DAB858-5A0C-4AFF-AAC6-705EDF8DB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0180" y="5439978"/>
            <a:ext cx="5897880" cy="18288"/>
          </a:xfrm>
          <a:custGeom>
            <a:avLst/>
            <a:gdLst>
              <a:gd name="connsiteX0" fmla="*/ 0 w 5897880"/>
              <a:gd name="connsiteY0" fmla="*/ 0 h 18288"/>
              <a:gd name="connsiteX1" fmla="*/ 537362 w 5897880"/>
              <a:gd name="connsiteY1" fmla="*/ 0 h 18288"/>
              <a:gd name="connsiteX2" fmla="*/ 1133704 w 5897880"/>
              <a:gd name="connsiteY2" fmla="*/ 0 h 18288"/>
              <a:gd name="connsiteX3" fmla="*/ 1671066 w 5897880"/>
              <a:gd name="connsiteY3" fmla="*/ 0 h 18288"/>
              <a:gd name="connsiteX4" fmla="*/ 2385365 w 5897880"/>
              <a:gd name="connsiteY4" fmla="*/ 0 h 18288"/>
              <a:gd name="connsiteX5" fmla="*/ 3040685 w 5897880"/>
              <a:gd name="connsiteY5" fmla="*/ 0 h 18288"/>
              <a:gd name="connsiteX6" fmla="*/ 3696005 w 5897880"/>
              <a:gd name="connsiteY6" fmla="*/ 0 h 18288"/>
              <a:gd name="connsiteX7" fmla="*/ 4469282 w 5897880"/>
              <a:gd name="connsiteY7" fmla="*/ 0 h 18288"/>
              <a:gd name="connsiteX8" fmla="*/ 5183581 w 5897880"/>
              <a:gd name="connsiteY8" fmla="*/ 0 h 18288"/>
              <a:gd name="connsiteX9" fmla="*/ 5897880 w 5897880"/>
              <a:gd name="connsiteY9" fmla="*/ 0 h 18288"/>
              <a:gd name="connsiteX10" fmla="*/ 5897880 w 5897880"/>
              <a:gd name="connsiteY10" fmla="*/ 18288 h 18288"/>
              <a:gd name="connsiteX11" fmla="*/ 5419496 w 5897880"/>
              <a:gd name="connsiteY11" fmla="*/ 18288 h 18288"/>
              <a:gd name="connsiteX12" fmla="*/ 4882134 w 5897880"/>
              <a:gd name="connsiteY12" fmla="*/ 18288 h 18288"/>
              <a:gd name="connsiteX13" fmla="*/ 4167835 w 5897880"/>
              <a:gd name="connsiteY13" fmla="*/ 18288 h 18288"/>
              <a:gd name="connsiteX14" fmla="*/ 3394558 w 5897880"/>
              <a:gd name="connsiteY14" fmla="*/ 18288 h 18288"/>
              <a:gd name="connsiteX15" fmla="*/ 2798216 w 5897880"/>
              <a:gd name="connsiteY15" fmla="*/ 18288 h 18288"/>
              <a:gd name="connsiteX16" fmla="*/ 2024939 w 5897880"/>
              <a:gd name="connsiteY16" fmla="*/ 18288 h 18288"/>
              <a:gd name="connsiteX17" fmla="*/ 1487576 w 5897880"/>
              <a:gd name="connsiteY17" fmla="*/ 18288 h 18288"/>
              <a:gd name="connsiteX18" fmla="*/ 1009193 w 5897880"/>
              <a:gd name="connsiteY18" fmla="*/ 18288 h 18288"/>
              <a:gd name="connsiteX19" fmla="*/ 0 w 5897880"/>
              <a:gd name="connsiteY19" fmla="*/ 18288 h 18288"/>
              <a:gd name="connsiteX20" fmla="*/ 0 w 5897880"/>
              <a:gd name="connsiteY20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897880" h="18288" fill="none" extrusionOk="0">
                <a:moveTo>
                  <a:pt x="0" y="0"/>
                </a:moveTo>
                <a:cubicBezTo>
                  <a:pt x="232564" y="21549"/>
                  <a:pt x="389747" y="7320"/>
                  <a:pt x="537362" y="0"/>
                </a:cubicBezTo>
                <a:cubicBezTo>
                  <a:pt x="684977" y="-7320"/>
                  <a:pt x="894159" y="-7726"/>
                  <a:pt x="1133704" y="0"/>
                </a:cubicBezTo>
                <a:cubicBezTo>
                  <a:pt x="1373249" y="7726"/>
                  <a:pt x="1440352" y="-304"/>
                  <a:pt x="1671066" y="0"/>
                </a:cubicBezTo>
                <a:cubicBezTo>
                  <a:pt x="1901780" y="304"/>
                  <a:pt x="2091497" y="765"/>
                  <a:pt x="2385365" y="0"/>
                </a:cubicBezTo>
                <a:cubicBezTo>
                  <a:pt x="2679233" y="-765"/>
                  <a:pt x="2762926" y="2802"/>
                  <a:pt x="3040685" y="0"/>
                </a:cubicBezTo>
                <a:cubicBezTo>
                  <a:pt x="3318444" y="-2802"/>
                  <a:pt x="3409726" y="9093"/>
                  <a:pt x="3696005" y="0"/>
                </a:cubicBezTo>
                <a:cubicBezTo>
                  <a:pt x="3982284" y="-9093"/>
                  <a:pt x="4087272" y="27119"/>
                  <a:pt x="4469282" y="0"/>
                </a:cubicBezTo>
                <a:cubicBezTo>
                  <a:pt x="4851292" y="-27119"/>
                  <a:pt x="4924835" y="26473"/>
                  <a:pt x="5183581" y="0"/>
                </a:cubicBezTo>
                <a:cubicBezTo>
                  <a:pt x="5442327" y="-26473"/>
                  <a:pt x="5598463" y="7328"/>
                  <a:pt x="5897880" y="0"/>
                </a:cubicBezTo>
                <a:cubicBezTo>
                  <a:pt x="5898259" y="7355"/>
                  <a:pt x="5898164" y="10249"/>
                  <a:pt x="5897880" y="18288"/>
                </a:cubicBezTo>
                <a:cubicBezTo>
                  <a:pt x="5682742" y="31268"/>
                  <a:pt x="5520014" y="14700"/>
                  <a:pt x="5419496" y="18288"/>
                </a:cubicBezTo>
                <a:cubicBezTo>
                  <a:pt x="5318978" y="21876"/>
                  <a:pt x="5012864" y="-2446"/>
                  <a:pt x="4882134" y="18288"/>
                </a:cubicBezTo>
                <a:cubicBezTo>
                  <a:pt x="4751404" y="39022"/>
                  <a:pt x="4313676" y="-3937"/>
                  <a:pt x="4167835" y="18288"/>
                </a:cubicBezTo>
                <a:cubicBezTo>
                  <a:pt x="4021994" y="40513"/>
                  <a:pt x="3715729" y="50049"/>
                  <a:pt x="3394558" y="18288"/>
                </a:cubicBezTo>
                <a:cubicBezTo>
                  <a:pt x="3073387" y="-13473"/>
                  <a:pt x="3093227" y="29828"/>
                  <a:pt x="2798216" y="18288"/>
                </a:cubicBezTo>
                <a:cubicBezTo>
                  <a:pt x="2503205" y="6748"/>
                  <a:pt x="2297615" y="22459"/>
                  <a:pt x="2024939" y="18288"/>
                </a:cubicBezTo>
                <a:cubicBezTo>
                  <a:pt x="1752263" y="14117"/>
                  <a:pt x="1629814" y="-5485"/>
                  <a:pt x="1487576" y="18288"/>
                </a:cubicBezTo>
                <a:cubicBezTo>
                  <a:pt x="1345338" y="42061"/>
                  <a:pt x="1238885" y="15810"/>
                  <a:pt x="1009193" y="18288"/>
                </a:cubicBezTo>
                <a:cubicBezTo>
                  <a:pt x="779501" y="20766"/>
                  <a:pt x="441829" y="-24679"/>
                  <a:pt x="0" y="18288"/>
                </a:cubicBezTo>
                <a:cubicBezTo>
                  <a:pt x="-384" y="12702"/>
                  <a:pt x="-513" y="4636"/>
                  <a:pt x="0" y="0"/>
                </a:cubicBezTo>
                <a:close/>
              </a:path>
              <a:path w="5897880" h="18288" stroke="0" extrusionOk="0">
                <a:moveTo>
                  <a:pt x="0" y="0"/>
                </a:moveTo>
                <a:cubicBezTo>
                  <a:pt x="196299" y="-26676"/>
                  <a:pt x="463834" y="6738"/>
                  <a:pt x="596341" y="0"/>
                </a:cubicBezTo>
                <a:cubicBezTo>
                  <a:pt x="728848" y="-6738"/>
                  <a:pt x="857267" y="1845"/>
                  <a:pt x="1074725" y="0"/>
                </a:cubicBezTo>
                <a:cubicBezTo>
                  <a:pt x="1292183" y="-1845"/>
                  <a:pt x="1545672" y="3744"/>
                  <a:pt x="1848002" y="0"/>
                </a:cubicBezTo>
                <a:cubicBezTo>
                  <a:pt x="2150332" y="-3744"/>
                  <a:pt x="2306688" y="-14526"/>
                  <a:pt x="2444344" y="0"/>
                </a:cubicBezTo>
                <a:cubicBezTo>
                  <a:pt x="2582000" y="14526"/>
                  <a:pt x="2761095" y="-11862"/>
                  <a:pt x="3040685" y="0"/>
                </a:cubicBezTo>
                <a:cubicBezTo>
                  <a:pt x="3320275" y="11862"/>
                  <a:pt x="3622320" y="-32867"/>
                  <a:pt x="3813962" y="0"/>
                </a:cubicBezTo>
                <a:cubicBezTo>
                  <a:pt x="4005604" y="32867"/>
                  <a:pt x="4117810" y="-10778"/>
                  <a:pt x="4351325" y="0"/>
                </a:cubicBezTo>
                <a:cubicBezTo>
                  <a:pt x="4584840" y="10778"/>
                  <a:pt x="4963783" y="-32384"/>
                  <a:pt x="5124602" y="0"/>
                </a:cubicBezTo>
                <a:cubicBezTo>
                  <a:pt x="5285421" y="32384"/>
                  <a:pt x="5705238" y="-29538"/>
                  <a:pt x="5897880" y="0"/>
                </a:cubicBezTo>
                <a:cubicBezTo>
                  <a:pt x="5898220" y="5688"/>
                  <a:pt x="5897711" y="13142"/>
                  <a:pt x="5897880" y="18288"/>
                </a:cubicBezTo>
                <a:cubicBezTo>
                  <a:pt x="5630425" y="-1425"/>
                  <a:pt x="5532865" y="12244"/>
                  <a:pt x="5242560" y="18288"/>
                </a:cubicBezTo>
                <a:cubicBezTo>
                  <a:pt x="4952255" y="24332"/>
                  <a:pt x="4783060" y="5748"/>
                  <a:pt x="4646219" y="18288"/>
                </a:cubicBezTo>
                <a:cubicBezTo>
                  <a:pt x="4509378" y="30828"/>
                  <a:pt x="4163771" y="-13995"/>
                  <a:pt x="3872941" y="18288"/>
                </a:cubicBezTo>
                <a:cubicBezTo>
                  <a:pt x="3582111" y="50571"/>
                  <a:pt x="3362704" y="-1402"/>
                  <a:pt x="3099664" y="18288"/>
                </a:cubicBezTo>
                <a:cubicBezTo>
                  <a:pt x="2836624" y="37978"/>
                  <a:pt x="2747441" y="19657"/>
                  <a:pt x="2562301" y="18288"/>
                </a:cubicBezTo>
                <a:cubicBezTo>
                  <a:pt x="2377161" y="16919"/>
                  <a:pt x="2104946" y="21735"/>
                  <a:pt x="1906981" y="18288"/>
                </a:cubicBezTo>
                <a:cubicBezTo>
                  <a:pt x="1709016" y="14841"/>
                  <a:pt x="1304654" y="-2323"/>
                  <a:pt x="1133704" y="18288"/>
                </a:cubicBezTo>
                <a:cubicBezTo>
                  <a:pt x="962754" y="38899"/>
                  <a:pt x="457048" y="2985"/>
                  <a:pt x="0" y="18288"/>
                </a:cubicBezTo>
                <a:cubicBezTo>
                  <a:pt x="-478" y="10520"/>
                  <a:pt x="210" y="5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sketch line 2">
            <a:extLst>
              <a:ext uri="{FF2B5EF4-FFF2-40B4-BE49-F238E27FC236}">
                <a16:creationId xmlns:a16="http://schemas.microsoft.com/office/drawing/2014/main" id="{8FFD9892-EDE5-4886-A313-66099DA8C8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50653" y="5626353"/>
            <a:ext cx="3479619" cy="18288"/>
          </a:xfrm>
          <a:custGeom>
            <a:avLst/>
            <a:gdLst>
              <a:gd name="connsiteX0" fmla="*/ 0 w 3479619"/>
              <a:gd name="connsiteY0" fmla="*/ 0 h 18288"/>
              <a:gd name="connsiteX1" fmla="*/ 661128 w 3479619"/>
              <a:gd name="connsiteY1" fmla="*/ 0 h 18288"/>
              <a:gd name="connsiteX2" fmla="*/ 1357051 w 3479619"/>
              <a:gd name="connsiteY2" fmla="*/ 0 h 18288"/>
              <a:gd name="connsiteX3" fmla="*/ 2087771 w 3479619"/>
              <a:gd name="connsiteY3" fmla="*/ 0 h 18288"/>
              <a:gd name="connsiteX4" fmla="*/ 2818491 w 3479619"/>
              <a:gd name="connsiteY4" fmla="*/ 0 h 18288"/>
              <a:gd name="connsiteX5" fmla="*/ 3479619 w 3479619"/>
              <a:gd name="connsiteY5" fmla="*/ 0 h 18288"/>
              <a:gd name="connsiteX6" fmla="*/ 3479619 w 3479619"/>
              <a:gd name="connsiteY6" fmla="*/ 18288 h 18288"/>
              <a:gd name="connsiteX7" fmla="*/ 2714103 w 3479619"/>
              <a:gd name="connsiteY7" fmla="*/ 18288 h 18288"/>
              <a:gd name="connsiteX8" fmla="*/ 1948587 w 3479619"/>
              <a:gd name="connsiteY8" fmla="*/ 18288 h 18288"/>
              <a:gd name="connsiteX9" fmla="*/ 1252663 w 3479619"/>
              <a:gd name="connsiteY9" fmla="*/ 18288 h 18288"/>
              <a:gd name="connsiteX10" fmla="*/ 0 w 3479619"/>
              <a:gd name="connsiteY10" fmla="*/ 18288 h 18288"/>
              <a:gd name="connsiteX11" fmla="*/ 0 w 3479619"/>
              <a:gd name="connsiteY11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479619" h="18288" fill="none" extrusionOk="0">
                <a:moveTo>
                  <a:pt x="0" y="0"/>
                </a:moveTo>
                <a:cubicBezTo>
                  <a:pt x="178395" y="-3637"/>
                  <a:pt x="368619" y="-28254"/>
                  <a:pt x="661128" y="0"/>
                </a:cubicBezTo>
                <a:cubicBezTo>
                  <a:pt x="953637" y="28254"/>
                  <a:pt x="1022982" y="-4416"/>
                  <a:pt x="1357051" y="0"/>
                </a:cubicBezTo>
                <a:cubicBezTo>
                  <a:pt x="1691120" y="4416"/>
                  <a:pt x="1729558" y="27777"/>
                  <a:pt x="2087771" y="0"/>
                </a:cubicBezTo>
                <a:cubicBezTo>
                  <a:pt x="2445984" y="-27777"/>
                  <a:pt x="2592094" y="4429"/>
                  <a:pt x="2818491" y="0"/>
                </a:cubicBezTo>
                <a:cubicBezTo>
                  <a:pt x="3044888" y="-4429"/>
                  <a:pt x="3204567" y="26471"/>
                  <a:pt x="3479619" y="0"/>
                </a:cubicBezTo>
                <a:cubicBezTo>
                  <a:pt x="3478910" y="8157"/>
                  <a:pt x="3479206" y="12125"/>
                  <a:pt x="3479619" y="18288"/>
                </a:cubicBezTo>
                <a:cubicBezTo>
                  <a:pt x="3315855" y="-2963"/>
                  <a:pt x="3094885" y="26965"/>
                  <a:pt x="2714103" y="18288"/>
                </a:cubicBezTo>
                <a:cubicBezTo>
                  <a:pt x="2333321" y="9611"/>
                  <a:pt x="2260528" y="-15335"/>
                  <a:pt x="1948587" y="18288"/>
                </a:cubicBezTo>
                <a:cubicBezTo>
                  <a:pt x="1636646" y="51911"/>
                  <a:pt x="1489816" y="46369"/>
                  <a:pt x="1252663" y="18288"/>
                </a:cubicBezTo>
                <a:cubicBezTo>
                  <a:pt x="1015510" y="-9793"/>
                  <a:pt x="519812" y="-12177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479619" h="18288" stroke="0" extrusionOk="0">
                <a:moveTo>
                  <a:pt x="0" y="0"/>
                </a:moveTo>
                <a:cubicBezTo>
                  <a:pt x="326045" y="25020"/>
                  <a:pt x="425411" y="-17676"/>
                  <a:pt x="661128" y="0"/>
                </a:cubicBezTo>
                <a:cubicBezTo>
                  <a:pt x="896845" y="17676"/>
                  <a:pt x="1124825" y="1478"/>
                  <a:pt x="1252663" y="0"/>
                </a:cubicBezTo>
                <a:cubicBezTo>
                  <a:pt x="1380502" y="-1478"/>
                  <a:pt x="1694914" y="11788"/>
                  <a:pt x="2018179" y="0"/>
                </a:cubicBezTo>
                <a:cubicBezTo>
                  <a:pt x="2341444" y="-11788"/>
                  <a:pt x="2451167" y="12596"/>
                  <a:pt x="2679307" y="0"/>
                </a:cubicBezTo>
                <a:cubicBezTo>
                  <a:pt x="2907447" y="-12596"/>
                  <a:pt x="3094555" y="23821"/>
                  <a:pt x="3479619" y="0"/>
                </a:cubicBezTo>
                <a:cubicBezTo>
                  <a:pt x="3479355" y="4493"/>
                  <a:pt x="3480003" y="9472"/>
                  <a:pt x="3479619" y="18288"/>
                </a:cubicBezTo>
                <a:cubicBezTo>
                  <a:pt x="3311729" y="36782"/>
                  <a:pt x="3015946" y="7938"/>
                  <a:pt x="2783695" y="18288"/>
                </a:cubicBezTo>
                <a:cubicBezTo>
                  <a:pt x="2551444" y="28638"/>
                  <a:pt x="2398767" y="-13940"/>
                  <a:pt x="2018179" y="18288"/>
                </a:cubicBezTo>
                <a:cubicBezTo>
                  <a:pt x="1637591" y="50516"/>
                  <a:pt x="1634873" y="-6356"/>
                  <a:pt x="1426644" y="18288"/>
                </a:cubicBezTo>
                <a:cubicBezTo>
                  <a:pt x="1218415" y="42932"/>
                  <a:pt x="1006973" y="4094"/>
                  <a:pt x="730720" y="18288"/>
                </a:cubicBezTo>
                <a:cubicBezTo>
                  <a:pt x="454467" y="32482"/>
                  <a:pt x="291313" y="3910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41275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24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61C4C57-A17E-8878-5228-B36848F27932}"/>
              </a:ext>
            </a:extLst>
          </p:cNvPr>
          <p:cNvSpPr txBox="1"/>
          <p:nvPr/>
        </p:nvSpPr>
        <p:spPr>
          <a:xfrm>
            <a:off x="544040" y="190700"/>
            <a:ext cx="101490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buNone/>
            </a:pP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CONTENIDO TEMATICO: MODULOS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67AEB242-D369-BB5B-8AD6-2EFEE7DA18B7}"/>
              </a:ext>
            </a:extLst>
          </p:cNvPr>
          <p:cNvSpPr/>
          <p:nvPr/>
        </p:nvSpPr>
        <p:spPr>
          <a:xfrm>
            <a:off x="710004" y="703385"/>
            <a:ext cx="2463501" cy="23666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Y" sz="1400" b="1" dirty="0"/>
              <a:t>MODULO 1:</a:t>
            </a:r>
          </a:p>
          <a:p>
            <a:pPr algn="ctr"/>
            <a:r>
              <a:rPr lang="es-ES" sz="1400" b="1" dirty="0"/>
              <a:t>Diversidad y características generales de los microorganismos. Bioseguridad y control de calidad en el laboratorio de microbiología </a:t>
            </a:r>
            <a:endParaRPr lang="en-UY" sz="1400" b="1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06C1127-B9C5-FA8A-150B-95DBD69FCE68}"/>
              </a:ext>
            </a:extLst>
          </p:cNvPr>
          <p:cNvSpPr/>
          <p:nvPr/>
        </p:nvSpPr>
        <p:spPr>
          <a:xfrm>
            <a:off x="4864249" y="703385"/>
            <a:ext cx="2463501" cy="23666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Y" b="1" dirty="0"/>
              <a:t>MODULO 2: </a:t>
            </a:r>
            <a:r>
              <a:rPr lang="es-ES" b="1" dirty="0"/>
              <a:t>Metabolismo, fisiología y genética bacteriana </a:t>
            </a:r>
            <a:endParaRPr lang="en-UY" b="1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02F00FE-50F2-EAB8-9391-58F174E768EE}"/>
              </a:ext>
            </a:extLst>
          </p:cNvPr>
          <p:cNvSpPr/>
          <p:nvPr/>
        </p:nvSpPr>
        <p:spPr>
          <a:xfrm>
            <a:off x="8876851" y="703385"/>
            <a:ext cx="2463501" cy="23666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Y" b="1" dirty="0"/>
              <a:t>MODULO 3: </a:t>
            </a:r>
            <a:r>
              <a:rPr lang="es-ES" b="1" dirty="0"/>
              <a:t>Virología </a:t>
            </a:r>
            <a:endParaRPr lang="en-UY" b="1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9A04BCA-8B50-DE14-45FF-859CAEBB0C51}"/>
              </a:ext>
            </a:extLst>
          </p:cNvPr>
          <p:cNvSpPr/>
          <p:nvPr/>
        </p:nvSpPr>
        <p:spPr>
          <a:xfrm>
            <a:off x="2714510" y="3752624"/>
            <a:ext cx="2463501" cy="23666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Y" b="1" dirty="0"/>
              <a:t>MODULO 4: </a:t>
            </a:r>
            <a:r>
              <a:rPr lang="es-ES" b="1" dirty="0"/>
              <a:t>Micología</a:t>
            </a:r>
            <a:r>
              <a:rPr lang="en-UY" b="1" dirty="0">
                <a:effectLst/>
              </a:rPr>
              <a:t> </a:t>
            </a:r>
            <a:endParaRPr lang="en-UY" b="1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5599B3B-92AD-7666-E188-5613EC0E5FE6}"/>
              </a:ext>
            </a:extLst>
          </p:cNvPr>
          <p:cNvSpPr/>
          <p:nvPr/>
        </p:nvSpPr>
        <p:spPr>
          <a:xfrm>
            <a:off x="6987868" y="3736641"/>
            <a:ext cx="2463501" cy="236668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Y" b="1" dirty="0"/>
              <a:t>MODULO 5: </a:t>
            </a:r>
            <a:r>
              <a:rPr lang="es-ES" b="1" dirty="0"/>
              <a:t>Ecología microbiana </a:t>
            </a:r>
            <a:endParaRPr lang="en-UY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5824C3-2892-B58B-1BA2-99F474B8DE97}"/>
              </a:ext>
            </a:extLst>
          </p:cNvPr>
          <p:cNvSpPr txBox="1"/>
          <p:nvPr/>
        </p:nvSpPr>
        <p:spPr>
          <a:xfrm>
            <a:off x="374723" y="3167419"/>
            <a:ext cx="31340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Y" sz="1400" dirty="0"/>
              <a:t>DOCENTES: </a:t>
            </a:r>
          </a:p>
          <a:p>
            <a:pPr algn="ctr"/>
            <a:r>
              <a:rPr lang="en-UY" sz="1400" dirty="0"/>
              <a:t>Andrea Texo – Oscar Irabuena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325E6D3-A976-4F3A-8E53-5114C0E1538D}"/>
              </a:ext>
            </a:extLst>
          </p:cNvPr>
          <p:cNvSpPr txBox="1"/>
          <p:nvPr/>
        </p:nvSpPr>
        <p:spPr>
          <a:xfrm>
            <a:off x="4325467" y="3132053"/>
            <a:ext cx="36809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Y" sz="1400" dirty="0"/>
              <a:t>DOCENTES: </a:t>
            </a:r>
          </a:p>
          <a:p>
            <a:pPr algn="ctr"/>
            <a:r>
              <a:rPr lang="en-UY" sz="1400" dirty="0"/>
              <a:t>Germán Traglia – Alexandra Bozzo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A9330B2-5719-A480-05BF-8D18E265CB0D}"/>
              </a:ext>
            </a:extLst>
          </p:cNvPr>
          <p:cNvSpPr txBox="1"/>
          <p:nvPr/>
        </p:nvSpPr>
        <p:spPr>
          <a:xfrm>
            <a:off x="8025205" y="3070068"/>
            <a:ext cx="4166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Y" sz="1400" dirty="0"/>
              <a:t>DOCENTES INVITADO:  Samuel Miño (INTA - Arg)</a:t>
            </a:r>
          </a:p>
          <a:p>
            <a:pPr algn="ctr"/>
            <a:r>
              <a:rPr lang="en-UY" sz="1400" dirty="0"/>
              <a:t>Coordinacion: Germán Traglia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D03987-6E2C-B277-EE21-1F1D2FD2FFD5}"/>
              </a:ext>
            </a:extLst>
          </p:cNvPr>
          <p:cNvSpPr txBox="1"/>
          <p:nvPr/>
        </p:nvSpPr>
        <p:spPr>
          <a:xfrm>
            <a:off x="1862862" y="6216658"/>
            <a:ext cx="4166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Y" sz="1400" dirty="0"/>
              <a:t>DOCENTES INVITADO:  Cristina Iovanitti (UBA - Arg)</a:t>
            </a:r>
          </a:p>
          <a:p>
            <a:pPr algn="ctr"/>
            <a:r>
              <a:rPr lang="en-UY" sz="1400" dirty="0"/>
              <a:t>Coordinacion: Germán Traglia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C55782F-C107-20CE-2950-E4A94360079A}"/>
              </a:ext>
            </a:extLst>
          </p:cNvPr>
          <p:cNvSpPr txBox="1"/>
          <p:nvPr/>
        </p:nvSpPr>
        <p:spPr>
          <a:xfrm>
            <a:off x="6797817" y="6071221"/>
            <a:ext cx="284360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Y" sz="1400" dirty="0"/>
              <a:t>DOCENTES: </a:t>
            </a:r>
          </a:p>
          <a:p>
            <a:pPr algn="ctr"/>
            <a:r>
              <a:rPr lang="en-UY" sz="1400" dirty="0"/>
              <a:t>Alexandra Bozzo, Andrea Texo, Matias Victoria, Germán Traglia</a:t>
            </a:r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63EE9B31-4FC6-C6BF-FE85-6A51876F959D}"/>
              </a:ext>
            </a:extLst>
          </p:cNvPr>
          <p:cNvSpPr/>
          <p:nvPr/>
        </p:nvSpPr>
        <p:spPr>
          <a:xfrm>
            <a:off x="3480097" y="1612542"/>
            <a:ext cx="1065007" cy="6054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Y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C1EC1069-9EE2-E7A3-AD1A-E8ECB5B71510}"/>
              </a:ext>
            </a:extLst>
          </p:cNvPr>
          <p:cNvSpPr/>
          <p:nvPr/>
        </p:nvSpPr>
        <p:spPr>
          <a:xfrm>
            <a:off x="7569797" y="1582362"/>
            <a:ext cx="1065007" cy="6054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Y"/>
          </a:p>
        </p:txBody>
      </p:sp>
      <p:sp>
        <p:nvSpPr>
          <p:cNvPr id="15" name="Right Arrow 14">
            <a:extLst>
              <a:ext uri="{FF2B5EF4-FFF2-40B4-BE49-F238E27FC236}">
                <a16:creationId xmlns:a16="http://schemas.microsoft.com/office/drawing/2014/main" id="{1F34D7FD-9207-4550-F558-484E0FBC6585}"/>
              </a:ext>
            </a:extLst>
          </p:cNvPr>
          <p:cNvSpPr/>
          <p:nvPr/>
        </p:nvSpPr>
        <p:spPr>
          <a:xfrm>
            <a:off x="5550436" y="4640049"/>
            <a:ext cx="1065007" cy="60546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Y" dirty="0"/>
          </a:p>
        </p:txBody>
      </p:sp>
    </p:spTree>
    <p:extLst>
      <p:ext uri="{BB962C8B-B14F-4D97-AF65-F5344CB8AC3E}">
        <p14:creationId xmlns:p14="http://schemas.microsoft.com/office/powerpoint/2010/main" val="8505400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2CBDB6D-A430-C961-B439-14DFDC10B6EF}"/>
              </a:ext>
            </a:extLst>
          </p:cNvPr>
          <p:cNvSpPr txBox="1"/>
          <p:nvPr/>
        </p:nvSpPr>
        <p:spPr>
          <a:xfrm>
            <a:off x="494852" y="758877"/>
            <a:ext cx="8767482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lnSpc>
                <a:spcPct val="150000"/>
              </a:lnSpc>
              <a:spcBef>
                <a:spcPts val="5"/>
              </a:spcBef>
              <a:buNone/>
            </a:pPr>
            <a:r>
              <a:rPr lang="es-ES" sz="18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Responsables</a:t>
            </a:r>
            <a:r>
              <a:rPr lang="es-ES" sz="1800" b="1" u="sng" spc="125" dirty="0">
                <a:effectLst/>
                <a:latin typeface="Arial" panose="020B0604020202020204" pitchFamily="34" charset="0"/>
                <a:ea typeface="Arial MT"/>
                <a:cs typeface="Arial MT"/>
              </a:rPr>
              <a:t> y encargados </a:t>
            </a:r>
            <a:r>
              <a:rPr lang="es-ES" sz="18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de</a:t>
            </a:r>
            <a:r>
              <a:rPr lang="es-ES" sz="1800" b="1" u="sng" spc="12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la</a:t>
            </a:r>
            <a:r>
              <a:rPr lang="es-ES" sz="1800" b="1" u="sng" spc="12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unidad</a:t>
            </a:r>
            <a:r>
              <a:rPr lang="es-ES" sz="1800" b="1" u="sng" spc="12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  <a:r>
              <a:rPr lang="es-ES" sz="18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curricular</a:t>
            </a: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:</a:t>
            </a:r>
            <a:r>
              <a:rPr lang="es-ES" sz="1800" b="1" spc="125" dirty="0">
                <a:effectLst/>
                <a:latin typeface="Arial" panose="020B0604020202020204" pitchFamily="34" charset="0"/>
                <a:ea typeface="Arial MT"/>
                <a:cs typeface="Arial MT"/>
              </a:rPr>
              <a:t> </a:t>
            </a:r>
          </a:p>
          <a:p>
            <a:pPr marL="514350" indent="-28575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Oscar</a:t>
            </a:r>
            <a:r>
              <a:rPr lang="es-ES" sz="1800" spc="1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 err="1">
                <a:effectLst/>
                <a:latin typeface="Arial MT"/>
                <a:ea typeface="Arial MT"/>
                <a:cs typeface="Arial MT"/>
              </a:rPr>
              <a:t>Irabuena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 (</a:t>
            </a:r>
            <a:r>
              <a:rPr lang="es-ES" dirty="0">
                <a:latin typeface="Arial MT"/>
                <a:ea typeface="Arial MT"/>
                <a:cs typeface="Arial MT"/>
              </a:rPr>
              <a:t>E-mail: </a:t>
            </a:r>
            <a:r>
              <a:rPr lang="es-ES" dirty="0" err="1">
                <a:latin typeface="Arial MT"/>
                <a:ea typeface="Arial MT"/>
                <a:cs typeface="Arial MT"/>
              </a:rPr>
              <a:t>oirabu@gmail.com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),</a:t>
            </a:r>
            <a:r>
              <a:rPr lang="es-ES" sz="1800" spc="125" dirty="0">
                <a:effectLst/>
                <a:latin typeface="Arial MT"/>
                <a:ea typeface="Arial MT"/>
                <a:cs typeface="Arial MT"/>
              </a:rPr>
              <a:t> </a:t>
            </a:r>
          </a:p>
          <a:p>
            <a:pPr marL="514350" indent="-28575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Alexandra</a:t>
            </a:r>
            <a:r>
              <a:rPr lang="es-ES" sz="1800" spc="12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Bozzo </a:t>
            </a:r>
            <a:r>
              <a:rPr lang="es-ES" dirty="0">
                <a:latin typeface="Arial MT"/>
                <a:ea typeface="Arial MT"/>
                <a:cs typeface="Arial MT"/>
              </a:rPr>
              <a:t>(E-mail: </a:t>
            </a:r>
            <a:r>
              <a:rPr lang="es-ES" dirty="0" err="1">
                <a:latin typeface="Arial MT"/>
                <a:ea typeface="Arial MT"/>
                <a:cs typeface="Arial MT"/>
              </a:rPr>
              <a:t>alexandrabozzo@gmail.com</a:t>
            </a:r>
            <a:r>
              <a:rPr lang="es-ES" dirty="0">
                <a:latin typeface="Arial MT"/>
                <a:ea typeface="Arial MT"/>
                <a:cs typeface="Arial MT"/>
              </a:rPr>
              <a:t> ) </a:t>
            </a:r>
            <a:endParaRPr lang="es-ES" sz="1800" dirty="0">
              <a:effectLst/>
              <a:latin typeface="Arial MT"/>
              <a:ea typeface="Arial MT"/>
              <a:cs typeface="Arial MT"/>
            </a:endParaRPr>
          </a:p>
          <a:p>
            <a:pPr marL="514350" indent="-28575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Germán</a:t>
            </a:r>
            <a:r>
              <a:rPr lang="en-UY" sz="1600" dirty="0">
                <a:latin typeface="Arial MT"/>
                <a:ea typeface="Arial MT"/>
                <a:cs typeface="Arial MT"/>
              </a:rPr>
              <a:t> </a:t>
            </a: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Traglia</a:t>
            </a:r>
            <a:r>
              <a:rPr lang="es-ES" spc="-25" dirty="0">
                <a:latin typeface="Arial MT"/>
                <a:ea typeface="Arial MT"/>
                <a:cs typeface="Arial MT"/>
              </a:rPr>
              <a:t> (E-mail: gertra13a@gmail.com)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</a:p>
          <a:p>
            <a:pPr marL="514350" indent="-285750">
              <a:lnSpc>
                <a:spcPct val="150000"/>
              </a:lnSpc>
              <a:spcBef>
                <a:spcPts val="5"/>
              </a:spcBef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Andrea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-20" dirty="0" err="1">
                <a:effectLst/>
                <a:latin typeface="Arial MT"/>
                <a:ea typeface="Arial MT"/>
                <a:cs typeface="Arial MT"/>
              </a:rPr>
              <a:t>Texo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pc="-20" dirty="0">
                <a:latin typeface="Arial MT"/>
                <a:ea typeface="Arial MT"/>
                <a:cs typeface="Arial MT"/>
              </a:rPr>
              <a:t>(E-mail: </a:t>
            </a:r>
            <a:r>
              <a:rPr lang="es-ES" spc="-20" dirty="0" err="1">
                <a:latin typeface="Arial MT"/>
                <a:ea typeface="Arial MT"/>
                <a:cs typeface="Arial MT"/>
              </a:rPr>
              <a:t>andretexo@gmail.com</a:t>
            </a:r>
            <a:r>
              <a:rPr lang="es-ES" spc="-20" dirty="0">
                <a:latin typeface="Arial MT"/>
                <a:ea typeface="Arial MT"/>
                <a:cs typeface="Arial MT"/>
              </a:rPr>
              <a:t> )</a:t>
            </a:r>
            <a:endParaRPr lang="en-UY" sz="1800" dirty="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EECD8E4-ADCE-019F-A81D-BF170F3AA5ED}"/>
              </a:ext>
            </a:extLst>
          </p:cNvPr>
          <p:cNvSpPr txBox="1"/>
          <p:nvPr/>
        </p:nvSpPr>
        <p:spPr>
          <a:xfrm>
            <a:off x="494852" y="3505903"/>
            <a:ext cx="8767482" cy="2118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13335" indent="-228600" algn="just">
              <a:lnSpc>
                <a:spcPct val="150000"/>
              </a:lnSpc>
              <a:buNone/>
            </a:pPr>
            <a:r>
              <a:rPr lang="es-ES" sz="18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Otros/as docentes participantes de la unidad curricu</a:t>
            </a:r>
            <a:r>
              <a:rPr lang="es-ES" sz="1800" b="1" u="sng" dirty="0">
                <a:effectLst/>
                <a:latin typeface="Arial MT"/>
                <a:ea typeface="Arial MT"/>
                <a:cs typeface="Arial MT"/>
              </a:rPr>
              <a:t>lar: </a:t>
            </a:r>
          </a:p>
          <a:p>
            <a:pPr marL="514350" marR="1333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Laura Cavallo (Hospital ASSE Salto), </a:t>
            </a:r>
          </a:p>
          <a:p>
            <a:pPr marL="514350" marR="1333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Cristina </a:t>
            </a:r>
            <a:r>
              <a:rPr lang="es-ES" sz="1800" spc="-10" dirty="0" err="1">
                <a:effectLst/>
                <a:latin typeface="Arial MT"/>
                <a:ea typeface="Arial MT"/>
                <a:cs typeface="Arial MT"/>
              </a:rPr>
              <a:t>Iovanitti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 (</a:t>
            </a:r>
            <a:r>
              <a:rPr lang="es-ES" sz="1800" spc="-10" dirty="0" err="1">
                <a:effectLst/>
                <a:latin typeface="Arial MT"/>
                <a:ea typeface="Arial MT"/>
                <a:cs typeface="Arial MT"/>
              </a:rPr>
              <a:t>Fac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. de Medicina – Universidad de Buenos Aires - Argentina), </a:t>
            </a:r>
          </a:p>
          <a:p>
            <a:pPr marL="514350" marR="1333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Samuel Miño (INTA Cerro Azul - Argentina).</a:t>
            </a:r>
          </a:p>
          <a:p>
            <a:pPr marL="514350" marR="13335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pc="-10" dirty="0">
                <a:latin typeface="Arial MT"/>
                <a:ea typeface="Arial MT"/>
                <a:cs typeface="Arial MT"/>
              </a:rPr>
              <a:t>Paulina </a:t>
            </a:r>
            <a:r>
              <a:rPr lang="es-ES" spc="-10" dirty="0" err="1">
                <a:latin typeface="Arial MT"/>
                <a:ea typeface="Arial MT"/>
                <a:cs typeface="Arial MT"/>
              </a:rPr>
              <a:t>Boiani</a:t>
            </a:r>
            <a:r>
              <a:rPr lang="es-ES" spc="-10" dirty="0">
                <a:latin typeface="Arial MT"/>
                <a:ea typeface="Arial MT"/>
                <a:cs typeface="Arial MT"/>
              </a:rPr>
              <a:t> (estudiante de Biología Humana)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4111475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0B5173E-F685-F431-D371-AA30D0806DBB}"/>
              </a:ext>
            </a:extLst>
          </p:cNvPr>
          <p:cNvSpPr txBox="1"/>
          <p:nvPr/>
        </p:nvSpPr>
        <p:spPr>
          <a:xfrm>
            <a:off x="65314" y="1065120"/>
            <a:ext cx="12061371" cy="4329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buNone/>
            </a:pPr>
            <a:r>
              <a:rPr lang="es-ES" sz="18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Objetivo </a:t>
            </a:r>
            <a:r>
              <a:rPr lang="es-ES" sz="1800" b="1" u="sng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general: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  <a:p>
            <a:pPr>
              <a:buNone/>
            </a:pP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 </a:t>
            </a:r>
            <a:endParaRPr lang="en-UY" sz="1800" dirty="0">
              <a:effectLst/>
              <a:latin typeface="Arial MT"/>
              <a:ea typeface="Arial MT"/>
              <a:cs typeface="Arial MT"/>
            </a:endParaRPr>
          </a:p>
          <a:p>
            <a:pPr marL="180975" marR="11430" algn="just">
              <a:lnSpc>
                <a:spcPct val="150000"/>
              </a:lnSpc>
              <a:buNone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Brindar a los estudiantes conocimientos básicos y actualizados en Microbiología general para obtener una visión general de los principales procesos relacionados a la actividad agropecuaria, el ambiente y la salud realizados por los microorganismos.</a:t>
            </a:r>
            <a:endParaRPr lang="en-UY" sz="1800" dirty="0">
              <a:effectLst/>
              <a:latin typeface="Arial MT"/>
              <a:ea typeface="Arial MT"/>
              <a:cs typeface="Arial MT"/>
            </a:endParaRPr>
          </a:p>
          <a:p>
            <a:pPr>
              <a:spcBef>
                <a:spcPts val="690"/>
              </a:spcBef>
              <a:buNone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 </a:t>
            </a:r>
            <a:endParaRPr lang="en-UY" sz="1800" dirty="0">
              <a:effectLst/>
              <a:latin typeface="Arial MT"/>
              <a:ea typeface="Arial MT"/>
              <a:cs typeface="Arial MT"/>
            </a:endParaRPr>
          </a:p>
          <a:p>
            <a:pPr marL="228600">
              <a:buNone/>
            </a:pPr>
            <a:r>
              <a:rPr lang="es-ES" sz="1800" b="1" u="sng" dirty="0">
                <a:effectLst/>
                <a:latin typeface="Arial" panose="020B0604020202020204" pitchFamily="34" charset="0"/>
                <a:ea typeface="Arial MT"/>
                <a:cs typeface="Arial MT"/>
              </a:rPr>
              <a:t>Objetivos </a:t>
            </a:r>
            <a:r>
              <a:rPr lang="es-ES" sz="1800" b="1" u="sng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específicos: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  <a:p>
            <a:pPr marL="342900" marR="12700" lvl="0" indent="-342900">
              <a:lnSpc>
                <a:spcPct val="150000"/>
              </a:lnSpc>
              <a:spcBef>
                <a:spcPts val="690"/>
              </a:spcBef>
              <a:buSzPts val="1200"/>
              <a:buFont typeface="+mj-lt"/>
              <a:buAutoNum type="arabicPeriod"/>
              <a:tabLst>
                <a:tab pos="457200" algn="l"/>
              </a:tabLst>
            </a:pP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Explicar las principales características estructurales, fisiológicas y genéticas de</a:t>
            </a:r>
            <a:r>
              <a:rPr lang="es-ES" sz="1800" spc="-20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los 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microorganismos.</a:t>
            </a:r>
            <a:endParaRPr lang="en-UY" sz="1600" dirty="0">
              <a:latin typeface="Arial MT"/>
              <a:ea typeface="Arial MT"/>
              <a:cs typeface="Arial MT"/>
            </a:endParaRPr>
          </a:p>
          <a:p>
            <a:pPr marL="342900" marR="12700" lvl="0" indent="-342900">
              <a:lnSpc>
                <a:spcPct val="150000"/>
              </a:lnSpc>
              <a:spcBef>
                <a:spcPts val="690"/>
              </a:spcBef>
              <a:buSzPts val="1200"/>
              <a:buFont typeface="+mj-lt"/>
              <a:buAutoNum type="arabicPeriod"/>
              <a:tabLst>
                <a:tab pos="457200" algn="l"/>
              </a:tabLst>
            </a:pP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Comprender las técnicas básicas de aislamiento y crecimiento de </a:t>
            </a:r>
            <a:r>
              <a:rPr lang="es-ES" sz="1800" spc="-10" dirty="0">
                <a:effectLst/>
                <a:latin typeface="Arial MT"/>
                <a:ea typeface="Arial MT"/>
                <a:cs typeface="Arial MT"/>
              </a:rPr>
              <a:t>bacterias</a:t>
            </a:r>
            <a:endParaRPr lang="en-UY" sz="1600" spc="0" dirty="0">
              <a:effectLst/>
              <a:latin typeface="Arial MT"/>
              <a:ea typeface="Arial MT"/>
              <a:cs typeface="Arial MT"/>
            </a:endParaRPr>
          </a:p>
          <a:p>
            <a:pPr marL="342900" marR="12065" lvl="0" indent="-342900">
              <a:lnSpc>
                <a:spcPct val="150000"/>
              </a:lnSpc>
              <a:spcBef>
                <a:spcPts val="690"/>
              </a:spcBef>
              <a:buSzPts val="1200"/>
              <a:buFont typeface="+mj-lt"/>
              <a:buAutoNum type="arabicPeriod"/>
              <a:tabLst>
                <a:tab pos="457200" algn="l"/>
              </a:tabLst>
            </a:pP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Interpretar el papel de los microorganismos en el ambiente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la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salud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humana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y</a:t>
            </a:r>
            <a:r>
              <a:rPr lang="es-ES" sz="1800" spc="-15" dirty="0">
                <a:effectLst/>
                <a:latin typeface="Arial MT"/>
                <a:ea typeface="Arial MT"/>
                <a:cs typeface="Arial MT"/>
              </a:rPr>
              <a:t> </a:t>
            </a:r>
            <a:r>
              <a:rPr lang="es-ES" sz="1800" spc="0" dirty="0">
                <a:effectLst/>
                <a:latin typeface="Arial MT"/>
                <a:ea typeface="Arial MT"/>
                <a:cs typeface="Arial MT"/>
              </a:rPr>
              <a:t>en la producción.</a:t>
            </a:r>
            <a:endParaRPr lang="en-UY" sz="1600" spc="0" dirty="0">
              <a:effectLst/>
              <a:latin typeface="Arial MT"/>
              <a:ea typeface="Arial MT"/>
              <a:cs typeface="Arial MT"/>
            </a:endParaRPr>
          </a:p>
          <a:p>
            <a:pPr>
              <a:buNone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 </a:t>
            </a:r>
            <a:endParaRPr lang="en-UY" sz="1800" dirty="0">
              <a:effectLst/>
              <a:latin typeface="Arial MT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322690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D19A30-0FD6-D261-E169-2A8ABE2F5050}"/>
              </a:ext>
            </a:extLst>
          </p:cNvPr>
          <p:cNvSpPr txBox="1"/>
          <p:nvPr/>
        </p:nvSpPr>
        <p:spPr>
          <a:xfrm>
            <a:off x="387276" y="779515"/>
            <a:ext cx="1118795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buNone/>
            </a:pP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A quiénes está </a:t>
            </a:r>
            <a:r>
              <a:rPr lang="es-ES" sz="1800" b="1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dirigido: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  <a:p>
            <a:pPr>
              <a:buNone/>
            </a:pP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 </a:t>
            </a:r>
            <a:endParaRPr lang="en-UY" sz="1800" dirty="0">
              <a:effectLst/>
              <a:latin typeface="Arial MT"/>
              <a:ea typeface="Arial MT"/>
              <a:cs typeface="Arial MT"/>
            </a:endParaRPr>
          </a:p>
          <a:p>
            <a:pPr marL="457200" marR="15240" indent="-228600" algn="just">
              <a:buNone/>
            </a:pPr>
            <a:r>
              <a:rPr lang="es-ES" sz="1800" dirty="0">
                <a:effectLst/>
                <a:latin typeface="Arial MT"/>
                <a:ea typeface="Arial MT"/>
                <a:cs typeface="Arial MT"/>
              </a:rPr>
              <a:t>A estudiantes del Ciclo en Biología Bioquímica (CBB), Licenciatura en Biología Humana (LBH), Ciclo Inicial Optativo Científico Tecnológico (CIO CT), Ciclo Inicial Optativo Salud (CIO Salud), Agronomía.</a:t>
            </a:r>
            <a:endParaRPr lang="en-UY" sz="1800" dirty="0">
              <a:effectLst/>
              <a:latin typeface="Arial MT"/>
              <a:ea typeface="Arial MT"/>
              <a:cs typeface="Arial M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763F032-F54B-990F-C258-84B70DA971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7023742"/>
              </p:ext>
            </p:extLst>
          </p:nvPr>
        </p:nvGraphicFramePr>
        <p:xfrm>
          <a:off x="714282" y="3031701"/>
          <a:ext cx="10034756" cy="13716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7198183">
                  <a:extLst>
                    <a:ext uri="{9D8B030D-6E8A-4147-A177-3AD203B41FA5}">
                      <a16:colId xmlns:a16="http://schemas.microsoft.com/office/drawing/2014/main" val="637965529"/>
                    </a:ext>
                  </a:extLst>
                </a:gridCol>
                <a:gridCol w="2836573">
                  <a:extLst>
                    <a:ext uri="{9D8B030D-6E8A-4147-A177-3AD203B41FA5}">
                      <a16:colId xmlns:a16="http://schemas.microsoft.com/office/drawing/2014/main" val="735413722"/>
                    </a:ext>
                  </a:extLst>
                </a:gridCol>
              </a:tblGrid>
              <a:tr h="177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>
                          <a:effectLst/>
                        </a:rPr>
                        <a:t>Carga horaria teóricos </a:t>
                      </a:r>
                      <a:r>
                        <a:rPr lang="es-ES" sz="1800" spc="-50">
                          <a:effectLst/>
                        </a:rPr>
                        <a:t>*</a:t>
                      </a:r>
                      <a:endParaRPr lang="en-UY" sz="18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>
                          <a:effectLst/>
                        </a:rPr>
                        <a:t>100</a:t>
                      </a:r>
                      <a:endParaRPr lang="en-UY" sz="18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64942770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>
                          <a:effectLst/>
                        </a:rPr>
                        <a:t>Carga horaria </a:t>
                      </a:r>
                      <a:r>
                        <a:rPr lang="es-ES" sz="1800" spc="-10">
                          <a:effectLst/>
                        </a:rPr>
                        <a:t>laboratorio</a:t>
                      </a:r>
                      <a:endParaRPr lang="en-UY" sz="18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>
                          <a:effectLst/>
                        </a:rPr>
                        <a:t>30</a:t>
                      </a:r>
                      <a:endParaRPr lang="en-UY" sz="18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11449450"/>
                  </a:ext>
                </a:extLst>
              </a:tr>
              <a:tr h="177165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 dirty="0">
                          <a:effectLst/>
                        </a:rPr>
                        <a:t>Clases de </a:t>
                      </a:r>
                      <a:r>
                        <a:rPr lang="es-ES" sz="1800" spc="-10" dirty="0">
                          <a:effectLst/>
                        </a:rPr>
                        <a:t>consulta</a:t>
                      </a: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 spc="-50">
                          <a:effectLst/>
                        </a:rPr>
                        <a:t>5</a:t>
                      </a:r>
                      <a:endParaRPr lang="en-UY" sz="18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99754196"/>
                  </a:ext>
                </a:extLst>
              </a:tr>
              <a:tr h="1651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>
                          <a:effectLst/>
                        </a:rPr>
                        <a:t>Actividades domiciliarias</a:t>
                      </a:r>
                      <a:endParaRPr lang="en-UY" sz="18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>
                          <a:effectLst/>
                        </a:rPr>
                        <a:t>60</a:t>
                      </a:r>
                      <a:endParaRPr lang="en-UY" sz="18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90098035"/>
                  </a:ext>
                </a:extLst>
              </a:tr>
              <a:tr h="17780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>
                          <a:effectLst/>
                        </a:rPr>
                        <a:t>Carga horaria </a:t>
                      </a:r>
                      <a:r>
                        <a:rPr lang="es-ES" sz="1800" spc="-20">
                          <a:effectLst/>
                        </a:rPr>
                        <a:t>TOTAL</a:t>
                      </a:r>
                      <a:endParaRPr lang="en-UY" sz="180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s-ES" sz="1800" dirty="0">
                          <a:effectLst/>
                        </a:rPr>
                        <a:t>195</a:t>
                      </a: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33090106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1011DABB-A7FB-21A6-6557-E9C8C11719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7276" y="2385370"/>
            <a:ext cx="534438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s-ES" altLang="en-UY" b="1" dirty="0">
                <a:latin typeface="Arial" panose="020B0604020202020204" pitchFamily="34" charset="0"/>
                <a:ea typeface="Arial MT"/>
                <a:cs typeface="Arial MT"/>
              </a:rPr>
              <a:t>CRÉDITOS: 13 crédito Carga horaria</a:t>
            </a:r>
          </a:p>
          <a:p>
            <a:pPr marL="228600"/>
            <a:endParaRPr lang="es-ES" altLang="en-UY" b="1" dirty="0">
              <a:latin typeface="Arial" panose="020B0604020202020204" pitchFamily="34" charset="0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28312006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2BA8F20-78DB-E919-8839-6A848D26DE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8466924"/>
              </p:ext>
            </p:extLst>
          </p:nvPr>
        </p:nvGraphicFramePr>
        <p:xfrm>
          <a:off x="742122" y="978506"/>
          <a:ext cx="7625603" cy="111400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249140">
                  <a:extLst>
                    <a:ext uri="{9D8B030D-6E8A-4147-A177-3AD203B41FA5}">
                      <a16:colId xmlns:a16="http://schemas.microsoft.com/office/drawing/2014/main" val="1108603407"/>
                    </a:ext>
                  </a:extLst>
                </a:gridCol>
                <a:gridCol w="1376463">
                  <a:extLst>
                    <a:ext uri="{9D8B030D-6E8A-4147-A177-3AD203B41FA5}">
                      <a16:colId xmlns:a16="http://schemas.microsoft.com/office/drawing/2014/main" val="2629877473"/>
                    </a:ext>
                  </a:extLst>
                </a:gridCol>
              </a:tblGrid>
              <a:tr h="567149">
                <a:tc>
                  <a:txBody>
                    <a:bodyPr/>
                    <a:lstStyle/>
                    <a:p>
                      <a:pPr marL="297815" algn="l">
                        <a:spcBef>
                          <a:spcPts val="45"/>
                        </a:spcBef>
                        <a:buNone/>
                      </a:pPr>
                      <a:r>
                        <a:rPr lang="es-ES" sz="1800" dirty="0">
                          <a:effectLst/>
                        </a:rPr>
                        <a:t>Asistencia obligatoria teóricos </a:t>
                      </a:r>
                      <a:r>
                        <a:rPr lang="es-ES" sz="1800" spc="-25" dirty="0">
                          <a:effectLst/>
                        </a:rPr>
                        <a:t>(%)</a:t>
                      </a: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1465" algn="l">
                        <a:spcBef>
                          <a:spcPts val="45"/>
                        </a:spcBef>
                        <a:buNone/>
                      </a:pPr>
                      <a:r>
                        <a:rPr lang="es-ES" sz="1800" spc="-25" dirty="0">
                          <a:effectLst/>
                        </a:rPr>
                        <a:t>70</a:t>
                      </a:r>
                      <a:r>
                        <a:rPr lang="en-UY" sz="1800" spc="0" dirty="0">
                          <a:effectLst/>
                        </a:rPr>
                        <a:t> </a:t>
                      </a:r>
                      <a:r>
                        <a:rPr lang="es-ES" sz="1800" spc="-50" dirty="0">
                          <a:effectLst/>
                        </a:rPr>
                        <a:t>%</a:t>
                      </a: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778964003"/>
                  </a:ext>
                </a:extLst>
              </a:tr>
              <a:tr h="546858">
                <a:tc>
                  <a:txBody>
                    <a:bodyPr/>
                    <a:lstStyle/>
                    <a:p>
                      <a:pPr marL="526415" marR="102870" indent="-228600" algn="l">
                        <a:lnSpc>
                          <a:spcPts val="1380"/>
                        </a:lnSpc>
                        <a:buNone/>
                        <a:tabLst>
                          <a:tab pos="1205865" algn="l"/>
                          <a:tab pos="2113280" algn="l"/>
                        </a:tabLst>
                      </a:pPr>
                      <a:r>
                        <a:rPr lang="es-ES" sz="1800" spc="-10" dirty="0">
                          <a:effectLst/>
                        </a:rPr>
                        <a:t>Asistencia obligatoria prácticos, (Laboratorios)</a:t>
                      </a: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91465" algn="l">
                        <a:lnSpc>
                          <a:spcPts val="1365"/>
                        </a:lnSpc>
                        <a:buNone/>
                      </a:pPr>
                      <a:r>
                        <a:rPr lang="es-ES" sz="1800" spc="-25" dirty="0">
                          <a:effectLst/>
                        </a:rPr>
                        <a:t>70</a:t>
                      </a:r>
                      <a:r>
                        <a:rPr lang="en-UY" sz="1800" spc="0" dirty="0">
                          <a:effectLst/>
                        </a:rPr>
                        <a:t> </a:t>
                      </a:r>
                      <a:r>
                        <a:rPr lang="es-ES" sz="1800" spc="-50" dirty="0">
                          <a:effectLst/>
                        </a:rPr>
                        <a:t>%</a:t>
                      </a: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906724095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D1D98CCE-4A49-369F-38A0-F493949CBC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222" y="240398"/>
            <a:ext cx="388982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/>
            <a:r>
              <a:rPr lang="es-ES" altLang="en-UY" b="1" dirty="0">
                <a:latin typeface="Arial" panose="020B0604020202020204" pitchFamily="34" charset="0"/>
                <a:ea typeface="Arial MT"/>
                <a:cs typeface="Arial MT"/>
              </a:rPr>
              <a:t>Régimen de asistencias</a:t>
            </a:r>
          </a:p>
          <a:p>
            <a:pPr marL="228600"/>
            <a:endParaRPr lang="es-ES" altLang="en-UY" b="1" dirty="0">
              <a:latin typeface="Arial" panose="020B0604020202020204" pitchFamily="34" charset="0"/>
              <a:ea typeface="Arial MT"/>
              <a:cs typeface="Arial M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95255A-9E0F-9164-632C-88D9F274C4E5}"/>
              </a:ext>
            </a:extLst>
          </p:cNvPr>
          <p:cNvSpPr txBox="1"/>
          <p:nvPr/>
        </p:nvSpPr>
        <p:spPr>
          <a:xfrm>
            <a:off x="447222" y="2461216"/>
            <a:ext cx="561011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buNone/>
            </a:pP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Sistema de aprobación del </a:t>
            </a:r>
            <a:r>
              <a:rPr lang="es-ES" sz="1800" b="1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curso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949E3E6-B2EB-E85A-A3C4-E81DC94B75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2261824"/>
              </p:ext>
            </p:extLst>
          </p:nvPr>
        </p:nvGraphicFramePr>
        <p:xfrm>
          <a:off x="742122" y="3199252"/>
          <a:ext cx="9176429" cy="105410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6355105">
                  <a:extLst>
                    <a:ext uri="{9D8B030D-6E8A-4147-A177-3AD203B41FA5}">
                      <a16:colId xmlns:a16="http://schemas.microsoft.com/office/drawing/2014/main" val="2206567004"/>
                    </a:ext>
                  </a:extLst>
                </a:gridCol>
                <a:gridCol w="2821324">
                  <a:extLst>
                    <a:ext uri="{9D8B030D-6E8A-4147-A177-3AD203B41FA5}">
                      <a16:colId xmlns:a16="http://schemas.microsoft.com/office/drawing/2014/main" val="352047944"/>
                    </a:ext>
                  </a:extLst>
                </a:gridCol>
              </a:tblGrid>
              <a:tr h="355600">
                <a:tc gridSpan="2">
                  <a:txBody>
                    <a:bodyPr/>
                    <a:lstStyle/>
                    <a:p>
                      <a:pPr marL="523240" marR="55880" indent="-228600" algn="ctr">
                        <a:lnSpc>
                          <a:spcPts val="1350"/>
                        </a:lnSpc>
                        <a:buNone/>
                        <a:tabLst>
                          <a:tab pos="947420" algn="l"/>
                          <a:tab pos="1922780" algn="l"/>
                        </a:tabLst>
                      </a:pPr>
                      <a:r>
                        <a:rPr lang="en-UY" sz="1800" b="1" dirty="0">
                          <a:effectLst/>
                          <a:latin typeface="Arial MT"/>
                          <a:ea typeface="Arial MT"/>
                          <a:cs typeface="Arial MT"/>
                        </a:rPr>
                        <a:t>La materia NO es Exonerable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pPr marL="529590" marR="63500" indent="-228600">
                        <a:lnSpc>
                          <a:spcPts val="1350"/>
                        </a:lnSpc>
                        <a:buNone/>
                        <a:tabLst>
                          <a:tab pos="601345" algn="l"/>
                          <a:tab pos="1096010" algn="l"/>
                        </a:tabLst>
                      </a:pP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2505982016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s-ES" sz="1800" dirty="0">
                          <a:effectLst/>
                        </a:rPr>
                        <a:t> </a:t>
                      </a:r>
                      <a:endParaRPr lang="en-UY" sz="1800" dirty="0">
                        <a:effectLst/>
                      </a:endParaRPr>
                    </a:p>
                    <a:p>
                      <a:pPr marL="294640">
                        <a:buNone/>
                      </a:pPr>
                      <a:r>
                        <a:rPr lang="es-ES" sz="1800" spc="-10" dirty="0">
                          <a:effectLst/>
                        </a:rPr>
                        <a:t>Examen: aprobación del curso</a:t>
                      </a: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529590" marR="57150" indent="-228600">
                        <a:buNone/>
                        <a:tabLst>
                          <a:tab pos="1009650" algn="l"/>
                        </a:tabLst>
                      </a:pPr>
                      <a:r>
                        <a:rPr lang="es-ES" sz="1800" dirty="0">
                          <a:effectLst/>
                        </a:rPr>
                        <a:t> </a:t>
                      </a:r>
                      <a:r>
                        <a:rPr lang="es-ES" sz="1800" spc="-25" dirty="0">
                          <a:effectLst/>
                        </a:rPr>
                        <a:t>51% (Aceptable) en</a:t>
                      </a:r>
                      <a:r>
                        <a:rPr lang="en-UY" sz="1800" spc="0" dirty="0">
                          <a:effectLst/>
                        </a:rPr>
                        <a:t> </a:t>
                      </a:r>
                      <a:r>
                        <a:rPr lang="es-ES" sz="1800" spc="-20" dirty="0">
                          <a:effectLst/>
                        </a:rPr>
                        <a:t>los dos </a:t>
                      </a:r>
                      <a:r>
                        <a:rPr lang="es-ES" sz="1800" spc="-10" dirty="0">
                          <a:effectLst/>
                        </a:rPr>
                        <a:t>parciales</a:t>
                      </a:r>
                      <a:endParaRPr lang="en-UY" sz="1800" dirty="0">
                        <a:effectLst/>
                        <a:latin typeface="Arial MT"/>
                        <a:ea typeface="Arial MT"/>
                        <a:cs typeface="Arial M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1230280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86150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24853BD-B698-7DC4-0EE8-9498F5E7205B}"/>
              </a:ext>
            </a:extLst>
          </p:cNvPr>
          <p:cNvSpPr txBox="1"/>
          <p:nvPr/>
        </p:nvSpPr>
        <p:spPr>
          <a:xfrm>
            <a:off x="339645" y="438778"/>
            <a:ext cx="71154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>
              <a:buNone/>
            </a:pP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Sistema de aprobación del </a:t>
            </a:r>
            <a:r>
              <a:rPr lang="es-ES" sz="1800" b="1" spc="-10" dirty="0">
                <a:effectLst/>
                <a:latin typeface="Arial" panose="020B0604020202020204" pitchFamily="34" charset="0"/>
                <a:ea typeface="Arial MT"/>
                <a:cs typeface="Arial MT"/>
              </a:rPr>
              <a:t>curso - consideraciones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AB78723B-4925-67BE-C3CF-B56EC79A58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32327305"/>
              </p:ext>
            </p:extLst>
          </p:nvPr>
        </p:nvGraphicFramePr>
        <p:xfrm>
          <a:off x="2917206" y="1256523"/>
          <a:ext cx="6357588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28103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5DAE70-7BF3-E096-FFAB-CE9046578FBF}"/>
              </a:ext>
            </a:extLst>
          </p:cNvPr>
          <p:cNvSpPr txBox="1"/>
          <p:nvPr/>
        </p:nvSpPr>
        <p:spPr>
          <a:xfrm>
            <a:off x="318130" y="578628"/>
            <a:ext cx="101490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buNone/>
            </a:pPr>
            <a:r>
              <a:rPr lang="es-ES" sz="24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MINI-PARCIAL PRE-PRACTICO – Requerimiento para asistencia al practico</a:t>
            </a:r>
            <a:endParaRPr lang="en-UY" sz="2400" dirty="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484C5D5-3EE2-40D4-DFA2-151523115202}"/>
              </a:ext>
            </a:extLst>
          </p:cNvPr>
          <p:cNvSpPr txBox="1"/>
          <p:nvPr/>
        </p:nvSpPr>
        <p:spPr>
          <a:xfrm>
            <a:off x="157779" y="1518980"/>
            <a:ext cx="11876442" cy="457099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28600">
              <a:lnSpc>
                <a:spcPct val="150000"/>
              </a:lnSpc>
              <a:buNone/>
            </a:pPr>
            <a:r>
              <a:rPr lang="es-ES" sz="1800" dirty="0">
                <a:effectLst/>
                <a:latin typeface="Arial" panose="020B0604020202020204" pitchFamily="34" charset="0"/>
                <a:ea typeface="Arial MT"/>
                <a:cs typeface="Arial MT"/>
              </a:rPr>
              <a:t>Para cada una de las actividades prácticas, el estudiante debe haber leído las clases teorías (EVA) como así la guía</a:t>
            </a:r>
            <a:r>
              <a:rPr lang="es-ES" dirty="0">
                <a:latin typeface="Arial" panose="020B0604020202020204" pitchFamily="34" charset="0"/>
                <a:ea typeface="Arial MT"/>
                <a:cs typeface="Arial MT"/>
              </a:rPr>
              <a:t> practica, para ello se realizará un “mini-parcial” </a:t>
            </a:r>
            <a:r>
              <a:rPr lang="es-ES" sz="1800" dirty="0">
                <a:effectLst/>
                <a:latin typeface="Arial" panose="020B0604020202020204" pitchFamily="34" charset="0"/>
                <a:ea typeface="Arial MT"/>
                <a:cs typeface="Arial MT"/>
              </a:rPr>
              <a:t>de 1 - 3 preguntas.</a:t>
            </a:r>
          </a:p>
          <a:p>
            <a:pPr marL="228600">
              <a:lnSpc>
                <a:spcPct val="150000"/>
              </a:lnSpc>
              <a:buNone/>
            </a:pPr>
            <a:r>
              <a:rPr lang="es-ES" sz="1800" dirty="0">
                <a:effectLst/>
                <a:latin typeface="Arial" panose="020B0604020202020204" pitchFamily="34" charset="0"/>
                <a:ea typeface="Arial MT"/>
                <a:cs typeface="Arial MT"/>
              </a:rPr>
              <a:t>(Tiempo estimado de ”mini-parcial”= 5-10 minutos)</a:t>
            </a:r>
          </a:p>
          <a:p>
            <a:pPr marL="228600">
              <a:lnSpc>
                <a:spcPct val="150000"/>
              </a:lnSpc>
              <a:buNone/>
            </a:pPr>
            <a:endParaRPr lang="es-ES" dirty="0">
              <a:latin typeface="Arial" panose="020B0604020202020204" pitchFamily="34" charset="0"/>
              <a:ea typeface="Arial MT"/>
              <a:cs typeface="Arial MT"/>
            </a:endParaRPr>
          </a:p>
          <a:p>
            <a:pPr marL="228600">
              <a:lnSpc>
                <a:spcPct val="150000"/>
              </a:lnSpc>
              <a:buNone/>
            </a:pPr>
            <a:r>
              <a:rPr lang="es-ES" dirty="0">
                <a:latin typeface="Arial" panose="020B0604020202020204" pitchFamily="34" charset="0"/>
                <a:ea typeface="Arial MT"/>
                <a:cs typeface="Arial MT"/>
              </a:rPr>
              <a:t>El resultado se dará en el momento y la asistencia al práctico como la entrada al laboratorio dependerá de la aprobación del “mini-parcial”</a:t>
            </a:r>
          </a:p>
          <a:p>
            <a:pPr marL="228600">
              <a:lnSpc>
                <a:spcPct val="150000"/>
              </a:lnSpc>
              <a:buNone/>
            </a:pPr>
            <a:endParaRPr lang="es-ES" dirty="0">
              <a:latin typeface="Arial" panose="020B0604020202020204" pitchFamily="34" charset="0"/>
              <a:ea typeface="Arial MT"/>
              <a:cs typeface="Arial MT"/>
            </a:endParaRPr>
          </a:p>
          <a:p>
            <a:pPr marL="228600">
              <a:lnSpc>
                <a:spcPct val="150000"/>
              </a:lnSpc>
              <a:buNone/>
            </a:pPr>
            <a:r>
              <a:rPr lang="es-ES" b="1" dirty="0">
                <a:solidFill>
                  <a:srgbClr val="FF0000"/>
                </a:solidFill>
                <a:latin typeface="Arial" panose="020B0604020202020204" pitchFamily="34" charset="0"/>
                <a:ea typeface="Arial MT"/>
                <a:cs typeface="Arial MT"/>
              </a:rPr>
              <a:t>EL “MINI-PARCIAL” NO ES PARTE DE EVALUACION CONTINUA DE PRACTICO, ES REQUERIMIENTO FUNDAMENTAL PARA LA ASISTENCIA AL LABORATORIO, </a:t>
            </a:r>
            <a:r>
              <a:rPr lang="es-ES" b="1" u="sng" dirty="0">
                <a:solidFill>
                  <a:srgbClr val="FF0000"/>
                </a:solidFill>
                <a:latin typeface="Arial" panose="020B0604020202020204" pitchFamily="34" charset="0"/>
                <a:ea typeface="Arial MT"/>
                <a:cs typeface="Arial MT"/>
              </a:rPr>
              <a:t>LA NO APROBACION EQUIVALE A UN AUSENTE</a:t>
            </a:r>
          </a:p>
          <a:p>
            <a:pPr marL="228600">
              <a:lnSpc>
                <a:spcPct val="150000"/>
              </a:lnSpc>
              <a:buNone/>
            </a:pPr>
            <a:endParaRPr lang="es-ES" sz="1600" b="1" dirty="0">
              <a:effectLst/>
              <a:latin typeface="Arial" panose="020B0604020202020204" pitchFamily="34" charset="0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1472660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93CE5C9-ACDB-6718-AA63-A2115100B5F6}"/>
              </a:ext>
            </a:extLst>
          </p:cNvPr>
          <p:cNvSpPr txBox="1"/>
          <p:nvPr/>
        </p:nvSpPr>
        <p:spPr>
          <a:xfrm>
            <a:off x="436464" y="320444"/>
            <a:ext cx="101490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buNone/>
            </a:pP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PRACTICOS CON EVALUACIÓN CONTINUA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BF9297-F43C-E027-B8B1-D3D9105FC7D9}"/>
              </a:ext>
            </a:extLst>
          </p:cNvPr>
          <p:cNvSpPr txBox="1"/>
          <p:nvPr/>
        </p:nvSpPr>
        <p:spPr>
          <a:xfrm>
            <a:off x="157779" y="861898"/>
            <a:ext cx="11876442" cy="506747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 marL="228600">
              <a:lnSpc>
                <a:spcPct val="150000"/>
              </a:lnSpc>
              <a:buNone/>
            </a:pPr>
            <a:r>
              <a:rPr lang="es-ES" dirty="0">
                <a:latin typeface="Arial" panose="020B0604020202020204" pitchFamily="34" charset="0"/>
                <a:ea typeface="Arial MT"/>
                <a:cs typeface="Arial MT"/>
              </a:rPr>
              <a:t>A</a:t>
            </a:r>
            <a:r>
              <a:rPr lang="es-ES" sz="1800" dirty="0">
                <a:effectLst/>
                <a:latin typeface="Arial" panose="020B0604020202020204" pitchFamily="34" charset="0"/>
                <a:ea typeface="Arial MT"/>
                <a:cs typeface="Arial MT"/>
              </a:rPr>
              <a:t>probación del practico</a:t>
            </a:r>
          </a:p>
          <a:p>
            <a:pPr marL="228600">
              <a:lnSpc>
                <a:spcPct val="150000"/>
              </a:lnSpc>
              <a:buNone/>
            </a:pPr>
            <a:r>
              <a:rPr lang="es-ES" dirty="0">
                <a:latin typeface="Arial" panose="020B0604020202020204" pitchFamily="34" charset="0"/>
                <a:ea typeface="Arial MT"/>
                <a:cs typeface="Arial MT"/>
              </a:rPr>
              <a:t>E</a:t>
            </a:r>
            <a:r>
              <a:rPr lang="es-ES" sz="1800" dirty="0">
                <a:effectLst/>
                <a:latin typeface="Arial" panose="020B0604020202020204" pitchFamily="34" charset="0"/>
                <a:ea typeface="Arial MT"/>
                <a:cs typeface="Arial MT"/>
              </a:rPr>
              <a:t>l estudiante debe realizar una actividad que puede consistir en un resumen de lo visto en el practico y/o un informe </a:t>
            </a:r>
            <a:r>
              <a:rPr lang="es-ES" dirty="0">
                <a:latin typeface="Arial" panose="020B0604020202020204" pitchFamily="34" charset="0"/>
                <a:ea typeface="Arial MT"/>
                <a:cs typeface="Arial MT"/>
              </a:rPr>
              <a:t>donde deba aplicar los conocimientos adquiridos en la actividad práctica.</a:t>
            </a:r>
            <a:endParaRPr lang="es-ES" sz="1800" dirty="0">
              <a:effectLst/>
              <a:latin typeface="Arial" panose="020B0604020202020204" pitchFamily="34" charset="0"/>
              <a:ea typeface="Arial MT"/>
              <a:cs typeface="Arial MT"/>
            </a:endParaRPr>
          </a:p>
          <a:p>
            <a:pPr marL="228600">
              <a:lnSpc>
                <a:spcPct val="150000"/>
              </a:lnSpc>
              <a:buNone/>
            </a:pPr>
            <a:r>
              <a:rPr lang="es-ES" dirty="0">
                <a:latin typeface="Arial" panose="020B0604020202020204" pitchFamily="34" charset="0"/>
                <a:ea typeface="Arial MT"/>
                <a:cs typeface="Arial MT"/>
              </a:rPr>
              <a:t>Para el desarrollo del informe, se especificará el formato de presentación, tales como numero palabras (en caso de resumen), estructura del informe (titulo, introducción, objetivo, materiales y métodos, resultados y discusión/conclusión)., Se deberá complementar con la búsqueda bibliográfica algún trabajo científico relacionado al trabajo solicitado.</a:t>
            </a:r>
          </a:p>
          <a:p>
            <a:pPr marL="228600">
              <a:lnSpc>
                <a:spcPct val="150000"/>
              </a:lnSpc>
              <a:buNone/>
            </a:pPr>
            <a:endParaRPr lang="es-ES" dirty="0">
              <a:latin typeface="Arial" panose="020B0604020202020204" pitchFamily="34" charset="0"/>
              <a:ea typeface="Arial MT"/>
              <a:cs typeface="Arial MT"/>
            </a:endParaRPr>
          </a:p>
          <a:p>
            <a:pPr marL="228600">
              <a:lnSpc>
                <a:spcPct val="150000"/>
              </a:lnSpc>
              <a:buNone/>
            </a:pPr>
            <a:r>
              <a:rPr lang="es-ES" dirty="0">
                <a:latin typeface="Arial" panose="020B0604020202020204" pitchFamily="34" charset="0"/>
                <a:ea typeface="Arial MT"/>
                <a:cs typeface="Arial MT"/>
              </a:rPr>
              <a:t>Tiempo de entrega: 7 días corridos a partir de la disponibilidad en EVA de la actividad (posterior a la realización del practico). La entrega será por el sistema EVA.</a:t>
            </a:r>
          </a:p>
          <a:p>
            <a:pPr marL="228600">
              <a:lnSpc>
                <a:spcPct val="150000"/>
              </a:lnSpc>
              <a:buNone/>
            </a:pPr>
            <a:endParaRPr lang="es-ES" dirty="0">
              <a:latin typeface="Arial" panose="020B0604020202020204" pitchFamily="34" charset="0"/>
              <a:ea typeface="Arial MT"/>
              <a:cs typeface="Arial MT"/>
            </a:endParaRPr>
          </a:p>
          <a:p>
            <a:pPr marL="228600">
              <a:lnSpc>
                <a:spcPct val="150000"/>
              </a:lnSpc>
              <a:buNone/>
            </a:pPr>
            <a:r>
              <a:rPr lang="es-ES" sz="2000" b="1" u="sng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Arial MT"/>
                <a:cs typeface="Arial MT"/>
              </a:rPr>
              <a:t>Estas actividades son obligatorias en las evaluaciones deben  alcanzar el mínimo aceptable </a:t>
            </a:r>
          </a:p>
        </p:txBody>
      </p:sp>
    </p:spTree>
    <p:extLst>
      <p:ext uri="{BB962C8B-B14F-4D97-AF65-F5344CB8AC3E}">
        <p14:creationId xmlns:p14="http://schemas.microsoft.com/office/powerpoint/2010/main" val="1426497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57D814F-04F8-09B6-0FEE-AE68599BDB46}"/>
              </a:ext>
            </a:extLst>
          </p:cNvPr>
          <p:cNvSpPr txBox="1"/>
          <p:nvPr/>
        </p:nvSpPr>
        <p:spPr>
          <a:xfrm>
            <a:off x="436464" y="320444"/>
            <a:ext cx="101490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algn="ctr">
              <a:buNone/>
            </a:pPr>
            <a:r>
              <a:rPr lang="es-ES" sz="1800" b="1" dirty="0">
                <a:effectLst/>
                <a:latin typeface="Arial" panose="020B0604020202020204" pitchFamily="34" charset="0"/>
                <a:ea typeface="Arial MT"/>
                <a:cs typeface="Arial MT"/>
              </a:rPr>
              <a:t>CLASES DE CONSULTA</a:t>
            </a:r>
            <a:endParaRPr lang="en-UY" sz="1600" dirty="0">
              <a:effectLst/>
              <a:latin typeface="Arial MT"/>
              <a:ea typeface="Arial MT"/>
              <a:cs typeface="Arial M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EAA945-4869-F2A1-8722-BB2BB07D76D3}"/>
              </a:ext>
            </a:extLst>
          </p:cNvPr>
          <p:cNvSpPr txBox="1"/>
          <p:nvPr/>
        </p:nvSpPr>
        <p:spPr>
          <a:xfrm>
            <a:off x="436464" y="1215121"/>
            <a:ext cx="10893688" cy="48885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</a:rPr>
              <a:t>Las clases de consulta serán previamente agendadas con una semana de anticipación.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ES" sz="2400" dirty="0">
                <a:latin typeface="Arial" panose="020B0604020202020204" pitchFamily="34" charset="0"/>
              </a:rPr>
              <a:t>El horario y día se acordará entre el/los docente/s responsable/s y los estudiantes de cada modulo.</a:t>
            </a:r>
            <a:endParaRPr lang="en-UY" sz="2400" dirty="0">
              <a:latin typeface="Arial" panose="020B0604020202020204" pitchFamily="34" charset="0"/>
            </a:endParaRP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s-MX" sz="2400" dirty="0">
                <a:latin typeface="Arial" panose="020B0604020202020204" pitchFamily="34" charset="0"/>
              </a:rPr>
              <a:t>Tener en cuenta que: “</a:t>
            </a:r>
            <a:r>
              <a:rPr lang="en-UY" sz="2400" dirty="0">
                <a:latin typeface="Arial" panose="020B0604020202020204" pitchFamily="34" charset="0"/>
              </a:rPr>
              <a:t>La clase de consulta no es una repeticion de la clase</a:t>
            </a:r>
            <a:r>
              <a:rPr lang="es-MX" sz="2400" dirty="0">
                <a:latin typeface="Arial" panose="020B0604020202020204" pitchFamily="34" charset="0"/>
              </a:rPr>
              <a:t>”. Ir</a:t>
            </a:r>
            <a:r>
              <a:rPr lang="en-UY" sz="2400" dirty="0">
                <a:latin typeface="Arial" panose="020B0604020202020204" pitchFamily="34" charset="0"/>
              </a:rPr>
              <a:t> con </a:t>
            </a:r>
            <a:r>
              <a:rPr lang="es-MX" sz="2400" dirty="0">
                <a:latin typeface="Arial" panose="020B0604020202020204" pitchFamily="34" charset="0"/>
              </a:rPr>
              <a:t>dudas</a:t>
            </a:r>
            <a:r>
              <a:rPr lang="en-UY" sz="2400" dirty="0">
                <a:latin typeface="Arial" panose="020B0604020202020204" pitchFamily="34" charset="0"/>
              </a:rPr>
              <a:t> concretas de conceptos que no se hayan entendido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Y" sz="2400" dirty="0">
                <a:latin typeface="Arial" panose="020B0604020202020204" pitchFamily="34" charset="0"/>
              </a:rPr>
              <a:t>Duracion de la clase de consulta: 1 – 1 ½ hora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Y" sz="2400" dirty="0">
                <a:latin typeface="Arial" panose="020B0604020202020204" pitchFamily="34" charset="0"/>
              </a:rPr>
              <a:t>Tiempo de espera: 10 min.</a:t>
            </a:r>
          </a:p>
          <a:p>
            <a:pPr marL="5143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s-ES" dirty="0">
              <a:latin typeface="Arial" panose="020B0604020202020204" pitchFamily="34" charset="0"/>
              <a:ea typeface="Arial MT"/>
              <a:cs typeface="Arial MT"/>
            </a:endParaRPr>
          </a:p>
        </p:txBody>
      </p:sp>
    </p:spTree>
    <p:extLst>
      <p:ext uri="{BB962C8B-B14F-4D97-AF65-F5344CB8AC3E}">
        <p14:creationId xmlns:p14="http://schemas.microsoft.com/office/powerpoint/2010/main" val="33885356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98</TotalTime>
  <Words>788</Words>
  <Application>Microsoft Office PowerPoint</Application>
  <PresentationFormat>Panorámica</PresentationFormat>
  <Paragraphs>90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Arial MT</vt:lpstr>
      <vt:lpstr>Office Theme</vt:lpstr>
      <vt:lpstr>Introduccion a la Microbiologia – Ciclo Biologia Bioquimica - CENUR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Introduccion a la Microbiologia – Ciclo Biologia Bioquimica - CENUR</dc:title>
  <dc:creator>German Traglia</dc:creator>
  <cp:lastModifiedBy>Usuario</cp:lastModifiedBy>
  <cp:revision>11</cp:revision>
  <dcterms:created xsi:type="dcterms:W3CDTF">2026-03-05T13:52:27Z</dcterms:created>
  <dcterms:modified xsi:type="dcterms:W3CDTF">2026-03-05T20:55:50Z</dcterms:modified>
</cp:coreProperties>
</file>