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3"/>
  </p:notesMasterIdLst>
  <p:handoutMasterIdLst>
    <p:handoutMasterId r:id="rId24"/>
  </p:handoutMasterIdLst>
  <p:sldIdLst>
    <p:sldId id="256" r:id="rId2"/>
    <p:sldId id="280" r:id="rId3"/>
    <p:sldId id="259" r:id="rId4"/>
    <p:sldId id="275" r:id="rId5"/>
    <p:sldId id="268" r:id="rId6"/>
    <p:sldId id="273" r:id="rId7"/>
    <p:sldId id="270" r:id="rId8"/>
    <p:sldId id="271" r:id="rId9"/>
    <p:sldId id="263" r:id="rId10"/>
    <p:sldId id="264" r:id="rId11"/>
    <p:sldId id="266" r:id="rId12"/>
    <p:sldId id="265" r:id="rId13"/>
    <p:sldId id="262" r:id="rId14"/>
    <p:sldId id="278" r:id="rId15"/>
    <p:sldId id="276" r:id="rId16"/>
    <p:sldId id="279" r:id="rId17"/>
    <p:sldId id="277" r:id="rId18"/>
    <p:sldId id="269" r:id="rId19"/>
    <p:sldId id="281" r:id="rId20"/>
    <p:sldId id="260" r:id="rId21"/>
    <p:sldId id="282" r:id="rId22"/>
  </p:sldIdLst>
  <p:sldSz cx="9144000" cy="6858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32" autoAdjust="0"/>
  </p:normalViewPr>
  <p:slideViewPr>
    <p:cSldViewPr snapToGrid="0">
      <p:cViewPr>
        <p:scale>
          <a:sx n="171" d="100"/>
          <a:sy n="171" d="100"/>
        </p:scale>
        <p:origin x="-192" y="1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7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F08E156-F874-4BEF-8890-9BF40E6D589A}" type="datetime1">
              <a:rPr lang="es-ES" smtClean="0"/>
              <a:t>22/10/25</a:t>
            </a:fld>
            <a:endParaRPr lang="es-ES"/>
          </a:p>
        </p:txBody>
      </p:sp>
      <p:sp>
        <p:nvSpPr>
          <p:cNvPr id="4" name="Marcador de pie de página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s-ES" smtClean="0"/>
              <a:t>‹Nº›</a:t>
            </a:fld>
            <a:endParaRPr lang="es-ES"/>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F3130D7-F8A8-418C-88E9-BBD4D9DFEB3A}" type="datetime1">
              <a:rPr lang="es-ES" noProof="0" smtClean="0"/>
              <a:t>22/10/25</a:t>
            </a:fld>
            <a:endParaRPr lang="es-ES" noProof="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es-ES" noProof="0" smtClean="0"/>
              <a:t>‹Nº›</a:t>
            </a:fld>
            <a:endParaRPr lang="es-ES"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1</a:t>
            </a:fld>
            <a:endParaRPr lang="es-ES"/>
          </a:p>
        </p:txBody>
      </p:sp>
    </p:spTree>
    <p:extLst>
      <p:ext uri="{BB962C8B-B14F-4D97-AF65-F5344CB8AC3E}">
        <p14:creationId xmlns:p14="http://schemas.microsoft.com/office/powerpoint/2010/main" val="139004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20</a:t>
            </a:fld>
            <a:endParaRPr lang="es-ES"/>
          </a:p>
        </p:txBody>
      </p:sp>
    </p:spTree>
    <p:extLst>
      <p:ext uri="{BB962C8B-B14F-4D97-AF65-F5344CB8AC3E}">
        <p14:creationId xmlns:p14="http://schemas.microsoft.com/office/powerpoint/2010/main" val="104671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3</a:t>
            </a:fld>
            <a:endParaRPr lang="es-ES"/>
          </a:p>
        </p:txBody>
      </p:sp>
    </p:spTree>
    <p:extLst>
      <p:ext uri="{BB962C8B-B14F-4D97-AF65-F5344CB8AC3E}">
        <p14:creationId xmlns:p14="http://schemas.microsoft.com/office/powerpoint/2010/main" val="3505115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4</a:t>
            </a:fld>
            <a:endParaRPr lang="es-ES"/>
          </a:p>
        </p:txBody>
      </p:sp>
    </p:spTree>
    <p:extLst>
      <p:ext uri="{BB962C8B-B14F-4D97-AF65-F5344CB8AC3E}">
        <p14:creationId xmlns:p14="http://schemas.microsoft.com/office/powerpoint/2010/main" val="375286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5</a:t>
            </a:fld>
            <a:endParaRPr lang="es-ES"/>
          </a:p>
        </p:txBody>
      </p:sp>
    </p:spTree>
    <p:extLst>
      <p:ext uri="{BB962C8B-B14F-4D97-AF65-F5344CB8AC3E}">
        <p14:creationId xmlns:p14="http://schemas.microsoft.com/office/powerpoint/2010/main" val="387588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6</a:t>
            </a:fld>
            <a:endParaRPr lang="es-ES"/>
          </a:p>
        </p:txBody>
      </p:sp>
    </p:spTree>
    <p:extLst>
      <p:ext uri="{BB962C8B-B14F-4D97-AF65-F5344CB8AC3E}">
        <p14:creationId xmlns:p14="http://schemas.microsoft.com/office/powerpoint/2010/main" val="16417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7</a:t>
            </a:fld>
            <a:endParaRPr lang="es-ES"/>
          </a:p>
        </p:txBody>
      </p:sp>
    </p:spTree>
    <p:extLst>
      <p:ext uri="{BB962C8B-B14F-4D97-AF65-F5344CB8AC3E}">
        <p14:creationId xmlns:p14="http://schemas.microsoft.com/office/powerpoint/2010/main" val="296512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8</a:t>
            </a:fld>
            <a:endParaRPr lang="es-ES"/>
          </a:p>
        </p:txBody>
      </p:sp>
    </p:spTree>
    <p:extLst>
      <p:ext uri="{BB962C8B-B14F-4D97-AF65-F5344CB8AC3E}">
        <p14:creationId xmlns:p14="http://schemas.microsoft.com/office/powerpoint/2010/main" val="104045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11</a:t>
            </a:fld>
            <a:endParaRPr lang="es-ES"/>
          </a:p>
        </p:txBody>
      </p:sp>
    </p:spTree>
    <p:extLst>
      <p:ext uri="{BB962C8B-B14F-4D97-AF65-F5344CB8AC3E}">
        <p14:creationId xmlns:p14="http://schemas.microsoft.com/office/powerpoint/2010/main" val="136524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18</a:t>
            </a:fld>
            <a:endParaRPr lang="es-ES"/>
          </a:p>
        </p:txBody>
      </p:sp>
    </p:spTree>
    <p:extLst>
      <p:ext uri="{BB962C8B-B14F-4D97-AF65-F5344CB8AC3E}">
        <p14:creationId xmlns:p14="http://schemas.microsoft.com/office/powerpoint/2010/main" val="85186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435894" y="1020431"/>
            <a:ext cx="8245162" cy="1475013"/>
          </a:xfrm>
          <a:effectLst/>
        </p:spPr>
        <p:txBody>
          <a:bodyPr rtlCol="0" anchor="b">
            <a:normAutofit/>
          </a:bodyPr>
          <a:lstStyle>
            <a:lvl1pPr>
              <a:defRPr sz="2700">
                <a:solidFill>
                  <a:schemeClr val="accent1"/>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435895" y="2495446"/>
            <a:ext cx="8245160" cy="590321"/>
          </a:xfrm>
        </p:spPr>
        <p:txBody>
          <a:bodyPr rtlCol="0"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5704463" y="5956138"/>
            <a:ext cx="2133600" cy="365125"/>
          </a:xfrm>
        </p:spPr>
        <p:txBody>
          <a:bodyPr rtlCol="0"/>
          <a:lstStyle>
            <a:lvl1pPr>
              <a:defRPr>
                <a:solidFill>
                  <a:schemeClr val="accent1">
                    <a:lumMod val="75000"/>
                    <a:lumOff val="25000"/>
                  </a:schemeClr>
                </a:solidFill>
              </a:defRPr>
            </a:lvl1pPr>
          </a:lstStyle>
          <a:p>
            <a:pPr rtl="0"/>
            <a:fld id="{527415BC-640D-4A5D-97F4-B3AF6D514B4F}" type="datetime1">
              <a:rPr lang="es-ES" noProof="0" smtClean="0"/>
              <a:t>22/10/25</a:t>
            </a:fld>
            <a:endParaRPr lang="es-ES" noProof="0"/>
          </a:p>
        </p:txBody>
      </p:sp>
      <p:sp>
        <p:nvSpPr>
          <p:cNvPr id="5" name="Marcador de pie de página 4"/>
          <p:cNvSpPr>
            <a:spLocks noGrp="1"/>
          </p:cNvSpPr>
          <p:nvPr>
            <p:ph type="ftr" sz="quarter" idx="11"/>
          </p:nvPr>
        </p:nvSpPr>
        <p:spPr>
          <a:xfrm>
            <a:off x="435894" y="5951812"/>
            <a:ext cx="5187908" cy="365125"/>
          </a:xfrm>
        </p:spPr>
        <p:txBody>
          <a:bodyPr rtlCol="0"/>
          <a:lstStyle>
            <a:lvl1pPr>
              <a:defRPr>
                <a:solidFill>
                  <a:schemeClr val="accent1">
                    <a:lumMod val="75000"/>
                    <a:lumOff val="25000"/>
                  </a:schemeClr>
                </a:solidFill>
              </a:defRPr>
            </a:lvl1pPr>
          </a:lstStyle>
          <a:p>
            <a:pPr rtl="0"/>
            <a:endParaRPr lang="es-ES" noProof="0"/>
          </a:p>
        </p:txBody>
      </p:sp>
      <p:sp>
        <p:nvSpPr>
          <p:cNvPr id="6" name="Marcador de número de diapositiva 5"/>
          <p:cNvSpPr>
            <a:spLocks noGrp="1"/>
          </p:cNvSpPr>
          <p:nvPr>
            <p:ph type="sldNum" sz="quarter" idx="12"/>
          </p:nvPr>
        </p:nvSpPr>
        <p:spPr>
          <a:xfrm>
            <a:off x="7918725" y="5956138"/>
            <a:ext cx="762330"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ángulo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ítulo 1"/>
          <p:cNvSpPr>
            <a:spLocks noGrp="1"/>
          </p:cNvSpPr>
          <p:nvPr>
            <p:ph type="title"/>
          </p:nvPr>
        </p:nvSpPr>
        <p:spPr>
          <a:xfrm>
            <a:off x="435894" y="702156"/>
            <a:ext cx="8272212" cy="1013800"/>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792639E-9E39-42FF-9AAC-BCB1976BDFF9}" type="datetime1">
              <a:rPr lang="es-ES" noProof="0" smtClean="0"/>
              <a:t>22/10/25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6629401" y="675727"/>
            <a:ext cx="1503123" cy="5183073"/>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581193" y="675727"/>
            <a:ext cx="5922209" cy="5183073"/>
          </a:xfrm>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a:xfrm>
            <a:off x="6745255" y="5956138"/>
            <a:ext cx="996106" cy="365125"/>
          </a:xfrm>
        </p:spPr>
        <p:txBody>
          <a:bodyPr rtlCol="0"/>
          <a:lstStyle>
            <a:lvl1pPr>
              <a:defRPr>
                <a:solidFill>
                  <a:schemeClr val="accent1">
                    <a:lumMod val="75000"/>
                    <a:lumOff val="25000"/>
                  </a:schemeClr>
                </a:solidFill>
              </a:defRPr>
            </a:lvl1pPr>
          </a:lstStyle>
          <a:p>
            <a:pPr rtl="0"/>
            <a:fld id="{27A964E5-56C0-401F-914B-FB7BFDC8E5E2}" type="datetime1">
              <a:rPr lang="es-ES" noProof="0" smtClean="0"/>
              <a:t>22/10/25</a:t>
            </a:fld>
            <a:endParaRPr lang="es-ES" noProof="0"/>
          </a:p>
        </p:txBody>
      </p:sp>
      <p:sp>
        <p:nvSpPr>
          <p:cNvPr id="5" name="Marcador de pie de página 4"/>
          <p:cNvSpPr>
            <a:spLocks noGrp="1"/>
          </p:cNvSpPr>
          <p:nvPr>
            <p:ph type="ftr" sz="quarter" idx="11"/>
          </p:nvPr>
        </p:nvSpPr>
        <p:spPr>
          <a:xfrm>
            <a:off x="581193" y="5951812"/>
            <a:ext cx="5922209"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7834962" y="5956138"/>
            <a:ext cx="873146"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435894" y="702156"/>
            <a:ext cx="8272212" cy="1013800"/>
          </a:xfrm>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a:xfrm>
            <a:off x="435895" y="2180497"/>
            <a:ext cx="8272211" cy="367830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63C0F2E-8102-4C04-B216-92E303357A7D}" type="datetime1">
              <a:rPr lang="es-ES" noProof="0" smtClean="0"/>
              <a:t>22/10/25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a:xfrm>
            <a:off x="7918725" y="5956138"/>
            <a:ext cx="789381"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8" name="Rectángulo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435895" y="3043911"/>
            <a:ext cx="8272211" cy="1497507"/>
          </a:xfrm>
        </p:spPr>
        <p:txBody>
          <a:bodyPr rtlCol="0" anchor="b">
            <a:normAutofit/>
          </a:bodyPr>
          <a:lstStyle>
            <a:lvl1pPr algn="l">
              <a:defRPr sz="2700" b="0" cap="all">
                <a:solidFill>
                  <a:schemeClr val="accent1"/>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435895" y="4541417"/>
            <a:ext cx="8272211" cy="600556"/>
          </a:xfrm>
        </p:spPr>
        <p:txBody>
          <a:bodyPr rtlCol="0"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lvl1pPr>
              <a:defRPr>
                <a:solidFill>
                  <a:schemeClr val="accent1">
                    <a:lumMod val="75000"/>
                    <a:lumOff val="25000"/>
                  </a:schemeClr>
                </a:solidFill>
              </a:defRPr>
            </a:lvl1pPr>
          </a:lstStyle>
          <a:p>
            <a:pPr rtl="0"/>
            <a:fld id="{4F248B33-5C58-41CE-964C-6842390397CD}" type="datetime1">
              <a:rPr lang="es-ES" noProof="0" smtClean="0"/>
              <a:t>22/10/25</a:t>
            </a:fld>
            <a:endParaRPr lang="es-ES" noProof="0"/>
          </a:p>
        </p:txBody>
      </p:sp>
      <p:sp>
        <p:nvSpPr>
          <p:cNvPr id="5" name="Marcador de pie de página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6" name="Marcador de número de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8" name="Rectángulo 7"/>
          <p:cNvSpPr>
            <a:spLocks noChangeAspect="1"/>
          </p:cNvSpPr>
          <p:nvPr/>
        </p:nvSpPr>
        <p:spPr>
          <a:xfrm>
            <a:off x="334487" y="606554"/>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435895" y="729658"/>
            <a:ext cx="8272212" cy="988332"/>
          </a:xfrm>
        </p:spPr>
        <p:txBody>
          <a:bodyPr rtlCol="0"/>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435894" y="2228004"/>
            <a:ext cx="4066793"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4641313" y="2228004"/>
            <a:ext cx="4066794"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85BA1B9D-7B1D-4BE1-A7E4-5BB2C2088ACB}" type="datetime1">
              <a:rPr lang="es-ES" noProof="0" smtClean="0"/>
              <a:t>22/10/25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a:xfrm>
            <a:off x="334487" y="606554"/>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435895" y="729658"/>
            <a:ext cx="8272212" cy="988332"/>
          </a:xfrm>
        </p:spPr>
        <p:txBody>
          <a:bodyPr rtlCol="0"/>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665415" y="2250893"/>
            <a:ext cx="3815306" cy="536005"/>
          </a:xfrm>
        </p:spPr>
        <p:txBody>
          <a:bodyPr rtlCol="0"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435896" y="2926052"/>
            <a:ext cx="4044825" cy="2934999"/>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4892802" y="2250893"/>
            <a:ext cx="3815305" cy="553373"/>
          </a:xfrm>
        </p:spPr>
        <p:txBody>
          <a:bodyPr rtlCol="0"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4663282" y="2926052"/>
            <a:ext cx="4044825" cy="2934999"/>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50CB0E68-1C8F-4D67-918F-E62786C24129}" type="datetime1">
              <a:rPr lang="es-ES" noProof="0" smtClean="0"/>
              <a:t>22/10/25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rtlCol="0"/>
          <a:lstStyle/>
          <a:p>
            <a:pPr rtl="0"/>
            <a:fld id="{985856E6-1A6E-42EC-A978-12A9272FDF5C}" type="datetime1">
              <a:rPr lang="es-ES" noProof="0" smtClean="0"/>
              <a:t>22/10/25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7" name="Rectángulo 6"/>
          <p:cNvSpPr>
            <a:spLocks noChangeAspect="1"/>
          </p:cNvSpPr>
          <p:nvPr/>
        </p:nvSpPr>
        <p:spPr>
          <a:xfrm>
            <a:off x="330512" y="606554"/>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ítulo 1"/>
          <p:cNvSpPr>
            <a:spLocks noGrp="1"/>
          </p:cNvSpPr>
          <p:nvPr>
            <p:ph type="title"/>
          </p:nvPr>
        </p:nvSpPr>
        <p:spPr>
          <a:xfrm>
            <a:off x="431921" y="729658"/>
            <a:ext cx="8272212" cy="988332"/>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F47F5E1B-D606-4320-A15D-FC4A30140CAA}" type="datetime1">
              <a:rPr lang="es-ES" noProof="0" smtClean="0"/>
              <a:t>22/10/25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435894" y="5262296"/>
            <a:ext cx="3682084" cy="689514"/>
          </a:xfrm>
        </p:spPr>
        <p:txBody>
          <a:bodyPr rtlCol="0" anchor="ctr"/>
          <a:lstStyle>
            <a:lvl1pPr algn="l">
              <a:defRPr sz="1500" b="0">
                <a:solidFill>
                  <a:schemeClr val="accent1">
                    <a:lumMod val="75000"/>
                    <a:lumOff val="25000"/>
                  </a:schemeClr>
                </a:solidFill>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335862" y="601200"/>
            <a:ext cx="8469630" cy="4204800"/>
          </a:xfrm>
        </p:spPr>
        <p:txBody>
          <a:bodyPr rtlCol="0"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4305618" y="5262297"/>
            <a:ext cx="4402490" cy="689515"/>
          </a:xfrm>
        </p:spPr>
        <p:txBody>
          <a:bodyPr rtlCol="0"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lvl1pPr>
              <a:defRPr>
                <a:solidFill>
                  <a:schemeClr val="accent1">
                    <a:lumMod val="75000"/>
                    <a:lumOff val="25000"/>
                  </a:schemeClr>
                </a:solidFill>
              </a:defRPr>
            </a:lvl1pPr>
          </a:lstStyle>
          <a:p>
            <a:pPr rtl="0"/>
            <a:fld id="{68C3FCF1-D70F-4C29-8BA0-77E2454CF0B2}" type="datetime1">
              <a:rPr lang="es-ES" noProof="0" smtClean="0"/>
              <a:t>22/10/25</a:t>
            </a:fld>
            <a:endParaRPr lang="es-ES" noProof="0"/>
          </a:p>
        </p:txBody>
      </p:sp>
      <p:sp>
        <p:nvSpPr>
          <p:cNvPr id="6" name="Marcador de pie de página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435895" y="4693389"/>
            <a:ext cx="8272212" cy="566738"/>
          </a:xfrm>
        </p:spPr>
        <p:txBody>
          <a:bodyPr rtlCol="0" anchor="b">
            <a:normAutofit/>
          </a:bodyPr>
          <a:lstStyle>
            <a:lvl1pPr algn="l">
              <a:defRPr sz="1800" b="0">
                <a:solidFill>
                  <a:schemeClr val="accent1"/>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335863" y="599725"/>
            <a:ext cx="8468144" cy="3557252"/>
          </a:xfrm>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rtl="0"/>
            <a:r>
              <a:rPr lang="es-ES" noProof="0"/>
              <a:t>Haga clic en el icono para agregar una imagen</a:t>
            </a:r>
          </a:p>
        </p:txBody>
      </p:sp>
      <p:sp>
        <p:nvSpPr>
          <p:cNvPr id="4" name="Marcador de texto 3"/>
          <p:cNvSpPr>
            <a:spLocks noGrp="1"/>
          </p:cNvSpPr>
          <p:nvPr>
            <p:ph type="body" sz="half" idx="2" hasCustomPrompt="1"/>
          </p:nvPr>
        </p:nvSpPr>
        <p:spPr>
          <a:xfrm>
            <a:off x="435894" y="5260128"/>
            <a:ext cx="8272213" cy="598671"/>
          </a:xfrm>
        </p:spPr>
        <p:txBody>
          <a:bodyPr rtlCol="0">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AF23DCA2-767B-4473-B444-78DDC7CE8BE1}" type="datetime1">
              <a:rPr lang="es-ES" noProof="0" smtClean="0"/>
              <a:t>22/10/25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pPr rtl="0"/>
            <a:fld id="{4CA91C51-3AF0-4284-99BE-2467DDD29AF8}" type="datetime1">
              <a:rPr lang="es-ES" noProof="0" smtClean="0"/>
              <a:t>22/10/25</a:t>
            </a:fld>
            <a:endParaRPr lang="es-ES" noProof="0"/>
          </a:p>
        </p:txBody>
      </p:sp>
      <p:sp>
        <p:nvSpPr>
          <p:cNvPr id="5" name="Marcador de pie de página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pPr rtl="0"/>
            <a:endParaRPr lang="es-ES" noProof="0"/>
          </a:p>
        </p:txBody>
      </p:sp>
      <p:sp>
        <p:nvSpPr>
          <p:cNvPr id="6" name="Marcador de número de diapositiva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pPr rtl="0"/>
            <a:fld id="{D57F1E4F-1CFF-5643-939E-217C01CDF565}" type="slidenum">
              <a:rPr lang="es-ES" noProof="0" smtClean="0"/>
              <a:pPr rtl="0"/>
              <a:t>‹Nº›</a:t>
            </a:fld>
            <a:endParaRPr lang="es-ES" noProof="0"/>
          </a:p>
        </p:txBody>
      </p:sp>
      <p:sp>
        <p:nvSpPr>
          <p:cNvPr id="9" name="Rectángulo 8"/>
          <p:cNvSpPr/>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ahiragonzalezbruzzese@gmail.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ángulo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7" name="Imagen 6" descr="Conexiones digital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88692" y="219920"/>
            <a:ext cx="8865621" cy="6155224"/>
          </a:xfrm>
          <a:prstGeom prst="rect">
            <a:avLst/>
          </a:prstGeom>
        </p:spPr>
      </p:pic>
      <p:grpSp>
        <p:nvGrpSpPr>
          <p:cNvPr id="17" name="Grupo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1" y="1197482"/>
            <a:ext cx="8474200" cy="73916"/>
            <a:chOff x="446534" y="453643"/>
            <a:chExt cx="11298933" cy="98554"/>
          </a:xfrm>
        </p:grpSpPr>
        <p:sp>
          <p:nvSpPr>
            <p:cNvPr id="18" name="Rectángulo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ángulo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ángulo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ángulo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550" y="4178301"/>
            <a:ext cx="8445500" cy="1471873"/>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C02C5318-1A1E-49D0-B2E2-A4B0FA9E8A40}"/>
              </a:ext>
            </a:extLst>
          </p:cNvPr>
          <p:cNvSpPr>
            <a:spLocks noGrp="1"/>
          </p:cNvSpPr>
          <p:nvPr>
            <p:ph type="ctrTitle"/>
          </p:nvPr>
        </p:nvSpPr>
        <p:spPr>
          <a:xfrm>
            <a:off x="334901" y="3524250"/>
            <a:ext cx="8373204" cy="1926106"/>
          </a:xfrm>
          <a:solidFill>
            <a:schemeClr val="bg2"/>
          </a:solidFill>
        </p:spPr>
        <p:txBody>
          <a:bodyPr rtlCol="0">
            <a:noAutofit/>
          </a:bodyPr>
          <a:lstStyle/>
          <a:p>
            <a:pPr algn="ctr"/>
            <a:br>
              <a:rPr lang="es-ES" sz="2400" dirty="0">
                <a:solidFill>
                  <a:schemeClr val="bg1"/>
                </a:solidFill>
              </a:rPr>
            </a:br>
            <a:r>
              <a:rPr lang="es-ES" sz="2400" b="1" dirty="0"/>
              <a:t>incidencia del género en la elección de una carrera STEM  y en su persistencia en una universidad sin barreras al ingreso</a:t>
            </a:r>
            <a:endParaRPr lang="en-US" sz="2400" b="1" dirty="0"/>
          </a:p>
          <a:p>
            <a:endParaRPr lang="es-ES" sz="4500" dirty="0">
              <a:solidFill>
                <a:schemeClr val="bg1"/>
              </a:solidFill>
            </a:endParaRPr>
          </a:p>
        </p:txBody>
      </p:sp>
      <p:sp>
        <p:nvSpPr>
          <p:cNvPr id="3" name="Subtítulo 2">
            <a:extLst>
              <a:ext uri="{FF2B5EF4-FFF2-40B4-BE49-F238E27FC236}">
                <a16:creationId xmlns:a16="http://schemas.microsoft.com/office/drawing/2014/main" id="{48B6CF59-4E5B-494D-A2F7-97ADD01E6497}"/>
              </a:ext>
            </a:extLst>
          </p:cNvPr>
          <p:cNvSpPr>
            <a:spLocks noGrp="1"/>
          </p:cNvSpPr>
          <p:nvPr>
            <p:ph type="subTitle" idx="1"/>
          </p:nvPr>
        </p:nvSpPr>
        <p:spPr>
          <a:xfrm>
            <a:off x="435895" y="4957684"/>
            <a:ext cx="8245160" cy="363617"/>
          </a:xfrm>
        </p:spPr>
        <p:txBody>
          <a:bodyPr rtlCol="0">
            <a:normAutofit fontScale="70000" lnSpcReduction="20000"/>
          </a:bodyPr>
          <a:lstStyle/>
          <a:p>
            <a:pPr algn="ctr"/>
            <a:r>
              <a:rPr lang="es-ES" sz="3000" dirty="0">
                <a:solidFill>
                  <a:schemeClr val="accent1"/>
                </a:solidFill>
                <a:ea typeface="+mn-lt"/>
                <a:cs typeface="+mn-lt"/>
              </a:rPr>
              <a:t>AUTORES: m</a:t>
            </a:r>
            <a:r>
              <a:rPr lang="es-ES" sz="3000" cap="none" dirty="0">
                <a:solidFill>
                  <a:schemeClr val="accent1"/>
                </a:solidFill>
                <a:ea typeface="+mn-lt"/>
                <a:cs typeface="+mn-lt"/>
              </a:rPr>
              <a:t>ahira González, Maximiliana Cedréz y Tabaré Fernández</a:t>
            </a:r>
            <a:endParaRPr lang="es-ES" sz="3000" dirty="0">
              <a:solidFill>
                <a:schemeClr val="accent1"/>
              </a:solidFill>
              <a:ea typeface="+mn-lt"/>
              <a:cs typeface="+mn-lt"/>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EEFE9E2-CBB9-E626-BCFE-E65919E57359}"/>
              </a:ext>
            </a:extLst>
          </p:cNvPr>
          <p:cNvGraphicFramePr>
            <a:graphicFrameLocks noGrp="1"/>
          </p:cNvGraphicFramePr>
          <p:nvPr>
            <p:ph idx="1"/>
            <p:extLst>
              <p:ext uri="{D42A27DB-BD31-4B8C-83A1-F6EECF244321}">
                <p14:modId xmlns:p14="http://schemas.microsoft.com/office/powerpoint/2010/main" val="1883416939"/>
              </p:ext>
            </p:extLst>
          </p:nvPr>
        </p:nvGraphicFramePr>
        <p:xfrm>
          <a:off x="435769" y="1665478"/>
          <a:ext cx="8390707" cy="4308083"/>
        </p:xfrm>
        <a:graphic>
          <a:graphicData uri="http://schemas.openxmlformats.org/drawingml/2006/table">
            <a:tbl>
              <a:tblPr firstRow="1" bandRow="1">
                <a:tableStyleId>{5C22544A-7EE6-4342-B048-85BDC9FD1C3A}</a:tableStyleId>
              </a:tblPr>
              <a:tblGrid>
                <a:gridCol w="2109802">
                  <a:extLst>
                    <a:ext uri="{9D8B030D-6E8A-4147-A177-3AD203B41FA5}">
                      <a16:colId xmlns:a16="http://schemas.microsoft.com/office/drawing/2014/main" val="4285760595"/>
                    </a:ext>
                  </a:extLst>
                </a:gridCol>
                <a:gridCol w="897272">
                  <a:extLst>
                    <a:ext uri="{9D8B030D-6E8A-4147-A177-3AD203B41FA5}">
                      <a16:colId xmlns:a16="http://schemas.microsoft.com/office/drawing/2014/main" val="712340206"/>
                    </a:ext>
                  </a:extLst>
                </a:gridCol>
                <a:gridCol w="1006400">
                  <a:extLst>
                    <a:ext uri="{9D8B030D-6E8A-4147-A177-3AD203B41FA5}">
                      <a16:colId xmlns:a16="http://schemas.microsoft.com/office/drawing/2014/main" val="3401204412"/>
                    </a:ext>
                  </a:extLst>
                </a:gridCol>
                <a:gridCol w="1054901">
                  <a:extLst>
                    <a:ext uri="{9D8B030D-6E8A-4147-A177-3AD203B41FA5}">
                      <a16:colId xmlns:a16="http://schemas.microsoft.com/office/drawing/2014/main" val="1071307026"/>
                    </a:ext>
                  </a:extLst>
                </a:gridCol>
                <a:gridCol w="1006400">
                  <a:extLst>
                    <a:ext uri="{9D8B030D-6E8A-4147-A177-3AD203B41FA5}">
                      <a16:colId xmlns:a16="http://schemas.microsoft.com/office/drawing/2014/main" val="1718370354"/>
                    </a:ext>
                  </a:extLst>
                </a:gridCol>
                <a:gridCol w="1309532">
                  <a:extLst>
                    <a:ext uri="{9D8B030D-6E8A-4147-A177-3AD203B41FA5}">
                      <a16:colId xmlns:a16="http://schemas.microsoft.com/office/drawing/2014/main" val="1383444947"/>
                    </a:ext>
                  </a:extLst>
                </a:gridCol>
                <a:gridCol w="1006400">
                  <a:extLst>
                    <a:ext uri="{9D8B030D-6E8A-4147-A177-3AD203B41FA5}">
                      <a16:colId xmlns:a16="http://schemas.microsoft.com/office/drawing/2014/main" val="3689749930"/>
                    </a:ext>
                  </a:extLst>
                </a:gridCol>
              </a:tblGrid>
              <a:tr h="351809">
                <a:tc>
                  <a:txBody>
                    <a:bodyPr/>
                    <a:lstStyle/>
                    <a:p>
                      <a:pPr algn="l" fontAlgn="auto"/>
                      <a:endParaRPr lang="es-ES_tradnl" sz="800" b="1" i="1" noProof="0">
                        <a:solidFill>
                          <a:srgbClr val="FFFFFF"/>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A3260"/>
                    </a:solidFill>
                  </a:tcPr>
                </a:tc>
                <a:tc gridSpan="2">
                  <a:txBody>
                    <a:bodyPr/>
                    <a:lstStyle/>
                    <a:p>
                      <a:pPr algn="l" fontAlgn="base"/>
                      <a:r>
                        <a:rPr lang="es-ES_tradnl" sz="800" b="1" i="0" noProof="0" dirty="0">
                          <a:solidFill>
                            <a:srgbClr val="FFFFFF"/>
                          </a:solidFill>
                          <a:effectLst/>
                          <a:latin typeface="Times New Roman" panose="02020603050405020304" pitchFamily="18" charset="0"/>
                        </a:rPr>
                        <a:t>STEM carreras</a:t>
                      </a:r>
                    </a:p>
                    <a:p>
                      <a:pPr algn="l" fontAlgn="base"/>
                      <a:r>
                        <a:rPr lang="es-ES_tradnl" sz="800" b="1" i="0" noProof="0" dirty="0" err="1">
                          <a:solidFill>
                            <a:srgbClr val="FFFFFF"/>
                          </a:solidFill>
                          <a:effectLst/>
                          <a:latin typeface="Times New Roman" panose="02020603050405020304" pitchFamily="18" charset="0"/>
                        </a:rPr>
                        <a:t>McFadden's</a:t>
                      </a:r>
                      <a:r>
                        <a:rPr lang="es-ES_tradnl" sz="800" b="1" i="0" noProof="0" dirty="0">
                          <a:solidFill>
                            <a:srgbClr val="FFFFFF"/>
                          </a:solidFill>
                          <a:effectLst/>
                          <a:latin typeface="Times New Roman" panose="02020603050405020304" pitchFamily="18" charset="0"/>
                        </a:rPr>
                        <a:t> R2:0.056</a:t>
                      </a:r>
                      <a:endParaRPr lang="es-ES_tradnl" sz="1400" b="1" i="0" noProof="0" dirty="0">
                        <a:solidFill>
                          <a:srgbClr val="FFFFFF"/>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A3260"/>
                    </a:solidFill>
                  </a:tcPr>
                </a:tc>
                <a:tc hMerge="1">
                  <a:txBody>
                    <a:bodyPr/>
                    <a:lstStyle/>
                    <a:p>
                      <a:endParaRPr lang="en-US"/>
                    </a:p>
                  </a:txBody>
                  <a:tcPr/>
                </a:tc>
                <a:tc gridSpan="2">
                  <a:txBody>
                    <a:bodyPr/>
                    <a:lstStyle/>
                    <a:p>
                      <a:pPr algn="l" fontAlgn="base"/>
                      <a:r>
                        <a:rPr lang="es-ES_tradnl" sz="800" b="1" i="0" noProof="0" dirty="0">
                          <a:solidFill>
                            <a:srgbClr val="FFFFFF"/>
                          </a:solidFill>
                          <a:effectLst/>
                          <a:latin typeface="Times New Roman" panose="02020603050405020304" pitchFamily="18" charset="0"/>
                        </a:rPr>
                        <a:t>STEM persistencia</a:t>
                      </a:r>
                      <a:endParaRPr lang="es-ES_tradnl" sz="1400" b="1" i="0" noProof="0" dirty="0">
                        <a:solidFill>
                          <a:srgbClr val="FFFFFF"/>
                        </a:solidFill>
                        <a:effectLst/>
                      </a:endParaRPr>
                    </a:p>
                    <a:p>
                      <a:pPr algn="l" fontAlgn="base"/>
                      <a:r>
                        <a:rPr lang="es-ES_tradnl" sz="800" b="1" i="0" noProof="0" dirty="0" err="1">
                          <a:solidFill>
                            <a:srgbClr val="FFFFFF"/>
                          </a:solidFill>
                          <a:effectLst/>
                          <a:latin typeface="Times New Roman" panose="02020603050405020304" pitchFamily="18" charset="0"/>
                        </a:rPr>
                        <a:t>McFadden's</a:t>
                      </a:r>
                      <a:r>
                        <a:rPr lang="es-ES_tradnl" sz="800" b="1" i="0" noProof="0" dirty="0">
                          <a:solidFill>
                            <a:srgbClr val="FFFFFF"/>
                          </a:solidFill>
                          <a:effectLst/>
                          <a:latin typeface="Times New Roman" panose="02020603050405020304" pitchFamily="18" charset="0"/>
                        </a:rPr>
                        <a:t> R2:0.149</a:t>
                      </a:r>
                      <a:endParaRPr lang="es-ES_tradnl" sz="1400" b="1" i="0" noProof="0" dirty="0">
                        <a:solidFill>
                          <a:srgbClr val="FFFFFF"/>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A3260"/>
                    </a:solidFill>
                  </a:tcPr>
                </a:tc>
                <a:tc hMerge="1">
                  <a:txBody>
                    <a:bodyPr/>
                    <a:lstStyle/>
                    <a:p>
                      <a:endParaRPr lang="en-US"/>
                    </a:p>
                  </a:txBody>
                  <a:tcPr/>
                </a:tc>
                <a:tc gridSpan="2">
                  <a:txBody>
                    <a:bodyPr/>
                    <a:lstStyle/>
                    <a:p>
                      <a:pPr algn="l" fontAlgn="base"/>
                      <a:r>
                        <a:rPr lang="es-ES_tradnl" sz="800" b="1" i="0" noProof="0" dirty="0">
                          <a:solidFill>
                            <a:srgbClr val="FFFFFF"/>
                          </a:solidFill>
                          <a:effectLst/>
                          <a:latin typeface="Times New Roman" panose="02020603050405020304" pitchFamily="18" charset="0"/>
                        </a:rPr>
                        <a:t>General persistencia</a:t>
                      </a:r>
                      <a:endParaRPr lang="es-ES_tradnl" sz="1400" b="1" i="0" noProof="0" dirty="0">
                        <a:solidFill>
                          <a:srgbClr val="FFFFFF"/>
                        </a:solidFill>
                        <a:effectLst/>
                      </a:endParaRPr>
                    </a:p>
                    <a:p>
                      <a:pPr algn="l" fontAlgn="base"/>
                      <a:r>
                        <a:rPr lang="es-ES_tradnl" sz="800" b="1" i="0" noProof="0" dirty="0" err="1">
                          <a:solidFill>
                            <a:srgbClr val="FFFFFF"/>
                          </a:solidFill>
                          <a:effectLst/>
                          <a:latin typeface="Times New Roman" panose="02020603050405020304" pitchFamily="18" charset="0"/>
                        </a:rPr>
                        <a:t>McFadden's</a:t>
                      </a:r>
                      <a:r>
                        <a:rPr lang="es-ES_tradnl" sz="800" b="1" i="0" noProof="0" dirty="0">
                          <a:solidFill>
                            <a:srgbClr val="FFFFFF"/>
                          </a:solidFill>
                          <a:effectLst/>
                          <a:latin typeface="Times New Roman" panose="02020603050405020304" pitchFamily="18" charset="0"/>
                        </a:rPr>
                        <a:t> R2:0.1755</a:t>
                      </a:r>
                      <a:endParaRPr lang="es-ES_tradnl" sz="1400" b="1" i="0" noProof="0" dirty="0">
                        <a:solidFill>
                          <a:srgbClr val="FFFFFF"/>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A3260"/>
                    </a:solidFill>
                  </a:tcPr>
                </a:tc>
                <a:tc hMerge="1">
                  <a:txBody>
                    <a:bodyPr/>
                    <a:lstStyle/>
                    <a:p>
                      <a:endParaRPr lang="en-US"/>
                    </a:p>
                  </a:txBody>
                  <a:tcPr/>
                </a:tc>
                <a:extLst>
                  <a:ext uri="{0D108BD9-81ED-4DB2-BD59-A6C34878D82A}">
                    <a16:rowId xmlns:a16="http://schemas.microsoft.com/office/drawing/2014/main" val="1343341777"/>
                  </a:ext>
                </a:extLst>
              </a:tr>
              <a:tr h="297684">
                <a:tc>
                  <a:txBody>
                    <a:bodyPr/>
                    <a:lstStyle/>
                    <a:p>
                      <a:pPr algn="l" fontAlgn="auto"/>
                      <a:endParaRPr lang="es-ES_tradnl" sz="800" b="0" i="1"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1" i="0" noProof="0">
                          <a:solidFill>
                            <a:srgbClr val="000000"/>
                          </a:solidFill>
                          <a:effectLst/>
                          <a:latin typeface="Times New Roman" panose="02020603050405020304" pitchFamily="18" charset="0"/>
                        </a:rPr>
                        <a:t>O.R</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1" i="0" noProof="0">
                          <a:solidFill>
                            <a:srgbClr val="000000"/>
                          </a:solidFill>
                          <a:effectLst/>
                          <a:latin typeface="Times New Roman" panose="02020603050405020304" pitchFamily="18" charset="0"/>
                        </a:rPr>
                        <a:t>Std.err</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1" i="0" noProof="0">
                          <a:solidFill>
                            <a:srgbClr val="000000"/>
                          </a:solidFill>
                          <a:effectLst/>
                          <a:latin typeface="Times New Roman" panose="02020603050405020304" pitchFamily="18" charset="0"/>
                        </a:rPr>
                        <a:t>O.R</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1" i="0" noProof="0">
                          <a:solidFill>
                            <a:srgbClr val="000000"/>
                          </a:solidFill>
                          <a:effectLst/>
                          <a:latin typeface="Times New Roman" panose="02020603050405020304" pitchFamily="18" charset="0"/>
                        </a:rPr>
                        <a:t>Std.err</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1" i="0" noProof="0">
                          <a:solidFill>
                            <a:srgbClr val="000000"/>
                          </a:solidFill>
                          <a:effectLst/>
                          <a:latin typeface="Times New Roman" panose="02020603050405020304" pitchFamily="18" charset="0"/>
                        </a:rPr>
                        <a:t>O.R</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1" i="0" noProof="0">
                          <a:solidFill>
                            <a:srgbClr val="000000"/>
                          </a:solidFill>
                          <a:effectLst/>
                          <a:latin typeface="Times New Roman" panose="02020603050405020304" pitchFamily="18" charset="0"/>
                        </a:rPr>
                        <a:t>Std.err</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extLst>
                  <a:ext uri="{0D108BD9-81ED-4DB2-BD59-A6C34878D82A}">
                    <a16:rowId xmlns:a16="http://schemas.microsoft.com/office/drawing/2014/main" val="4090786944"/>
                  </a:ext>
                </a:extLst>
              </a:tr>
              <a:tr h="216497">
                <a:tc>
                  <a:txBody>
                    <a:bodyPr/>
                    <a:lstStyle/>
                    <a:p>
                      <a:pPr algn="l" fontAlgn="base"/>
                      <a:r>
                        <a:rPr lang="es-ES_tradnl" sz="800" b="0" i="0" noProof="0">
                          <a:solidFill>
                            <a:srgbClr val="000000"/>
                          </a:solidFill>
                          <a:effectLst/>
                          <a:latin typeface="Times New Roman" panose="02020603050405020304" pitchFamily="18" charset="0"/>
                        </a:rPr>
                        <a:t>No manual, no  calificado</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0.8600***</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0.48106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1.0646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0.130415</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1.0738</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0.070925</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429562038"/>
                  </a:ext>
                </a:extLst>
              </a:tr>
              <a:tr h="216497">
                <a:tc>
                  <a:txBody>
                    <a:bodyPr/>
                    <a:lstStyle/>
                    <a:p>
                      <a:pPr algn="l" fontAlgn="base"/>
                      <a:r>
                        <a:rPr lang="es-ES_tradnl" sz="800" b="0" i="0" noProof="0" dirty="0">
                          <a:solidFill>
                            <a:srgbClr val="000000"/>
                          </a:solidFill>
                          <a:effectLst/>
                          <a:latin typeface="Times New Roman" panose="02020603050405020304" pitchFamily="18" charset="0"/>
                        </a:rPr>
                        <a:t>Manual, calificada</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0.9594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0.047772</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  1.0955</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0.118476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0.9948</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0.057366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3333774599"/>
                  </a:ext>
                </a:extLst>
              </a:tr>
              <a:tr h="216497">
                <a:tc>
                  <a:txBody>
                    <a:bodyPr/>
                    <a:lstStyle/>
                    <a:p>
                      <a:pPr algn="l" fontAlgn="base"/>
                      <a:r>
                        <a:rPr lang="es-ES_tradnl" sz="800" b="0" i="0" noProof="0" dirty="0">
                          <a:solidFill>
                            <a:srgbClr val="000000"/>
                          </a:solidFill>
                          <a:effectLst/>
                          <a:latin typeface="Times New Roman" panose="02020603050405020304" pitchFamily="18" charset="0"/>
                        </a:rPr>
                        <a:t>Manual, no calificada</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0.9446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0.076384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0.9164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0.154324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0.8748</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0.075630</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3546503319"/>
                  </a:ext>
                </a:extLst>
              </a:tr>
              <a:tr h="216497">
                <a:tc>
                  <a:txBody>
                    <a:bodyPr/>
                    <a:lstStyle/>
                    <a:p>
                      <a:pPr algn="l" fontAlgn="base"/>
                      <a:r>
                        <a:rPr lang="es-ES_tradnl" sz="800" b="0" i="0" noProof="0" dirty="0">
                          <a:solidFill>
                            <a:srgbClr val="000000"/>
                          </a:solidFill>
                          <a:effectLst/>
                          <a:latin typeface="Times New Roman" panose="02020603050405020304" pitchFamily="18" charset="0"/>
                        </a:rPr>
                        <a:t>Fuerzas Armadas</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0.7659</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0.162619</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  1.0738</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0.493057</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dirty="0">
                          <a:solidFill>
                            <a:srgbClr val="000000"/>
                          </a:solidFill>
                          <a:effectLst/>
                          <a:latin typeface="Times New Roman" panose="02020603050405020304" pitchFamily="18" charset="0"/>
                        </a:rPr>
                        <a:t>0.7641</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0.153349</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430730580"/>
                  </a:ext>
                </a:extLst>
              </a:tr>
              <a:tr h="216497">
                <a:tc>
                  <a:txBody>
                    <a:bodyPr/>
                    <a:lstStyle/>
                    <a:p>
                      <a:pPr algn="l" fontAlgn="base"/>
                      <a:r>
                        <a:rPr lang="es-ES_tradnl" sz="800" b="0" i="0" noProof="0" dirty="0">
                          <a:solidFill>
                            <a:srgbClr val="000000"/>
                          </a:solidFill>
                          <a:effectLst/>
                          <a:latin typeface="Times New Roman" panose="02020603050405020304" pitchFamily="18" charset="0"/>
                        </a:rPr>
                        <a:t>Primera generación de ingreso</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0.8249***</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0.039474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0.9724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0.101020</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1.1268**</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0.066301</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851024642"/>
                  </a:ext>
                </a:extLst>
              </a:tr>
              <a:tr h="216497">
                <a:tc>
                  <a:txBody>
                    <a:bodyPr/>
                    <a:lstStyle/>
                    <a:p>
                      <a:pPr algn="l" fontAlgn="base"/>
                      <a:r>
                        <a:rPr lang="es-ES_tradnl" sz="800" b="0" i="1" noProof="0" dirty="0">
                          <a:solidFill>
                            <a:srgbClr val="000000"/>
                          </a:solidFill>
                          <a:effectLst/>
                          <a:latin typeface="Times New Roman" panose="02020603050405020304" pitchFamily="18" charset="0"/>
                        </a:rPr>
                        <a:t>Antecedentes educativos</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251624797"/>
                  </a:ext>
                </a:extLst>
              </a:tr>
              <a:tr h="320040">
                <a:tc>
                  <a:txBody>
                    <a:bodyPr/>
                    <a:lstStyle/>
                    <a:p>
                      <a:pPr algn="l" fontAlgn="base"/>
                      <a:r>
                        <a:rPr lang="es-ES_tradnl" sz="800" b="0" i="0" noProof="0" dirty="0">
                          <a:solidFill>
                            <a:srgbClr val="000000"/>
                          </a:solidFill>
                          <a:effectLst/>
                          <a:latin typeface="Times New Roman" panose="02020603050405020304" pitchFamily="18" charset="0"/>
                        </a:rPr>
                        <a:t>Años desde que se culminó la enseñanza media</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dirty="0">
                          <a:solidFill>
                            <a:srgbClr val="000000"/>
                          </a:solidFill>
                          <a:effectLst/>
                          <a:latin typeface="Times New Roman" panose="02020603050405020304" pitchFamily="18" charset="0"/>
                        </a:rPr>
                        <a:t>0.9463**</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0.026504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  0.8726**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 0.052484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0.8815***</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dirty="0">
                          <a:solidFill>
                            <a:srgbClr val="000000"/>
                          </a:solidFill>
                          <a:effectLst/>
                          <a:latin typeface="Times New Roman" panose="02020603050405020304" pitchFamily="18" charset="0"/>
                        </a:rPr>
                        <a:t>0.023076</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2495218414"/>
                  </a:ext>
                </a:extLst>
              </a:tr>
              <a:tr h="204049">
                <a:tc>
                  <a:txBody>
                    <a:bodyPr/>
                    <a:lstStyle/>
                    <a:p>
                      <a:pPr algn="l" fontAlgn="base"/>
                      <a:r>
                        <a:rPr lang="es-ES_tradnl" sz="800" b="0" i="0" noProof="0" dirty="0">
                          <a:solidFill>
                            <a:srgbClr val="000000"/>
                          </a:solidFill>
                          <a:effectLst/>
                          <a:latin typeface="Times New Roman" panose="02020603050405020304" pitchFamily="18" charset="0"/>
                        </a:rPr>
                        <a:t>Educación media privada</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1.2273***</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0.058403</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0.9593</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0.101520</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1.0628</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0.064605</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410456155"/>
                  </a:ext>
                </a:extLst>
              </a:tr>
              <a:tr h="320040">
                <a:tc>
                  <a:txBody>
                    <a:bodyPr/>
                    <a:lstStyle/>
                    <a:p>
                      <a:pPr algn="l" fontAlgn="base"/>
                      <a:r>
                        <a:rPr lang="es-ES_tradnl" sz="800" b="0" i="1" noProof="0" dirty="0">
                          <a:solidFill>
                            <a:srgbClr val="000000"/>
                          </a:solidFill>
                          <a:effectLst/>
                          <a:latin typeface="Times New Roman" panose="02020603050405020304" pitchFamily="18" charset="0"/>
                        </a:rPr>
                        <a:t>Relacionado a las limitaciones económicas y de tiempos</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dirty="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2219361657"/>
                  </a:ext>
                </a:extLst>
              </a:tr>
              <a:tr h="216497">
                <a:tc>
                  <a:txBody>
                    <a:bodyPr/>
                    <a:lstStyle/>
                    <a:p>
                      <a:pPr algn="l" fontAlgn="base"/>
                      <a:r>
                        <a:rPr lang="es-ES_tradnl" sz="800" b="0" i="0" noProof="0" dirty="0">
                          <a:solidFill>
                            <a:srgbClr val="000000"/>
                          </a:solidFill>
                          <a:effectLst/>
                          <a:latin typeface="Times New Roman" panose="02020603050405020304" pitchFamily="18" charset="0"/>
                        </a:rPr>
                        <a:t>Tenencia de hijos</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0,6515***</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0.091824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0 .8032</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0.247696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0.8549</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0.096395</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183172727"/>
                  </a:ext>
                </a:extLst>
              </a:tr>
              <a:tr h="216497">
                <a:tc>
                  <a:txBody>
                    <a:bodyPr/>
                    <a:lstStyle/>
                    <a:p>
                      <a:pPr algn="l" fontAlgn="base"/>
                      <a:r>
                        <a:rPr lang="es-ES_tradnl" sz="800" b="0" i="0" noProof="0" dirty="0">
                          <a:solidFill>
                            <a:srgbClr val="000000"/>
                          </a:solidFill>
                          <a:effectLst/>
                          <a:latin typeface="Times New Roman" panose="02020603050405020304" pitchFamily="18" charset="0"/>
                        </a:rPr>
                        <a:t>Trabaja</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0.8400***</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0.048369</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0.7750**</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0.097501</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0.8662**</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0.05307</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652825741"/>
                  </a:ext>
                </a:extLst>
              </a:tr>
              <a:tr h="216497">
                <a:tc>
                  <a:txBody>
                    <a:bodyPr/>
                    <a:lstStyle/>
                    <a:p>
                      <a:pPr algn="l" fontAlgn="base"/>
                      <a:r>
                        <a:rPr lang="es-ES_tradnl" sz="800" b="0" i="0" noProof="0" dirty="0">
                          <a:solidFill>
                            <a:srgbClr val="000000"/>
                          </a:solidFill>
                          <a:effectLst/>
                          <a:latin typeface="Times New Roman" panose="02020603050405020304" pitchFamily="18" charset="0"/>
                        </a:rPr>
                        <a:t>Beca</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0.7356***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0.058020</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1.1199</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0.192766</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 1.1322</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0.097176</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2137244551"/>
                  </a:ext>
                </a:extLst>
              </a:tr>
              <a:tr h="216497">
                <a:tc>
                  <a:txBody>
                    <a:bodyPr/>
                    <a:lstStyle/>
                    <a:p>
                      <a:pPr algn="l" fontAlgn="base"/>
                      <a:r>
                        <a:rPr lang="es-ES_tradnl" sz="800" b="0" i="1" noProof="0" dirty="0">
                          <a:solidFill>
                            <a:srgbClr val="000000"/>
                          </a:solidFill>
                          <a:effectLst/>
                          <a:latin typeface="Times New Roman" panose="02020603050405020304" pitchFamily="18" charset="0"/>
                        </a:rPr>
                        <a:t>Integración Académica</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    </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dirty="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dirty="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extLst>
                  <a:ext uri="{0D108BD9-81ED-4DB2-BD59-A6C34878D82A}">
                    <a16:rowId xmlns:a16="http://schemas.microsoft.com/office/drawing/2014/main" val="3426724349"/>
                  </a:ext>
                </a:extLst>
              </a:tr>
              <a:tr h="216497">
                <a:tc>
                  <a:txBody>
                    <a:bodyPr/>
                    <a:lstStyle/>
                    <a:p>
                      <a:pPr algn="l" fontAlgn="base"/>
                      <a:r>
                        <a:rPr lang="es-ES_tradnl" sz="800" b="0" i="0" noProof="0" dirty="0">
                          <a:solidFill>
                            <a:srgbClr val="000000"/>
                          </a:solidFill>
                          <a:effectLst/>
                          <a:latin typeface="Times New Roman" panose="02020603050405020304" pitchFamily="18" charset="0"/>
                        </a:rPr>
                        <a:t>Promedio de notas en el primer semestre</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1.481***</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0.036092</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1.3964***</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0.022205</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2265039093"/>
                  </a:ext>
                </a:extLst>
              </a:tr>
              <a:tr h="216497">
                <a:tc>
                  <a:txBody>
                    <a:bodyPr/>
                    <a:lstStyle/>
                    <a:p>
                      <a:pPr algn="l" fontAlgn="base"/>
                      <a:r>
                        <a:rPr lang="es-ES_tradnl" sz="800" b="0" i="0" noProof="0" dirty="0">
                          <a:solidFill>
                            <a:srgbClr val="000000"/>
                          </a:solidFill>
                          <a:effectLst/>
                          <a:latin typeface="Times New Roman" panose="02020603050405020304" pitchFamily="18" charset="0"/>
                        </a:rPr>
                        <a:t>Femenino# promedio de notas</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E8EA"/>
                    </a:solidFill>
                  </a:tcPr>
                </a:tc>
                <a:tc>
                  <a:txBody>
                    <a:bodyPr/>
                    <a:lstStyle/>
                    <a:p>
                      <a:pPr algn="l" fontAlgn="base"/>
                      <a:r>
                        <a:rPr lang="es-ES_tradnl" sz="800" b="0" i="0" noProof="0">
                          <a:solidFill>
                            <a:srgbClr val="000000"/>
                          </a:solidFill>
                          <a:effectLst/>
                          <a:latin typeface="Times New Roman" panose="02020603050405020304" pitchFamily="18" charset="0"/>
                        </a:rPr>
                        <a:t> 0.9216**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0.030678</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a:solidFill>
                            <a:srgbClr val="000000"/>
                          </a:solidFill>
                          <a:effectLst/>
                          <a:latin typeface="Times New Roman" panose="02020603050405020304" pitchFamily="18" charset="0"/>
                        </a:rPr>
                        <a:t>1.1239</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0.175742</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1666749490"/>
                  </a:ext>
                </a:extLst>
              </a:tr>
              <a:tr h="216497">
                <a:tc>
                  <a:txBody>
                    <a:bodyPr/>
                    <a:lstStyle/>
                    <a:p>
                      <a:pPr algn="l" fontAlgn="base"/>
                      <a:r>
                        <a:rPr lang="es-ES_tradnl" sz="800" b="0" i="0" noProof="0" dirty="0">
                          <a:solidFill>
                            <a:srgbClr val="000000"/>
                          </a:solidFill>
                          <a:effectLst/>
                          <a:latin typeface="Times New Roman" panose="02020603050405020304" pitchFamily="18" charset="0"/>
                        </a:rPr>
                        <a:t>Femenino# promedio de notas# STEM</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auto"/>
                      <a:endParaRPr lang="es-ES_tradnl" sz="900" b="0" i="0" noProof="0">
                        <a:solidFill>
                          <a:srgbClr val="000000"/>
                        </a:solidFill>
                        <a:effectLst/>
                        <a:latin typeface="Times New Roman" panose="02020603050405020304" pitchFamily="18" charset="0"/>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DD2"/>
                    </a:solidFill>
                  </a:tcPr>
                </a:tc>
                <a:tc>
                  <a:txBody>
                    <a:bodyPr/>
                    <a:lstStyle/>
                    <a:p>
                      <a:pPr algn="l" fontAlgn="base"/>
                      <a:r>
                        <a:rPr lang="es-ES_tradnl" sz="800" b="0" i="0" noProof="0">
                          <a:solidFill>
                            <a:srgbClr val="000000"/>
                          </a:solidFill>
                          <a:effectLst/>
                          <a:latin typeface="Times New Roman" panose="02020603050405020304" pitchFamily="18" charset="0"/>
                        </a:rPr>
                        <a:t>0.93686**</a:t>
                      </a:r>
                      <a:endParaRPr lang="es-ES_tradnl" sz="1400" b="0" i="0" noProof="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l" fontAlgn="base"/>
                      <a:r>
                        <a:rPr lang="es-ES_tradnl" sz="800" b="0" i="0" noProof="0" dirty="0">
                          <a:solidFill>
                            <a:srgbClr val="000000"/>
                          </a:solidFill>
                          <a:effectLst/>
                          <a:latin typeface="Times New Roman" panose="02020603050405020304" pitchFamily="18" charset="0"/>
                        </a:rPr>
                        <a:t>0.036411</a:t>
                      </a:r>
                      <a:endParaRPr lang="es-ES_tradnl" sz="1400" b="0" i="0" noProof="0" dirty="0">
                        <a:solidFill>
                          <a:srgbClr val="000000"/>
                        </a:solidFill>
                        <a:effectLst/>
                      </a:endParaRPr>
                    </a:p>
                  </a:txBody>
                  <a:tcPr marL="68580" marR="68580" marT="34290" marB="34290">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399911"/>
                  </a:ext>
                </a:extLst>
              </a:tr>
            </a:tbl>
          </a:graphicData>
        </a:graphic>
      </p:graphicFrame>
    </p:spTree>
    <p:extLst>
      <p:ext uri="{BB962C8B-B14F-4D97-AF65-F5344CB8AC3E}">
        <p14:creationId xmlns:p14="http://schemas.microsoft.com/office/powerpoint/2010/main" val="89601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15" y="857257"/>
            <a:ext cx="9143985" cy="5143493"/>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1" name="Content Placeholder 90">
            <a:extLst>
              <a:ext uri="{FF2B5EF4-FFF2-40B4-BE49-F238E27FC236}">
                <a16:creationId xmlns:a16="http://schemas.microsoft.com/office/drawing/2014/main" id="{CD6898BF-43E9-DC97-38E8-5EB976E7F97B}"/>
              </a:ext>
            </a:extLst>
          </p:cNvPr>
          <p:cNvSpPr>
            <a:spLocks noGrp="1"/>
          </p:cNvSpPr>
          <p:nvPr>
            <p:ph idx="1"/>
          </p:nvPr>
        </p:nvSpPr>
        <p:spPr>
          <a:solidFill>
            <a:schemeClr val="bg2"/>
          </a:solidFill>
        </p:spPr>
        <p:txBody>
          <a:bodyPr>
            <a:noAutofit/>
          </a:bodyPr>
          <a:lstStyle/>
          <a:p>
            <a:pPr algn="just"/>
            <a:r>
              <a:rPr lang="es-ES_tradnl" sz="2000" dirty="0"/>
              <a:t>Son elegidas por el </a:t>
            </a:r>
            <a:r>
              <a:rPr lang="es-ES_tradnl" sz="2000" b="1" dirty="0"/>
              <a:t>estudiante tradicional o por “los herederos”, </a:t>
            </a:r>
            <a:r>
              <a:rPr lang="es-ES_tradnl" sz="2000" dirty="0"/>
              <a:t>estudiante que: tiene 18 años, culminó la educación media el año anterior, sus padres tienen formación universitaria y tienen una ocupación no manual calificada, fueron a educación media privada, no tienen hijos, no trabajan y no tienen beca.  </a:t>
            </a:r>
          </a:p>
          <a:p>
            <a:r>
              <a:rPr lang="es-ES_tradnl" sz="2000" dirty="0"/>
              <a:t>Oferta diferente en el territorio: es más probable estar inscripto en estas si se está estudiando en Litoral Norte y menos si se estudia en el Noreste en comparación con Montevideo</a:t>
            </a:r>
          </a:p>
          <a:p>
            <a:r>
              <a:rPr lang="es-ES_tradnl" sz="2000" dirty="0"/>
              <a:t>El ser mujer es la única condición que reduce la probabilidad de elegir estas carreras a más de la mitad.</a:t>
            </a:r>
          </a:p>
        </p:txBody>
      </p:sp>
      <p:sp>
        <p:nvSpPr>
          <p:cNvPr id="93" name="Title 92">
            <a:extLst>
              <a:ext uri="{FF2B5EF4-FFF2-40B4-BE49-F238E27FC236}">
                <a16:creationId xmlns:a16="http://schemas.microsoft.com/office/drawing/2014/main" id="{444BEB23-3943-DF49-28FE-668B886CE536}"/>
              </a:ext>
            </a:extLst>
          </p:cNvPr>
          <p:cNvSpPr>
            <a:spLocks noGrp="1"/>
          </p:cNvSpPr>
          <p:nvPr>
            <p:ph type="title"/>
          </p:nvPr>
        </p:nvSpPr>
        <p:spPr>
          <a:xfrm>
            <a:off x="435894" y="857250"/>
            <a:ext cx="8272212" cy="1013800"/>
          </a:xfrm>
        </p:spPr>
        <p:txBody>
          <a:bodyPr/>
          <a:lstStyle/>
          <a:p>
            <a:r>
              <a:rPr lang="en-US" b="1" dirty="0"/>
              <a:t>HALLAZGOS carreras stem</a:t>
            </a:r>
          </a:p>
        </p:txBody>
      </p:sp>
    </p:spTree>
    <p:extLst>
      <p:ext uri="{BB962C8B-B14F-4D97-AF65-F5344CB8AC3E}">
        <p14:creationId xmlns:p14="http://schemas.microsoft.com/office/powerpoint/2010/main" val="261054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03D5-06F5-780B-F17C-98CB97CB22FB}"/>
              </a:ext>
            </a:extLst>
          </p:cNvPr>
          <p:cNvSpPr>
            <a:spLocks noGrp="1"/>
          </p:cNvSpPr>
          <p:nvPr>
            <p:ph type="title"/>
          </p:nvPr>
        </p:nvSpPr>
        <p:spPr/>
        <p:txBody>
          <a:bodyPr/>
          <a:lstStyle/>
          <a:p>
            <a:r>
              <a:rPr lang="es-UY" dirty="0"/>
              <a:t>Probabilidad de elegir una carrera en el área </a:t>
            </a:r>
            <a:r>
              <a:rPr lang="es-UY" dirty="0" err="1"/>
              <a:t>stem</a:t>
            </a:r>
            <a:r>
              <a:rPr lang="es-UY" dirty="0"/>
              <a:t> de acuerdo a ser generación de primer ingreso y género</a:t>
            </a:r>
          </a:p>
        </p:txBody>
      </p:sp>
      <p:pic>
        <p:nvPicPr>
          <p:cNvPr id="4" name="Picture 3">
            <a:extLst>
              <a:ext uri="{FF2B5EF4-FFF2-40B4-BE49-F238E27FC236}">
                <a16:creationId xmlns:a16="http://schemas.microsoft.com/office/drawing/2014/main" id="{38DD93F1-1EE1-0855-FE26-7B92C803AD96}"/>
              </a:ext>
            </a:extLst>
          </p:cNvPr>
          <p:cNvPicPr>
            <a:picLocks noChangeAspect="1"/>
          </p:cNvPicPr>
          <p:nvPr/>
        </p:nvPicPr>
        <p:blipFill>
          <a:blip r:embed="rId2"/>
          <a:stretch>
            <a:fillRect/>
          </a:stretch>
        </p:blipFill>
        <p:spPr>
          <a:xfrm>
            <a:off x="578575" y="2357020"/>
            <a:ext cx="4955264" cy="3581705"/>
          </a:xfrm>
          <a:prstGeom prst="rect">
            <a:avLst/>
          </a:prstGeom>
        </p:spPr>
      </p:pic>
      <p:sp>
        <p:nvSpPr>
          <p:cNvPr id="5" name="CuadroTexto 4">
            <a:extLst>
              <a:ext uri="{FF2B5EF4-FFF2-40B4-BE49-F238E27FC236}">
                <a16:creationId xmlns:a16="http://schemas.microsoft.com/office/drawing/2014/main" id="{EC963689-337D-B59F-D0DE-545284C48E93}"/>
              </a:ext>
            </a:extLst>
          </p:cNvPr>
          <p:cNvSpPr txBox="1"/>
          <p:nvPr/>
        </p:nvSpPr>
        <p:spPr>
          <a:xfrm>
            <a:off x="5717894" y="1963481"/>
            <a:ext cx="3179477" cy="4247317"/>
          </a:xfrm>
          <a:prstGeom prst="rect">
            <a:avLst/>
          </a:prstGeom>
          <a:solidFill>
            <a:schemeClr val="bg2"/>
          </a:solidFill>
        </p:spPr>
        <p:txBody>
          <a:bodyPr wrap="square" rtlCol="0">
            <a:spAutoFit/>
          </a:bodyPr>
          <a:lstStyle/>
          <a:p>
            <a:pPr marL="257175" indent="-257175" algn="just">
              <a:buFont typeface="Arial" panose="020B0604020202020204" pitchFamily="34" charset="0"/>
              <a:buChar char="•"/>
            </a:pPr>
            <a:r>
              <a:rPr lang="es-UY" dirty="0">
                <a:latin typeface="Times New Roman" panose="02020603050405020304" pitchFamily="18" charset="0"/>
                <a:ea typeface="Times New Roman" panose="02020603050405020304" pitchFamily="18" charset="0"/>
              </a:rPr>
              <a:t>La probabilidad disminuye</a:t>
            </a:r>
            <a:r>
              <a:rPr lang="es-MX" dirty="0">
                <a:latin typeface="Times New Roman" panose="02020603050405020304" pitchFamily="18" charset="0"/>
                <a:ea typeface="Times New Roman" panose="02020603050405020304" pitchFamily="18" charset="0"/>
              </a:rPr>
              <a:t> a medida que aumenta la</a:t>
            </a:r>
            <a:r>
              <a:rPr lang="es-UY" dirty="0">
                <a:latin typeface="Times New Roman" panose="02020603050405020304" pitchFamily="18" charset="0"/>
                <a:ea typeface="Times New Roman" panose="02020603050405020304" pitchFamily="18" charset="0"/>
              </a:rPr>
              <a:t> edad.</a:t>
            </a:r>
          </a:p>
          <a:p>
            <a:pPr marL="257175" indent="-257175" algn="just">
              <a:buFont typeface="Arial" panose="020B0604020202020204" pitchFamily="34" charset="0"/>
              <a:buChar char="•"/>
            </a:pPr>
            <a:endParaRPr lang="es-UY" dirty="0">
              <a:latin typeface="Times New Roman" panose="02020603050405020304" pitchFamily="18" charset="0"/>
              <a:ea typeface="Times New Roman" panose="02020603050405020304" pitchFamily="18" charset="0"/>
            </a:endParaRPr>
          </a:p>
          <a:p>
            <a:pPr marL="257175" indent="-257175" algn="just">
              <a:buFont typeface="Arial" panose="020B0604020202020204" pitchFamily="34" charset="0"/>
              <a:buChar char="•"/>
            </a:pPr>
            <a:r>
              <a:rPr lang="es-UY" dirty="0">
                <a:latin typeface="Times New Roman" panose="02020603050405020304" pitchFamily="18" charset="0"/>
                <a:ea typeface="Times New Roman" panose="02020603050405020304" pitchFamily="18" charset="0"/>
              </a:rPr>
              <a:t>Las mujeres tienen menos probabilidas a todas las edades, estas diferencias se hacen más evidentes en las edades más tempranas. </a:t>
            </a:r>
          </a:p>
          <a:p>
            <a:pPr marL="257175" indent="-257175" algn="just">
              <a:buFont typeface="Arial" panose="020B0604020202020204" pitchFamily="34" charset="0"/>
              <a:buChar char="•"/>
            </a:pPr>
            <a:endParaRPr lang="es-UY" dirty="0">
              <a:latin typeface="Times New Roman" panose="02020603050405020304" pitchFamily="18" charset="0"/>
              <a:ea typeface="Times New Roman" panose="02020603050405020304" pitchFamily="18" charset="0"/>
            </a:endParaRPr>
          </a:p>
          <a:p>
            <a:pPr marL="257175" indent="-257175" algn="just">
              <a:buFont typeface="Arial" panose="020B0604020202020204" pitchFamily="34" charset="0"/>
              <a:buChar char="•"/>
            </a:pPr>
            <a:r>
              <a:rPr lang="es-UY" dirty="0">
                <a:latin typeface="Times New Roman" panose="02020603050405020304" pitchFamily="18" charset="0"/>
                <a:ea typeface="Times New Roman" panose="02020603050405020304" pitchFamily="18" charset="0"/>
              </a:rPr>
              <a:t>En los hombres ser o no ser primera generación de ingreso en la familia no genera diferencias significativas, sí sucede en las mujeres.</a:t>
            </a:r>
          </a:p>
        </p:txBody>
      </p:sp>
    </p:spTree>
    <p:extLst>
      <p:ext uri="{BB962C8B-B14F-4D97-AF65-F5344CB8AC3E}">
        <p14:creationId xmlns:p14="http://schemas.microsoft.com/office/powerpoint/2010/main" val="146871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0854-9290-F7E5-50DF-C3A46FC45AEF}"/>
              </a:ext>
            </a:extLst>
          </p:cNvPr>
          <p:cNvSpPr>
            <a:spLocks noGrp="1"/>
          </p:cNvSpPr>
          <p:nvPr>
            <p:ph type="title"/>
          </p:nvPr>
        </p:nvSpPr>
        <p:spPr/>
        <p:txBody>
          <a:bodyPr/>
          <a:lstStyle/>
          <a:p>
            <a:pPr algn="ctr"/>
            <a:r>
              <a:rPr lang="es-UY" dirty="0"/>
              <a:t>Probabilidad de persistir en carreras </a:t>
            </a:r>
            <a:r>
              <a:rPr lang="es-UY" dirty="0" err="1"/>
              <a:t>stem</a:t>
            </a:r>
            <a:r>
              <a:rPr lang="es-UY" dirty="0"/>
              <a:t>  y no </a:t>
            </a:r>
            <a:r>
              <a:rPr lang="es-UY" dirty="0" err="1"/>
              <a:t>stem</a:t>
            </a:r>
            <a:r>
              <a:rPr lang="es-UY" dirty="0"/>
              <a:t> de acuerdo al género</a:t>
            </a:r>
          </a:p>
        </p:txBody>
      </p:sp>
      <p:pic>
        <p:nvPicPr>
          <p:cNvPr id="4" name="Content Placeholder 3">
            <a:extLst>
              <a:ext uri="{FF2B5EF4-FFF2-40B4-BE49-F238E27FC236}">
                <a16:creationId xmlns:a16="http://schemas.microsoft.com/office/drawing/2014/main" id="{33682257-E291-7A14-59E4-6F9F5D1BADD3}"/>
              </a:ext>
            </a:extLst>
          </p:cNvPr>
          <p:cNvPicPr>
            <a:picLocks noGrp="1" noChangeAspect="1"/>
          </p:cNvPicPr>
          <p:nvPr>
            <p:ph idx="1"/>
          </p:nvPr>
        </p:nvPicPr>
        <p:blipFill>
          <a:blip r:embed="rId2"/>
          <a:stretch>
            <a:fillRect/>
          </a:stretch>
        </p:blipFill>
        <p:spPr>
          <a:xfrm>
            <a:off x="492754" y="2302661"/>
            <a:ext cx="5837708" cy="3505709"/>
          </a:xfrm>
        </p:spPr>
      </p:pic>
      <p:sp>
        <p:nvSpPr>
          <p:cNvPr id="3" name="CuadroTexto 2">
            <a:extLst>
              <a:ext uri="{FF2B5EF4-FFF2-40B4-BE49-F238E27FC236}">
                <a16:creationId xmlns:a16="http://schemas.microsoft.com/office/drawing/2014/main" id="{0556C712-B291-F36F-0C8C-20CBD7816CA2}"/>
              </a:ext>
            </a:extLst>
          </p:cNvPr>
          <p:cNvSpPr txBox="1"/>
          <p:nvPr/>
        </p:nvSpPr>
        <p:spPr>
          <a:xfrm>
            <a:off x="6616357" y="1984759"/>
            <a:ext cx="2388747" cy="4401205"/>
          </a:xfrm>
          <a:prstGeom prst="rect">
            <a:avLst/>
          </a:prstGeom>
          <a:solidFill>
            <a:schemeClr val="bg2"/>
          </a:solidFill>
        </p:spPr>
        <p:txBody>
          <a:bodyPr wrap="square" rtlCol="0">
            <a:spAutoFit/>
          </a:bodyPr>
          <a:lstStyle/>
          <a:p>
            <a:pPr marL="214313" indent="-214313" algn="just">
              <a:buFont typeface="Arial" panose="020B0604020202020204" pitchFamily="34" charset="0"/>
              <a:buChar char="•"/>
            </a:pPr>
            <a:r>
              <a:rPr lang="es-UY" sz="2000" dirty="0">
                <a:latin typeface="Times New Roman" panose="02020603050405020304" pitchFamily="18" charset="0"/>
                <a:ea typeface="Times New Roman" panose="02020603050405020304" pitchFamily="18" charset="0"/>
              </a:rPr>
              <a:t>El promedio de notas en el primer semestre tiene una influencia importante en la probabilidad de persistir. </a:t>
            </a:r>
          </a:p>
          <a:p>
            <a:pPr marL="214313" indent="-214313" algn="just">
              <a:buFont typeface="Arial" panose="020B0604020202020204" pitchFamily="34" charset="0"/>
              <a:buChar char="•"/>
            </a:pPr>
            <a:endParaRPr lang="es-UY" sz="2000" dirty="0">
              <a:latin typeface="Times New Roman" panose="02020603050405020304" pitchFamily="18" charset="0"/>
              <a:ea typeface="Times New Roman" panose="02020603050405020304" pitchFamily="18" charset="0"/>
            </a:endParaRPr>
          </a:p>
          <a:p>
            <a:pPr marL="214313" indent="-214313" algn="just">
              <a:buFont typeface="Arial" panose="020B0604020202020204" pitchFamily="34" charset="0"/>
              <a:buChar char="•"/>
            </a:pPr>
            <a:r>
              <a:rPr lang="es-UY" sz="2000" dirty="0">
                <a:latin typeface="Times New Roman" panose="02020603050405020304" pitchFamily="18" charset="0"/>
                <a:ea typeface="Times New Roman" panose="02020603050405020304" pitchFamily="18" charset="0"/>
              </a:rPr>
              <a:t>Las mujeres persisten menos que los hombres en las disciplinas STEM a una misma calificación.</a:t>
            </a:r>
          </a:p>
        </p:txBody>
      </p:sp>
    </p:spTree>
    <p:extLst>
      <p:ext uri="{BB962C8B-B14F-4D97-AF65-F5344CB8AC3E}">
        <p14:creationId xmlns:p14="http://schemas.microsoft.com/office/powerpoint/2010/main" val="142928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4A4D5-4703-A7B2-62FB-0D622C3EC5EC}"/>
              </a:ext>
            </a:extLst>
          </p:cNvPr>
          <p:cNvSpPr>
            <a:spLocks noGrp="1"/>
          </p:cNvSpPr>
          <p:nvPr>
            <p:ph type="title"/>
          </p:nvPr>
        </p:nvSpPr>
        <p:spPr/>
        <p:txBody>
          <a:bodyPr/>
          <a:lstStyle/>
          <a:p>
            <a:r>
              <a:rPr lang="es-ES_tradnl" dirty="0"/>
              <a:t>En búsqueda del mecanismo</a:t>
            </a:r>
          </a:p>
        </p:txBody>
      </p:sp>
      <p:sp>
        <p:nvSpPr>
          <p:cNvPr id="3" name="Marcador de contenido 2">
            <a:extLst>
              <a:ext uri="{FF2B5EF4-FFF2-40B4-BE49-F238E27FC236}">
                <a16:creationId xmlns:a16="http://schemas.microsoft.com/office/drawing/2014/main" id="{5EACA686-3D06-04B5-0C0E-94755D7BF8F3}"/>
              </a:ext>
            </a:extLst>
          </p:cNvPr>
          <p:cNvSpPr>
            <a:spLocks noGrp="1"/>
          </p:cNvSpPr>
          <p:nvPr>
            <p:ph idx="1"/>
          </p:nvPr>
        </p:nvSpPr>
        <p:spPr>
          <a:xfrm>
            <a:off x="435895" y="2002421"/>
            <a:ext cx="8272212" cy="3856380"/>
          </a:xfrm>
        </p:spPr>
        <p:txBody>
          <a:bodyPr>
            <a:normAutofit/>
          </a:bodyPr>
          <a:lstStyle/>
          <a:p>
            <a:pPr marL="0" indent="0">
              <a:buNone/>
            </a:pPr>
            <a:r>
              <a:rPr lang="es-UY" dirty="0"/>
              <a:t>¿Cómo pueden el género y las diversas construcciones sociales y culturales incidir en la elección de carreras universitarias desde la primera infancia? </a:t>
            </a:r>
          </a:p>
          <a:p>
            <a:pPr marL="0" indent="0">
              <a:buNone/>
            </a:pPr>
            <a:r>
              <a:rPr lang="es-UY" dirty="0"/>
              <a:t>Considerando las diferencias señaladas por la UNESCO (2024) en las prácticas infantiles de ambos géneros, sería posible identificar un primer mecanismo causal: las mujeres tienden a elegir con menor frecuencia carreras STEM porque no han sido incentivadas desde la niñez a explorar estas áreas del conocimiento, como sí ocurre con sus pares varones.</a:t>
            </a:r>
          </a:p>
          <a:p>
            <a:endParaRPr lang="es-ES_tradnl" dirty="0"/>
          </a:p>
        </p:txBody>
      </p:sp>
    </p:spTree>
    <p:extLst>
      <p:ext uri="{BB962C8B-B14F-4D97-AF65-F5344CB8AC3E}">
        <p14:creationId xmlns:p14="http://schemas.microsoft.com/office/powerpoint/2010/main" val="227367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4A4D5-4703-A7B2-62FB-0D622C3EC5EC}"/>
              </a:ext>
            </a:extLst>
          </p:cNvPr>
          <p:cNvSpPr>
            <a:spLocks noGrp="1"/>
          </p:cNvSpPr>
          <p:nvPr>
            <p:ph type="title"/>
          </p:nvPr>
        </p:nvSpPr>
        <p:spPr/>
        <p:txBody>
          <a:bodyPr/>
          <a:lstStyle/>
          <a:p>
            <a:r>
              <a:rPr lang="es-ES_tradnl" dirty="0"/>
              <a:t>En búsqueda del mecanismo</a:t>
            </a:r>
          </a:p>
        </p:txBody>
      </p:sp>
      <p:sp>
        <p:nvSpPr>
          <p:cNvPr id="3" name="Marcador de contenido 2">
            <a:extLst>
              <a:ext uri="{FF2B5EF4-FFF2-40B4-BE49-F238E27FC236}">
                <a16:creationId xmlns:a16="http://schemas.microsoft.com/office/drawing/2014/main" id="{5EACA686-3D06-04B5-0C0E-94755D7BF8F3}"/>
              </a:ext>
            </a:extLst>
          </p:cNvPr>
          <p:cNvSpPr>
            <a:spLocks noGrp="1"/>
          </p:cNvSpPr>
          <p:nvPr>
            <p:ph idx="1"/>
          </p:nvPr>
        </p:nvSpPr>
        <p:spPr>
          <a:xfrm>
            <a:off x="435895" y="2002421"/>
            <a:ext cx="8384014" cy="4352080"/>
          </a:xfrm>
        </p:spPr>
        <p:txBody>
          <a:bodyPr>
            <a:normAutofit/>
          </a:bodyPr>
          <a:lstStyle/>
          <a:p>
            <a:r>
              <a:rPr lang="es-UY" dirty="0"/>
              <a:t>El </a:t>
            </a:r>
            <a:r>
              <a:rPr lang="es-UY" b="1" dirty="0"/>
              <a:t>primer mecanismo</a:t>
            </a:r>
            <a:r>
              <a:rPr lang="es-UY" dirty="0"/>
              <a:t> se refiere a las </a:t>
            </a:r>
            <a:r>
              <a:rPr lang="es-UY" b="1" dirty="0"/>
              <a:t>habilidades cognitivas</a:t>
            </a:r>
            <a:r>
              <a:rPr lang="es-UY" dirty="0"/>
              <a:t>. Las autoras señalan que, además de las diferencias observadas en el rendimiento promedio de hombres y mujeres en pruebas estandarizadas, los hombres no solo obtienen puntajes más altos que las mujeres, sino que también están sobrerrepresentados en los niveles más altos de desempeño en pruebas aplicadas incluso a niños pequeños. Esta teoría sostiene que dichas diferencias tempranas deberían traducirse proporcionalmente en la participación de hombres y mujeres en campos STEM. Sin embargo, los resultados de las pruebas estandarizadas muestran que los hombres superan a las mujeres en una proporción de 4:1, mientras que la proporción de mujeres en los campos STEM es aún menor que esa relación (Wang y Degol, 2016).</a:t>
            </a:r>
          </a:p>
          <a:p>
            <a:r>
              <a:rPr lang="es-UY" dirty="0"/>
              <a:t>El </a:t>
            </a:r>
            <a:r>
              <a:rPr lang="es-UY" b="1" dirty="0"/>
              <a:t>segundo mecanismo</a:t>
            </a:r>
            <a:r>
              <a:rPr lang="es-UY" dirty="0"/>
              <a:t>, denominado </a:t>
            </a:r>
            <a:r>
              <a:rPr lang="es-UY" b="1" dirty="0"/>
              <a:t>fortalezas cognitivas relativas</a:t>
            </a:r>
            <a:r>
              <a:rPr lang="es-UY" dirty="0"/>
              <a:t> por las autoras, se basa en estudios previos que sugieren que las personas con habilidades tanto verbales como matemáticas tienen menor probabilidad de elegir carreras STEM. En el caso de las mujeres, suelen demostrar fortalezas en ambos ámbitos, lo que podría llevarlas a optar por carreras no STEM. En cambio, los hombres tienden a destacar en matemáticas, pero no tanto en habilidades verbales, lo que los orienta hacia carreras STEM. Wang y Degol (2016) sostienen que poseer una habilidad cognitiva dominante puede reforzar la concentración en esa área, alentando a las personas a invertir tiempo y esfuerzo en carreras donde tienen mayores probabilidades de éxito. Además, las autoras señalan que las brechas de género en habilidades cognitivas emergen tempranamente y se ven reforzadas por la educación formal. En este contexto, identifican factores biológicos y socioculturales, siendo estos últimos los que parecen tener un mayor impacto en la brecha de género.</a:t>
            </a:r>
          </a:p>
          <a:p>
            <a:endParaRPr lang="es-ES_tradnl" dirty="0"/>
          </a:p>
        </p:txBody>
      </p:sp>
    </p:spTree>
    <p:extLst>
      <p:ext uri="{BB962C8B-B14F-4D97-AF65-F5344CB8AC3E}">
        <p14:creationId xmlns:p14="http://schemas.microsoft.com/office/powerpoint/2010/main" val="273368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4A4D5-4703-A7B2-62FB-0D622C3EC5EC}"/>
              </a:ext>
            </a:extLst>
          </p:cNvPr>
          <p:cNvSpPr>
            <a:spLocks noGrp="1"/>
          </p:cNvSpPr>
          <p:nvPr>
            <p:ph type="title"/>
          </p:nvPr>
        </p:nvSpPr>
        <p:spPr/>
        <p:txBody>
          <a:bodyPr/>
          <a:lstStyle/>
          <a:p>
            <a:r>
              <a:rPr lang="es-ES_tradnl" dirty="0"/>
              <a:t>En búsqueda del mecanismo</a:t>
            </a:r>
          </a:p>
        </p:txBody>
      </p:sp>
      <p:sp>
        <p:nvSpPr>
          <p:cNvPr id="3" name="Marcador de contenido 2">
            <a:extLst>
              <a:ext uri="{FF2B5EF4-FFF2-40B4-BE49-F238E27FC236}">
                <a16:creationId xmlns:a16="http://schemas.microsoft.com/office/drawing/2014/main" id="{5EACA686-3D06-04B5-0C0E-94755D7BF8F3}"/>
              </a:ext>
            </a:extLst>
          </p:cNvPr>
          <p:cNvSpPr>
            <a:spLocks noGrp="1"/>
          </p:cNvSpPr>
          <p:nvPr>
            <p:ph idx="1"/>
          </p:nvPr>
        </p:nvSpPr>
        <p:spPr>
          <a:xfrm>
            <a:off x="435894" y="1715956"/>
            <a:ext cx="8272211" cy="3678303"/>
          </a:xfrm>
        </p:spPr>
        <p:txBody>
          <a:bodyPr>
            <a:normAutofit/>
          </a:bodyPr>
          <a:lstStyle/>
          <a:p>
            <a:r>
              <a:rPr lang="es-UY" dirty="0"/>
              <a:t>El </a:t>
            </a:r>
            <a:r>
              <a:rPr lang="es-UY" b="1" dirty="0"/>
              <a:t>tercer mecanismo</a:t>
            </a:r>
            <a:r>
              <a:rPr lang="es-UY" dirty="0"/>
              <a:t> identificado se refiere a las </a:t>
            </a:r>
            <a:r>
              <a:rPr lang="es-UY" b="1" dirty="0"/>
              <a:t>preferencias por diferentes carreras</a:t>
            </a:r>
            <a:r>
              <a:rPr lang="es-UY" dirty="0"/>
              <a:t>. Este mecanismo se vincula con los estereotipos culturales, según los cuales elegir carreras que priorizan las matemáticas resulta inconsistente con empleos centrados en el trabajo interpersonal. Esto podría explicar la tendencia a optar por carreras no STEM.</a:t>
            </a:r>
          </a:p>
          <a:p>
            <a:r>
              <a:rPr lang="es-UY" dirty="0"/>
              <a:t>El </a:t>
            </a:r>
            <a:r>
              <a:rPr lang="es-UY" b="1" dirty="0"/>
              <a:t>cuarto mecanismo</a:t>
            </a:r>
            <a:r>
              <a:rPr lang="es-UY" dirty="0"/>
              <a:t> concierne al </a:t>
            </a:r>
            <a:r>
              <a:rPr lang="es-UY" b="1" dirty="0"/>
              <a:t>equilibrio entre la vida familiar y laboral</a:t>
            </a:r>
            <a:r>
              <a:rPr lang="es-UY" dirty="0"/>
              <a:t>. Wang y Degol (2016) indican que las mujeres con hijos valoran más los trabajos que ofrecen mayor flexibilidad, mientras que los hombres no muestran diferencias significativas en sus preferencias según tengan o no hijos. En el caso de las mujeres con altas habilidades matemáticas, las demandas derivadas de las responsabilidades domésticas y de cuidado podrían llevarlas a priorizar otros objetivos cuando son madres. Esto podría explicar no solo por qué las mujeres son menos propensas a elegir este tipo de carreras, sino también por qué tienden más a abandonarlas.</a:t>
            </a:r>
          </a:p>
        </p:txBody>
      </p:sp>
    </p:spTree>
    <p:extLst>
      <p:ext uri="{BB962C8B-B14F-4D97-AF65-F5344CB8AC3E}">
        <p14:creationId xmlns:p14="http://schemas.microsoft.com/office/powerpoint/2010/main" val="115011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4A4D5-4703-A7B2-62FB-0D622C3EC5EC}"/>
              </a:ext>
            </a:extLst>
          </p:cNvPr>
          <p:cNvSpPr>
            <a:spLocks noGrp="1"/>
          </p:cNvSpPr>
          <p:nvPr>
            <p:ph type="title"/>
          </p:nvPr>
        </p:nvSpPr>
        <p:spPr/>
        <p:txBody>
          <a:bodyPr/>
          <a:lstStyle/>
          <a:p>
            <a:r>
              <a:rPr lang="es-ES_tradnl" dirty="0"/>
              <a:t>En búsqueda del mecanismo</a:t>
            </a:r>
          </a:p>
        </p:txBody>
      </p:sp>
      <p:sp>
        <p:nvSpPr>
          <p:cNvPr id="3" name="Marcador de contenido 2">
            <a:extLst>
              <a:ext uri="{FF2B5EF4-FFF2-40B4-BE49-F238E27FC236}">
                <a16:creationId xmlns:a16="http://schemas.microsoft.com/office/drawing/2014/main" id="{5EACA686-3D06-04B5-0C0E-94755D7BF8F3}"/>
              </a:ext>
            </a:extLst>
          </p:cNvPr>
          <p:cNvSpPr>
            <a:spLocks noGrp="1"/>
          </p:cNvSpPr>
          <p:nvPr>
            <p:ph idx="1"/>
          </p:nvPr>
        </p:nvSpPr>
        <p:spPr/>
        <p:txBody>
          <a:bodyPr>
            <a:normAutofit/>
          </a:bodyPr>
          <a:lstStyle/>
          <a:p>
            <a:r>
              <a:rPr lang="es-UY" dirty="0"/>
              <a:t>El </a:t>
            </a:r>
            <a:r>
              <a:rPr lang="es-UY" b="1" dirty="0"/>
              <a:t>quinto  mecanismo</a:t>
            </a:r>
            <a:r>
              <a:rPr lang="es-UY" dirty="0"/>
              <a:t> se relaciona con las </a:t>
            </a:r>
            <a:r>
              <a:rPr lang="es-UY" b="1" dirty="0"/>
              <a:t>creencias sobre las habilidades específicas necesarias para STEM</a:t>
            </a:r>
            <a:r>
              <a:rPr lang="es-UY" dirty="0"/>
              <a:t>. Este factor combina dos elementos: en primer lugar, la posibilidad de que las mujeres eviten estas carreras debido a la creencia de que la inteligencia natural es un requisito para tener éxito en STEM; y en segundo lugar, la percepción de que poseen en menor medida las cualidades necesarias para lograrlo. Además, la educación formal suele enfatizar la competencia y la comparación a través de pruebas estandarizadas. Según Wang y Degol (2016), esto reduce la motivación y el rendimiento académico. Sin embargo, las autoras sugieren que un mayor énfasis en la importancia de la práctica y el esfuerzo en el aprendizaje matemático podría beneficiar a las mujeres y alentarlas a seguir carreras STEM. El problema radica en que tanto padres como docentes tienden a subestimar las habilidades de las niñas en comparación con las de los niños, alentando con mayor frecuencia a los varones a participar en actividades vinculadas a STEM. Aunque no sean plenamente conscientes de estar reproduciendo estereotipos culturales, estas experiencias refuerzan la idea de que las matemáticas y las ciencias son campos dominados por los hombres.</a:t>
            </a:r>
          </a:p>
          <a:p>
            <a:r>
              <a:rPr lang="es-UY" dirty="0"/>
              <a:t>En los cinco factores identificados por las autoras se evidencian componentes tanto biológicos como sociales. No obstante, los estudios contemporáneos enfatizan cada vez más los factores socioculturales como predominantes sobre los biológicos. Aun así, revisar estos mecanismos resulta valioso para enmarcar el problema y orientar el análisis que se presenta en este estudio.</a:t>
            </a:r>
          </a:p>
          <a:p>
            <a:endParaRPr lang="es-ES_tradnl" dirty="0"/>
          </a:p>
        </p:txBody>
      </p:sp>
    </p:spTree>
    <p:extLst>
      <p:ext uri="{BB962C8B-B14F-4D97-AF65-F5344CB8AC3E}">
        <p14:creationId xmlns:p14="http://schemas.microsoft.com/office/powerpoint/2010/main" val="70761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15" y="857257"/>
            <a:ext cx="9143985" cy="5143493"/>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1" name="Content Placeholder 90">
            <a:extLst>
              <a:ext uri="{FF2B5EF4-FFF2-40B4-BE49-F238E27FC236}">
                <a16:creationId xmlns:a16="http://schemas.microsoft.com/office/drawing/2014/main" id="{CD6898BF-43E9-DC97-38E8-5EB976E7F97B}"/>
              </a:ext>
            </a:extLst>
          </p:cNvPr>
          <p:cNvSpPr>
            <a:spLocks noGrp="1"/>
          </p:cNvSpPr>
          <p:nvPr>
            <p:ph idx="1"/>
          </p:nvPr>
        </p:nvSpPr>
        <p:spPr>
          <a:solidFill>
            <a:schemeClr val="bg2"/>
          </a:solidFill>
        </p:spPr>
        <p:txBody>
          <a:bodyPr>
            <a:normAutofit/>
          </a:bodyPr>
          <a:lstStyle/>
          <a:p>
            <a:pPr marL="229076" indent="-229076" algn="just"/>
            <a:r>
              <a:rPr lang="es-ES_tradnl" sz="2000" dirty="0">
                <a:latin typeface="Times New Roman" panose="02020603050405020304" pitchFamily="18" charset="0"/>
                <a:cs typeface="Times New Roman" panose="02020603050405020304" pitchFamily="18" charset="0"/>
              </a:rPr>
              <a:t>Las mujeres tienen menos de la mitad de probabilidades de elegir una carrera STEM. </a:t>
            </a:r>
          </a:p>
          <a:p>
            <a:pPr marL="229076" indent="-229076" algn="just"/>
            <a:r>
              <a:rPr lang="es-ES_tradnl" sz="2000" dirty="0">
                <a:latin typeface="Times New Roman" panose="02020603050405020304" pitchFamily="18" charset="0"/>
                <a:cs typeface="Times New Roman" panose="02020603050405020304" pitchFamily="18" charset="0"/>
              </a:rPr>
              <a:t>Desigualdad que se acentúa cuando se trata de estudiantes de generación de primer ingreso. </a:t>
            </a:r>
          </a:p>
          <a:p>
            <a:pPr marL="229076" indent="-229076" algn="just"/>
            <a:r>
              <a:rPr lang="es-ES_tradnl" sz="2000" dirty="0">
                <a:latin typeface="Times New Roman" panose="02020603050405020304" pitchFamily="18" charset="0"/>
                <a:cs typeface="Times New Roman" panose="02020603050405020304" pitchFamily="18" charset="0"/>
              </a:rPr>
              <a:t>No hay diferencias en la persistencia por género, pero sí si se toma en cuenta el promedio de notas en las carreras STEM. Hallazgo que podría sustentar la diferencia en la autoconfianza de la mujer en estas disciplinas. </a:t>
            </a:r>
          </a:p>
          <a:p>
            <a:pPr marL="229076" indent="-229076" algn="just"/>
            <a:r>
              <a:rPr lang="es-ES_tradnl" sz="2000" dirty="0">
                <a:latin typeface="Times New Roman" panose="02020603050405020304" pitchFamily="18" charset="0"/>
                <a:cs typeface="Times New Roman" panose="02020603050405020304" pitchFamily="18" charset="0"/>
              </a:rPr>
              <a:t>Estos datos evidencian la gran influencia que aun tienen los estereotipos tradicionales de género. </a:t>
            </a:r>
          </a:p>
          <a:p>
            <a:pPr marL="229076" indent="-229076" algn="just"/>
            <a:endParaRPr lang="es-ES_tradnl" sz="2000" dirty="0">
              <a:latin typeface="Times New Roman" panose="02020603050405020304" pitchFamily="18" charset="0"/>
              <a:cs typeface="Times New Roman" panose="02020603050405020304" pitchFamily="18" charset="0"/>
            </a:endParaRPr>
          </a:p>
        </p:txBody>
      </p:sp>
      <p:sp>
        <p:nvSpPr>
          <p:cNvPr id="93" name="Title 92">
            <a:extLst>
              <a:ext uri="{FF2B5EF4-FFF2-40B4-BE49-F238E27FC236}">
                <a16:creationId xmlns:a16="http://schemas.microsoft.com/office/drawing/2014/main" id="{444BEB23-3943-DF49-28FE-668B886CE536}"/>
              </a:ext>
            </a:extLst>
          </p:cNvPr>
          <p:cNvSpPr>
            <a:spLocks noGrp="1"/>
          </p:cNvSpPr>
          <p:nvPr>
            <p:ph type="title"/>
          </p:nvPr>
        </p:nvSpPr>
        <p:spPr>
          <a:xfrm>
            <a:off x="434012" y="857250"/>
            <a:ext cx="8272212" cy="1013800"/>
          </a:xfrm>
        </p:spPr>
        <p:txBody>
          <a:bodyPr/>
          <a:lstStyle/>
          <a:p>
            <a:r>
              <a:rPr lang="en-US" b="1" dirty="0"/>
              <a:t>CONCLUSIONES</a:t>
            </a:r>
          </a:p>
        </p:txBody>
      </p:sp>
    </p:spTree>
    <p:extLst>
      <p:ext uri="{BB962C8B-B14F-4D97-AF65-F5344CB8AC3E}">
        <p14:creationId xmlns:p14="http://schemas.microsoft.com/office/powerpoint/2010/main" val="104759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E3FF1-FE63-16CF-7CA5-309CD358ED38}"/>
              </a:ext>
            </a:extLst>
          </p:cNvPr>
          <p:cNvSpPr>
            <a:spLocks noGrp="1"/>
          </p:cNvSpPr>
          <p:nvPr>
            <p:ph type="title"/>
          </p:nvPr>
        </p:nvSpPr>
        <p:spPr/>
        <p:txBody>
          <a:bodyPr/>
          <a:lstStyle/>
          <a:p>
            <a:r>
              <a:rPr lang="es-ES_tradnl" dirty="0"/>
              <a:t>ejercicio</a:t>
            </a:r>
          </a:p>
        </p:txBody>
      </p:sp>
      <p:sp>
        <p:nvSpPr>
          <p:cNvPr id="3" name="Marcador de contenido 2">
            <a:extLst>
              <a:ext uri="{FF2B5EF4-FFF2-40B4-BE49-F238E27FC236}">
                <a16:creationId xmlns:a16="http://schemas.microsoft.com/office/drawing/2014/main" id="{C2024F02-51F0-C23A-FD49-73BD2C571641}"/>
              </a:ext>
            </a:extLst>
          </p:cNvPr>
          <p:cNvSpPr>
            <a:spLocks noGrp="1"/>
          </p:cNvSpPr>
          <p:nvPr>
            <p:ph idx="1"/>
          </p:nvPr>
        </p:nvSpPr>
        <p:spPr/>
        <p:txBody>
          <a:bodyPr/>
          <a:lstStyle/>
          <a:p>
            <a:r>
              <a:rPr lang="es-ES_tradnl" dirty="0"/>
              <a:t>El periodista de ciencia  Leo Lagos retoma el articulo y plantea la disyuntiva de si se trata de carreras STEM o de carreras TEM y para esto visualiza datos del Sistema Nacional de Investigadores. Leer la sección: “</a:t>
            </a:r>
            <a:r>
              <a:rPr lang="es-UY" b="0" i="0" dirty="0">
                <a:solidFill>
                  <a:srgbClr val="262626"/>
                </a:solidFill>
                <a:effectLst/>
                <a:latin typeface="Meta Serif"/>
              </a:rPr>
              <a:t>¿El problema se da igual en las cuatro letras de STEM?”</a:t>
            </a:r>
            <a:endParaRPr lang="es-ES_tradnl" dirty="0"/>
          </a:p>
          <a:p>
            <a:r>
              <a:rPr lang="es-ES_tradnl" dirty="0"/>
              <a:t>Discutan en grupos: cuál es la duda que plantea el periodista?</a:t>
            </a:r>
          </a:p>
          <a:p>
            <a:r>
              <a:rPr lang="es-ES_tradnl" dirty="0"/>
              <a:t>Qué diferencias existen entre el grupo que toma como referencia y el del estudio?</a:t>
            </a:r>
          </a:p>
          <a:p>
            <a:r>
              <a:rPr lang="es-ES_tradnl" dirty="0"/>
              <a:t>Qué sucede con la mujer una vez que ingresa al mercado de trabajo?</a:t>
            </a:r>
          </a:p>
          <a:p>
            <a:r>
              <a:rPr lang="es-ES_tradnl" dirty="0"/>
              <a:t>Podrían los mecanismos discutidos aquí aportar a la explicación sobre por qué las mujeres tienen menos representatividad en los niveles más altos del SNI?</a:t>
            </a:r>
          </a:p>
          <a:p>
            <a:r>
              <a:rPr lang="es-ES_tradnl" dirty="0"/>
              <a:t>Qué otros mecanismos podrían estar operando en este caso?</a:t>
            </a:r>
          </a:p>
        </p:txBody>
      </p:sp>
    </p:spTree>
    <p:extLst>
      <p:ext uri="{BB962C8B-B14F-4D97-AF65-F5344CB8AC3E}">
        <p14:creationId xmlns:p14="http://schemas.microsoft.com/office/powerpoint/2010/main" val="311657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4FD35-2AE8-B560-AA03-9559FEA45FA4}"/>
              </a:ext>
            </a:extLst>
          </p:cNvPr>
          <p:cNvSpPr>
            <a:spLocks noGrp="1"/>
          </p:cNvSpPr>
          <p:nvPr>
            <p:ph type="title"/>
          </p:nvPr>
        </p:nvSpPr>
        <p:spPr/>
        <p:txBody>
          <a:bodyPr/>
          <a:lstStyle/>
          <a:p>
            <a:r>
              <a:rPr lang="es-ES_tradnl" dirty="0"/>
              <a:t>Para entrar en el tema…</a:t>
            </a:r>
          </a:p>
        </p:txBody>
      </p:sp>
      <p:sp>
        <p:nvSpPr>
          <p:cNvPr id="3" name="Marcador de contenido 2">
            <a:extLst>
              <a:ext uri="{FF2B5EF4-FFF2-40B4-BE49-F238E27FC236}">
                <a16:creationId xmlns:a16="http://schemas.microsoft.com/office/drawing/2014/main" id="{7DD17D7B-0034-5A29-EDA3-31934AE65A00}"/>
              </a:ext>
            </a:extLst>
          </p:cNvPr>
          <p:cNvSpPr>
            <a:spLocks noGrp="1"/>
          </p:cNvSpPr>
          <p:nvPr>
            <p:ph idx="1"/>
          </p:nvPr>
        </p:nvSpPr>
        <p:spPr/>
        <p:txBody>
          <a:bodyPr/>
          <a:lstStyle/>
          <a:p>
            <a:r>
              <a:rPr lang="es-ES_tradnl" dirty="0"/>
              <a:t>1. Consideran que hay más hombres o mujeres en los distintos niveles educativos?</a:t>
            </a:r>
          </a:p>
          <a:p>
            <a:r>
              <a:rPr lang="es-ES_tradnl" dirty="0"/>
              <a:t>2. En la Udelar consideran que hay mayoría de algún género?</a:t>
            </a:r>
          </a:p>
          <a:p>
            <a:r>
              <a:rPr lang="es-ES_tradnl" dirty="0"/>
              <a:t>3. Creen que existen diferencias de género en la elección de la carrera?</a:t>
            </a:r>
          </a:p>
          <a:p>
            <a:r>
              <a:rPr lang="es-ES_tradnl" dirty="0"/>
              <a:t>4. Consideran que estas diferencias de existir pueden tener consecuencias relevantes?</a:t>
            </a:r>
          </a:p>
          <a:p>
            <a:r>
              <a:rPr lang="es-ES_tradnl" dirty="0"/>
              <a:t>5. Cuáles creen que podrían ser los mecanismos?</a:t>
            </a:r>
          </a:p>
        </p:txBody>
      </p:sp>
    </p:spTree>
    <p:extLst>
      <p:ext uri="{BB962C8B-B14F-4D97-AF65-F5344CB8AC3E}">
        <p14:creationId xmlns:p14="http://schemas.microsoft.com/office/powerpoint/2010/main" val="96367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sp>
        <p:nvSpPr>
          <p:cNvPr id="12" name="Rectángulo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1400174"/>
            <a:ext cx="2777490" cy="425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o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1" y="1197482"/>
            <a:ext cx="8474200" cy="73916"/>
            <a:chOff x="446534" y="453643"/>
            <a:chExt cx="11298933" cy="98554"/>
          </a:xfrm>
        </p:grpSpPr>
        <p:sp>
          <p:nvSpPr>
            <p:cNvPr id="15" name="Rectángulo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ángulo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6222206" y="1921669"/>
            <a:ext cx="2311182" cy="1310072"/>
          </a:xfrm>
        </p:spPr>
        <p:txBody>
          <a:bodyPr rtlCol="0">
            <a:normAutofit/>
          </a:bodyPr>
          <a:lstStyle/>
          <a:p>
            <a:pPr rtl="0"/>
            <a:r>
              <a:rPr lang="es-ES">
                <a:solidFill>
                  <a:srgbClr val="FFFFFF"/>
                </a:solidFill>
              </a:rPr>
              <a:t>Gracias</a:t>
            </a:r>
          </a:p>
        </p:txBody>
      </p:sp>
      <p:sp>
        <p:nvSpPr>
          <p:cNvPr id="3" name="Subtítulo 2">
            <a:extLst>
              <a:ext uri="{FF2B5EF4-FFF2-40B4-BE49-F238E27FC236}">
                <a16:creationId xmlns:a16="http://schemas.microsoft.com/office/drawing/2014/main" id="{A9CB511D-EA45-4336-847C-1252667143B5}"/>
              </a:ext>
            </a:extLst>
          </p:cNvPr>
          <p:cNvSpPr>
            <a:spLocks noGrp="1"/>
          </p:cNvSpPr>
          <p:nvPr>
            <p:ph type="subTitle" idx="1"/>
          </p:nvPr>
        </p:nvSpPr>
        <p:spPr>
          <a:xfrm>
            <a:off x="6222207" y="3486071"/>
            <a:ext cx="2521388" cy="1971755"/>
          </a:xfrm>
        </p:spPr>
        <p:txBody>
          <a:bodyPr rtlCol="0">
            <a:normAutofit/>
          </a:bodyPr>
          <a:lstStyle/>
          <a:p>
            <a:pPr rtl="0"/>
            <a:r>
              <a:rPr lang="es-ES" cap="none" dirty="0">
                <a:solidFill>
                  <a:schemeClr val="bg2"/>
                </a:solidFill>
                <a:hlinkClick r:id="rId3">
                  <a:extLst>
                    <a:ext uri="{A12FA001-AC4F-418D-AE19-62706E023703}">
                      <ahyp:hlinkClr xmlns:ahyp="http://schemas.microsoft.com/office/drawing/2018/hyperlinkcolor" val="tx"/>
                    </a:ext>
                  </a:extLst>
                </a:hlinkClick>
              </a:rPr>
              <a:t>mahiragonzalezbruzzese@gmail.com</a:t>
            </a:r>
            <a:endParaRPr lang="es-ES" cap="none" dirty="0">
              <a:solidFill>
                <a:schemeClr val="bg2"/>
              </a:solidFill>
            </a:endParaRPr>
          </a:p>
          <a:p>
            <a:endParaRPr lang="es-ES" cap="none" dirty="0">
              <a:solidFill>
                <a:schemeClr val="bg2"/>
              </a:solidFill>
            </a:endParaRPr>
          </a:p>
          <a:p>
            <a:r>
              <a:rPr lang="es-ES" u="sng" cap="none" dirty="0">
                <a:solidFill>
                  <a:schemeClr val="bg2"/>
                </a:solidFill>
              </a:rPr>
              <a:t>cedrezmaxi@gmail.com </a:t>
            </a:r>
            <a:endParaRPr lang="es-ES" u="sng" cap="none">
              <a:solidFill>
                <a:schemeClr val="bg2"/>
              </a:solidFill>
            </a:endParaRPr>
          </a:p>
          <a:p>
            <a:endParaRPr lang="es-ES" cap="none" dirty="0">
              <a:solidFill>
                <a:schemeClr val="bg2"/>
              </a:solidFill>
            </a:endParaRPr>
          </a:p>
          <a:p>
            <a:r>
              <a:rPr lang="es-ES" u="sng" cap="none" dirty="0">
                <a:solidFill>
                  <a:schemeClr val="bg2"/>
                </a:solidFill>
                <a:ea typeface="+mn-lt"/>
                <a:cs typeface="+mn-lt"/>
              </a:rPr>
              <a:t>tfaguerre@gmail.com </a:t>
            </a:r>
            <a:endParaRPr lang="es-ES" dirty="0">
              <a:solidFill>
                <a:schemeClr val="bg2"/>
              </a:solidFill>
              <a:ea typeface="+mn-lt"/>
              <a:cs typeface="+mn-lt"/>
            </a:endParaRPr>
          </a:p>
          <a:p>
            <a:endParaRPr lang="es-ES">
              <a:solidFill>
                <a:schemeClr val="bg2"/>
              </a:solidFill>
            </a:endParaRPr>
          </a:p>
          <a:p>
            <a:endParaRPr lang="es-ES">
              <a:solidFill>
                <a:schemeClr val="bg2"/>
              </a:solidFill>
            </a:endParaRPr>
          </a:p>
        </p:txBody>
      </p:sp>
      <p:pic>
        <p:nvPicPr>
          <p:cNvPr id="5" name="Imagen 4" descr="Números digitales">
            <a:extLst>
              <a:ext uri="{FF2B5EF4-FFF2-40B4-BE49-F238E27FC236}">
                <a16:creationId xmlns:a16="http://schemas.microsoft.com/office/drawing/2014/main" id="{A21EA617-6D48-425F-97A8-7FEC82C8F4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89" r="9642" b="1"/>
          <a:stretch/>
        </p:blipFill>
        <p:spPr>
          <a:xfrm>
            <a:off x="334901" y="1400175"/>
            <a:ext cx="5623962" cy="4257676"/>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38541-18BE-F36D-085F-1EEF6B70A507}"/>
              </a:ext>
            </a:extLst>
          </p:cNvPr>
          <p:cNvSpPr>
            <a:spLocks noGrp="1"/>
          </p:cNvSpPr>
          <p:nvPr>
            <p:ph type="title"/>
          </p:nvPr>
        </p:nvSpPr>
        <p:spPr/>
        <p:txBody>
          <a:bodyPr/>
          <a:lstStyle/>
          <a:p>
            <a:r>
              <a:rPr lang="es-ES_tradnl" dirty="0"/>
              <a:t>Actividad práctica </a:t>
            </a:r>
            <a:br>
              <a:rPr lang="es-ES_tradnl" dirty="0"/>
            </a:br>
            <a:endParaRPr lang="es-ES_tradnl" dirty="0"/>
          </a:p>
        </p:txBody>
      </p:sp>
      <p:sp>
        <p:nvSpPr>
          <p:cNvPr id="3" name="Marcador de contenido 2">
            <a:extLst>
              <a:ext uri="{FF2B5EF4-FFF2-40B4-BE49-F238E27FC236}">
                <a16:creationId xmlns:a16="http://schemas.microsoft.com/office/drawing/2014/main" id="{55584904-0072-4597-FD36-F008A0D64433}"/>
              </a:ext>
            </a:extLst>
          </p:cNvPr>
          <p:cNvSpPr>
            <a:spLocks noGrp="1"/>
          </p:cNvSpPr>
          <p:nvPr>
            <p:ph idx="1"/>
          </p:nvPr>
        </p:nvSpPr>
        <p:spPr>
          <a:xfrm>
            <a:off x="435894" y="1715956"/>
            <a:ext cx="8272211" cy="3678303"/>
          </a:xfrm>
        </p:spPr>
        <p:txBody>
          <a:bodyPr/>
          <a:lstStyle/>
          <a:p>
            <a:r>
              <a:rPr lang="es-ES_tradnl" dirty="0"/>
              <a:t>En base a los 5 mecanismos mencionados: 1) </a:t>
            </a:r>
            <a:r>
              <a:rPr lang="es-UY" b="1" dirty="0"/>
              <a:t>habilidades cognitivas 2) fortalezas cognitivas relativas, 3)preferencias por diferentes carreras, 4)equilibrio entre la vida familiar y laboral y 5) creencias sobre las habilidades específicas necesarias para STEM.</a:t>
            </a:r>
          </a:p>
          <a:p>
            <a:r>
              <a:rPr lang="es-UY" dirty="0"/>
              <a:t>cuál de los mecanismos concluyen los autores que puede explicar mejor los resultados y por qué?</a:t>
            </a:r>
          </a:p>
          <a:p>
            <a:r>
              <a:rPr lang="es-UY" dirty="0"/>
              <a:t>Cuáles de estos mecanismos consideran que podrían también aplicarse a la trayectoria de la mujer en el mercado laboral?</a:t>
            </a:r>
            <a:endParaRPr lang="es-ES_tradnl" dirty="0"/>
          </a:p>
        </p:txBody>
      </p:sp>
    </p:spTree>
    <p:extLst>
      <p:ext uri="{BB962C8B-B14F-4D97-AF65-F5344CB8AC3E}">
        <p14:creationId xmlns:p14="http://schemas.microsoft.com/office/powerpoint/2010/main" val="362496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328551" y="857251"/>
            <a:ext cx="8486897" cy="5143500"/>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1" name="Content Placeholder 90">
            <a:extLst>
              <a:ext uri="{FF2B5EF4-FFF2-40B4-BE49-F238E27FC236}">
                <a16:creationId xmlns:a16="http://schemas.microsoft.com/office/drawing/2014/main" id="{CD6898BF-43E9-DC97-38E8-5EB976E7F97B}"/>
              </a:ext>
            </a:extLst>
          </p:cNvPr>
          <p:cNvSpPr>
            <a:spLocks noGrp="1"/>
          </p:cNvSpPr>
          <p:nvPr>
            <p:ph idx="1"/>
          </p:nvPr>
        </p:nvSpPr>
        <p:spPr>
          <a:xfrm>
            <a:off x="435894" y="1967697"/>
            <a:ext cx="8272212" cy="3900668"/>
          </a:xfrm>
          <a:solidFill>
            <a:schemeClr val="bg2"/>
          </a:solidFill>
        </p:spPr>
        <p:txBody>
          <a:bodyPr>
            <a:normAutofit fontScale="32500" lnSpcReduction="20000"/>
          </a:bodyPr>
          <a:lstStyle/>
          <a:p>
            <a:pPr algn="just"/>
            <a:endParaRPr lang="es-UY" sz="1800" dirty="0">
              <a:latin typeface="Times New Roman" panose="02020603050405020304" pitchFamily="18" charset="0"/>
              <a:ea typeface="Times New Roman" panose="02020603050405020304" pitchFamily="18" charset="0"/>
            </a:endParaRPr>
          </a:p>
          <a:p>
            <a:pPr algn="just"/>
            <a:r>
              <a:rPr lang="es-UY" sz="6000" dirty="0">
                <a:latin typeface="Times New Roman" panose="02020603050405020304" pitchFamily="18" charset="0"/>
                <a:ea typeface="Times New Roman" panose="02020603050405020304" pitchFamily="18" charset="0"/>
              </a:rPr>
              <a:t>Las jóvenes representan solo el 35% de todos los estudiantes matriculados en el mundo en materias STEM en el nivel de educación superior pero existen diferencias contextuales que acentúan o disminuyen la brecha entre hombres y mujeres.</a:t>
            </a:r>
          </a:p>
          <a:p>
            <a:pPr algn="just"/>
            <a:r>
              <a:rPr lang="es-UY" sz="6000" dirty="0">
                <a:latin typeface="Times New Roman" panose="02020603050405020304" pitchFamily="18" charset="0"/>
                <a:ea typeface="Times New Roman" panose="02020603050405020304" pitchFamily="18" charset="0"/>
              </a:rPr>
              <a:t>El principal mecanismo causal que explicaría esta diferencia son los esteriotipos de género que aun hoy continúan vigentes. Los cuales explican que desde la primera infancia los varones sean estimulados más a experimentar con juegos y actividades que los acercan a las disciplinas STEM. </a:t>
            </a:r>
          </a:p>
          <a:p>
            <a:pPr algn="just"/>
            <a:r>
              <a:rPr lang="es-UY" sz="6000" dirty="0">
                <a:latin typeface="Times New Roman" panose="02020603050405020304" pitchFamily="18" charset="0"/>
                <a:ea typeface="Times New Roman" panose="02020603050405020304" pitchFamily="18" charset="0"/>
              </a:rPr>
              <a:t>Esta diferencia se puede ver en un menor rendimiento de la mujer en los primeros años de educación formal en estas disciplinas que al controlarse por la autoconfianza desaparece</a:t>
            </a:r>
            <a:r>
              <a:rPr lang="es-UY" sz="5400" dirty="0">
                <a:latin typeface="Times New Roman" panose="02020603050405020304" pitchFamily="18" charset="0"/>
                <a:ea typeface="Times New Roman" panose="02020603050405020304" pitchFamily="18" charset="0"/>
              </a:rPr>
              <a:t> (UNESCO, 2019). </a:t>
            </a:r>
          </a:p>
          <a:p>
            <a:endParaRPr lang="es-UY" dirty="0">
              <a:latin typeface="Times New Roman" panose="02020603050405020304" pitchFamily="18" charset="0"/>
              <a:ea typeface="Times New Roman" panose="02020603050405020304" pitchFamily="18" charset="0"/>
            </a:endParaRPr>
          </a:p>
          <a:p>
            <a:pPr algn="just"/>
            <a:endParaRPr lang="es-UY" dirty="0">
              <a:latin typeface="Times New Roman" panose="02020603050405020304" pitchFamily="18" charset="0"/>
              <a:ea typeface="Times New Roman" panose="02020603050405020304" pitchFamily="18" charset="0"/>
            </a:endParaRPr>
          </a:p>
        </p:txBody>
      </p:sp>
      <p:sp>
        <p:nvSpPr>
          <p:cNvPr id="93" name="Title 92">
            <a:extLst>
              <a:ext uri="{FF2B5EF4-FFF2-40B4-BE49-F238E27FC236}">
                <a16:creationId xmlns:a16="http://schemas.microsoft.com/office/drawing/2014/main" id="{444BEB23-3943-DF49-28FE-668B886CE536}"/>
              </a:ext>
            </a:extLst>
          </p:cNvPr>
          <p:cNvSpPr>
            <a:spLocks noGrp="1"/>
          </p:cNvSpPr>
          <p:nvPr>
            <p:ph type="title"/>
          </p:nvPr>
        </p:nvSpPr>
        <p:spPr/>
        <p:txBody>
          <a:bodyPr>
            <a:normAutofit/>
          </a:bodyPr>
          <a:lstStyle/>
          <a:p>
            <a:r>
              <a:rPr lang="en-US" sz="2000" b="1" dirty="0"/>
              <a:t>LAS MUJERES EN DISCIPLINAS STEM</a:t>
            </a:r>
          </a:p>
        </p:txBody>
      </p:sp>
    </p:spTree>
    <p:extLst>
      <p:ext uri="{BB962C8B-B14F-4D97-AF65-F5344CB8AC3E}">
        <p14:creationId xmlns:p14="http://schemas.microsoft.com/office/powerpoint/2010/main" val="42093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70118" y="588997"/>
            <a:ext cx="9000000" cy="5062502"/>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1" name="Content Placeholder 90">
            <a:extLst>
              <a:ext uri="{FF2B5EF4-FFF2-40B4-BE49-F238E27FC236}">
                <a16:creationId xmlns:a16="http://schemas.microsoft.com/office/drawing/2014/main" id="{CD6898BF-43E9-DC97-38E8-5EB976E7F97B}"/>
              </a:ext>
            </a:extLst>
          </p:cNvPr>
          <p:cNvSpPr>
            <a:spLocks noGrp="1"/>
          </p:cNvSpPr>
          <p:nvPr>
            <p:ph idx="1"/>
          </p:nvPr>
        </p:nvSpPr>
        <p:spPr>
          <a:xfrm>
            <a:off x="435894" y="2449258"/>
            <a:ext cx="6207973" cy="2565123"/>
          </a:xfrm>
          <a:solidFill>
            <a:schemeClr val="bg2"/>
          </a:solidFill>
          <a:ln>
            <a:solidFill>
              <a:schemeClr val="accent1"/>
            </a:solidFill>
          </a:ln>
        </p:spPr>
        <p:txBody>
          <a:bodyPr lIns="180000" rIns="324000">
            <a:normAutofit/>
          </a:bodyPr>
          <a:lstStyle/>
          <a:p>
            <a:pPr marL="0" indent="0" algn="just">
              <a:buNone/>
            </a:pPr>
            <a:r>
              <a:rPr lang="es-UY" sz="2000" dirty="0">
                <a:latin typeface="Times New Roman" panose="02020603050405020304" pitchFamily="18" charset="0"/>
                <a:ea typeface="Times New Roman" panose="02020603050405020304" pitchFamily="18" charset="0"/>
              </a:rPr>
              <a:t>Identificar el papel del género y su interacción con otras variables explicativas en:</a:t>
            </a:r>
          </a:p>
          <a:p>
            <a:pPr algn="just"/>
            <a:r>
              <a:rPr lang="es-UY" sz="2000" dirty="0">
                <a:latin typeface="Times New Roman" panose="02020603050405020304" pitchFamily="18" charset="0"/>
                <a:ea typeface="Times New Roman" panose="02020603050405020304" pitchFamily="18" charset="0"/>
              </a:rPr>
              <a:t>1) La elección de carreras STEM </a:t>
            </a:r>
          </a:p>
          <a:p>
            <a:pPr algn="just"/>
            <a:r>
              <a:rPr lang="es-UY" sz="2000" dirty="0">
                <a:latin typeface="Times New Roman" panose="02020603050405020304" pitchFamily="18" charset="0"/>
                <a:ea typeface="Times New Roman" panose="02020603050405020304" pitchFamily="18" charset="0"/>
              </a:rPr>
              <a:t>2) La persinsencia general en Udelar</a:t>
            </a:r>
          </a:p>
          <a:p>
            <a:pPr algn="just"/>
            <a:r>
              <a:rPr lang="es-UY" sz="2000" dirty="0">
                <a:latin typeface="Times New Roman" panose="02020603050405020304" pitchFamily="18" charset="0"/>
                <a:ea typeface="Times New Roman" panose="02020603050405020304" pitchFamily="18" charset="0"/>
              </a:rPr>
              <a:t>3) La persistencia en carreras STEM</a:t>
            </a:r>
          </a:p>
        </p:txBody>
      </p:sp>
      <p:sp>
        <p:nvSpPr>
          <p:cNvPr id="93" name="Title 92">
            <a:extLst>
              <a:ext uri="{FF2B5EF4-FFF2-40B4-BE49-F238E27FC236}">
                <a16:creationId xmlns:a16="http://schemas.microsoft.com/office/drawing/2014/main" id="{444BEB23-3943-DF49-28FE-668B886CE536}"/>
              </a:ext>
            </a:extLst>
          </p:cNvPr>
          <p:cNvSpPr>
            <a:spLocks noGrp="1"/>
          </p:cNvSpPr>
          <p:nvPr>
            <p:ph type="title"/>
          </p:nvPr>
        </p:nvSpPr>
        <p:spPr>
          <a:xfrm>
            <a:off x="434012" y="971549"/>
            <a:ext cx="8272212" cy="1013800"/>
          </a:xfrm>
        </p:spPr>
        <p:txBody>
          <a:bodyPr/>
          <a:lstStyle/>
          <a:p>
            <a:br>
              <a:rPr lang="en-US" sz="2000" dirty="0"/>
            </a:br>
            <a:r>
              <a:rPr lang="en-US" sz="2000" b="1" dirty="0"/>
              <a:t>OBJETIVOS DEL TRABAJO</a:t>
            </a:r>
            <a:endParaRPr lang="en-US" b="1" dirty="0"/>
          </a:p>
        </p:txBody>
      </p:sp>
    </p:spTree>
    <p:extLst>
      <p:ext uri="{BB962C8B-B14F-4D97-AF65-F5344CB8AC3E}">
        <p14:creationId xmlns:p14="http://schemas.microsoft.com/office/powerpoint/2010/main" val="160297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70118" y="588997"/>
            <a:ext cx="9000000" cy="5062502"/>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1" name="Content Placeholder 90">
            <a:extLst>
              <a:ext uri="{FF2B5EF4-FFF2-40B4-BE49-F238E27FC236}">
                <a16:creationId xmlns:a16="http://schemas.microsoft.com/office/drawing/2014/main" id="{CD6898BF-43E9-DC97-38E8-5EB976E7F97B}"/>
              </a:ext>
            </a:extLst>
          </p:cNvPr>
          <p:cNvSpPr>
            <a:spLocks noGrp="1"/>
          </p:cNvSpPr>
          <p:nvPr>
            <p:ph idx="1"/>
          </p:nvPr>
        </p:nvSpPr>
        <p:spPr>
          <a:solidFill>
            <a:schemeClr val="bg2"/>
          </a:solidFill>
          <a:ln w="28575">
            <a:solidFill>
              <a:schemeClr val="accent1"/>
            </a:solidFill>
          </a:ln>
        </p:spPr>
        <p:txBody>
          <a:bodyPr lIns="180000" rIns="324000">
            <a:normAutofit/>
          </a:bodyPr>
          <a:lstStyle/>
          <a:p>
            <a:pPr marL="0" indent="0" algn="just">
              <a:buNone/>
            </a:pPr>
            <a:r>
              <a:rPr lang="es-UY" dirty="0">
                <a:latin typeface="Times New Roman" panose="02020603050405020304" pitchFamily="18" charset="0"/>
                <a:ea typeface="Times New Roman" panose="02020603050405020304" pitchFamily="18" charset="0"/>
              </a:rPr>
              <a:t> </a:t>
            </a:r>
            <a:endParaRPr lang="es-UY" sz="2000" dirty="0">
              <a:latin typeface="Times New Roman" panose="02020603050405020304" pitchFamily="18" charset="0"/>
              <a:ea typeface="Times New Roman" panose="02020603050405020304" pitchFamily="18" charset="0"/>
            </a:endParaRPr>
          </a:p>
          <a:p>
            <a:pPr algn="just"/>
            <a:r>
              <a:rPr lang="es-UY" sz="2000" dirty="0">
                <a:latin typeface="Times New Roman" panose="02020603050405020304" pitchFamily="18" charset="0"/>
                <a:ea typeface="Times New Roman" panose="02020603050405020304" pitchFamily="18" charset="0"/>
              </a:rPr>
              <a:t>Las técnica de análisis seleccionada es el modelo no lineal binario logístico, se realizaron tres modelos</a:t>
            </a:r>
          </a:p>
          <a:p>
            <a:pPr algn="just"/>
            <a:r>
              <a:rPr lang="es-UY" sz="2000" dirty="0">
                <a:latin typeface="Times New Roman" panose="02020603050405020304" pitchFamily="18" charset="0"/>
                <a:ea typeface="Times New Roman" panose="02020603050405020304" pitchFamily="18" charset="0"/>
              </a:rPr>
              <a:t>La interpretación de los resultados se realiza mediante odd ratio y probabilidades computadas para casos típicos teóricamente relevantes, utilizando las post-estimaciones de STATA</a:t>
            </a:r>
            <a:r>
              <a:rPr lang="es-ES" sz="2000" dirty="0">
                <a:latin typeface="Times New Roman" panose="02020603050405020304" pitchFamily="18" charset="0"/>
                <a:ea typeface="Times New Roman" panose="02020603050405020304" pitchFamily="18" charset="0"/>
              </a:rPr>
              <a:t> (Scott Long &amp; Freese, 2014)</a:t>
            </a:r>
            <a:r>
              <a:rPr lang="es-UY" sz="2000" dirty="0">
                <a:latin typeface="Times New Roman" panose="02020603050405020304" pitchFamily="18" charset="0"/>
                <a:ea typeface="Times New Roman" panose="02020603050405020304" pitchFamily="18" charset="0"/>
              </a:rPr>
              <a:t>. </a:t>
            </a:r>
          </a:p>
          <a:p>
            <a:pPr algn="just"/>
            <a:r>
              <a:rPr lang="es-UY" sz="2000" dirty="0">
                <a:latin typeface="Times New Roman" panose="02020603050405020304" pitchFamily="18" charset="0"/>
                <a:ea typeface="Times New Roman" panose="02020603050405020304" pitchFamily="18" charset="0"/>
              </a:rPr>
              <a:t>La base de datos se construyó combinando microdatos de dos fuentes: 1)Formulario Estadístico de Ingreso, brindado por la DGPlan; 2) datos de bedelía provenientes del Servicio Central de Informática de Udelar (SeCIU).</a:t>
            </a:r>
          </a:p>
          <a:p>
            <a:pPr marL="229076" indent="-229076"/>
            <a:endParaRPr lang="en-US" dirty="0"/>
          </a:p>
        </p:txBody>
      </p:sp>
      <p:sp>
        <p:nvSpPr>
          <p:cNvPr id="93" name="Title 92">
            <a:extLst>
              <a:ext uri="{FF2B5EF4-FFF2-40B4-BE49-F238E27FC236}">
                <a16:creationId xmlns:a16="http://schemas.microsoft.com/office/drawing/2014/main" id="{444BEB23-3943-DF49-28FE-668B886CE536}"/>
              </a:ext>
            </a:extLst>
          </p:cNvPr>
          <p:cNvSpPr>
            <a:spLocks noGrp="1"/>
          </p:cNvSpPr>
          <p:nvPr>
            <p:ph type="title"/>
          </p:nvPr>
        </p:nvSpPr>
        <p:spPr>
          <a:xfrm>
            <a:off x="434012" y="934922"/>
            <a:ext cx="8272212" cy="1013800"/>
          </a:xfrm>
        </p:spPr>
        <p:txBody>
          <a:bodyPr/>
          <a:lstStyle/>
          <a:p>
            <a:r>
              <a:rPr lang="en-US" b="1" dirty="0"/>
              <a:t>METODOLOGÍA</a:t>
            </a:r>
          </a:p>
        </p:txBody>
      </p:sp>
    </p:spTree>
    <p:extLst>
      <p:ext uri="{BB962C8B-B14F-4D97-AF65-F5344CB8AC3E}">
        <p14:creationId xmlns:p14="http://schemas.microsoft.com/office/powerpoint/2010/main" val="264809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15" y="857257"/>
            <a:ext cx="9143985" cy="5143493"/>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91" name="Content Placeholder 90">
            <a:extLst>
              <a:ext uri="{FF2B5EF4-FFF2-40B4-BE49-F238E27FC236}">
                <a16:creationId xmlns:a16="http://schemas.microsoft.com/office/drawing/2014/main" id="{CD6898BF-43E9-DC97-38E8-5EB976E7F97B}"/>
              </a:ext>
            </a:extLst>
          </p:cNvPr>
          <p:cNvSpPr>
            <a:spLocks noGrp="1"/>
          </p:cNvSpPr>
          <p:nvPr>
            <p:ph idx="1"/>
          </p:nvPr>
        </p:nvSpPr>
        <p:spPr>
          <a:solidFill>
            <a:schemeClr val="bg2"/>
          </a:solidFill>
          <a:ln w="38100">
            <a:solidFill>
              <a:schemeClr val="accent1"/>
            </a:solidFill>
          </a:ln>
        </p:spPr>
        <p:txBody>
          <a:bodyPr lIns="180000" rIns="180000">
            <a:normAutofit/>
          </a:bodyPr>
          <a:lstStyle/>
          <a:p>
            <a:pPr algn="just"/>
            <a:r>
              <a:rPr lang="es-UY" sz="2000" dirty="0">
                <a:latin typeface="Times New Roman" panose="02020603050405020304" pitchFamily="18" charset="0"/>
                <a:ea typeface="Times New Roman" panose="02020603050405020304" pitchFamily="18" charset="0"/>
              </a:rPr>
              <a:t>Ciencia, Tecnología, Ingeniería y Matemáticas por sus siglas en inglés</a:t>
            </a:r>
            <a:r>
              <a:rPr lang="es-UY" sz="2000" i="1" dirty="0">
                <a:latin typeface="Times New Roman" panose="02020603050405020304" pitchFamily="18" charset="0"/>
                <a:ea typeface="Times New Roman" panose="02020603050405020304" pitchFamily="18" charset="0"/>
              </a:rPr>
              <a:t>: Science, Technology, Engineering and Mathematics</a:t>
            </a:r>
            <a:r>
              <a:rPr lang="es-UY" sz="2000" dirty="0">
                <a:latin typeface="Times New Roman" panose="02020603050405020304" pitchFamily="18" charset="0"/>
                <a:ea typeface="Times New Roman" panose="02020603050405020304" pitchFamily="18" charset="0"/>
              </a:rPr>
              <a:t>)</a:t>
            </a:r>
            <a:r>
              <a:rPr lang="es-UY" sz="2000" dirty="0"/>
              <a:t> </a:t>
            </a:r>
            <a:endParaRPr lang="es-UY" sz="2000" dirty="0">
              <a:latin typeface="Times New Roman" panose="02020603050405020304" pitchFamily="18" charset="0"/>
              <a:ea typeface="Times New Roman" panose="02020603050405020304" pitchFamily="18" charset="0"/>
            </a:endParaRPr>
          </a:p>
          <a:p>
            <a:pPr algn="just"/>
            <a:r>
              <a:rPr lang="es-UY" sz="2000" b="1" dirty="0">
                <a:latin typeface="Times New Roman" panose="02020603050405020304" pitchFamily="18" charset="0"/>
                <a:ea typeface="Times New Roman" panose="02020603050405020304" pitchFamily="18" charset="0"/>
              </a:rPr>
              <a:t>Clasificación Internacional Normalizada de la Educación:</a:t>
            </a:r>
          </a:p>
          <a:p>
            <a:pPr marL="0" indent="0" algn="just">
              <a:buNone/>
            </a:pPr>
            <a:r>
              <a:rPr lang="es-UY" sz="2000" dirty="0">
                <a:latin typeface="Times New Roman" panose="02020603050405020304" pitchFamily="18" charset="0"/>
                <a:ea typeface="Times New Roman" panose="02020603050405020304" pitchFamily="18" charset="0"/>
              </a:rPr>
              <a:t>5, 6, 7 y 8: 5 "Ciencias naturales, matemáticas y estadística" 6 "Tecnologías de la información y la comunicación" 7 "Ingeniería, industria y construcción" y 8 "Agricultura, silvicultura, pesca y veterinaria" (UNESCO, 2014)</a:t>
            </a:r>
          </a:p>
          <a:p>
            <a:pPr marL="0" indent="0" algn="just">
              <a:buNone/>
            </a:pPr>
            <a:r>
              <a:rPr lang="es-UY" dirty="0">
                <a:latin typeface="Times New Roman" panose="02020603050405020304" pitchFamily="18" charset="0"/>
                <a:ea typeface="Times New Roman" panose="02020603050405020304" pitchFamily="18" charset="0"/>
              </a:rPr>
              <a:t> </a:t>
            </a:r>
            <a:endParaRPr lang="es-UY" dirty="0"/>
          </a:p>
        </p:txBody>
      </p:sp>
      <p:sp>
        <p:nvSpPr>
          <p:cNvPr id="93" name="Title 92">
            <a:extLst>
              <a:ext uri="{FF2B5EF4-FFF2-40B4-BE49-F238E27FC236}">
                <a16:creationId xmlns:a16="http://schemas.microsoft.com/office/drawing/2014/main" id="{444BEB23-3943-DF49-28FE-668B886CE536}"/>
              </a:ext>
            </a:extLst>
          </p:cNvPr>
          <p:cNvSpPr>
            <a:spLocks noGrp="1"/>
          </p:cNvSpPr>
          <p:nvPr>
            <p:ph type="title"/>
          </p:nvPr>
        </p:nvSpPr>
        <p:spPr>
          <a:xfrm>
            <a:off x="434012" y="934926"/>
            <a:ext cx="8272212" cy="1013800"/>
          </a:xfrm>
        </p:spPr>
        <p:txBody>
          <a:bodyPr/>
          <a:lstStyle/>
          <a:p>
            <a:r>
              <a:rPr lang="es-ES_tradnl" b="1" dirty="0"/>
              <a:t>Definición de carreras stem</a:t>
            </a:r>
          </a:p>
        </p:txBody>
      </p:sp>
    </p:spTree>
    <p:extLst>
      <p:ext uri="{BB962C8B-B14F-4D97-AF65-F5344CB8AC3E}">
        <p14:creationId xmlns:p14="http://schemas.microsoft.com/office/powerpoint/2010/main" val="220671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15" y="857257"/>
            <a:ext cx="9143985" cy="5143493"/>
          </a:xfrm>
          <a:prstGeom prst="rect">
            <a:avLst/>
          </a:prstGeom>
        </p:spPr>
      </p:pic>
      <p:sp>
        <p:nvSpPr>
          <p:cNvPr id="7" name="Rectangle: Rounded Corners 6">
            <a:extLst>
              <a:ext uri="{FF2B5EF4-FFF2-40B4-BE49-F238E27FC236}">
                <a16:creationId xmlns:a16="http://schemas.microsoft.com/office/drawing/2014/main" id="{DC5CF3D1-2341-BB28-EAB2-8E4AD7944E3E}"/>
              </a:ext>
            </a:extLst>
          </p:cNvPr>
          <p:cNvSpPr/>
          <p:nvPr/>
        </p:nvSpPr>
        <p:spPr>
          <a:xfrm>
            <a:off x="128498" y="1029780"/>
            <a:ext cx="8949906" cy="46582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3" name="Content Placeholder 2">
            <a:extLst>
              <a:ext uri="{FF2B5EF4-FFF2-40B4-BE49-F238E27FC236}">
                <a16:creationId xmlns:a16="http://schemas.microsoft.com/office/drawing/2014/main" id="{E51748B6-020C-3111-40AA-E9397ED646DB}"/>
              </a:ext>
            </a:extLst>
          </p:cNvPr>
          <p:cNvGraphicFramePr>
            <a:graphicFrameLocks noGrp="1"/>
          </p:cNvGraphicFramePr>
          <p:nvPr>
            <p:ph idx="1"/>
            <p:extLst>
              <p:ext uri="{D42A27DB-BD31-4B8C-83A1-F6EECF244321}">
                <p14:modId xmlns:p14="http://schemas.microsoft.com/office/powerpoint/2010/main" val="695349105"/>
              </p:ext>
            </p:extLst>
          </p:nvPr>
        </p:nvGraphicFramePr>
        <p:xfrm>
          <a:off x="219918" y="2577141"/>
          <a:ext cx="8858486" cy="2039357"/>
        </p:xfrm>
        <a:graphic>
          <a:graphicData uri="http://schemas.openxmlformats.org/drawingml/2006/table">
            <a:tbl>
              <a:tblPr firstRow="1" bandRow="1">
                <a:tableStyleId>{5C22544A-7EE6-4342-B048-85BDC9FD1C3A}</a:tableStyleId>
              </a:tblPr>
              <a:tblGrid>
                <a:gridCol w="916578">
                  <a:extLst>
                    <a:ext uri="{9D8B030D-6E8A-4147-A177-3AD203B41FA5}">
                      <a16:colId xmlns:a16="http://schemas.microsoft.com/office/drawing/2014/main" val="1683616159"/>
                    </a:ext>
                  </a:extLst>
                </a:gridCol>
                <a:gridCol w="940701">
                  <a:extLst>
                    <a:ext uri="{9D8B030D-6E8A-4147-A177-3AD203B41FA5}">
                      <a16:colId xmlns:a16="http://schemas.microsoft.com/office/drawing/2014/main" val="468883400"/>
                    </a:ext>
                  </a:extLst>
                </a:gridCol>
                <a:gridCol w="1133663">
                  <a:extLst>
                    <a:ext uri="{9D8B030D-6E8A-4147-A177-3AD203B41FA5}">
                      <a16:colId xmlns:a16="http://schemas.microsoft.com/office/drawing/2014/main" val="1053762364"/>
                    </a:ext>
                  </a:extLst>
                </a:gridCol>
                <a:gridCol w="892458">
                  <a:extLst>
                    <a:ext uri="{9D8B030D-6E8A-4147-A177-3AD203B41FA5}">
                      <a16:colId xmlns:a16="http://schemas.microsoft.com/office/drawing/2014/main" val="528463600"/>
                    </a:ext>
                  </a:extLst>
                </a:gridCol>
                <a:gridCol w="820099">
                  <a:extLst>
                    <a:ext uri="{9D8B030D-6E8A-4147-A177-3AD203B41FA5}">
                      <a16:colId xmlns:a16="http://schemas.microsoft.com/office/drawing/2014/main" val="2647755057"/>
                    </a:ext>
                  </a:extLst>
                </a:gridCol>
                <a:gridCol w="1044243">
                  <a:extLst>
                    <a:ext uri="{9D8B030D-6E8A-4147-A177-3AD203B41FA5}">
                      <a16:colId xmlns:a16="http://schemas.microsoft.com/office/drawing/2014/main" val="3076589697"/>
                    </a:ext>
                  </a:extLst>
                </a:gridCol>
                <a:gridCol w="973046">
                  <a:extLst>
                    <a:ext uri="{9D8B030D-6E8A-4147-A177-3AD203B41FA5}">
                      <a16:colId xmlns:a16="http://schemas.microsoft.com/office/drawing/2014/main" val="1700670206"/>
                    </a:ext>
                  </a:extLst>
                </a:gridCol>
                <a:gridCol w="664518">
                  <a:extLst>
                    <a:ext uri="{9D8B030D-6E8A-4147-A177-3AD203B41FA5}">
                      <a16:colId xmlns:a16="http://schemas.microsoft.com/office/drawing/2014/main" val="202607137"/>
                    </a:ext>
                  </a:extLst>
                </a:gridCol>
                <a:gridCol w="854382">
                  <a:extLst>
                    <a:ext uri="{9D8B030D-6E8A-4147-A177-3AD203B41FA5}">
                      <a16:colId xmlns:a16="http://schemas.microsoft.com/office/drawing/2014/main" val="1837885803"/>
                    </a:ext>
                  </a:extLst>
                </a:gridCol>
                <a:gridCol w="618798">
                  <a:extLst>
                    <a:ext uri="{9D8B030D-6E8A-4147-A177-3AD203B41FA5}">
                      <a16:colId xmlns:a16="http://schemas.microsoft.com/office/drawing/2014/main" val="3607945370"/>
                    </a:ext>
                  </a:extLst>
                </a:gridCol>
              </a:tblGrid>
              <a:tr h="375826">
                <a:tc rowSpan="2">
                  <a:txBody>
                    <a:bodyPr/>
                    <a:lstStyle/>
                    <a:p>
                      <a:pPr algn="ctr"/>
                      <a:endParaRPr lang="es-UY" sz="1500" kern="1200" noProof="0" dirty="0">
                        <a:solidFill>
                          <a:schemeClr val="dk1"/>
                        </a:solidFill>
                        <a:effectLst/>
                        <a:latin typeface="Times New Roman"/>
                        <a:ea typeface="+mn-ea"/>
                        <a:cs typeface="+mn-cs"/>
                      </a:endParaRPr>
                    </a:p>
                  </a:txBody>
                  <a:tcPr marL="0"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gridSpan="9">
                  <a:txBody>
                    <a:bodyPr/>
                    <a:lstStyle/>
                    <a:p>
                      <a:pPr algn="ctr"/>
                      <a:r>
                        <a:rPr lang="es-UY" sz="2400" b="1" noProof="0" dirty="0">
                          <a:solidFill>
                            <a:schemeClr val="accent1"/>
                          </a:solidFill>
                          <a:effectLst/>
                          <a:latin typeface="Times New Roman"/>
                        </a:rPr>
                        <a:t>Área de conocimiento</a:t>
                      </a:r>
                      <a:endParaRPr lang="es-UY" sz="2400" noProof="0" dirty="0">
                        <a:solidFill>
                          <a:schemeClr val="accent1"/>
                        </a:solidFill>
                        <a:effectLst/>
                        <a:latin typeface="Times New Roman"/>
                      </a:endParaRPr>
                    </a:p>
                  </a:txBody>
                  <a:tcPr marL="0" marR="51435" marT="0" marB="0">
                    <a:lnL>
                      <a:noFill/>
                    </a:lnL>
                    <a:lnR>
                      <a:noFill/>
                    </a:lnR>
                    <a:lnT w="12700" cap="flat" cmpd="sng" algn="ctr">
                      <a:solidFill>
                        <a:srgbClr val="000000"/>
                      </a:solidFill>
                      <a:prstDash val="solid"/>
                      <a:round/>
                      <a:headEnd type="none" w="med" len="med"/>
                      <a:tailEnd type="none" w="med" len="med"/>
                    </a:lnT>
                    <a:lnB>
                      <a:noFill/>
                    </a:lnB>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0703117"/>
                  </a:ext>
                </a:extLst>
              </a:tr>
              <a:tr h="939565">
                <a:tc vMerge="1">
                  <a:txBody>
                    <a:bodyPr/>
                    <a:lstStyle/>
                    <a:p>
                      <a:endParaRPr lang="en-US"/>
                    </a:p>
                  </a:txBody>
                  <a:tcPr/>
                </a:tc>
                <a:tc>
                  <a:txBody>
                    <a:bodyPr/>
                    <a:lstStyle/>
                    <a:p>
                      <a:pPr algn="ctr"/>
                      <a:r>
                        <a:rPr lang="es-UY" sz="1500" noProof="0" dirty="0">
                          <a:effectLst/>
                          <a:latin typeface="Times New Roman"/>
                        </a:rPr>
                        <a:t>Educación</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Humanidades y artes</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Ciencias sociales, educación comercial</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Ciencias</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Ingeniería, industria y construcción</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Agricultura</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Salud y servicio social</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Servicios</a:t>
                      </a:r>
                    </a:p>
                  </a:txBody>
                  <a:tcPr marL="0" marR="51435" marT="0" marB="0">
                    <a:lnL>
                      <a:noFill/>
                    </a:lnL>
                    <a:lnR>
                      <a:noFill/>
                    </a:lnR>
                    <a:lnT>
                      <a:noFill/>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s-UY" sz="1500" noProof="0" dirty="0">
                          <a:effectLst/>
                          <a:latin typeface="Times New Roman"/>
                        </a:rPr>
                        <a:t>Total</a:t>
                      </a:r>
                    </a:p>
                  </a:txBody>
                  <a:tcPr marL="0" marR="51435" marT="0" marB="0">
                    <a:lnL>
                      <a:noFill/>
                    </a:lnL>
                    <a:lnR>
                      <a:noFill/>
                    </a:lnR>
                    <a:lnT>
                      <a:noFill/>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73604840"/>
                  </a:ext>
                </a:extLst>
              </a:tr>
              <a:tr h="241322">
                <a:tc>
                  <a:txBody>
                    <a:bodyPr/>
                    <a:lstStyle/>
                    <a:p>
                      <a:pPr algn="ctr"/>
                      <a:r>
                        <a:rPr lang="es-UY" sz="1500" noProof="0" dirty="0">
                          <a:effectLst/>
                          <a:latin typeface="Times New Roman"/>
                        </a:rPr>
                        <a:t>Femenino</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latin typeface="Times New Roman"/>
                        </a:rPr>
                        <a:t>35</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latin typeface="Times New Roman"/>
                        </a:rPr>
                        <a:t>547</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latin typeface="Times New Roman"/>
                        </a:rPr>
                        <a:t>6176</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latin typeface="Times New Roman"/>
                        </a:rPr>
                        <a:t>509</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highlight>
                            <a:srgbClr val="FFFF00"/>
                          </a:highlight>
                          <a:latin typeface="Times New Roman"/>
                        </a:rPr>
                        <a:t>1193</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latin typeface="Times New Roman"/>
                        </a:rPr>
                        <a:t>520</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latin typeface="Times New Roman"/>
                        </a:rPr>
                        <a:t>3880</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highlight>
                            <a:srgbClr val="FFFF00"/>
                          </a:highlight>
                          <a:latin typeface="Times New Roman"/>
                        </a:rPr>
                        <a:t>432</a:t>
                      </a:r>
                    </a:p>
                  </a:txBody>
                  <a:tcPr marL="0" marR="51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500" noProof="0" dirty="0">
                          <a:effectLst/>
                          <a:latin typeface="Times New Roman"/>
                        </a:rPr>
                        <a:t>13292</a:t>
                      </a:r>
                    </a:p>
                  </a:txBody>
                  <a:tcPr marL="0" marR="51435" marT="0" marB="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148011682"/>
                  </a:ext>
                </a:extLst>
              </a:tr>
              <a:tr h="241322">
                <a:tc>
                  <a:txBody>
                    <a:bodyPr/>
                    <a:lstStyle/>
                    <a:p>
                      <a:pPr algn="ctr"/>
                      <a:r>
                        <a:rPr lang="es-UY" sz="1500" noProof="0" dirty="0">
                          <a:effectLst/>
                          <a:latin typeface="Times New Roman"/>
                        </a:rPr>
                        <a:t>Masculino</a:t>
                      </a:r>
                    </a:p>
                  </a:txBody>
                  <a:tcPr marL="0" marR="51435" marT="0" marB="0">
                    <a:lnL>
                      <a:noFill/>
                    </a:lnL>
                    <a:lnR>
                      <a:noFill/>
                    </a:lnR>
                    <a:lnT>
                      <a:noFill/>
                    </a:lnT>
                    <a:lnB>
                      <a:noFill/>
                    </a:lnB>
                  </a:tcPr>
                </a:tc>
                <a:tc>
                  <a:txBody>
                    <a:bodyPr/>
                    <a:lstStyle/>
                    <a:p>
                      <a:pPr algn="ctr"/>
                      <a:r>
                        <a:rPr lang="es-UY" sz="1500" noProof="0" dirty="0">
                          <a:effectLst/>
                          <a:latin typeface="Times New Roman"/>
                        </a:rPr>
                        <a:t>11</a:t>
                      </a:r>
                    </a:p>
                  </a:txBody>
                  <a:tcPr marL="0" marR="51435" marT="0" marB="0">
                    <a:lnL>
                      <a:noFill/>
                    </a:lnL>
                    <a:lnR>
                      <a:noFill/>
                    </a:lnR>
                    <a:lnT>
                      <a:noFill/>
                    </a:lnT>
                    <a:lnB>
                      <a:noFill/>
                    </a:lnB>
                  </a:tcPr>
                </a:tc>
                <a:tc>
                  <a:txBody>
                    <a:bodyPr/>
                    <a:lstStyle/>
                    <a:p>
                      <a:pPr algn="ctr"/>
                      <a:r>
                        <a:rPr lang="es-UY" sz="1500" noProof="0" dirty="0">
                          <a:effectLst/>
                          <a:latin typeface="Times New Roman"/>
                        </a:rPr>
                        <a:t>269</a:t>
                      </a:r>
                    </a:p>
                  </a:txBody>
                  <a:tcPr marL="0" marR="51435" marT="0" marB="0">
                    <a:lnL>
                      <a:noFill/>
                    </a:lnL>
                    <a:lnR>
                      <a:noFill/>
                    </a:lnR>
                    <a:lnT>
                      <a:noFill/>
                    </a:lnT>
                    <a:lnB>
                      <a:noFill/>
                    </a:lnB>
                  </a:tcPr>
                </a:tc>
                <a:tc>
                  <a:txBody>
                    <a:bodyPr/>
                    <a:lstStyle/>
                    <a:p>
                      <a:pPr algn="ctr"/>
                      <a:r>
                        <a:rPr lang="es-UY" sz="1500" noProof="0" dirty="0">
                          <a:effectLst/>
                          <a:latin typeface="Times New Roman"/>
                        </a:rPr>
                        <a:t>3275</a:t>
                      </a:r>
                    </a:p>
                  </a:txBody>
                  <a:tcPr marL="0" marR="51435" marT="0" marB="0">
                    <a:lnL>
                      <a:noFill/>
                    </a:lnL>
                    <a:lnR>
                      <a:noFill/>
                    </a:lnR>
                    <a:lnT>
                      <a:noFill/>
                    </a:lnT>
                    <a:lnB>
                      <a:noFill/>
                    </a:lnB>
                  </a:tcPr>
                </a:tc>
                <a:tc>
                  <a:txBody>
                    <a:bodyPr/>
                    <a:lstStyle/>
                    <a:p>
                      <a:pPr algn="ctr"/>
                      <a:r>
                        <a:rPr lang="es-UY" sz="1500" noProof="0" dirty="0">
                          <a:effectLst/>
                          <a:latin typeface="Times New Roman"/>
                        </a:rPr>
                        <a:t>430</a:t>
                      </a:r>
                    </a:p>
                  </a:txBody>
                  <a:tcPr marL="0" marR="51435" marT="0" marB="0">
                    <a:lnL>
                      <a:noFill/>
                    </a:lnL>
                    <a:lnR>
                      <a:noFill/>
                    </a:lnR>
                    <a:lnT>
                      <a:noFill/>
                    </a:lnT>
                    <a:lnB>
                      <a:noFill/>
                    </a:lnB>
                  </a:tcPr>
                </a:tc>
                <a:tc>
                  <a:txBody>
                    <a:bodyPr/>
                    <a:lstStyle/>
                    <a:p>
                      <a:pPr algn="ctr"/>
                      <a:r>
                        <a:rPr lang="es-UY" sz="1500" noProof="0" dirty="0">
                          <a:effectLst/>
                          <a:highlight>
                            <a:srgbClr val="FFFF00"/>
                          </a:highlight>
                          <a:latin typeface="Times New Roman"/>
                        </a:rPr>
                        <a:t>1730</a:t>
                      </a:r>
                    </a:p>
                  </a:txBody>
                  <a:tcPr marL="0" marR="51435" marT="0" marB="0">
                    <a:lnL>
                      <a:noFill/>
                    </a:lnL>
                    <a:lnR>
                      <a:noFill/>
                    </a:lnR>
                    <a:lnT>
                      <a:noFill/>
                    </a:lnT>
                    <a:lnB>
                      <a:noFill/>
                    </a:lnB>
                  </a:tcPr>
                </a:tc>
                <a:tc>
                  <a:txBody>
                    <a:bodyPr/>
                    <a:lstStyle/>
                    <a:p>
                      <a:pPr algn="ctr"/>
                      <a:r>
                        <a:rPr lang="es-UY" sz="1500" noProof="0" dirty="0">
                          <a:effectLst/>
                          <a:latin typeface="Times New Roman"/>
                        </a:rPr>
                        <a:t>440</a:t>
                      </a:r>
                    </a:p>
                  </a:txBody>
                  <a:tcPr marL="0" marR="51435" marT="0" marB="0">
                    <a:lnL>
                      <a:noFill/>
                    </a:lnL>
                    <a:lnR>
                      <a:noFill/>
                    </a:lnR>
                    <a:lnT>
                      <a:noFill/>
                    </a:lnT>
                    <a:lnB>
                      <a:noFill/>
                    </a:lnB>
                  </a:tcPr>
                </a:tc>
                <a:tc>
                  <a:txBody>
                    <a:bodyPr/>
                    <a:lstStyle/>
                    <a:p>
                      <a:pPr algn="ctr"/>
                      <a:r>
                        <a:rPr lang="es-UY" sz="1500" noProof="0" dirty="0">
                          <a:effectLst/>
                          <a:latin typeface="Times New Roman"/>
                        </a:rPr>
                        <a:t>1215</a:t>
                      </a:r>
                    </a:p>
                  </a:txBody>
                  <a:tcPr marL="0" marR="51435" marT="0" marB="0">
                    <a:lnL>
                      <a:noFill/>
                    </a:lnL>
                    <a:lnR>
                      <a:noFill/>
                    </a:lnR>
                    <a:lnT>
                      <a:noFill/>
                    </a:lnT>
                    <a:lnB>
                      <a:noFill/>
                    </a:lnB>
                  </a:tcPr>
                </a:tc>
                <a:tc>
                  <a:txBody>
                    <a:bodyPr/>
                    <a:lstStyle/>
                    <a:p>
                      <a:pPr algn="ctr"/>
                      <a:r>
                        <a:rPr lang="es-UY" sz="1500" noProof="0" dirty="0">
                          <a:effectLst/>
                          <a:highlight>
                            <a:srgbClr val="FFFF00"/>
                          </a:highlight>
                          <a:latin typeface="Times New Roman"/>
                        </a:rPr>
                        <a:t>666</a:t>
                      </a:r>
                    </a:p>
                  </a:txBody>
                  <a:tcPr marL="0" marR="51435" marT="0" marB="0">
                    <a:lnL>
                      <a:noFill/>
                    </a:lnL>
                    <a:lnR>
                      <a:noFill/>
                    </a:lnR>
                    <a:lnT>
                      <a:noFill/>
                    </a:lnT>
                    <a:lnB>
                      <a:noFill/>
                    </a:lnB>
                  </a:tcPr>
                </a:tc>
                <a:tc>
                  <a:txBody>
                    <a:bodyPr/>
                    <a:lstStyle/>
                    <a:p>
                      <a:pPr algn="ctr"/>
                      <a:r>
                        <a:rPr lang="es-UY" sz="1500" noProof="0" dirty="0">
                          <a:effectLst/>
                          <a:latin typeface="Times New Roman"/>
                        </a:rPr>
                        <a:t>8036</a:t>
                      </a:r>
                    </a:p>
                  </a:txBody>
                  <a:tcPr marL="0" marR="51435" marT="0" marB="0">
                    <a:lnL>
                      <a:noFill/>
                    </a:lnL>
                    <a:lnR>
                      <a:noFill/>
                    </a:lnR>
                    <a:lnT>
                      <a:noFill/>
                    </a:lnT>
                    <a:lnB>
                      <a:noFill/>
                    </a:lnB>
                  </a:tcPr>
                </a:tc>
                <a:extLst>
                  <a:ext uri="{0D108BD9-81ED-4DB2-BD59-A6C34878D82A}">
                    <a16:rowId xmlns:a16="http://schemas.microsoft.com/office/drawing/2014/main" val="3232193744"/>
                  </a:ext>
                </a:extLst>
              </a:tr>
              <a:tr h="241322">
                <a:tc>
                  <a:txBody>
                    <a:bodyPr/>
                    <a:lstStyle/>
                    <a:p>
                      <a:pPr algn="ctr"/>
                      <a:r>
                        <a:rPr lang="es-UY" sz="1500" noProof="0" dirty="0">
                          <a:effectLst/>
                          <a:latin typeface="Times New Roman"/>
                        </a:rPr>
                        <a:t>Total</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46</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816</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9451</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939</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2923</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960</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5095</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1098</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500" noProof="0" dirty="0">
                          <a:effectLst/>
                          <a:latin typeface="Times New Roman"/>
                        </a:rPr>
                        <a:t>21328</a:t>
                      </a:r>
                    </a:p>
                  </a:txBody>
                  <a:tcPr marL="0" marR="5143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795268"/>
                  </a:ext>
                </a:extLst>
              </a:tr>
            </a:tbl>
          </a:graphicData>
        </a:graphic>
      </p:graphicFrame>
      <p:sp>
        <p:nvSpPr>
          <p:cNvPr id="4" name="TextBox 3">
            <a:extLst>
              <a:ext uri="{FF2B5EF4-FFF2-40B4-BE49-F238E27FC236}">
                <a16:creationId xmlns:a16="http://schemas.microsoft.com/office/drawing/2014/main" id="{8146FD60-EF85-1DDA-149B-CE8E163BA57A}"/>
              </a:ext>
            </a:extLst>
          </p:cNvPr>
          <p:cNvSpPr txBox="1"/>
          <p:nvPr/>
        </p:nvSpPr>
        <p:spPr>
          <a:xfrm>
            <a:off x="850025" y="1464223"/>
            <a:ext cx="7860894" cy="969496"/>
          </a:xfrm>
          <a:prstGeom prst="rect">
            <a:avLst/>
          </a:prstGeom>
          <a:solidFill>
            <a:schemeClr val="bg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s-UY" sz="2100" b="1" i="1" dirty="0">
                <a:latin typeface="Times New Roman"/>
                <a:cs typeface="Times New Roman"/>
              </a:rPr>
              <a:t>Tabla 1 Distribución de estudiantes inscriptos a carreras de Udelar en 2018 por Área de conocimiento UNESCO y género</a:t>
            </a:r>
          </a:p>
          <a:p>
            <a:endParaRPr lang="en-US" sz="900" dirty="0">
              <a:latin typeface="Times New Roman"/>
              <a:cs typeface="Times New Roman"/>
            </a:endParaRPr>
          </a:p>
          <a:p>
            <a:endParaRPr lang="en-US" sz="750" dirty="0">
              <a:latin typeface="Times New Roman"/>
              <a:cs typeface="Times New Roman"/>
            </a:endParaRPr>
          </a:p>
        </p:txBody>
      </p:sp>
    </p:spTree>
    <p:extLst>
      <p:ext uri="{BB962C8B-B14F-4D97-AF65-F5344CB8AC3E}">
        <p14:creationId xmlns:p14="http://schemas.microsoft.com/office/powerpoint/2010/main" val="251940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15" y="857257"/>
            <a:ext cx="9143985" cy="5143493"/>
          </a:xfrm>
          <a:prstGeom prst="rect">
            <a:avLst/>
          </a:prstGeom>
        </p:spPr>
      </p:pic>
      <p:sp>
        <p:nvSpPr>
          <p:cNvPr id="7" name="Rectangle: Rounded Corners 6">
            <a:extLst>
              <a:ext uri="{FF2B5EF4-FFF2-40B4-BE49-F238E27FC236}">
                <a16:creationId xmlns:a16="http://schemas.microsoft.com/office/drawing/2014/main" id="{DC5CF3D1-2341-BB28-EAB2-8E4AD7944E3E}"/>
              </a:ext>
            </a:extLst>
          </p:cNvPr>
          <p:cNvSpPr/>
          <p:nvPr/>
        </p:nvSpPr>
        <p:spPr>
          <a:xfrm>
            <a:off x="236328" y="997431"/>
            <a:ext cx="8949906" cy="46582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1200150"/>
            <a:ext cx="5630312" cy="4451349"/>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TextBox 3">
            <a:extLst>
              <a:ext uri="{FF2B5EF4-FFF2-40B4-BE49-F238E27FC236}">
                <a16:creationId xmlns:a16="http://schemas.microsoft.com/office/drawing/2014/main" id="{8146FD60-EF85-1DDA-149B-CE8E163BA57A}"/>
              </a:ext>
            </a:extLst>
          </p:cNvPr>
          <p:cNvSpPr txBox="1"/>
          <p:nvPr/>
        </p:nvSpPr>
        <p:spPr>
          <a:xfrm>
            <a:off x="780834" y="1490057"/>
            <a:ext cx="7860894" cy="715581"/>
          </a:xfrm>
          <a:prstGeom prst="rect">
            <a:avLst/>
          </a:prstGeom>
          <a:solidFill>
            <a:schemeClr val="bg2"/>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UY" sz="2100" b="1" i="1" dirty="0">
                <a:latin typeface="Times New Roman" panose="02020603050405020304" pitchFamily="18" charset="0"/>
                <a:cs typeface="Times New Roman" panose="02020603050405020304" pitchFamily="18" charset="0"/>
              </a:rPr>
              <a:t>T</a:t>
            </a:r>
            <a:r>
              <a:rPr lang="es-UY" sz="2100" b="1" i="1" dirty="0">
                <a:latin typeface="Times New Roman" panose="02020603050405020304" pitchFamily="18" charset="0"/>
                <a:ea typeface="+mn-lt"/>
                <a:cs typeface="Times New Roman" panose="02020603050405020304" pitchFamily="18" charset="0"/>
              </a:rPr>
              <a:t>abla 2: Mujeres activas por semestre en carreras STEM</a:t>
            </a:r>
            <a:endParaRPr lang="es-UY" sz="2100" i="1" dirty="0">
              <a:latin typeface="Times New Roman" panose="02020603050405020304" pitchFamily="18" charset="0"/>
              <a:ea typeface="+mn-lt"/>
              <a:cs typeface="Times New Roman" panose="02020603050405020304" pitchFamily="18" charset="0"/>
            </a:endParaRPr>
          </a:p>
          <a:p>
            <a:endParaRPr lang="en-US" sz="750" dirty="0">
              <a:latin typeface="Times New Roman"/>
              <a:ea typeface="+mn-lt"/>
              <a:cs typeface="Times New Roman"/>
            </a:endParaRPr>
          </a:p>
          <a:p>
            <a:endParaRPr lang="en-US" sz="1350" dirty="0" err="1"/>
          </a:p>
        </p:txBody>
      </p:sp>
      <p:graphicFrame>
        <p:nvGraphicFramePr>
          <p:cNvPr id="9" name="Content Placeholder 8">
            <a:extLst>
              <a:ext uri="{FF2B5EF4-FFF2-40B4-BE49-F238E27FC236}">
                <a16:creationId xmlns:a16="http://schemas.microsoft.com/office/drawing/2014/main" id="{E532FAA2-0858-4576-4137-77889ED1461D}"/>
              </a:ext>
            </a:extLst>
          </p:cNvPr>
          <p:cNvGraphicFramePr>
            <a:graphicFrameLocks noGrp="1"/>
          </p:cNvGraphicFramePr>
          <p:nvPr>
            <p:ph idx="1"/>
            <p:extLst>
              <p:ext uri="{D42A27DB-BD31-4B8C-83A1-F6EECF244321}">
                <p14:modId xmlns:p14="http://schemas.microsoft.com/office/powerpoint/2010/main" val="2264027050"/>
              </p:ext>
            </p:extLst>
          </p:nvPr>
        </p:nvGraphicFramePr>
        <p:xfrm>
          <a:off x="462986" y="2496269"/>
          <a:ext cx="8021256" cy="2515570"/>
        </p:xfrm>
        <a:graphic>
          <a:graphicData uri="http://schemas.openxmlformats.org/drawingml/2006/table">
            <a:tbl>
              <a:tblPr firstRow="1" bandRow="1">
                <a:tableStyleId>{5C22544A-7EE6-4342-B048-85BDC9FD1C3A}</a:tableStyleId>
              </a:tblPr>
              <a:tblGrid>
                <a:gridCol w="1177559">
                  <a:extLst>
                    <a:ext uri="{9D8B030D-6E8A-4147-A177-3AD203B41FA5}">
                      <a16:colId xmlns:a16="http://schemas.microsoft.com/office/drawing/2014/main" val="3988499433"/>
                    </a:ext>
                  </a:extLst>
                </a:gridCol>
                <a:gridCol w="1496193">
                  <a:extLst>
                    <a:ext uri="{9D8B030D-6E8A-4147-A177-3AD203B41FA5}">
                      <a16:colId xmlns:a16="http://schemas.microsoft.com/office/drawing/2014/main" val="1052992730"/>
                    </a:ext>
                  </a:extLst>
                </a:gridCol>
                <a:gridCol w="1336876">
                  <a:extLst>
                    <a:ext uri="{9D8B030D-6E8A-4147-A177-3AD203B41FA5}">
                      <a16:colId xmlns:a16="http://schemas.microsoft.com/office/drawing/2014/main" val="1624780954"/>
                    </a:ext>
                  </a:extLst>
                </a:gridCol>
                <a:gridCol w="1336876">
                  <a:extLst>
                    <a:ext uri="{9D8B030D-6E8A-4147-A177-3AD203B41FA5}">
                      <a16:colId xmlns:a16="http://schemas.microsoft.com/office/drawing/2014/main" val="2261021426"/>
                    </a:ext>
                  </a:extLst>
                </a:gridCol>
                <a:gridCol w="1336876">
                  <a:extLst>
                    <a:ext uri="{9D8B030D-6E8A-4147-A177-3AD203B41FA5}">
                      <a16:colId xmlns:a16="http://schemas.microsoft.com/office/drawing/2014/main" val="3744678072"/>
                    </a:ext>
                  </a:extLst>
                </a:gridCol>
                <a:gridCol w="1336876">
                  <a:extLst>
                    <a:ext uri="{9D8B030D-6E8A-4147-A177-3AD203B41FA5}">
                      <a16:colId xmlns:a16="http://schemas.microsoft.com/office/drawing/2014/main" val="2062755892"/>
                    </a:ext>
                  </a:extLst>
                </a:gridCol>
              </a:tblGrid>
              <a:tr h="649940">
                <a:tc>
                  <a:txBody>
                    <a:bodyPr/>
                    <a:lstStyle/>
                    <a:p>
                      <a:pPr algn="ctr"/>
                      <a:r>
                        <a:rPr lang="es-UY" sz="1800" noProof="0">
                          <a:effectLst/>
                          <a:latin typeface="Times New Roman"/>
                        </a:rPr>
                        <a:t>Momento</a:t>
                      </a:r>
                    </a:p>
                  </a:txBody>
                  <a:tcPr marL="47625" marR="47625" marT="47625" marB="4762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UY" sz="1800" noProof="0" dirty="0">
                          <a:effectLst/>
                          <a:latin typeface="Times New Roman"/>
                        </a:rPr>
                        <a:t>2018 (inscripción)</a:t>
                      </a:r>
                    </a:p>
                  </a:txBody>
                  <a:tcPr marL="47625" marR="47625" marT="47625" marB="4762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UY" sz="1800" noProof="0">
                          <a:effectLst/>
                          <a:latin typeface="Times New Roman"/>
                        </a:rPr>
                        <a:t>semestre 1 2018 (i)</a:t>
                      </a:r>
                    </a:p>
                  </a:txBody>
                  <a:tcPr marL="47625" marR="47625" marT="47625" marB="4762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UY" sz="1800" noProof="0">
                          <a:effectLst/>
                          <a:latin typeface="Times New Roman"/>
                        </a:rPr>
                        <a:t>semestre 2</a:t>
                      </a:r>
                    </a:p>
                    <a:p>
                      <a:pPr algn="ctr"/>
                      <a:r>
                        <a:rPr lang="es-UY" sz="1800" noProof="0">
                          <a:effectLst/>
                          <a:latin typeface="Times New Roman"/>
                        </a:rPr>
                        <a:t>2018(ii)</a:t>
                      </a:r>
                    </a:p>
                  </a:txBody>
                  <a:tcPr marL="47625" marR="47625" marT="47625" marB="4762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UY" sz="1800" noProof="0">
                          <a:effectLst/>
                          <a:latin typeface="Times New Roman"/>
                        </a:rPr>
                        <a:t>semestre 3</a:t>
                      </a:r>
                    </a:p>
                    <a:p>
                      <a:pPr algn="ctr"/>
                      <a:r>
                        <a:rPr lang="es-UY" sz="1800" noProof="0">
                          <a:effectLst/>
                          <a:latin typeface="Times New Roman"/>
                        </a:rPr>
                        <a:t>2019 (i)</a:t>
                      </a:r>
                    </a:p>
                  </a:txBody>
                  <a:tcPr marL="47625" marR="47625" marT="47625" marB="4762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UY" sz="1800" noProof="0">
                          <a:effectLst/>
                          <a:latin typeface="Times New Roman"/>
                        </a:rPr>
                        <a:t>semestre 4</a:t>
                      </a:r>
                    </a:p>
                    <a:p>
                      <a:pPr algn="ctr"/>
                      <a:r>
                        <a:rPr lang="es-UY" sz="1800" noProof="0">
                          <a:effectLst/>
                          <a:latin typeface="Times New Roman"/>
                        </a:rPr>
                        <a:t>2019(ii)</a:t>
                      </a:r>
                    </a:p>
                  </a:txBody>
                  <a:tcPr marL="47625" marR="47625" marT="47625" marB="4762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554054"/>
                  </a:ext>
                </a:extLst>
              </a:tr>
              <a:tr h="932815">
                <a:tc>
                  <a:txBody>
                    <a:bodyPr/>
                    <a:lstStyle/>
                    <a:p>
                      <a:pPr algn="ctr"/>
                      <a:r>
                        <a:rPr lang="es-UY" sz="1800" noProof="0">
                          <a:effectLst/>
                          <a:latin typeface="Times New Roman"/>
                        </a:rPr>
                        <a:t>Cantidad de mujeres</a:t>
                      </a:r>
                    </a:p>
                  </a:txBody>
                  <a:tcPr marL="47625" marR="47625" marT="47625" marB="476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800" noProof="0">
                          <a:effectLst/>
                          <a:latin typeface="Times New Roman"/>
                        </a:rPr>
                        <a:t> 2,362</a:t>
                      </a:r>
                    </a:p>
                  </a:txBody>
                  <a:tcPr marL="47625" marR="47625" marT="47625" marB="476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800" noProof="0">
                          <a:effectLst/>
                          <a:latin typeface="Times New Roman"/>
                        </a:rPr>
                        <a:t> 1,888</a:t>
                      </a:r>
                    </a:p>
                  </a:txBody>
                  <a:tcPr marL="47625" marR="47625" marT="47625" marB="476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800" noProof="0">
                          <a:effectLst/>
                          <a:latin typeface="Times New Roman"/>
                        </a:rPr>
                        <a:t>1,659</a:t>
                      </a:r>
                    </a:p>
                  </a:txBody>
                  <a:tcPr marL="47625" marR="47625" marT="47625" marB="476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800" noProof="0">
                          <a:effectLst/>
                          <a:latin typeface="Times New Roman"/>
                        </a:rPr>
                        <a:t> 1,479</a:t>
                      </a:r>
                    </a:p>
                  </a:txBody>
                  <a:tcPr marL="47625" marR="47625" marT="47625" marB="476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s-UY" sz="1800" noProof="0">
                          <a:effectLst/>
                          <a:latin typeface="Times New Roman"/>
                        </a:rPr>
                        <a:t> 1,399</a:t>
                      </a:r>
                    </a:p>
                  </a:txBody>
                  <a:tcPr marL="47625" marR="47625" marT="47625" marB="47625">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61216283"/>
                  </a:ext>
                </a:extLst>
              </a:tr>
              <a:tr h="932815">
                <a:tc>
                  <a:txBody>
                    <a:bodyPr/>
                    <a:lstStyle/>
                    <a:p>
                      <a:pPr algn="ctr"/>
                      <a:r>
                        <a:rPr lang="es-UY" sz="1800" noProof="0" dirty="0">
                          <a:effectLst/>
                          <a:latin typeface="Times New Roman"/>
                        </a:rPr>
                        <a:t>Porcentaje</a:t>
                      </a:r>
                    </a:p>
                  </a:txBody>
                  <a:tcPr marL="47625" marR="47625" marT="47625" marB="47625">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800" noProof="0">
                          <a:effectLst/>
                          <a:latin typeface="Times New Roman"/>
                        </a:rPr>
                        <a:t>46.40%</a:t>
                      </a:r>
                    </a:p>
                  </a:txBody>
                  <a:tcPr marL="47625" marR="47625" marT="47625" marB="47625">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800" noProof="0" dirty="0">
                          <a:effectLst/>
                          <a:latin typeface="Times New Roman"/>
                        </a:rPr>
                        <a:t>46.13%</a:t>
                      </a:r>
                    </a:p>
                  </a:txBody>
                  <a:tcPr marL="47625" marR="47625" marT="47625" marB="47625">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800" noProof="0" dirty="0">
                          <a:effectLst/>
                          <a:latin typeface="Times New Roman"/>
                        </a:rPr>
                        <a:t>46.00%</a:t>
                      </a:r>
                    </a:p>
                  </a:txBody>
                  <a:tcPr marL="47625" marR="47625" marT="47625" marB="47625">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800" noProof="0">
                          <a:effectLst/>
                          <a:latin typeface="Times New Roman"/>
                        </a:rPr>
                        <a:t>47.00%</a:t>
                      </a:r>
                    </a:p>
                  </a:txBody>
                  <a:tcPr marL="47625" marR="47625" marT="47625" marB="47625">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s-UY" sz="1800" noProof="0" dirty="0">
                          <a:effectLst/>
                          <a:latin typeface="Times New Roman"/>
                        </a:rPr>
                        <a:t>48.50%</a:t>
                      </a:r>
                    </a:p>
                  </a:txBody>
                  <a:tcPr marL="47625" marR="47625" marT="47625" marB="47625">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013047"/>
                  </a:ext>
                </a:extLst>
              </a:tr>
            </a:tbl>
          </a:graphicData>
        </a:graphic>
      </p:graphicFrame>
    </p:spTree>
    <p:extLst>
      <p:ext uri="{BB962C8B-B14F-4D97-AF65-F5344CB8AC3E}">
        <p14:creationId xmlns:p14="http://schemas.microsoft.com/office/powerpoint/2010/main" val="221745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91A924A-DB70-817E-5681-DDA127D499D7}"/>
              </a:ext>
            </a:extLst>
          </p:cNvPr>
          <p:cNvGraphicFramePr>
            <a:graphicFrameLocks noGrp="1"/>
          </p:cNvGraphicFramePr>
          <p:nvPr>
            <p:extLst>
              <p:ext uri="{D42A27DB-BD31-4B8C-83A1-F6EECF244321}">
                <p14:modId xmlns:p14="http://schemas.microsoft.com/office/powerpoint/2010/main" val="2438122729"/>
              </p:ext>
            </p:extLst>
          </p:nvPr>
        </p:nvGraphicFramePr>
        <p:xfrm>
          <a:off x="249620" y="682906"/>
          <a:ext cx="8674461" cy="5845212"/>
        </p:xfrm>
        <a:graphic>
          <a:graphicData uri="http://schemas.openxmlformats.org/drawingml/2006/table">
            <a:tbl>
              <a:tblPr firstRow="1" bandRow="1">
                <a:tableStyleId>{5C22544A-7EE6-4342-B048-85BDC9FD1C3A}</a:tableStyleId>
              </a:tblPr>
              <a:tblGrid>
                <a:gridCol w="3561695">
                  <a:extLst>
                    <a:ext uri="{9D8B030D-6E8A-4147-A177-3AD203B41FA5}">
                      <a16:colId xmlns:a16="http://schemas.microsoft.com/office/drawing/2014/main" val="42273988"/>
                    </a:ext>
                  </a:extLst>
                </a:gridCol>
                <a:gridCol w="908117">
                  <a:extLst>
                    <a:ext uri="{9D8B030D-6E8A-4147-A177-3AD203B41FA5}">
                      <a16:colId xmlns:a16="http://schemas.microsoft.com/office/drawing/2014/main" val="2228591710"/>
                    </a:ext>
                  </a:extLst>
                </a:gridCol>
                <a:gridCol w="941012">
                  <a:extLst>
                    <a:ext uri="{9D8B030D-6E8A-4147-A177-3AD203B41FA5}">
                      <a16:colId xmlns:a16="http://schemas.microsoft.com/office/drawing/2014/main" val="1643334698"/>
                    </a:ext>
                  </a:extLst>
                </a:gridCol>
                <a:gridCol w="901804">
                  <a:extLst>
                    <a:ext uri="{9D8B030D-6E8A-4147-A177-3AD203B41FA5}">
                      <a16:colId xmlns:a16="http://schemas.microsoft.com/office/drawing/2014/main" val="2097519722"/>
                    </a:ext>
                  </a:extLst>
                </a:gridCol>
                <a:gridCol w="609562">
                  <a:extLst>
                    <a:ext uri="{9D8B030D-6E8A-4147-A177-3AD203B41FA5}">
                      <a16:colId xmlns:a16="http://schemas.microsoft.com/office/drawing/2014/main" val="3449047319"/>
                    </a:ext>
                  </a:extLst>
                </a:gridCol>
                <a:gridCol w="936725">
                  <a:extLst>
                    <a:ext uri="{9D8B030D-6E8A-4147-A177-3AD203B41FA5}">
                      <a16:colId xmlns:a16="http://schemas.microsoft.com/office/drawing/2014/main" val="2398248543"/>
                    </a:ext>
                  </a:extLst>
                </a:gridCol>
                <a:gridCol w="815546">
                  <a:extLst>
                    <a:ext uri="{9D8B030D-6E8A-4147-A177-3AD203B41FA5}">
                      <a16:colId xmlns:a16="http://schemas.microsoft.com/office/drawing/2014/main" val="4096228838"/>
                    </a:ext>
                  </a:extLst>
                </a:gridCol>
              </a:tblGrid>
              <a:tr h="451300">
                <a:tc>
                  <a:txBody>
                    <a:bodyPr/>
                    <a:lstStyle/>
                    <a:p>
                      <a:endParaRPr lang="en-US" sz="800" b="1" i="1"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r>
                        <a:rPr lang="en-US" sz="800" dirty="0">
                          <a:effectLst/>
                          <a:latin typeface="Times New Roman"/>
                        </a:rPr>
                        <a:t>STEM carreras</a:t>
                      </a:r>
                      <a:endParaRPr lang="en-US" sz="900" dirty="0">
                        <a:effectLst/>
                        <a:latin typeface="Times New Roman"/>
                      </a:endParaRPr>
                    </a:p>
                    <a:p>
                      <a:r>
                        <a:rPr lang="en-US" sz="800" dirty="0">
                          <a:effectLst/>
                          <a:latin typeface="Times New Roman"/>
                        </a:rPr>
                        <a:t>McFadden's R2:0.056</a:t>
                      </a:r>
                      <a:endParaRPr lang="en-US" sz="9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r>
                        <a:rPr lang="en-US" sz="800" dirty="0">
                          <a:effectLst/>
                          <a:latin typeface="Times New Roman"/>
                        </a:rPr>
                        <a:t>STEM persistencia</a:t>
                      </a:r>
                      <a:endParaRPr lang="en-US" sz="900" dirty="0">
                        <a:effectLst/>
                        <a:latin typeface="Times New Roman"/>
                      </a:endParaRPr>
                    </a:p>
                    <a:p>
                      <a:r>
                        <a:rPr lang="en-US" sz="800" dirty="0">
                          <a:effectLst/>
                          <a:latin typeface="Times New Roman"/>
                        </a:rPr>
                        <a:t>McFadden's R2:0.149</a:t>
                      </a:r>
                      <a:endParaRPr lang="en-US" sz="9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r>
                        <a:rPr lang="en-US" sz="800" dirty="0">
                          <a:effectLst/>
                          <a:latin typeface="Times New Roman"/>
                        </a:rPr>
                        <a:t>General persistencia</a:t>
                      </a:r>
                      <a:endParaRPr lang="en-US" sz="900" dirty="0">
                        <a:effectLst/>
                        <a:latin typeface="Times New Roman"/>
                      </a:endParaRPr>
                    </a:p>
                    <a:p>
                      <a:r>
                        <a:rPr lang="en-US" sz="800" dirty="0">
                          <a:effectLst/>
                          <a:latin typeface="Times New Roman"/>
                        </a:rPr>
                        <a:t>McFadden's R2:0.1755</a:t>
                      </a:r>
                      <a:endParaRPr lang="en-US" sz="9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32230703"/>
                  </a:ext>
                </a:extLst>
              </a:tr>
              <a:tr h="287641">
                <a:tc>
                  <a:txBody>
                    <a:bodyPr/>
                    <a:lstStyle/>
                    <a:p>
                      <a:r>
                        <a:rPr lang="es-ES_tradnl" sz="800" i="1">
                          <a:effectLst/>
                          <a:latin typeface="Times New Roman"/>
                        </a:rPr>
                        <a:t>Características sociodemográficas</a:t>
                      </a:r>
                      <a:endParaRPr lang="es-ES_tradnl" sz="800" i="1"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sz="800" b="1" dirty="0">
                          <a:effectLst/>
                          <a:latin typeface="Times New Roman"/>
                        </a:rPr>
                        <a:t>O.R</a:t>
                      </a:r>
                      <a:endParaRPr lang="en-US" sz="8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sz="800" b="1" dirty="0">
                          <a:effectLst/>
                          <a:latin typeface="Times New Roman"/>
                        </a:rPr>
                        <a:t>Std.err</a:t>
                      </a:r>
                      <a:endParaRPr lang="en-US" sz="8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sz="800" b="1" dirty="0">
                          <a:effectLst/>
                          <a:latin typeface="Times New Roman"/>
                        </a:rPr>
                        <a:t>O.R</a:t>
                      </a:r>
                      <a:endParaRPr lang="en-US" sz="8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sz="800" b="1" dirty="0">
                          <a:effectLst/>
                          <a:latin typeface="Times New Roman"/>
                        </a:rPr>
                        <a:t>Std.err</a:t>
                      </a:r>
                      <a:endParaRPr lang="en-US" sz="8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sz="800" b="1" dirty="0">
                          <a:effectLst/>
                          <a:latin typeface="Times New Roman"/>
                        </a:rPr>
                        <a:t>O.R</a:t>
                      </a:r>
                      <a:endParaRPr lang="en-US" sz="8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sz="800" b="1" dirty="0">
                          <a:effectLst/>
                          <a:latin typeface="Times New Roman"/>
                        </a:rPr>
                        <a:t>Std.err</a:t>
                      </a:r>
                      <a:endParaRPr lang="en-US" sz="8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203468"/>
                  </a:ext>
                </a:extLst>
              </a:tr>
              <a:tr h="287641">
                <a:tc>
                  <a:txBody>
                    <a:bodyPr/>
                    <a:lstStyle/>
                    <a:p>
                      <a:r>
                        <a:rPr lang="es-ES_tradnl" sz="800" b="1" dirty="0">
                          <a:effectLst/>
                          <a:latin typeface="Times New Roman"/>
                        </a:rPr>
                        <a:t>Femenino</a:t>
                      </a:r>
                      <a:endParaRPr lang="es-ES_tradnl" sz="800" dirty="0">
                        <a:effectLst/>
                        <a:latin typeface="Times New Roman"/>
                      </a:endParaRPr>
                    </a:p>
                  </a:txBody>
                  <a:tcPr marL="47625" marR="47625" marT="47625" marB="47625">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r>
                        <a:rPr lang="en-US" sz="800" dirty="0">
                          <a:effectLst/>
                          <a:latin typeface="Times New Roman"/>
                        </a:rPr>
                        <a:t>0.4310***</a:t>
                      </a:r>
                    </a:p>
                  </a:txBody>
                  <a:tcPr marL="47625" marR="47625" marT="47625" marB="47625">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r>
                        <a:rPr lang="en-US" sz="800" dirty="0">
                          <a:effectLst/>
                          <a:latin typeface="Times New Roman"/>
                        </a:rPr>
                        <a:t>0.16353</a:t>
                      </a:r>
                    </a:p>
                  </a:txBody>
                  <a:tcPr marL="47625" marR="47625" marT="47625" marB="47625">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r>
                        <a:rPr lang="en-US" sz="800" dirty="0">
                          <a:effectLst/>
                          <a:latin typeface="Times New Roman"/>
                        </a:rPr>
                        <a:t> 0 .9212</a:t>
                      </a:r>
                    </a:p>
                  </a:txBody>
                  <a:tcPr marL="47625" marR="47625" marT="47625" marB="47625">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r>
                        <a:rPr lang="en-US" sz="800" dirty="0">
                          <a:effectLst/>
                          <a:latin typeface="Times New Roman"/>
                        </a:rPr>
                        <a:t>0.137335</a:t>
                      </a:r>
                    </a:p>
                  </a:txBody>
                  <a:tcPr marL="47625" marR="47625" marT="47625" marB="47625">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r>
                        <a:rPr lang="en-US" sz="800" dirty="0">
                          <a:effectLst/>
                          <a:latin typeface="Times New Roman"/>
                        </a:rPr>
                        <a:t> 0.9504  </a:t>
                      </a:r>
                    </a:p>
                  </a:txBody>
                  <a:tcPr marL="47625" marR="47625" marT="47625" marB="47625">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r>
                        <a:rPr lang="en-US" sz="800" dirty="0">
                          <a:effectLst/>
                          <a:latin typeface="Times New Roman"/>
                        </a:rPr>
                        <a:t>0.086375</a:t>
                      </a:r>
                    </a:p>
                  </a:txBody>
                  <a:tcPr marL="47625" marR="47625" marT="47625" marB="47625">
                    <a:lnL>
                      <a:noFill/>
                    </a:lnL>
                    <a:lnR>
                      <a:noFill/>
                    </a:lnR>
                    <a:lnT w="28575"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056481802"/>
                  </a:ext>
                </a:extLst>
              </a:tr>
              <a:tr h="380949">
                <a:tc>
                  <a:txBody>
                    <a:bodyPr/>
                    <a:lstStyle/>
                    <a:p>
                      <a:r>
                        <a:rPr lang="es-ES_tradnl" sz="800" b="1" noProof="0">
                          <a:effectLst/>
                          <a:latin typeface="Times New Roman"/>
                        </a:rPr>
                        <a:t>Ascendencia</a:t>
                      </a:r>
                      <a:r>
                        <a:rPr lang="es-ES_tradnl" sz="800" b="1">
                          <a:effectLst/>
                          <a:latin typeface="Times New Roman"/>
                        </a:rPr>
                        <a:t> etnico racial (“afro o negra” es la cateorgia omitida):</a:t>
                      </a:r>
                      <a:endParaRPr lang="es-ES_tradnl" sz="8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extLst>
                  <a:ext uri="{0D108BD9-81ED-4DB2-BD59-A6C34878D82A}">
                    <a16:rowId xmlns:a16="http://schemas.microsoft.com/office/drawing/2014/main" val="3458681209"/>
                  </a:ext>
                </a:extLst>
              </a:tr>
              <a:tr h="287641">
                <a:tc>
                  <a:txBody>
                    <a:bodyPr/>
                    <a:lstStyle/>
                    <a:p>
                      <a:r>
                        <a:rPr lang="es-ES_tradnl" sz="800">
                          <a:effectLst/>
                          <a:latin typeface="Times New Roman"/>
                        </a:rPr>
                        <a:t> Asiática o amarilla</a:t>
                      </a:r>
                      <a:endParaRPr lang="es-ES_tradnl" sz="800" dirty="0">
                        <a:effectLst/>
                        <a:latin typeface="Times New Roman"/>
                      </a:endParaRPr>
                    </a:p>
                  </a:txBody>
                  <a:tcPr marL="47625" marR="47625" marT="47625" marB="47625">
                    <a:lnL>
                      <a:noFill/>
                    </a:lnL>
                    <a:lnR>
                      <a:noFill/>
                    </a:lnR>
                    <a:lnT>
                      <a:noFill/>
                    </a:lnT>
                    <a:lnB>
                      <a:noFill/>
                    </a:lnB>
                  </a:tcPr>
                </a:tc>
                <a:tc>
                  <a:txBody>
                    <a:bodyPr/>
                    <a:lstStyle/>
                    <a:p>
                      <a:r>
                        <a:rPr lang="en-US" sz="800" dirty="0">
                          <a:effectLst/>
                          <a:latin typeface="Times New Roman"/>
                        </a:rPr>
                        <a:t>0.6515</a:t>
                      </a:r>
                    </a:p>
                  </a:txBody>
                  <a:tcPr marL="47625" marR="47625" marT="47625" marB="47625">
                    <a:lnL>
                      <a:noFill/>
                    </a:lnL>
                    <a:lnR>
                      <a:noFill/>
                    </a:lnR>
                    <a:lnT>
                      <a:noFill/>
                    </a:lnT>
                    <a:lnB>
                      <a:noFill/>
                    </a:lnB>
                  </a:tcPr>
                </a:tc>
                <a:tc>
                  <a:txBody>
                    <a:bodyPr/>
                    <a:lstStyle/>
                    <a:p>
                      <a:r>
                        <a:rPr lang="en-US" sz="800" dirty="0">
                          <a:effectLst/>
                          <a:latin typeface="Times New Roman"/>
                        </a:rPr>
                        <a:t>0.170165</a:t>
                      </a:r>
                    </a:p>
                  </a:txBody>
                  <a:tcPr marL="47625" marR="47625" marT="47625" marB="47625">
                    <a:lnL>
                      <a:noFill/>
                    </a:lnL>
                    <a:lnR>
                      <a:noFill/>
                    </a:lnR>
                    <a:lnT>
                      <a:noFill/>
                    </a:lnT>
                    <a:lnB>
                      <a:noFill/>
                    </a:lnB>
                  </a:tcPr>
                </a:tc>
                <a:tc>
                  <a:txBody>
                    <a:bodyPr/>
                    <a:lstStyle/>
                    <a:p>
                      <a:r>
                        <a:rPr lang="en-US" sz="800" dirty="0">
                          <a:effectLst/>
                          <a:latin typeface="Times New Roman"/>
                        </a:rPr>
                        <a:t> 1.9172</a:t>
                      </a:r>
                    </a:p>
                  </a:txBody>
                  <a:tcPr marL="47625" marR="47625" marT="47625" marB="47625">
                    <a:lnL>
                      <a:noFill/>
                    </a:lnL>
                    <a:lnR>
                      <a:noFill/>
                    </a:lnR>
                    <a:lnT>
                      <a:noFill/>
                    </a:lnT>
                    <a:lnB>
                      <a:noFill/>
                    </a:lnB>
                  </a:tcPr>
                </a:tc>
                <a:tc>
                  <a:txBody>
                    <a:bodyPr/>
                    <a:lstStyle/>
                    <a:p>
                      <a:r>
                        <a:rPr lang="en-US" sz="800" dirty="0">
                          <a:effectLst/>
                          <a:latin typeface="Times New Roman"/>
                        </a:rPr>
                        <a:t>1.400287</a:t>
                      </a:r>
                    </a:p>
                  </a:txBody>
                  <a:tcPr marL="47625" marR="47625" marT="47625" marB="47625">
                    <a:lnL>
                      <a:noFill/>
                    </a:lnL>
                    <a:lnR>
                      <a:noFill/>
                    </a:lnR>
                    <a:lnT>
                      <a:noFill/>
                    </a:lnT>
                    <a:lnB>
                      <a:noFill/>
                    </a:lnB>
                  </a:tcPr>
                </a:tc>
                <a:tc>
                  <a:txBody>
                    <a:bodyPr/>
                    <a:lstStyle/>
                    <a:p>
                      <a:r>
                        <a:rPr lang="en-US" sz="800" dirty="0">
                          <a:effectLst/>
                          <a:latin typeface="Times New Roman"/>
                        </a:rPr>
                        <a:t>  1.5356</a:t>
                      </a:r>
                    </a:p>
                  </a:txBody>
                  <a:tcPr marL="47625" marR="47625" marT="47625" marB="47625">
                    <a:lnL>
                      <a:noFill/>
                    </a:lnL>
                    <a:lnR>
                      <a:noFill/>
                    </a:lnR>
                    <a:lnT>
                      <a:noFill/>
                    </a:lnT>
                    <a:lnB>
                      <a:noFill/>
                    </a:lnB>
                  </a:tcPr>
                </a:tc>
                <a:tc>
                  <a:txBody>
                    <a:bodyPr/>
                    <a:lstStyle/>
                    <a:p>
                      <a:r>
                        <a:rPr lang="en-US" sz="800" dirty="0">
                          <a:effectLst/>
                          <a:latin typeface="Times New Roman"/>
                        </a:rPr>
                        <a:t>0.420182</a:t>
                      </a:r>
                    </a:p>
                  </a:txBody>
                  <a:tcPr marL="47625" marR="47625" marT="47625" marB="47625">
                    <a:lnL>
                      <a:noFill/>
                    </a:lnL>
                    <a:lnR>
                      <a:noFill/>
                    </a:lnR>
                    <a:lnT>
                      <a:noFill/>
                    </a:lnT>
                    <a:lnB>
                      <a:noFill/>
                    </a:lnB>
                  </a:tcPr>
                </a:tc>
                <a:extLst>
                  <a:ext uri="{0D108BD9-81ED-4DB2-BD59-A6C34878D82A}">
                    <a16:rowId xmlns:a16="http://schemas.microsoft.com/office/drawing/2014/main" val="3423253900"/>
                  </a:ext>
                </a:extLst>
              </a:tr>
              <a:tr h="287641">
                <a:tc>
                  <a:txBody>
                    <a:bodyPr/>
                    <a:lstStyle/>
                    <a:p>
                      <a:r>
                        <a:rPr lang="es-ES_tradnl" sz="800" dirty="0">
                          <a:effectLst/>
                          <a:latin typeface="Times New Roman"/>
                        </a:rPr>
                        <a:t> Blanca</a:t>
                      </a:r>
                    </a:p>
                  </a:txBody>
                  <a:tcPr marL="47625" marR="47625" marT="47625" marB="47625">
                    <a:lnL>
                      <a:noFill/>
                    </a:lnL>
                    <a:lnR>
                      <a:noFill/>
                    </a:lnR>
                    <a:lnT>
                      <a:noFill/>
                    </a:lnT>
                    <a:lnB>
                      <a:noFill/>
                    </a:lnB>
                  </a:tcPr>
                </a:tc>
                <a:tc>
                  <a:txBody>
                    <a:bodyPr/>
                    <a:lstStyle/>
                    <a:p>
                      <a:r>
                        <a:rPr lang="en-US" sz="800" dirty="0">
                          <a:effectLst/>
                          <a:latin typeface="Times New Roman"/>
                        </a:rPr>
                        <a:t>1.1782*</a:t>
                      </a:r>
                    </a:p>
                  </a:txBody>
                  <a:tcPr marL="47625" marR="47625" marT="47625" marB="47625">
                    <a:lnL>
                      <a:noFill/>
                    </a:lnL>
                    <a:lnR>
                      <a:noFill/>
                    </a:lnR>
                    <a:lnT>
                      <a:noFill/>
                    </a:lnT>
                    <a:lnB>
                      <a:noFill/>
                    </a:lnB>
                  </a:tcPr>
                </a:tc>
                <a:tc>
                  <a:txBody>
                    <a:bodyPr/>
                    <a:lstStyle/>
                    <a:p>
                      <a:r>
                        <a:rPr lang="en-US" sz="800" dirty="0">
                          <a:effectLst/>
                          <a:latin typeface="Times New Roman"/>
                        </a:rPr>
                        <a:t>0.105612</a:t>
                      </a:r>
                    </a:p>
                  </a:txBody>
                  <a:tcPr marL="47625" marR="47625" marT="47625" marB="47625">
                    <a:lnL>
                      <a:noFill/>
                    </a:lnL>
                    <a:lnR>
                      <a:noFill/>
                    </a:lnR>
                    <a:lnT>
                      <a:noFill/>
                    </a:lnT>
                    <a:lnB>
                      <a:noFill/>
                    </a:lnB>
                  </a:tcPr>
                </a:tc>
                <a:tc>
                  <a:txBody>
                    <a:bodyPr/>
                    <a:lstStyle/>
                    <a:p>
                      <a:r>
                        <a:rPr lang="en-US" sz="800" dirty="0">
                          <a:effectLst/>
                          <a:latin typeface="Times New Roman"/>
                        </a:rPr>
                        <a:t>0.5319***</a:t>
                      </a:r>
                    </a:p>
                  </a:txBody>
                  <a:tcPr marL="47625" marR="47625" marT="47625" marB="47625">
                    <a:lnL>
                      <a:noFill/>
                    </a:lnL>
                    <a:lnR>
                      <a:noFill/>
                    </a:lnR>
                    <a:lnT>
                      <a:noFill/>
                    </a:lnT>
                    <a:lnB>
                      <a:noFill/>
                    </a:lnB>
                  </a:tcPr>
                </a:tc>
                <a:tc>
                  <a:txBody>
                    <a:bodyPr/>
                    <a:lstStyle/>
                    <a:p>
                      <a:r>
                        <a:rPr lang="en-US" sz="800" dirty="0">
                          <a:effectLst/>
                          <a:latin typeface="Times New Roman"/>
                        </a:rPr>
                        <a:t>0.116029</a:t>
                      </a:r>
                    </a:p>
                  </a:txBody>
                  <a:tcPr marL="47625" marR="47625" marT="47625" marB="47625">
                    <a:lnL>
                      <a:noFill/>
                    </a:lnL>
                    <a:lnR>
                      <a:noFill/>
                    </a:lnR>
                    <a:lnT>
                      <a:noFill/>
                    </a:lnT>
                    <a:lnB>
                      <a:noFill/>
                    </a:lnB>
                  </a:tcPr>
                </a:tc>
                <a:tc>
                  <a:txBody>
                    <a:bodyPr/>
                    <a:lstStyle/>
                    <a:p>
                      <a:r>
                        <a:rPr lang="en-US" sz="800" dirty="0">
                          <a:effectLst/>
                          <a:latin typeface="Times New Roman"/>
                        </a:rPr>
                        <a:t>0.8571*</a:t>
                      </a:r>
                    </a:p>
                  </a:txBody>
                  <a:tcPr marL="47625" marR="47625" marT="47625" marB="47625">
                    <a:lnL>
                      <a:noFill/>
                    </a:lnL>
                    <a:lnR>
                      <a:noFill/>
                    </a:lnR>
                    <a:lnT>
                      <a:noFill/>
                    </a:lnT>
                    <a:lnB>
                      <a:noFill/>
                    </a:lnB>
                  </a:tcPr>
                </a:tc>
                <a:tc>
                  <a:txBody>
                    <a:bodyPr/>
                    <a:lstStyle/>
                    <a:p>
                      <a:r>
                        <a:rPr lang="en-US" sz="800" dirty="0">
                          <a:effectLst/>
                          <a:latin typeface="Times New Roman"/>
                        </a:rPr>
                        <a:t>0.079702</a:t>
                      </a:r>
                    </a:p>
                  </a:txBody>
                  <a:tcPr marL="47625" marR="47625" marT="47625" marB="47625">
                    <a:lnL>
                      <a:noFill/>
                    </a:lnL>
                    <a:lnR>
                      <a:noFill/>
                    </a:lnR>
                    <a:lnT>
                      <a:noFill/>
                    </a:lnT>
                    <a:lnB>
                      <a:noFill/>
                    </a:lnB>
                  </a:tcPr>
                </a:tc>
                <a:extLst>
                  <a:ext uri="{0D108BD9-81ED-4DB2-BD59-A6C34878D82A}">
                    <a16:rowId xmlns:a16="http://schemas.microsoft.com/office/drawing/2014/main" val="2831966087"/>
                  </a:ext>
                </a:extLst>
              </a:tr>
              <a:tr h="287641">
                <a:tc>
                  <a:txBody>
                    <a:bodyPr/>
                    <a:lstStyle/>
                    <a:p>
                      <a:r>
                        <a:rPr lang="es-ES_tradnl" sz="800" dirty="0">
                          <a:effectLst/>
                          <a:latin typeface="Times New Roman"/>
                        </a:rPr>
                        <a:t>Indígena</a:t>
                      </a:r>
                    </a:p>
                  </a:txBody>
                  <a:tcPr marL="47625" marR="47625" marT="47625" marB="47625">
                    <a:lnL>
                      <a:noFill/>
                    </a:lnL>
                    <a:lnR>
                      <a:noFill/>
                    </a:lnR>
                    <a:lnT>
                      <a:noFill/>
                    </a:lnT>
                    <a:lnB>
                      <a:noFill/>
                    </a:lnB>
                  </a:tcPr>
                </a:tc>
                <a:tc>
                  <a:txBody>
                    <a:bodyPr/>
                    <a:lstStyle/>
                    <a:p>
                      <a:r>
                        <a:rPr lang="en-US" sz="800" dirty="0">
                          <a:effectLst/>
                          <a:latin typeface="Times New Roman"/>
                        </a:rPr>
                        <a:t>1.1811</a:t>
                      </a:r>
                    </a:p>
                  </a:txBody>
                  <a:tcPr marL="47625" marR="47625" marT="47625" marB="47625">
                    <a:lnL>
                      <a:noFill/>
                    </a:lnL>
                    <a:lnR>
                      <a:noFill/>
                    </a:lnR>
                    <a:lnT>
                      <a:noFill/>
                    </a:lnT>
                    <a:lnB>
                      <a:noFill/>
                    </a:lnB>
                  </a:tcPr>
                </a:tc>
                <a:tc>
                  <a:txBody>
                    <a:bodyPr/>
                    <a:lstStyle/>
                    <a:p>
                      <a:r>
                        <a:rPr lang="en-US" sz="800" dirty="0">
                          <a:effectLst/>
                          <a:latin typeface="Times New Roman"/>
                        </a:rPr>
                        <a:t>0.148170</a:t>
                      </a:r>
                    </a:p>
                  </a:txBody>
                  <a:tcPr marL="47625" marR="47625" marT="47625" marB="47625">
                    <a:lnL>
                      <a:noFill/>
                    </a:lnL>
                    <a:lnR>
                      <a:noFill/>
                    </a:lnR>
                    <a:lnT>
                      <a:noFill/>
                    </a:lnT>
                    <a:lnB>
                      <a:noFill/>
                    </a:lnB>
                  </a:tcPr>
                </a:tc>
                <a:tc>
                  <a:txBody>
                    <a:bodyPr/>
                    <a:lstStyle/>
                    <a:p>
                      <a:r>
                        <a:rPr lang="en-US" sz="800" dirty="0">
                          <a:effectLst/>
                          <a:latin typeface="Times New Roman"/>
                        </a:rPr>
                        <a:t>0.5339**</a:t>
                      </a:r>
                    </a:p>
                  </a:txBody>
                  <a:tcPr marL="47625" marR="47625" marT="47625" marB="47625">
                    <a:lnL>
                      <a:noFill/>
                    </a:lnL>
                    <a:lnR>
                      <a:noFill/>
                    </a:lnR>
                    <a:lnT>
                      <a:noFill/>
                    </a:lnT>
                    <a:lnB>
                      <a:noFill/>
                    </a:lnB>
                  </a:tcPr>
                </a:tc>
                <a:tc>
                  <a:txBody>
                    <a:bodyPr/>
                    <a:lstStyle/>
                    <a:p>
                      <a:r>
                        <a:rPr lang="en-US" sz="800" dirty="0">
                          <a:effectLst/>
                          <a:latin typeface="Times New Roman"/>
                        </a:rPr>
                        <a:t>0.154900</a:t>
                      </a:r>
                    </a:p>
                  </a:txBody>
                  <a:tcPr marL="47625" marR="47625" marT="47625" marB="47625">
                    <a:lnL>
                      <a:noFill/>
                    </a:lnL>
                    <a:lnR>
                      <a:noFill/>
                    </a:lnR>
                    <a:lnT>
                      <a:noFill/>
                    </a:lnT>
                    <a:lnB>
                      <a:noFill/>
                    </a:lnB>
                  </a:tcPr>
                </a:tc>
                <a:tc>
                  <a:txBody>
                    <a:bodyPr/>
                    <a:lstStyle/>
                    <a:p>
                      <a:r>
                        <a:rPr lang="en-US" sz="800" dirty="0">
                          <a:effectLst/>
                          <a:latin typeface="Times New Roman"/>
                        </a:rPr>
                        <a:t> 0 .8817</a:t>
                      </a:r>
                    </a:p>
                  </a:txBody>
                  <a:tcPr marL="47625" marR="47625" marT="47625" marB="47625">
                    <a:lnL>
                      <a:noFill/>
                    </a:lnL>
                    <a:lnR>
                      <a:noFill/>
                    </a:lnR>
                    <a:lnT>
                      <a:noFill/>
                    </a:lnT>
                    <a:lnB>
                      <a:noFill/>
                    </a:lnB>
                  </a:tcPr>
                </a:tc>
                <a:tc>
                  <a:txBody>
                    <a:bodyPr/>
                    <a:lstStyle/>
                    <a:p>
                      <a:r>
                        <a:rPr lang="en-US" sz="800" dirty="0">
                          <a:effectLst/>
                          <a:latin typeface="Times New Roman"/>
                        </a:rPr>
                        <a:t>0.117364</a:t>
                      </a:r>
                    </a:p>
                  </a:txBody>
                  <a:tcPr marL="47625" marR="47625" marT="47625" marB="47625">
                    <a:lnL>
                      <a:noFill/>
                    </a:lnL>
                    <a:lnR>
                      <a:noFill/>
                    </a:lnR>
                    <a:lnT>
                      <a:noFill/>
                    </a:lnT>
                    <a:lnB>
                      <a:noFill/>
                    </a:lnB>
                  </a:tcPr>
                </a:tc>
                <a:extLst>
                  <a:ext uri="{0D108BD9-81ED-4DB2-BD59-A6C34878D82A}">
                    <a16:rowId xmlns:a16="http://schemas.microsoft.com/office/drawing/2014/main" val="1234207392"/>
                  </a:ext>
                </a:extLst>
              </a:tr>
              <a:tr h="302520">
                <a:tc>
                  <a:txBody>
                    <a:bodyPr/>
                    <a:lstStyle/>
                    <a:p>
                      <a:r>
                        <a:rPr lang="es-ES_tradnl" sz="800" b="1" dirty="0">
                          <a:effectLst/>
                          <a:latin typeface="Times New Roman"/>
                        </a:rPr>
                        <a:t>Estado civil(soltero es la categoría omitida) </a:t>
                      </a:r>
                      <a:endParaRPr lang="es-ES_tradnl" sz="8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extLst>
                  <a:ext uri="{0D108BD9-81ED-4DB2-BD59-A6C34878D82A}">
                    <a16:rowId xmlns:a16="http://schemas.microsoft.com/office/drawing/2014/main" val="3295219500"/>
                  </a:ext>
                </a:extLst>
              </a:tr>
              <a:tr h="287641">
                <a:tc>
                  <a:txBody>
                    <a:bodyPr/>
                    <a:lstStyle/>
                    <a:p>
                      <a:r>
                        <a:rPr lang="es-ES_tradnl" sz="800">
                          <a:effectLst/>
                          <a:highlight>
                            <a:srgbClr val="FFFF00"/>
                          </a:highlight>
                          <a:latin typeface="Times New Roman"/>
                        </a:rPr>
                        <a:t>Casado/en unión libre</a:t>
                      </a:r>
                      <a:endParaRPr lang="es-ES_tradnl" sz="800" dirty="0">
                        <a:effectLst/>
                        <a:highlight>
                          <a:srgbClr val="FFFF00"/>
                        </a:highlight>
                        <a:latin typeface="Times New Roman"/>
                      </a:endParaRPr>
                    </a:p>
                  </a:txBody>
                  <a:tcPr marL="47625" marR="47625" marT="47625" marB="47625">
                    <a:lnL>
                      <a:noFill/>
                    </a:lnL>
                    <a:lnR>
                      <a:noFill/>
                    </a:lnR>
                    <a:lnT>
                      <a:noFill/>
                    </a:lnT>
                    <a:lnB>
                      <a:noFill/>
                    </a:lnB>
                    <a:solidFill>
                      <a:srgbClr val="FFFF00"/>
                    </a:solidFill>
                  </a:tcPr>
                </a:tc>
                <a:tc>
                  <a:txBody>
                    <a:bodyPr/>
                    <a:lstStyle/>
                    <a:p>
                      <a:r>
                        <a:rPr lang="en-US" sz="800" dirty="0">
                          <a:effectLst/>
                          <a:highlight>
                            <a:srgbClr val="FFFF00"/>
                          </a:highlight>
                          <a:latin typeface="Times New Roman"/>
                        </a:rPr>
                        <a:t>  0.9529</a:t>
                      </a:r>
                    </a:p>
                  </a:txBody>
                  <a:tcPr marL="47625" marR="47625" marT="47625" marB="47625">
                    <a:lnL>
                      <a:noFill/>
                    </a:lnL>
                    <a:lnR>
                      <a:noFill/>
                    </a:lnR>
                    <a:lnT>
                      <a:noFill/>
                    </a:lnT>
                    <a:lnB>
                      <a:noFill/>
                    </a:lnB>
                    <a:solidFill>
                      <a:srgbClr val="FFFF00"/>
                    </a:solidFill>
                  </a:tcPr>
                </a:tc>
                <a:tc>
                  <a:txBody>
                    <a:bodyPr/>
                    <a:lstStyle/>
                    <a:p>
                      <a:r>
                        <a:rPr lang="en-US" sz="800" dirty="0">
                          <a:effectLst/>
                          <a:highlight>
                            <a:srgbClr val="FFFF00"/>
                          </a:highlight>
                          <a:latin typeface="Times New Roman"/>
                        </a:rPr>
                        <a:t>0.085536</a:t>
                      </a:r>
                    </a:p>
                  </a:txBody>
                  <a:tcPr marL="47625" marR="47625" marT="47625" marB="47625">
                    <a:lnL>
                      <a:noFill/>
                    </a:lnL>
                    <a:lnR>
                      <a:noFill/>
                    </a:lnR>
                    <a:lnT>
                      <a:noFill/>
                    </a:lnT>
                    <a:lnB>
                      <a:noFill/>
                    </a:lnB>
                    <a:solidFill>
                      <a:srgbClr val="FFFF00"/>
                    </a:solidFill>
                  </a:tcPr>
                </a:tc>
                <a:tc>
                  <a:txBody>
                    <a:bodyPr/>
                    <a:lstStyle/>
                    <a:p>
                      <a:r>
                        <a:rPr lang="en-US" sz="800" dirty="0">
                          <a:effectLst/>
                          <a:highlight>
                            <a:srgbClr val="FFFF00"/>
                          </a:highlight>
                          <a:latin typeface="Times New Roman"/>
                        </a:rPr>
                        <a:t>0.5943*</a:t>
                      </a:r>
                    </a:p>
                  </a:txBody>
                  <a:tcPr marL="47625" marR="47625" marT="47625" marB="47625">
                    <a:lnL>
                      <a:noFill/>
                    </a:lnL>
                    <a:lnR>
                      <a:noFill/>
                    </a:lnR>
                    <a:lnT>
                      <a:noFill/>
                    </a:lnT>
                    <a:lnB>
                      <a:noFill/>
                    </a:lnB>
                    <a:solidFill>
                      <a:srgbClr val="FFFF00"/>
                    </a:solidFill>
                  </a:tcPr>
                </a:tc>
                <a:tc>
                  <a:txBody>
                    <a:bodyPr/>
                    <a:lstStyle/>
                    <a:p>
                      <a:r>
                        <a:rPr lang="en-US" sz="800" dirty="0">
                          <a:effectLst/>
                          <a:highlight>
                            <a:srgbClr val="FFFF00"/>
                          </a:highlight>
                          <a:latin typeface="Times New Roman"/>
                        </a:rPr>
                        <a:t>0.16214</a:t>
                      </a:r>
                    </a:p>
                  </a:txBody>
                  <a:tcPr marL="47625" marR="47625" marT="47625" marB="47625">
                    <a:lnL>
                      <a:noFill/>
                    </a:lnL>
                    <a:lnR>
                      <a:noFill/>
                    </a:lnR>
                    <a:lnT>
                      <a:noFill/>
                    </a:lnT>
                    <a:lnB>
                      <a:noFill/>
                    </a:lnB>
                    <a:solidFill>
                      <a:srgbClr val="FFFF00"/>
                    </a:solidFill>
                  </a:tcPr>
                </a:tc>
                <a:tc>
                  <a:txBody>
                    <a:bodyPr/>
                    <a:lstStyle/>
                    <a:p>
                      <a:r>
                        <a:rPr lang="en-US" sz="800" dirty="0">
                          <a:effectLst/>
                          <a:highlight>
                            <a:srgbClr val="FFFF00"/>
                          </a:highlight>
                          <a:latin typeface="Times New Roman"/>
                        </a:rPr>
                        <a:t>0.6046***</a:t>
                      </a:r>
                    </a:p>
                  </a:txBody>
                  <a:tcPr marL="47625" marR="47625" marT="47625" marB="47625">
                    <a:lnL>
                      <a:noFill/>
                    </a:lnL>
                    <a:lnR>
                      <a:noFill/>
                    </a:lnR>
                    <a:lnT>
                      <a:noFill/>
                    </a:lnT>
                    <a:lnB>
                      <a:noFill/>
                    </a:lnB>
                    <a:solidFill>
                      <a:srgbClr val="FFFF00"/>
                    </a:solidFill>
                  </a:tcPr>
                </a:tc>
                <a:tc>
                  <a:txBody>
                    <a:bodyPr/>
                    <a:lstStyle/>
                    <a:p>
                      <a:r>
                        <a:rPr lang="en-US" sz="800" dirty="0">
                          <a:effectLst/>
                          <a:highlight>
                            <a:srgbClr val="FFFF00"/>
                          </a:highlight>
                          <a:latin typeface="Times New Roman"/>
                        </a:rPr>
                        <a:t>0.08144</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1839921541"/>
                  </a:ext>
                </a:extLst>
              </a:tr>
              <a:tr h="287641">
                <a:tc>
                  <a:txBody>
                    <a:bodyPr/>
                    <a:lstStyle/>
                    <a:p>
                      <a:r>
                        <a:rPr lang="es-ES_tradnl" sz="800" dirty="0">
                          <a:effectLst/>
                          <a:latin typeface="Times New Roman"/>
                        </a:rPr>
                        <a:t>Divorciado o viudo</a:t>
                      </a:r>
                    </a:p>
                  </a:txBody>
                  <a:tcPr marL="47625" marR="47625" marT="47625" marB="47625">
                    <a:lnL>
                      <a:noFill/>
                    </a:lnL>
                    <a:lnR>
                      <a:noFill/>
                    </a:lnR>
                    <a:lnT>
                      <a:noFill/>
                    </a:lnT>
                    <a:lnB>
                      <a:noFill/>
                    </a:lnB>
                  </a:tcPr>
                </a:tc>
                <a:tc>
                  <a:txBody>
                    <a:bodyPr/>
                    <a:lstStyle/>
                    <a:p>
                      <a:r>
                        <a:rPr lang="en-US" sz="800" dirty="0">
                          <a:effectLst/>
                          <a:latin typeface="Times New Roman"/>
                        </a:rPr>
                        <a:t>1.0608</a:t>
                      </a:r>
                    </a:p>
                  </a:txBody>
                  <a:tcPr marL="47625" marR="47625" marT="47625" marB="47625">
                    <a:lnL>
                      <a:noFill/>
                    </a:lnL>
                    <a:lnR>
                      <a:noFill/>
                    </a:lnR>
                    <a:lnT>
                      <a:noFill/>
                    </a:lnT>
                    <a:lnB>
                      <a:noFill/>
                    </a:lnB>
                  </a:tcPr>
                </a:tc>
                <a:tc>
                  <a:txBody>
                    <a:bodyPr/>
                    <a:lstStyle/>
                    <a:p>
                      <a:r>
                        <a:rPr lang="en-US" sz="800" dirty="0">
                          <a:effectLst/>
                          <a:latin typeface="Times New Roman"/>
                        </a:rPr>
                        <a:t>0.289012</a:t>
                      </a:r>
                    </a:p>
                  </a:txBody>
                  <a:tcPr marL="47625" marR="47625" marT="47625" marB="47625">
                    <a:lnL>
                      <a:noFill/>
                    </a:lnL>
                    <a:lnR>
                      <a:noFill/>
                    </a:lnR>
                    <a:lnT>
                      <a:noFill/>
                    </a:lnT>
                    <a:lnB>
                      <a:noFill/>
                    </a:lnB>
                  </a:tcPr>
                </a:tc>
                <a:tc>
                  <a:txBody>
                    <a:bodyPr/>
                    <a:lstStyle/>
                    <a:p>
                      <a:r>
                        <a:rPr lang="en-US" sz="800" dirty="0">
                          <a:effectLst/>
                          <a:latin typeface="Times New Roman"/>
                        </a:rPr>
                        <a:t>0.2527</a:t>
                      </a:r>
                    </a:p>
                  </a:txBody>
                  <a:tcPr marL="47625" marR="47625" marT="47625" marB="47625">
                    <a:lnL>
                      <a:noFill/>
                    </a:lnL>
                    <a:lnR>
                      <a:noFill/>
                    </a:lnR>
                    <a:lnT>
                      <a:noFill/>
                    </a:lnT>
                    <a:lnB>
                      <a:noFill/>
                    </a:lnB>
                  </a:tcPr>
                </a:tc>
                <a:tc>
                  <a:txBody>
                    <a:bodyPr/>
                    <a:lstStyle/>
                    <a:p>
                      <a:r>
                        <a:rPr lang="en-US" sz="800" dirty="0">
                          <a:effectLst/>
                          <a:latin typeface="Times New Roman"/>
                        </a:rPr>
                        <a:t>0.285271</a:t>
                      </a:r>
                    </a:p>
                  </a:txBody>
                  <a:tcPr marL="47625" marR="47625" marT="47625" marB="47625">
                    <a:lnL>
                      <a:noFill/>
                    </a:lnL>
                    <a:lnR>
                      <a:noFill/>
                    </a:lnR>
                    <a:lnT>
                      <a:noFill/>
                    </a:lnT>
                    <a:lnB>
                      <a:noFill/>
                    </a:lnB>
                  </a:tcPr>
                </a:tc>
                <a:tc>
                  <a:txBody>
                    <a:bodyPr/>
                    <a:lstStyle/>
                    <a:p>
                      <a:r>
                        <a:rPr lang="en-US" sz="800" dirty="0">
                          <a:effectLst/>
                          <a:latin typeface="Times New Roman"/>
                        </a:rPr>
                        <a:t> 1.3683</a:t>
                      </a:r>
                    </a:p>
                  </a:txBody>
                  <a:tcPr marL="47625" marR="47625" marT="47625" marB="47625">
                    <a:lnL>
                      <a:noFill/>
                    </a:lnL>
                    <a:lnR>
                      <a:noFill/>
                    </a:lnR>
                    <a:lnT>
                      <a:noFill/>
                    </a:lnT>
                    <a:lnB>
                      <a:noFill/>
                    </a:lnB>
                  </a:tcPr>
                </a:tc>
                <a:tc>
                  <a:txBody>
                    <a:bodyPr/>
                    <a:lstStyle/>
                    <a:p>
                      <a:r>
                        <a:rPr lang="en-US" sz="800" dirty="0">
                          <a:effectLst/>
                          <a:latin typeface="Times New Roman"/>
                        </a:rPr>
                        <a:t>0.598749</a:t>
                      </a:r>
                    </a:p>
                  </a:txBody>
                  <a:tcPr marL="47625" marR="47625" marT="47625" marB="47625">
                    <a:lnL>
                      <a:noFill/>
                    </a:lnL>
                    <a:lnR>
                      <a:noFill/>
                    </a:lnR>
                    <a:lnT>
                      <a:noFill/>
                    </a:lnT>
                    <a:lnB>
                      <a:noFill/>
                    </a:lnB>
                  </a:tcPr>
                </a:tc>
                <a:extLst>
                  <a:ext uri="{0D108BD9-81ED-4DB2-BD59-A6C34878D82A}">
                    <a16:rowId xmlns:a16="http://schemas.microsoft.com/office/drawing/2014/main" val="3964370192"/>
                  </a:ext>
                </a:extLst>
              </a:tr>
              <a:tr h="302520">
                <a:tc>
                  <a:txBody>
                    <a:bodyPr/>
                    <a:lstStyle/>
                    <a:p>
                      <a:r>
                        <a:rPr lang="es-ES_tradnl" sz="800" b="1" dirty="0">
                          <a:effectLst/>
                          <a:latin typeface="Times New Roman"/>
                        </a:rPr>
                        <a:t>Age (17/19 es la categoría omitida):</a:t>
                      </a:r>
                      <a:endParaRPr lang="es-ES_tradnl" sz="8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extLst>
                  <a:ext uri="{0D108BD9-81ED-4DB2-BD59-A6C34878D82A}">
                    <a16:rowId xmlns:a16="http://schemas.microsoft.com/office/drawing/2014/main" val="1359585765"/>
                  </a:ext>
                </a:extLst>
              </a:tr>
              <a:tr h="287641">
                <a:tc>
                  <a:txBody>
                    <a:bodyPr/>
                    <a:lstStyle/>
                    <a:p>
                      <a:r>
                        <a:rPr lang="es-ES_tradnl" sz="800" dirty="0">
                          <a:effectLst/>
                          <a:latin typeface="Times New Roman"/>
                        </a:rPr>
                        <a:t> 20/24</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0.7471***</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0.036622</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0.7210***</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0.074864</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0.7380***</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0.040385</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1942199854"/>
                  </a:ext>
                </a:extLst>
              </a:tr>
              <a:tr h="287641">
                <a:tc>
                  <a:txBody>
                    <a:bodyPr/>
                    <a:lstStyle/>
                    <a:p>
                      <a:r>
                        <a:rPr lang="es-ES_tradnl" sz="800">
                          <a:effectLst/>
                          <a:latin typeface="Times New Roman"/>
                        </a:rPr>
                        <a:t>25/30</a:t>
                      </a:r>
                      <a:endParaRPr lang="es-ES_tradnl" sz="800" dirty="0">
                        <a:effectLst/>
                        <a:latin typeface="Times New Roman"/>
                      </a:endParaRP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0.6636***</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0.064699</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0.5983**</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0.126007</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0.6480***</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0.063169</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3048893440"/>
                  </a:ext>
                </a:extLst>
              </a:tr>
              <a:tr h="287641">
                <a:tc>
                  <a:txBody>
                    <a:bodyPr/>
                    <a:lstStyle/>
                    <a:p>
                      <a:r>
                        <a:rPr lang="es-ES_tradnl" sz="800">
                          <a:effectLst/>
                          <a:latin typeface="Times New Roman"/>
                        </a:rPr>
                        <a:t>31/35</a:t>
                      </a:r>
                      <a:endParaRPr lang="es-ES_tradnl" sz="800" dirty="0">
                        <a:effectLst/>
                        <a:latin typeface="Times New Roman"/>
                      </a:endParaRP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0.6407***</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0.098974</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0.5224**</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0.179922</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0.8382</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0.120822</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1203838143"/>
                  </a:ext>
                </a:extLst>
              </a:tr>
              <a:tr h="287641">
                <a:tc>
                  <a:txBody>
                    <a:bodyPr/>
                    <a:lstStyle/>
                    <a:p>
                      <a:r>
                        <a:rPr lang="es-ES_tradnl" sz="800" dirty="0">
                          <a:effectLst/>
                          <a:latin typeface="Times New Roman"/>
                        </a:rPr>
                        <a:t>36 y más</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0.4858***</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0.084718</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1.0504</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0.400779</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0.7266**</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0.108849 </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2860677763"/>
                  </a:ext>
                </a:extLst>
              </a:tr>
              <a:tr h="380949">
                <a:tc>
                  <a:txBody>
                    <a:bodyPr/>
                    <a:lstStyle/>
                    <a:p>
                      <a:r>
                        <a:rPr lang="es-ES_tradnl" sz="800" b="1" dirty="0">
                          <a:effectLst/>
                          <a:latin typeface="Times New Roman"/>
                        </a:rPr>
                        <a:t>Región de residencia (Montevideo es la categoría omitida)</a:t>
                      </a:r>
                      <a:endParaRPr lang="es-ES_tradnl" sz="8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tc>
                  <a:txBody>
                    <a:bodyPr/>
                    <a:lstStyle/>
                    <a:p>
                      <a:endParaRPr lang="en-US" sz="900" dirty="0">
                        <a:effectLst/>
                        <a:latin typeface="Times New Roman"/>
                      </a:endParaRPr>
                    </a:p>
                  </a:txBody>
                  <a:tcPr marL="47625" marR="47625" marT="47625" marB="47625">
                    <a:lnL>
                      <a:noFill/>
                    </a:lnL>
                    <a:lnR>
                      <a:noFill/>
                    </a:lnR>
                    <a:lnT>
                      <a:noFill/>
                    </a:lnT>
                    <a:lnB>
                      <a:noFill/>
                    </a:lnB>
                  </a:tcPr>
                </a:tc>
                <a:extLst>
                  <a:ext uri="{0D108BD9-81ED-4DB2-BD59-A6C34878D82A}">
                    <a16:rowId xmlns:a16="http://schemas.microsoft.com/office/drawing/2014/main" val="3994914600"/>
                  </a:ext>
                </a:extLst>
              </a:tr>
              <a:tr h="287641">
                <a:tc>
                  <a:txBody>
                    <a:bodyPr/>
                    <a:lstStyle/>
                    <a:p>
                      <a:r>
                        <a:rPr lang="es-ES_tradnl" sz="800">
                          <a:effectLst/>
                          <a:latin typeface="Times New Roman"/>
                        </a:rPr>
                        <a:t>Noreste</a:t>
                      </a:r>
                      <a:endParaRPr lang="es-ES_tradnl" sz="800" dirty="0">
                        <a:effectLst/>
                        <a:latin typeface="Times New Roman"/>
                      </a:endParaRP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0.6789**</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0.116755</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   1.2091</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0.517176</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0.9182</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0.137202</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594274148"/>
                  </a:ext>
                </a:extLst>
              </a:tr>
              <a:tr h="287641">
                <a:tc>
                  <a:txBody>
                    <a:bodyPr/>
                    <a:lstStyle/>
                    <a:p>
                      <a:r>
                        <a:rPr lang="es-ES_tradnl" sz="800">
                          <a:effectLst/>
                          <a:latin typeface="Times New Roman"/>
                        </a:rPr>
                        <a:t>Este</a:t>
                      </a:r>
                      <a:endParaRPr lang="es-ES_tradnl" sz="800" dirty="0">
                        <a:effectLst/>
                        <a:latin typeface="Times New Roman"/>
                      </a:endParaRP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0.8829</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0.091473</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0.189***</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0.041147</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0.5369***</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0.056624</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773542721"/>
                  </a:ext>
                </a:extLst>
              </a:tr>
              <a:tr h="287641">
                <a:tc>
                  <a:txBody>
                    <a:bodyPr/>
                    <a:lstStyle/>
                    <a:p>
                      <a:r>
                        <a:rPr lang="es-ES_tradnl" sz="800" dirty="0">
                          <a:effectLst/>
                          <a:latin typeface="Times New Roman"/>
                        </a:rPr>
                        <a:t>Litoral Norte</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1.8176***</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0.121865</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0.2228***</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0.028916</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0.5490***</a:t>
                      </a:r>
                    </a:p>
                  </a:txBody>
                  <a:tcPr marL="47625" marR="47625" marT="47625" marB="47625">
                    <a:lnL>
                      <a:noFill/>
                    </a:lnL>
                    <a:lnR>
                      <a:noFill/>
                    </a:lnR>
                    <a:lnT>
                      <a:noFill/>
                    </a:lnT>
                    <a:lnB>
                      <a:noFill/>
                    </a:lnB>
                    <a:solidFill>
                      <a:srgbClr val="FFFF00"/>
                    </a:solidFill>
                  </a:tcPr>
                </a:tc>
                <a:tc>
                  <a:txBody>
                    <a:bodyPr/>
                    <a:lstStyle/>
                    <a:p>
                      <a:r>
                        <a:rPr lang="en-US" sz="800" dirty="0">
                          <a:effectLst/>
                          <a:latin typeface="Times New Roman"/>
                        </a:rPr>
                        <a:t>0.043358</a:t>
                      </a:r>
                    </a:p>
                  </a:txBody>
                  <a:tcPr marL="47625" marR="47625" marT="47625" marB="47625">
                    <a:lnL>
                      <a:noFill/>
                    </a:lnL>
                    <a:lnR>
                      <a:noFill/>
                    </a:lnR>
                    <a:lnT>
                      <a:noFill/>
                    </a:lnT>
                    <a:lnB>
                      <a:noFill/>
                    </a:lnB>
                    <a:solidFill>
                      <a:srgbClr val="FFFF00"/>
                    </a:solidFill>
                  </a:tcPr>
                </a:tc>
                <a:extLst>
                  <a:ext uri="{0D108BD9-81ED-4DB2-BD59-A6C34878D82A}">
                    <a16:rowId xmlns:a16="http://schemas.microsoft.com/office/drawing/2014/main" val="2151678000"/>
                  </a:ext>
                </a:extLst>
              </a:tr>
            </a:tbl>
          </a:graphicData>
        </a:graphic>
      </p:graphicFrame>
    </p:spTree>
    <p:extLst>
      <p:ext uri="{BB962C8B-B14F-4D97-AF65-F5344CB8AC3E}">
        <p14:creationId xmlns:p14="http://schemas.microsoft.com/office/powerpoint/2010/main" val="1543986939"/>
      </p:ext>
    </p:extLst>
  </p:cSld>
  <p:clrMapOvr>
    <a:masterClrMapping/>
  </p:clrMapOvr>
</p:sld>
</file>

<file path=ppt/theme/theme1.xml><?xml version="1.0" encoding="utf-8"?>
<a:theme xmlns:a="http://schemas.openxmlformats.org/drawingml/2006/main" name="Personaliza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 id="{FCB14B3E-2B92-48B8-A334-05E7A8EE34E1}" vid="{B6EC9E21-8C82-4EB1-BBE7-A370F785D0C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1868</TotalTime>
  <Words>2398</Words>
  <Application>Microsoft Macintosh PowerPoint</Application>
  <PresentationFormat>Presentación en pantalla (4:3)</PresentationFormat>
  <Paragraphs>361</Paragraphs>
  <Slides>21</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Gill Sans MT</vt:lpstr>
      <vt:lpstr>Meta Serif</vt:lpstr>
      <vt:lpstr>Times New Roman</vt:lpstr>
      <vt:lpstr>Wingdings 2</vt:lpstr>
      <vt:lpstr>Personalizado</vt:lpstr>
      <vt:lpstr> incidencia del género en la elección de una carrera STEM  y en su persistencia en una universidad sin barreras al ingreso </vt:lpstr>
      <vt:lpstr>Para entrar en el tema…</vt:lpstr>
      <vt:lpstr>LAS MUJERES EN DISCIPLINAS STEM</vt:lpstr>
      <vt:lpstr> OBJETIVOS DEL TRABAJO</vt:lpstr>
      <vt:lpstr>METODOLOGÍA</vt:lpstr>
      <vt:lpstr>Definición de carreras stem</vt:lpstr>
      <vt:lpstr>Presentación de PowerPoint</vt:lpstr>
      <vt:lpstr>Presentación de PowerPoint</vt:lpstr>
      <vt:lpstr>Presentación de PowerPoint</vt:lpstr>
      <vt:lpstr>Presentación de PowerPoint</vt:lpstr>
      <vt:lpstr>HALLAZGOS carreras stem</vt:lpstr>
      <vt:lpstr>Probabilidad de elegir una carrera en el área stem de acuerdo a ser generación de primer ingreso y género</vt:lpstr>
      <vt:lpstr>Probabilidad de persistir en carreras stem  y no stem de acuerdo al género</vt:lpstr>
      <vt:lpstr>En búsqueda del mecanismo</vt:lpstr>
      <vt:lpstr>En búsqueda del mecanismo</vt:lpstr>
      <vt:lpstr>En búsqueda del mecanismo</vt:lpstr>
      <vt:lpstr>En búsqueda del mecanismo</vt:lpstr>
      <vt:lpstr>CONCLUSIONES</vt:lpstr>
      <vt:lpstr>ejercicio</vt:lpstr>
      <vt:lpstr>Gracias</vt:lpstr>
      <vt:lpstr>Actividad práctica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tecnológico</dc:title>
  <dc:creator/>
  <cp:lastModifiedBy>mahira gonzalez</cp:lastModifiedBy>
  <cp:revision>295</cp:revision>
  <dcterms:created xsi:type="dcterms:W3CDTF">2023-11-06T14:22:52Z</dcterms:created>
  <dcterms:modified xsi:type="dcterms:W3CDTF">2025-10-23T11:50:07Z</dcterms:modified>
</cp:coreProperties>
</file>