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1" r:id="rId5"/>
    <p:sldId id="260" r:id="rId6"/>
    <p:sldId id="262" r:id="rId7"/>
    <p:sldId id="282" r:id="rId8"/>
    <p:sldId id="286" r:id="rId9"/>
    <p:sldId id="265" r:id="rId10"/>
    <p:sldId id="266" r:id="rId11"/>
    <p:sldId id="267" r:id="rId12"/>
    <p:sldId id="283" r:id="rId13"/>
    <p:sldId id="264" r:id="rId14"/>
    <p:sldId id="268" r:id="rId15"/>
    <p:sldId id="269" r:id="rId16"/>
    <p:sldId id="284" r:id="rId17"/>
    <p:sldId id="285" r:id="rId18"/>
    <p:sldId id="270" r:id="rId19"/>
    <p:sldId id="289" r:id="rId20"/>
    <p:sldId id="288" r:id="rId21"/>
    <p:sldId id="271" r:id="rId22"/>
    <p:sldId id="272" r:id="rId23"/>
    <p:sldId id="273" r:id="rId24"/>
    <p:sldId id="274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g6vSrM5SbTJsVFm0kU3Oi0WnoO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65"/>
    <p:restoredTop sz="94745"/>
  </p:normalViewPr>
  <p:slideViewPr>
    <p:cSldViewPr snapToGrid="0">
      <p:cViewPr>
        <p:scale>
          <a:sx n="153" d="100"/>
          <a:sy n="153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52B5B1-F27F-4DD9-9BCB-B44BE8352FE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19BA303-C4F7-4012-86ED-21801F59C3BB}">
      <dgm:prSet/>
      <dgm:spPr/>
      <dgm:t>
        <a:bodyPr/>
        <a:lstStyle/>
        <a:p>
          <a:r>
            <a:rPr lang="es-UY" dirty="0"/>
            <a:t>1.La familia como unidad de análisis.</a:t>
          </a:r>
          <a:endParaRPr lang="en-US" dirty="0"/>
        </a:p>
      </dgm:t>
    </dgm:pt>
    <dgm:pt modelId="{B9763801-8BB6-443C-B64F-7918DCD20516}" type="parTrans" cxnId="{4E0E6758-00C5-48DF-AAFA-53EC7323A5D4}">
      <dgm:prSet/>
      <dgm:spPr/>
      <dgm:t>
        <a:bodyPr/>
        <a:lstStyle/>
        <a:p>
          <a:endParaRPr lang="en-US"/>
        </a:p>
      </dgm:t>
    </dgm:pt>
    <dgm:pt modelId="{AD3DBB58-8EC9-404C-B85A-6604579471B0}" type="sibTrans" cxnId="{4E0E6758-00C5-48DF-AAFA-53EC7323A5D4}">
      <dgm:prSet/>
      <dgm:spPr/>
      <dgm:t>
        <a:bodyPr/>
        <a:lstStyle/>
        <a:p>
          <a:endParaRPr lang="en-US"/>
        </a:p>
      </dgm:t>
    </dgm:pt>
    <dgm:pt modelId="{36A50415-4AB8-43CD-A71E-6C163A9A0F4A}">
      <dgm:prSet/>
      <dgm:spPr/>
      <dgm:t>
        <a:bodyPr/>
        <a:lstStyle/>
        <a:p>
          <a:r>
            <a:rPr lang="es-UY" dirty="0"/>
            <a:t>2.El estatus familiar depende del hombre jefe de hogar.</a:t>
          </a:r>
          <a:endParaRPr lang="en-US" dirty="0"/>
        </a:p>
      </dgm:t>
    </dgm:pt>
    <dgm:pt modelId="{987570CB-3535-4F72-8A91-24D2A2A794BC}" type="parTrans" cxnId="{7AE6F12C-0066-4933-97B9-2B3FB687B04F}">
      <dgm:prSet/>
      <dgm:spPr/>
      <dgm:t>
        <a:bodyPr/>
        <a:lstStyle/>
        <a:p>
          <a:endParaRPr lang="en-US"/>
        </a:p>
      </dgm:t>
    </dgm:pt>
    <dgm:pt modelId="{0E7ABF81-8584-421F-94FE-927C79D12C7F}" type="sibTrans" cxnId="{7AE6F12C-0066-4933-97B9-2B3FB687B04F}">
      <dgm:prSet/>
      <dgm:spPr/>
      <dgm:t>
        <a:bodyPr/>
        <a:lstStyle/>
        <a:p>
          <a:endParaRPr lang="en-US"/>
        </a:p>
      </dgm:t>
    </dgm:pt>
    <dgm:pt modelId="{DDFBD651-CD79-4794-89B4-BFBC7F89521E}">
      <dgm:prSet/>
      <dgm:spPr/>
      <dgm:t>
        <a:bodyPr/>
        <a:lstStyle/>
        <a:p>
          <a:r>
            <a:rPr lang="es-UY" dirty="0"/>
            <a:t>3.Las mujeres viven en familia → su estatus deriva del del hombre.</a:t>
          </a:r>
          <a:endParaRPr lang="en-US" dirty="0"/>
        </a:p>
      </dgm:t>
    </dgm:pt>
    <dgm:pt modelId="{C31E71A6-5231-4499-BC77-433635AA1D7E}" type="parTrans" cxnId="{18FB07FB-65DC-4D2E-AA33-D12E6D555284}">
      <dgm:prSet/>
      <dgm:spPr/>
      <dgm:t>
        <a:bodyPr/>
        <a:lstStyle/>
        <a:p>
          <a:endParaRPr lang="en-US"/>
        </a:p>
      </dgm:t>
    </dgm:pt>
    <dgm:pt modelId="{C57DE291-650B-443A-8319-AF4E39D0100E}" type="sibTrans" cxnId="{18FB07FB-65DC-4D2E-AA33-D12E6D555284}">
      <dgm:prSet/>
      <dgm:spPr/>
      <dgm:t>
        <a:bodyPr/>
        <a:lstStyle/>
        <a:p>
          <a:endParaRPr lang="en-US"/>
        </a:p>
      </dgm:t>
    </dgm:pt>
    <dgm:pt modelId="{B9E3CE47-DB8D-4470-84EE-9E3989D31922}">
      <dgm:prSet/>
      <dgm:spPr/>
      <dgm:t>
        <a:bodyPr/>
        <a:lstStyle/>
        <a:p>
          <a:r>
            <a:rPr lang="es-UY" dirty="0"/>
            <a:t>4.El estatus de la mujer es igual al del cónyuge.</a:t>
          </a:r>
          <a:endParaRPr lang="en-US" dirty="0"/>
        </a:p>
      </dgm:t>
    </dgm:pt>
    <dgm:pt modelId="{3D7AF5B7-93D8-4122-8F12-3300A34C5A66}" type="parTrans" cxnId="{303879E2-BF9C-45AC-8477-96AF6AB187E9}">
      <dgm:prSet/>
      <dgm:spPr/>
      <dgm:t>
        <a:bodyPr/>
        <a:lstStyle/>
        <a:p>
          <a:endParaRPr lang="en-US"/>
        </a:p>
      </dgm:t>
    </dgm:pt>
    <dgm:pt modelId="{BDC24D4B-A171-4C5D-AB7A-43ECF7F85BCE}" type="sibTrans" cxnId="{303879E2-BF9C-45AC-8477-96AF6AB187E9}">
      <dgm:prSet/>
      <dgm:spPr/>
      <dgm:t>
        <a:bodyPr/>
        <a:lstStyle/>
        <a:p>
          <a:endParaRPr lang="en-US"/>
        </a:p>
      </dgm:t>
    </dgm:pt>
    <dgm:pt modelId="{CDC02430-F2E4-476A-802D-51A3F36B786E}">
      <dgm:prSet/>
      <dgm:spPr/>
      <dgm:t>
        <a:bodyPr/>
        <a:lstStyle/>
        <a:p>
          <a:r>
            <a:rPr lang="es-UY" dirty="0"/>
            <a:t>5.Solo mujeres sin hombre determinan su propio estatus.</a:t>
          </a:r>
          <a:endParaRPr lang="en-US" dirty="0"/>
        </a:p>
      </dgm:t>
    </dgm:pt>
    <dgm:pt modelId="{74E167E3-0161-4338-9C2E-1550B2BA6750}" type="parTrans" cxnId="{43FE2516-AF7C-4600-9AD6-38CE6B2304A0}">
      <dgm:prSet/>
      <dgm:spPr/>
      <dgm:t>
        <a:bodyPr/>
        <a:lstStyle/>
        <a:p>
          <a:endParaRPr lang="en-US"/>
        </a:p>
      </dgm:t>
    </dgm:pt>
    <dgm:pt modelId="{98B7F18C-DB5D-4CD7-80FA-3D3EA5816E38}" type="sibTrans" cxnId="{43FE2516-AF7C-4600-9AD6-38CE6B2304A0}">
      <dgm:prSet/>
      <dgm:spPr/>
      <dgm:t>
        <a:bodyPr/>
        <a:lstStyle/>
        <a:p>
          <a:endParaRPr lang="en-US"/>
        </a:p>
      </dgm:t>
    </dgm:pt>
    <dgm:pt modelId="{39FE81A3-2727-4B7B-803C-CC617A8FA6D6}">
      <dgm:prSet/>
      <dgm:spPr/>
      <dgm:t>
        <a:bodyPr/>
        <a:lstStyle/>
        <a:p>
          <a:r>
            <a:rPr lang="es-UY" dirty="0"/>
            <a:t>6.Las desigualdades de sexo son irrelevantes para la estratificación.</a:t>
          </a:r>
          <a:endParaRPr lang="en-US" dirty="0"/>
        </a:p>
      </dgm:t>
    </dgm:pt>
    <dgm:pt modelId="{4729B27C-942B-44BB-BAF4-75B2EB45F1BB}" type="parTrans" cxnId="{B0833162-BD53-4DCD-8FE6-30AFB6B4CD73}">
      <dgm:prSet/>
      <dgm:spPr/>
      <dgm:t>
        <a:bodyPr/>
        <a:lstStyle/>
        <a:p>
          <a:endParaRPr lang="en-US"/>
        </a:p>
      </dgm:t>
    </dgm:pt>
    <dgm:pt modelId="{195CEC5A-45F9-469D-8F18-30B3CD962541}" type="sibTrans" cxnId="{B0833162-BD53-4DCD-8FE6-30AFB6B4CD73}">
      <dgm:prSet/>
      <dgm:spPr/>
      <dgm:t>
        <a:bodyPr/>
        <a:lstStyle/>
        <a:p>
          <a:endParaRPr lang="en-US"/>
        </a:p>
      </dgm:t>
    </dgm:pt>
    <dgm:pt modelId="{C15D0EA9-39CB-A644-A57C-D47C86350879}" type="pres">
      <dgm:prSet presAssocID="{6352B5B1-F27F-4DD9-9BCB-B44BE8352FEA}" presName="linear" presStyleCnt="0">
        <dgm:presLayoutVars>
          <dgm:animLvl val="lvl"/>
          <dgm:resizeHandles val="exact"/>
        </dgm:presLayoutVars>
      </dgm:prSet>
      <dgm:spPr/>
    </dgm:pt>
    <dgm:pt modelId="{7362D0CB-1A65-2B46-B259-BD9E9F80C6D8}" type="pres">
      <dgm:prSet presAssocID="{119BA303-C4F7-4012-86ED-21801F59C3B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580FC0C-8E50-FA4B-98A9-8B22ACE83ADE}" type="pres">
      <dgm:prSet presAssocID="{AD3DBB58-8EC9-404C-B85A-6604579471B0}" presName="spacer" presStyleCnt="0"/>
      <dgm:spPr/>
    </dgm:pt>
    <dgm:pt modelId="{D4019C2E-572A-3643-AFBE-E0A45F2A14EE}" type="pres">
      <dgm:prSet presAssocID="{36A50415-4AB8-43CD-A71E-6C163A9A0F4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24EE992-F5E7-4046-874F-B81FCB037C7D}" type="pres">
      <dgm:prSet presAssocID="{0E7ABF81-8584-421F-94FE-927C79D12C7F}" presName="spacer" presStyleCnt="0"/>
      <dgm:spPr/>
    </dgm:pt>
    <dgm:pt modelId="{579EF3B1-658A-494A-8BCB-342C75368717}" type="pres">
      <dgm:prSet presAssocID="{DDFBD651-CD79-4794-89B4-BFBC7F89521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72A22E5-1502-614E-9278-582A581A85B8}" type="pres">
      <dgm:prSet presAssocID="{C57DE291-650B-443A-8319-AF4E39D0100E}" presName="spacer" presStyleCnt="0"/>
      <dgm:spPr/>
    </dgm:pt>
    <dgm:pt modelId="{616CC7BB-3A3C-DE47-A707-AA21C4E64334}" type="pres">
      <dgm:prSet presAssocID="{B9E3CE47-DB8D-4470-84EE-9E3989D3192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6DD9C6D-85B2-C848-A158-23E18B65545E}" type="pres">
      <dgm:prSet presAssocID="{BDC24D4B-A171-4C5D-AB7A-43ECF7F85BCE}" presName="spacer" presStyleCnt="0"/>
      <dgm:spPr/>
    </dgm:pt>
    <dgm:pt modelId="{1CEC7E05-2CE8-5147-AEF1-CCFE727AEB34}" type="pres">
      <dgm:prSet presAssocID="{CDC02430-F2E4-476A-802D-51A3F36B786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6F0C933-61A2-8749-A30E-774D5501A1C1}" type="pres">
      <dgm:prSet presAssocID="{98B7F18C-DB5D-4CD7-80FA-3D3EA5816E38}" presName="spacer" presStyleCnt="0"/>
      <dgm:spPr/>
    </dgm:pt>
    <dgm:pt modelId="{3425D032-4EA2-B749-A5F7-0AEBB43FAB2E}" type="pres">
      <dgm:prSet presAssocID="{39FE81A3-2727-4B7B-803C-CC617A8FA6D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3FE2516-AF7C-4600-9AD6-38CE6B2304A0}" srcId="{6352B5B1-F27F-4DD9-9BCB-B44BE8352FEA}" destId="{CDC02430-F2E4-476A-802D-51A3F36B786E}" srcOrd="4" destOrd="0" parTransId="{74E167E3-0161-4338-9C2E-1550B2BA6750}" sibTransId="{98B7F18C-DB5D-4CD7-80FA-3D3EA5816E38}"/>
    <dgm:cxn modelId="{7AE6F12C-0066-4933-97B9-2B3FB687B04F}" srcId="{6352B5B1-F27F-4DD9-9BCB-B44BE8352FEA}" destId="{36A50415-4AB8-43CD-A71E-6C163A9A0F4A}" srcOrd="1" destOrd="0" parTransId="{987570CB-3535-4F72-8A91-24D2A2A794BC}" sibTransId="{0E7ABF81-8584-421F-94FE-927C79D12C7F}"/>
    <dgm:cxn modelId="{29767234-3B32-F94D-B4DA-8DE7EC82BC97}" type="presOf" srcId="{6352B5B1-F27F-4DD9-9BCB-B44BE8352FEA}" destId="{C15D0EA9-39CB-A644-A57C-D47C86350879}" srcOrd="0" destOrd="0" presId="urn:microsoft.com/office/officeart/2005/8/layout/vList2"/>
    <dgm:cxn modelId="{95101557-C9E1-BC40-A59A-3F608DCF3458}" type="presOf" srcId="{CDC02430-F2E4-476A-802D-51A3F36B786E}" destId="{1CEC7E05-2CE8-5147-AEF1-CCFE727AEB34}" srcOrd="0" destOrd="0" presId="urn:microsoft.com/office/officeart/2005/8/layout/vList2"/>
    <dgm:cxn modelId="{4E0E6758-00C5-48DF-AAFA-53EC7323A5D4}" srcId="{6352B5B1-F27F-4DD9-9BCB-B44BE8352FEA}" destId="{119BA303-C4F7-4012-86ED-21801F59C3BB}" srcOrd="0" destOrd="0" parTransId="{B9763801-8BB6-443C-B64F-7918DCD20516}" sibTransId="{AD3DBB58-8EC9-404C-B85A-6604579471B0}"/>
    <dgm:cxn modelId="{5DCB3C5F-59BB-194B-980A-AF69902727AE}" type="presOf" srcId="{DDFBD651-CD79-4794-89B4-BFBC7F89521E}" destId="{579EF3B1-658A-494A-8BCB-342C75368717}" srcOrd="0" destOrd="0" presId="urn:microsoft.com/office/officeart/2005/8/layout/vList2"/>
    <dgm:cxn modelId="{B0833162-BD53-4DCD-8FE6-30AFB6B4CD73}" srcId="{6352B5B1-F27F-4DD9-9BCB-B44BE8352FEA}" destId="{39FE81A3-2727-4B7B-803C-CC617A8FA6D6}" srcOrd="5" destOrd="0" parTransId="{4729B27C-942B-44BB-BAF4-75B2EB45F1BB}" sibTransId="{195CEC5A-45F9-469D-8F18-30B3CD962541}"/>
    <dgm:cxn modelId="{2B9F8E8D-EF15-2941-9B52-D0CF3FDAE163}" type="presOf" srcId="{119BA303-C4F7-4012-86ED-21801F59C3BB}" destId="{7362D0CB-1A65-2B46-B259-BD9E9F80C6D8}" srcOrd="0" destOrd="0" presId="urn:microsoft.com/office/officeart/2005/8/layout/vList2"/>
    <dgm:cxn modelId="{D3F0AB97-AC92-DF41-AF35-B19BBA9005DE}" type="presOf" srcId="{B9E3CE47-DB8D-4470-84EE-9E3989D31922}" destId="{616CC7BB-3A3C-DE47-A707-AA21C4E64334}" srcOrd="0" destOrd="0" presId="urn:microsoft.com/office/officeart/2005/8/layout/vList2"/>
    <dgm:cxn modelId="{61D514AB-5EB1-4649-B0C3-1E7891E8A147}" type="presOf" srcId="{39FE81A3-2727-4B7B-803C-CC617A8FA6D6}" destId="{3425D032-4EA2-B749-A5F7-0AEBB43FAB2E}" srcOrd="0" destOrd="0" presId="urn:microsoft.com/office/officeart/2005/8/layout/vList2"/>
    <dgm:cxn modelId="{39A135B5-EA8C-7B4E-944E-95A19B8EEBDC}" type="presOf" srcId="{36A50415-4AB8-43CD-A71E-6C163A9A0F4A}" destId="{D4019C2E-572A-3643-AFBE-E0A45F2A14EE}" srcOrd="0" destOrd="0" presId="urn:microsoft.com/office/officeart/2005/8/layout/vList2"/>
    <dgm:cxn modelId="{303879E2-BF9C-45AC-8477-96AF6AB187E9}" srcId="{6352B5B1-F27F-4DD9-9BCB-B44BE8352FEA}" destId="{B9E3CE47-DB8D-4470-84EE-9E3989D31922}" srcOrd="3" destOrd="0" parTransId="{3D7AF5B7-93D8-4122-8F12-3300A34C5A66}" sibTransId="{BDC24D4B-A171-4C5D-AB7A-43ECF7F85BCE}"/>
    <dgm:cxn modelId="{18FB07FB-65DC-4D2E-AA33-D12E6D555284}" srcId="{6352B5B1-F27F-4DD9-9BCB-B44BE8352FEA}" destId="{DDFBD651-CD79-4794-89B4-BFBC7F89521E}" srcOrd="2" destOrd="0" parTransId="{C31E71A6-5231-4499-BC77-433635AA1D7E}" sibTransId="{C57DE291-650B-443A-8319-AF4E39D0100E}"/>
    <dgm:cxn modelId="{68828D37-B96F-2D4B-A8BC-02E9944CDDB3}" type="presParOf" srcId="{C15D0EA9-39CB-A644-A57C-D47C86350879}" destId="{7362D0CB-1A65-2B46-B259-BD9E9F80C6D8}" srcOrd="0" destOrd="0" presId="urn:microsoft.com/office/officeart/2005/8/layout/vList2"/>
    <dgm:cxn modelId="{90465E1F-13D6-AF41-B96B-6A12C556D705}" type="presParOf" srcId="{C15D0EA9-39CB-A644-A57C-D47C86350879}" destId="{5580FC0C-8E50-FA4B-98A9-8B22ACE83ADE}" srcOrd="1" destOrd="0" presId="urn:microsoft.com/office/officeart/2005/8/layout/vList2"/>
    <dgm:cxn modelId="{EABAF295-C623-544C-BE6C-88AE48C9AB00}" type="presParOf" srcId="{C15D0EA9-39CB-A644-A57C-D47C86350879}" destId="{D4019C2E-572A-3643-AFBE-E0A45F2A14EE}" srcOrd="2" destOrd="0" presId="urn:microsoft.com/office/officeart/2005/8/layout/vList2"/>
    <dgm:cxn modelId="{5038F13B-8261-0142-ADD8-C43161F30188}" type="presParOf" srcId="{C15D0EA9-39CB-A644-A57C-D47C86350879}" destId="{824EE992-F5E7-4046-874F-B81FCB037C7D}" srcOrd="3" destOrd="0" presId="urn:microsoft.com/office/officeart/2005/8/layout/vList2"/>
    <dgm:cxn modelId="{06348777-74D6-EE48-8F5A-22FFD59E1109}" type="presParOf" srcId="{C15D0EA9-39CB-A644-A57C-D47C86350879}" destId="{579EF3B1-658A-494A-8BCB-342C75368717}" srcOrd="4" destOrd="0" presId="urn:microsoft.com/office/officeart/2005/8/layout/vList2"/>
    <dgm:cxn modelId="{A28DD435-8DCC-C44B-BB42-854494685EAA}" type="presParOf" srcId="{C15D0EA9-39CB-A644-A57C-D47C86350879}" destId="{F72A22E5-1502-614E-9278-582A581A85B8}" srcOrd="5" destOrd="0" presId="urn:microsoft.com/office/officeart/2005/8/layout/vList2"/>
    <dgm:cxn modelId="{D7EF3F99-7CE1-1849-80D7-A37B5606A311}" type="presParOf" srcId="{C15D0EA9-39CB-A644-A57C-D47C86350879}" destId="{616CC7BB-3A3C-DE47-A707-AA21C4E64334}" srcOrd="6" destOrd="0" presId="urn:microsoft.com/office/officeart/2005/8/layout/vList2"/>
    <dgm:cxn modelId="{D3BEF5C3-C4CE-7540-A4AA-30A1E2FBB5CD}" type="presParOf" srcId="{C15D0EA9-39CB-A644-A57C-D47C86350879}" destId="{46DD9C6D-85B2-C848-A158-23E18B65545E}" srcOrd="7" destOrd="0" presId="urn:microsoft.com/office/officeart/2005/8/layout/vList2"/>
    <dgm:cxn modelId="{3600D198-DF9C-5143-A8C6-29A109A31F0D}" type="presParOf" srcId="{C15D0EA9-39CB-A644-A57C-D47C86350879}" destId="{1CEC7E05-2CE8-5147-AEF1-CCFE727AEB34}" srcOrd="8" destOrd="0" presId="urn:microsoft.com/office/officeart/2005/8/layout/vList2"/>
    <dgm:cxn modelId="{E7215C1B-0DC4-F346-A553-1D2135BA4DC6}" type="presParOf" srcId="{C15D0EA9-39CB-A644-A57C-D47C86350879}" destId="{36F0C933-61A2-8749-A30E-774D5501A1C1}" srcOrd="9" destOrd="0" presId="urn:microsoft.com/office/officeart/2005/8/layout/vList2"/>
    <dgm:cxn modelId="{6B9E20CD-1A73-024D-BD7E-373320BF8FF3}" type="presParOf" srcId="{C15D0EA9-39CB-A644-A57C-D47C86350879}" destId="{3425D032-4EA2-B749-A5F7-0AEBB43FAB2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2D0CB-1A65-2B46-B259-BD9E9F80C6D8}">
      <dsp:nvSpPr>
        <dsp:cNvPr id="0" name=""/>
        <dsp:cNvSpPr/>
      </dsp:nvSpPr>
      <dsp:spPr>
        <a:xfrm>
          <a:off x="0" y="163871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1.La familia como unidad de análisis.</a:t>
          </a:r>
          <a:endParaRPr lang="en-US" sz="2600" kern="1200" dirty="0"/>
        </a:p>
      </dsp:txBody>
      <dsp:txXfrm>
        <a:off x="29700" y="193571"/>
        <a:ext cx="10456200" cy="549000"/>
      </dsp:txXfrm>
    </dsp:sp>
    <dsp:sp modelId="{D4019C2E-572A-3643-AFBE-E0A45F2A14EE}">
      <dsp:nvSpPr>
        <dsp:cNvPr id="0" name=""/>
        <dsp:cNvSpPr/>
      </dsp:nvSpPr>
      <dsp:spPr>
        <a:xfrm>
          <a:off x="0" y="847151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2.El estatus familiar depende del hombre jefe de hogar.</a:t>
          </a:r>
          <a:endParaRPr lang="en-US" sz="2600" kern="1200" dirty="0"/>
        </a:p>
      </dsp:txBody>
      <dsp:txXfrm>
        <a:off x="29700" y="876851"/>
        <a:ext cx="10456200" cy="549000"/>
      </dsp:txXfrm>
    </dsp:sp>
    <dsp:sp modelId="{579EF3B1-658A-494A-8BCB-342C75368717}">
      <dsp:nvSpPr>
        <dsp:cNvPr id="0" name=""/>
        <dsp:cNvSpPr/>
      </dsp:nvSpPr>
      <dsp:spPr>
        <a:xfrm>
          <a:off x="0" y="1530431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3.Las mujeres viven en familia → su estatus deriva del del hombre.</a:t>
          </a:r>
          <a:endParaRPr lang="en-US" sz="2600" kern="1200" dirty="0"/>
        </a:p>
      </dsp:txBody>
      <dsp:txXfrm>
        <a:off x="29700" y="1560131"/>
        <a:ext cx="10456200" cy="549000"/>
      </dsp:txXfrm>
    </dsp:sp>
    <dsp:sp modelId="{616CC7BB-3A3C-DE47-A707-AA21C4E64334}">
      <dsp:nvSpPr>
        <dsp:cNvPr id="0" name=""/>
        <dsp:cNvSpPr/>
      </dsp:nvSpPr>
      <dsp:spPr>
        <a:xfrm>
          <a:off x="0" y="2213712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4.El estatus de la mujer es igual al del cónyuge.</a:t>
          </a:r>
          <a:endParaRPr lang="en-US" sz="2600" kern="1200" dirty="0"/>
        </a:p>
      </dsp:txBody>
      <dsp:txXfrm>
        <a:off x="29700" y="2243412"/>
        <a:ext cx="10456200" cy="549000"/>
      </dsp:txXfrm>
    </dsp:sp>
    <dsp:sp modelId="{1CEC7E05-2CE8-5147-AEF1-CCFE727AEB34}">
      <dsp:nvSpPr>
        <dsp:cNvPr id="0" name=""/>
        <dsp:cNvSpPr/>
      </dsp:nvSpPr>
      <dsp:spPr>
        <a:xfrm>
          <a:off x="0" y="2896992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5.Solo mujeres sin hombre determinan su propio estatus.</a:t>
          </a:r>
          <a:endParaRPr lang="en-US" sz="2600" kern="1200" dirty="0"/>
        </a:p>
      </dsp:txBody>
      <dsp:txXfrm>
        <a:off x="29700" y="2926692"/>
        <a:ext cx="10456200" cy="549000"/>
      </dsp:txXfrm>
    </dsp:sp>
    <dsp:sp modelId="{3425D032-4EA2-B749-A5F7-0AEBB43FAB2E}">
      <dsp:nvSpPr>
        <dsp:cNvPr id="0" name=""/>
        <dsp:cNvSpPr/>
      </dsp:nvSpPr>
      <dsp:spPr>
        <a:xfrm>
          <a:off x="0" y="3580272"/>
          <a:ext cx="10515600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2600" kern="1200" dirty="0"/>
            <a:t>6.Las desigualdades de sexo son irrelevantes para la estratificación.</a:t>
          </a:r>
          <a:endParaRPr lang="en-US" sz="2600" kern="1200" dirty="0"/>
        </a:p>
      </dsp:txBody>
      <dsp:txXfrm>
        <a:off x="29700" y="3609972"/>
        <a:ext cx="10456200" cy="54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08182f7a24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08182f7a24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La </a:t>
            </a:r>
            <a:r>
              <a:rPr lang="en-US" dirty="0" err="1"/>
              <a:t>familia</a:t>
            </a:r>
            <a:r>
              <a:rPr lang="en-US" dirty="0"/>
              <a:t> es la base del </a:t>
            </a:r>
            <a:r>
              <a:rPr lang="en-US" dirty="0" err="1"/>
              <a:t>sistema</a:t>
            </a:r>
            <a:r>
              <a:rPr lang="en-US" dirty="0"/>
              <a:t> de </a:t>
            </a:r>
            <a:r>
              <a:rPr lang="en-US" dirty="0" err="1"/>
              <a:t>estratificación</a:t>
            </a:r>
            <a:endParaRPr lang="en-US" dirty="0"/>
          </a:p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La </a:t>
            </a:r>
            <a:r>
              <a:rPr lang="en-US" dirty="0" err="1"/>
              <a:t>posición</a:t>
            </a:r>
            <a:r>
              <a:rPr lang="en-US" dirty="0"/>
              <a:t> social de la </a:t>
            </a:r>
            <a:r>
              <a:rPr lang="en-US" dirty="0" err="1"/>
              <a:t>familia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determinada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status del hombre jefe del </a:t>
            </a:r>
            <a:r>
              <a:rPr lang="en-US" dirty="0" err="1"/>
              <a:t>hogar</a:t>
            </a:r>
            <a:endParaRPr lang="en-US" dirty="0"/>
          </a:p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Las </a:t>
            </a:r>
            <a:r>
              <a:rPr lang="en-US" dirty="0" err="1"/>
              <a:t>mujeres</a:t>
            </a:r>
            <a:r>
              <a:rPr lang="en-US" dirty="0"/>
              <a:t> </a:t>
            </a:r>
            <a:r>
              <a:rPr lang="en-US" dirty="0" err="1"/>
              <a:t>viven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familias</a:t>
            </a:r>
            <a:r>
              <a:rPr lang="en-US" dirty="0"/>
              <a:t>, </a:t>
            </a:r>
            <a:r>
              <a:rPr lang="en-US" dirty="0" err="1"/>
              <a:t>por</a:t>
            </a:r>
            <a:r>
              <a:rPr lang="en-US" dirty="0"/>
              <a:t> lo tanto </a:t>
            </a:r>
            <a:r>
              <a:rPr lang="en-US" dirty="0" err="1"/>
              <a:t>su</a:t>
            </a:r>
            <a:r>
              <a:rPr lang="en-US" dirty="0"/>
              <a:t> status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determinado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del hombre  a </a:t>
            </a:r>
            <a:r>
              <a:rPr lang="en-US" dirty="0" err="1"/>
              <a:t>quienes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unidas</a:t>
            </a:r>
            <a:endParaRPr lang="en-US" dirty="0"/>
          </a:p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El </a:t>
            </a:r>
            <a:r>
              <a:rPr lang="en-US" dirty="0" err="1"/>
              <a:t>estatus</a:t>
            </a:r>
            <a:r>
              <a:rPr lang="en-US" dirty="0"/>
              <a:t> de la </a:t>
            </a:r>
            <a:r>
              <a:rPr lang="en-US" dirty="0" err="1"/>
              <a:t>mujer</a:t>
            </a:r>
            <a:r>
              <a:rPr lang="en-US" dirty="0"/>
              <a:t> es </a:t>
            </a:r>
            <a:r>
              <a:rPr lang="en-US" dirty="0" err="1"/>
              <a:t>igual</a:t>
            </a:r>
            <a:r>
              <a:rPr lang="en-US" dirty="0"/>
              <a:t> al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cónyuge</a:t>
            </a:r>
            <a:r>
              <a:rPr lang="en-US" dirty="0"/>
              <a:t>, al </a:t>
            </a:r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términos</a:t>
            </a:r>
            <a:r>
              <a:rPr lang="en-US" dirty="0"/>
              <a:t> de </a:t>
            </a:r>
            <a:r>
              <a:rPr lang="en-US" dirty="0" err="1"/>
              <a:t>posición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estructura</a:t>
            </a:r>
            <a:r>
              <a:rPr lang="en-US" dirty="0"/>
              <a:t> de </a:t>
            </a:r>
            <a:r>
              <a:rPr lang="en-US" dirty="0" err="1"/>
              <a:t>clases</a:t>
            </a:r>
            <a:r>
              <a:rPr lang="en-US" dirty="0"/>
              <a:t>, </a:t>
            </a:r>
            <a:r>
              <a:rPr lang="en-US" dirty="0" err="1"/>
              <a:t>porque</a:t>
            </a:r>
            <a:r>
              <a:rPr lang="en-US" dirty="0"/>
              <a:t> la </a:t>
            </a:r>
            <a:r>
              <a:rPr lang="en-US" dirty="0" err="1"/>
              <a:t>familia</a:t>
            </a:r>
            <a:r>
              <a:rPr lang="en-US" dirty="0"/>
              <a:t> es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unidad</a:t>
            </a:r>
            <a:r>
              <a:rPr lang="en-US" dirty="0"/>
              <a:t> de </a:t>
            </a:r>
            <a:r>
              <a:rPr lang="en-US" dirty="0" err="1"/>
              <a:t>evaluación</a:t>
            </a:r>
            <a:r>
              <a:rPr lang="en-US" dirty="0"/>
              <a:t> </a:t>
            </a:r>
            <a:r>
              <a:rPr lang="en-US" dirty="0" err="1"/>
              <a:t>equivalente</a:t>
            </a:r>
            <a:endParaRPr lang="en-US" dirty="0"/>
          </a:p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Las </a:t>
            </a:r>
            <a:r>
              <a:rPr lang="en-US" dirty="0" err="1"/>
              <a:t>mujeres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propio</a:t>
            </a:r>
            <a:r>
              <a:rPr lang="en-US" dirty="0"/>
              <a:t> </a:t>
            </a:r>
            <a:r>
              <a:rPr lang="en-US" dirty="0" err="1"/>
              <a:t>estatus</a:t>
            </a:r>
            <a:r>
              <a:rPr lang="en-US" dirty="0"/>
              <a:t> </a:t>
            </a:r>
            <a:r>
              <a:rPr lang="en-US" dirty="0" err="1"/>
              <a:t>sólo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no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vinculadas</a:t>
            </a:r>
            <a:r>
              <a:rPr lang="en-US" dirty="0"/>
              <a:t> con un hombre</a:t>
            </a:r>
          </a:p>
          <a:p>
            <a:pPr marL="6286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630"/>
              <a:buFont typeface="Arial"/>
              <a:buAutoNum type="arabicParenR"/>
            </a:pPr>
            <a:r>
              <a:rPr lang="en-US" dirty="0"/>
              <a:t>Las </a:t>
            </a:r>
            <a:r>
              <a:rPr lang="en-US" dirty="0" err="1"/>
              <a:t>mujeres</a:t>
            </a:r>
            <a:r>
              <a:rPr lang="en-US" dirty="0"/>
              <a:t> no son </a:t>
            </a:r>
            <a:r>
              <a:rPr lang="en-US" dirty="0" err="1"/>
              <a:t>iguales</a:t>
            </a:r>
            <a:r>
              <a:rPr lang="en-US" dirty="0"/>
              <a:t> a </a:t>
            </a:r>
            <a:r>
              <a:rPr lang="en-US" dirty="0" err="1"/>
              <a:t>los</a:t>
            </a:r>
            <a:r>
              <a:rPr lang="en-US" dirty="0"/>
              <a:t> hombres de </a:t>
            </a:r>
            <a:r>
              <a:rPr lang="en-US" dirty="0" err="1"/>
              <a:t>muchas</a:t>
            </a:r>
            <a:r>
              <a:rPr lang="en-US" dirty="0"/>
              <a:t> </a:t>
            </a:r>
            <a:r>
              <a:rPr lang="en-US" dirty="0" err="1"/>
              <a:t>formas</a:t>
            </a:r>
            <a:r>
              <a:rPr lang="en-US" dirty="0"/>
              <a:t>, y son  </a:t>
            </a:r>
            <a:r>
              <a:rPr lang="en-US" dirty="0" err="1"/>
              <a:t>diferencialmente</a:t>
            </a:r>
            <a:r>
              <a:rPr lang="en-US" dirty="0"/>
              <a:t> </a:t>
            </a:r>
            <a:r>
              <a:rPr lang="en-US" dirty="0" err="1"/>
              <a:t>evaluadas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base al </a:t>
            </a:r>
            <a:r>
              <a:rPr lang="en-US" dirty="0" err="1"/>
              <a:t>sexo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 es </a:t>
            </a:r>
            <a:r>
              <a:rPr lang="en-US" dirty="0" err="1"/>
              <a:t>irrelevante</a:t>
            </a:r>
            <a:r>
              <a:rPr lang="en-US" dirty="0"/>
              <a:t> para la </a:t>
            </a:r>
            <a:r>
              <a:rPr lang="en-US" dirty="0" err="1"/>
              <a:t>estructura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estratificación</a:t>
            </a:r>
            <a:r>
              <a:rPr lang="en-US" dirty="0"/>
              <a:t> social</a:t>
            </a:r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5003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08182f7a24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08182f7a24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08182f7a24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08182f7a24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8182f7a24_0_244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" name="Google Shape;93;g308182f7a24_0_244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94" name="Google Shape;94;g308182f7a24_0_24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g308182f7a24_0_2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96;g308182f7a24_0_244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600" cy="713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97" name="Google Shape;97;g308182f7a24_0_244"/>
          <p:cNvSpPr txBox="1">
            <a:spLocks noGrp="1"/>
          </p:cNvSpPr>
          <p:nvPr>
            <p:ph type="body" idx="1"/>
          </p:nvPr>
        </p:nvSpPr>
        <p:spPr>
          <a:xfrm>
            <a:off x="972600" y="2771833"/>
            <a:ext cx="10251600" cy="3014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g308182f7a24_0_244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grpSp>
        <p:nvGrpSpPr>
          <p:cNvPr id="15" name="Google Shape;15;p4"/>
          <p:cNvGrpSpPr/>
          <p:nvPr/>
        </p:nvGrpSpPr>
        <p:grpSpPr>
          <a:xfrm>
            <a:off x="11299403" y="28575"/>
            <a:ext cx="883072" cy="6768791"/>
            <a:chOff x="11327978" y="-294966"/>
            <a:chExt cx="883072" cy="6768791"/>
          </a:xfrm>
        </p:grpSpPr>
        <p:grpSp>
          <p:nvGrpSpPr>
            <p:cNvPr id="16" name="Google Shape;16;p4"/>
            <p:cNvGrpSpPr/>
            <p:nvPr/>
          </p:nvGrpSpPr>
          <p:grpSpPr>
            <a:xfrm>
              <a:off x="11327978" y="-294966"/>
              <a:ext cx="883072" cy="2298640"/>
              <a:chOff x="11371074" y="20285"/>
              <a:chExt cx="883072" cy="2298640"/>
            </a:xfrm>
          </p:grpSpPr>
          <p:pic>
            <p:nvPicPr>
              <p:cNvPr id="17" name="Google Shape;17;p4"/>
              <p:cNvPicPr preferRelativeResize="0"/>
              <p:nvPr/>
            </p:nvPicPr>
            <p:blipFill rotWithShape="1">
              <a:blip r:embed="rId14">
                <a:alphaModFix/>
              </a:blip>
              <a:srcRect l="27523" r="19773" b="21179"/>
              <a:stretch/>
            </p:blipFill>
            <p:spPr>
              <a:xfrm>
                <a:off x="11448879" y="1678845"/>
                <a:ext cx="725365" cy="6400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" name="Google Shape;18;p4"/>
              <p:cNvPicPr preferRelativeResize="0"/>
              <p:nvPr/>
            </p:nvPicPr>
            <p:blipFill rotWithShape="1">
              <a:blip r:embed="rId15">
                <a:alphaModFix/>
              </a:blip>
              <a:srcRect t="-2490"/>
              <a:stretch/>
            </p:blipFill>
            <p:spPr>
              <a:xfrm>
                <a:off x="11371074" y="20285"/>
                <a:ext cx="883072" cy="82470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" name="Google Shape;19;p4"/>
              <p:cNvPicPr preferRelativeResize="0"/>
              <p:nvPr/>
            </p:nvPicPr>
            <p:blipFill rotWithShape="1">
              <a:blip r:embed="rId16">
                <a:alphaModFix/>
              </a:blip>
              <a:srcRect b="37323"/>
              <a:stretch/>
            </p:blipFill>
            <p:spPr>
              <a:xfrm>
                <a:off x="11495332" y="889658"/>
                <a:ext cx="598658" cy="6400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0" name="Google Shape;20;p4" descr="A picture containing knife&#10;&#10;Description automatically generated"/>
            <p:cNvPicPr preferRelativeResize="0"/>
            <p:nvPr/>
          </p:nvPicPr>
          <p:blipFill rotWithShape="1">
            <a:blip r:embed="rId17">
              <a:alphaModFix/>
            </a:blip>
            <a:srcRect/>
            <a:stretch/>
          </p:blipFill>
          <p:spPr>
            <a:xfrm rot="-5400000">
              <a:off x="10831083" y="5254013"/>
              <a:ext cx="1890983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21;p4" descr="A picture containing text, clipart&#10;&#10;Description automatically generated"/>
            <p:cNvPicPr preferRelativeResize="0"/>
            <p:nvPr/>
          </p:nvPicPr>
          <p:blipFill rotWithShape="1">
            <a:blip r:embed="rId18">
              <a:alphaModFix/>
            </a:blip>
            <a:srcRect/>
            <a:stretch/>
          </p:blipFill>
          <p:spPr>
            <a:xfrm rot="-5400000">
              <a:off x="10533795" y="2937859"/>
              <a:ext cx="2515800" cy="67891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"/>
          <p:cNvSpPr txBox="1">
            <a:spLocks noGrp="1"/>
          </p:cNvSpPr>
          <p:nvPr>
            <p:ph type="ctrTitle"/>
          </p:nvPr>
        </p:nvSpPr>
        <p:spPr>
          <a:xfrm>
            <a:off x="1524000" y="1619250"/>
            <a:ext cx="9144000" cy="2085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sz="2800" dirty="0"/>
            </a:br>
            <a:r>
              <a:rPr lang="en-US" sz="2800" dirty="0" err="1"/>
              <a:t>Ciclo</a:t>
            </a:r>
            <a:r>
              <a:rPr lang="en-US" sz="2800" dirty="0"/>
              <a:t> </a:t>
            </a:r>
            <a:r>
              <a:rPr lang="en-US" sz="2800" dirty="0" err="1"/>
              <a:t>Inicial</a:t>
            </a:r>
            <a:r>
              <a:rPr lang="en-US" sz="2800" dirty="0"/>
              <a:t> </a:t>
            </a:r>
            <a:r>
              <a:rPr lang="en-US" sz="2800" dirty="0" err="1"/>
              <a:t>Optativo</a:t>
            </a:r>
            <a:r>
              <a:rPr lang="en-US" sz="2800" dirty="0"/>
              <a:t> del </a:t>
            </a:r>
            <a:r>
              <a:rPr lang="en-US" sz="2800" dirty="0" err="1"/>
              <a:t>Área</a:t>
            </a:r>
            <a:r>
              <a:rPr lang="en-US" sz="2800" dirty="0"/>
              <a:t> Social y </a:t>
            </a:r>
            <a:r>
              <a:rPr lang="en-US" sz="2800" dirty="0" err="1"/>
              <a:t>Artística</a:t>
            </a:r>
            <a:r>
              <a:rPr lang="en-US" sz="2800" dirty="0"/>
              <a:t> del </a:t>
            </a:r>
            <a:r>
              <a:rPr lang="en-US" sz="2800" dirty="0" err="1"/>
              <a:t>Noreste</a:t>
            </a:r>
            <a:br>
              <a:rPr lang="en-US" sz="2800" dirty="0"/>
            </a:br>
            <a:br>
              <a:rPr lang="en-US" sz="4800" dirty="0"/>
            </a:br>
            <a:r>
              <a:rPr lang="en-US" sz="3100" dirty="0"/>
              <a:t> </a:t>
            </a:r>
            <a:r>
              <a:rPr lang="en-US" sz="4000" b="1" dirty="0"/>
              <a:t>SMDS (2022) – Unidad 3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 err="1"/>
              <a:t>Desigualdades</a:t>
            </a:r>
            <a:r>
              <a:rPr lang="en-US" sz="4000" b="1" dirty="0"/>
              <a:t> de </a:t>
            </a:r>
            <a:r>
              <a:rPr lang="en-US" sz="4000" b="1" dirty="0" err="1"/>
              <a:t>género</a:t>
            </a:r>
            <a:r>
              <a:rPr lang="en-US" sz="4000" b="1" dirty="0"/>
              <a:t>: </a:t>
            </a:r>
            <a:r>
              <a:rPr lang="en-US" sz="4000" b="1" dirty="0" err="1"/>
              <a:t>más</a:t>
            </a:r>
            <a:r>
              <a:rPr lang="en-US" sz="4000" b="1" dirty="0"/>
              <a:t> </a:t>
            </a:r>
            <a:r>
              <a:rPr lang="en-US" sz="4000" b="1" dirty="0" err="1"/>
              <a:t>allá</a:t>
            </a:r>
            <a:r>
              <a:rPr lang="en-US" sz="4000" b="1" dirty="0"/>
              <a:t> de la </a:t>
            </a:r>
            <a:r>
              <a:rPr lang="en-US" sz="4000" b="1" dirty="0" err="1"/>
              <a:t>estratificación</a:t>
            </a:r>
            <a:endParaRPr sz="3600" b="1" dirty="0"/>
          </a:p>
        </p:txBody>
      </p:sp>
      <p:sp>
        <p:nvSpPr>
          <p:cNvPr id="104" name="Google Shape;104;p1"/>
          <p:cNvSpPr txBox="1">
            <a:spLocks noGrp="1"/>
          </p:cNvSpPr>
          <p:nvPr>
            <p:ph type="subTitle" idx="1"/>
          </p:nvPr>
        </p:nvSpPr>
        <p:spPr>
          <a:xfrm>
            <a:off x="1524000" y="4409032"/>
            <a:ext cx="9144000" cy="1939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/>
              <a:t>Equipo docente: Tabaré Fernández (resp), Mahira González y Mariana Porta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/>
              <a:t> Agosto-Diciembre, 2022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/>
          </a:p>
        </p:txBody>
      </p:sp>
      <p:grpSp>
        <p:nvGrpSpPr>
          <p:cNvPr id="105" name="Google Shape;105;p1"/>
          <p:cNvGrpSpPr/>
          <p:nvPr/>
        </p:nvGrpSpPr>
        <p:grpSpPr>
          <a:xfrm>
            <a:off x="2371995" y="346710"/>
            <a:ext cx="7661618" cy="1097280"/>
            <a:chOff x="2398628" y="2099877"/>
            <a:chExt cx="7661618" cy="1097280"/>
          </a:xfrm>
        </p:grpSpPr>
        <p:pic>
          <p:nvPicPr>
            <p:cNvPr id="106" name="Google Shape;106;p1" descr="A picture containing text, clipart&#10;&#10;Description automatically generated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994136" y="2099877"/>
              <a:ext cx="4066110" cy="10972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" descr="Text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398628" y="2174632"/>
              <a:ext cx="3466795" cy="100584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08182f7a24_0_252"/>
          <p:cNvSpPr txBox="1">
            <a:spLocks noGrp="1"/>
          </p:cNvSpPr>
          <p:nvPr>
            <p:ph type="title"/>
          </p:nvPr>
        </p:nvSpPr>
        <p:spPr>
          <a:xfrm>
            <a:off x="423833" y="1034300"/>
            <a:ext cx="10762500" cy="713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lógicos</a:t>
            </a:r>
            <a:r>
              <a:rPr lang="en-US" dirty="0"/>
              <a:t> y de </a:t>
            </a:r>
            <a:r>
              <a:rPr lang="en-US" dirty="0" err="1"/>
              <a:t>validez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supuestos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7" name="Google Shape;167;g308182f7a24_0_252"/>
          <p:cNvSpPr txBox="1">
            <a:spLocks noGrp="1"/>
          </p:cNvSpPr>
          <p:nvPr>
            <p:ph type="body" idx="1"/>
          </p:nvPr>
        </p:nvSpPr>
        <p:spPr>
          <a:xfrm>
            <a:off x="423833" y="1870400"/>
            <a:ext cx="10396567" cy="483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 3.</a:t>
            </a:r>
            <a:r>
              <a:rPr lang="en-US" sz="3300" dirty="0"/>
              <a:t>Este </a:t>
            </a:r>
            <a:r>
              <a:rPr lang="en-US" sz="3300" dirty="0" err="1"/>
              <a:t>supuesto</a:t>
            </a:r>
            <a:r>
              <a:rPr lang="en-US" sz="3300" dirty="0"/>
              <a:t> </a:t>
            </a:r>
            <a:r>
              <a:rPr lang="en-US" sz="3300" dirty="0" err="1"/>
              <a:t>puede</a:t>
            </a:r>
            <a:r>
              <a:rPr lang="en-US" sz="3300" dirty="0"/>
              <a:t> ser </a:t>
            </a:r>
            <a:r>
              <a:rPr lang="en-US" sz="3300" dirty="0" err="1"/>
              <a:t>desafiado</a:t>
            </a:r>
            <a:r>
              <a:rPr lang="en-US" sz="3300" dirty="0"/>
              <a:t> </a:t>
            </a:r>
            <a:r>
              <a:rPr lang="en-US" sz="3300" dirty="0" err="1"/>
              <a:t>sobre</a:t>
            </a:r>
            <a:r>
              <a:rPr lang="en-US" sz="3300" dirty="0"/>
              <a:t> la base de que no </a:t>
            </a:r>
            <a:r>
              <a:rPr lang="en-US" sz="3300" dirty="0" err="1"/>
              <a:t>todas</a:t>
            </a:r>
            <a:r>
              <a:rPr lang="en-US" sz="3300" dirty="0"/>
              <a:t> las </a:t>
            </a:r>
            <a:r>
              <a:rPr lang="en-US" sz="3300" dirty="0" err="1"/>
              <a:t>mujeres</a:t>
            </a:r>
            <a:r>
              <a:rPr lang="en-US" sz="3300" dirty="0"/>
              <a:t> </a:t>
            </a:r>
            <a:r>
              <a:rPr lang="en-US" sz="3300" dirty="0" err="1"/>
              <a:t>viven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</a:t>
            </a:r>
            <a:r>
              <a:rPr lang="en-US" sz="3300" dirty="0" err="1"/>
              <a:t>familias</a:t>
            </a:r>
            <a:r>
              <a:rPr lang="en-US" sz="3300" dirty="0"/>
              <a:t>. Es </a:t>
            </a:r>
            <a:r>
              <a:rPr lang="en-US" sz="3300" dirty="0" err="1"/>
              <a:t>más</a:t>
            </a:r>
            <a:r>
              <a:rPr lang="en-US" sz="3300" dirty="0"/>
              <a:t>, </a:t>
            </a:r>
            <a:r>
              <a:rPr lang="en-US" sz="3300" dirty="0" err="1"/>
              <a:t>el</a:t>
            </a:r>
            <a:r>
              <a:rPr lang="en-US" sz="3300" dirty="0"/>
              <a:t> </a:t>
            </a:r>
            <a:r>
              <a:rPr lang="en-US" sz="3300" dirty="0" err="1"/>
              <a:t>supuesto</a:t>
            </a:r>
            <a:r>
              <a:rPr lang="en-US" sz="3300" dirty="0"/>
              <a:t> de que </a:t>
            </a:r>
            <a:r>
              <a:rPr lang="en-US" sz="3300" dirty="0" err="1"/>
              <a:t>el</a:t>
            </a:r>
            <a:r>
              <a:rPr lang="en-US" sz="3300" dirty="0"/>
              <a:t> </a:t>
            </a:r>
            <a:r>
              <a:rPr lang="en-US" sz="3300" dirty="0" err="1"/>
              <a:t>estatus</a:t>
            </a:r>
            <a:r>
              <a:rPr lang="en-US" sz="3300" dirty="0"/>
              <a:t> de la </a:t>
            </a:r>
            <a:r>
              <a:rPr lang="en-US" sz="3300" dirty="0" err="1"/>
              <a:t>mujer</a:t>
            </a:r>
            <a:r>
              <a:rPr lang="en-US" sz="3300" dirty="0"/>
              <a:t> </a:t>
            </a:r>
            <a:r>
              <a:rPr lang="en-US" sz="3300" dirty="0" err="1"/>
              <a:t>está</a:t>
            </a:r>
            <a:r>
              <a:rPr lang="en-US" sz="3300" dirty="0"/>
              <a:t> </a:t>
            </a:r>
            <a:r>
              <a:rPr lang="en-US" sz="3300" dirty="0" err="1"/>
              <a:t>determinado</a:t>
            </a:r>
            <a:r>
              <a:rPr lang="en-US" sz="3300" dirty="0"/>
              <a:t> </a:t>
            </a:r>
            <a:r>
              <a:rPr lang="en-US" sz="3300" dirty="0" err="1"/>
              <a:t>por</a:t>
            </a:r>
            <a:r>
              <a:rPr lang="en-US" sz="3300" dirty="0"/>
              <a:t> </a:t>
            </a:r>
            <a:r>
              <a:rPr lang="en-US" sz="3300" dirty="0" err="1"/>
              <a:t>el</a:t>
            </a:r>
            <a:r>
              <a:rPr lang="en-US" sz="3300" dirty="0"/>
              <a:t> del hombre al </a:t>
            </a:r>
            <a:r>
              <a:rPr lang="en-US" sz="3300" dirty="0" err="1"/>
              <a:t>cual</a:t>
            </a:r>
            <a:r>
              <a:rPr lang="en-US" sz="3300" dirty="0"/>
              <a:t> </a:t>
            </a:r>
            <a:r>
              <a:rPr lang="en-US" sz="3300" dirty="0" err="1"/>
              <a:t>está</a:t>
            </a:r>
            <a:r>
              <a:rPr lang="en-US" sz="3300" dirty="0"/>
              <a:t> </a:t>
            </a:r>
            <a:r>
              <a:rPr lang="en-US" sz="3300" dirty="0" err="1"/>
              <a:t>unida</a:t>
            </a:r>
            <a:r>
              <a:rPr lang="en-US" sz="3300" dirty="0"/>
              <a:t>, </a:t>
            </a:r>
            <a:r>
              <a:rPr lang="en-US" sz="3300" dirty="0" err="1"/>
              <a:t>implica</a:t>
            </a:r>
            <a:r>
              <a:rPr lang="en-US" sz="3300" dirty="0"/>
              <a:t> que las </a:t>
            </a:r>
            <a:r>
              <a:rPr lang="en-US" sz="3300" dirty="0" err="1"/>
              <a:t>mujeres</a:t>
            </a:r>
            <a:r>
              <a:rPr lang="en-US" sz="3300" dirty="0"/>
              <a:t> no </a:t>
            </a:r>
            <a:r>
              <a:rPr lang="en-US" sz="3300" dirty="0" err="1"/>
              <a:t>poseen</a:t>
            </a:r>
            <a:r>
              <a:rPr lang="en-US" sz="3300" dirty="0"/>
              <a:t> </a:t>
            </a:r>
            <a:r>
              <a:rPr lang="en-US" sz="3300" dirty="0" err="1"/>
              <a:t>recursos</a:t>
            </a:r>
            <a:r>
              <a:rPr lang="en-US" sz="3300" dirty="0"/>
              <a:t> de </a:t>
            </a:r>
            <a:r>
              <a:rPr lang="en-US" sz="3300" dirty="0" err="1"/>
              <a:t>estatus</a:t>
            </a:r>
            <a:r>
              <a:rPr lang="en-US" sz="3300" dirty="0"/>
              <a:t> </a:t>
            </a:r>
            <a:r>
              <a:rPr lang="en-US" sz="3300" dirty="0" err="1"/>
              <a:t>propios</a:t>
            </a:r>
            <a:r>
              <a:rPr lang="en-US" sz="3300" dirty="0"/>
              <a:t>. En </a:t>
            </a:r>
            <a:r>
              <a:rPr lang="en-US" sz="3300" dirty="0" err="1"/>
              <a:t>una</a:t>
            </a:r>
            <a:r>
              <a:rPr lang="en-US" sz="3300" dirty="0"/>
              <a:t> </a:t>
            </a:r>
            <a:r>
              <a:rPr lang="en-US" sz="3300" dirty="0" err="1"/>
              <a:t>sociedad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la </a:t>
            </a:r>
            <a:r>
              <a:rPr lang="en-US" sz="3300" dirty="0" err="1"/>
              <a:t>cual</a:t>
            </a:r>
            <a:r>
              <a:rPr lang="en-US" sz="3300" dirty="0"/>
              <a:t> las </a:t>
            </a:r>
            <a:r>
              <a:rPr lang="en-US" sz="3300" dirty="0" err="1"/>
              <a:t>mujeres</a:t>
            </a:r>
            <a:r>
              <a:rPr lang="en-US" sz="3300" dirty="0"/>
              <a:t>, al </a:t>
            </a:r>
            <a:r>
              <a:rPr lang="en-US" sz="3300" dirty="0" err="1"/>
              <a:t>igual</a:t>
            </a:r>
            <a:r>
              <a:rPr lang="en-US" sz="3300" dirty="0"/>
              <a:t> que </a:t>
            </a:r>
            <a:r>
              <a:rPr lang="en-US" sz="3300" dirty="0" err="1"/>
              <a:t>los</a:t>
            </a:r>
            <a:r>
              <a:rPr lang="en-US" sz="3300" dirty="0"/>
              <a:t> hombres, </a:t>
            </a:r>
            <a:r>
              <a:rPr lang="en-US" sz="3300" dirty="0" err="1"/>
              <a:t>poseen</a:t>
            </a:r>
            <a:r>
              <a:rPr lang="en-US" sz="3300" dirty="0"/>
              <a:t> </a:t>
            </a:r>
            <a:r>
              <a:rPr lang="en-US" sz="3300" dirty="0" err="1"/>
              <a:t>recursos</a:t>
            </a:r>
            <a:r>
              <a:rPr lang="en-US" sz="3300" dirty="0"/>
              <a:t> de </a:t>
            </a:r>
            <a:r>
              <a:rPr lang="en-US" sz="3300" dirty="0" err="1"/>
              <a:t>educación</a:t>
            </a:r>
            <a:r>
              <a:rPr lang="en-US" sz="3300" dirty="0"/>
              <a:t>, </a:t>
            </a:r>
            <a:r>
              <a:rPr lang="en-US" sz="3300" dirty="0" err="1"/>
              <a:t>ocupación</a:t>
            </a:r>
            <a:r>
              <a:rPr lang="en-US" sz="3300" dirty="0"/>
              <a:t> e </a:t>
            </a:r>
            <a:r>
              <a:rPr lang="en-US" sz="3300" dirty="0" err="1"/>
              <a:t>ingresos</a:t>
            </a:r>
            <a:r>
              <a:rPr lang="en-US" sz="3300" dirty="0"/>
              <a:t>, </a:t>
            </a:r>
            <a:r>
              <a:rPr lang="en-US" sz="3300" dirty="0" err="1"/>
              <a:t>evidentemente</a:t>
            </a:r>
            <a:r>
              <a:rPr lang="en-US" sz="3300" dirty="0"/>
              <a:t> no es </a:t>
            </a:r>
            <a:r>
              <a:rPr lang="en-US" sz="3300" dirty="0" err="1"/>
              <a:t>verdad</a:t>
            </a:r>
            <a:r>
              <a:rPr lang="en-US" sz="3300" dirty="0"/>
              <a:t> que las </a:t>
            </a:r>
            <a:r>
              <a:rPr lang="en-US" sz="3300" dirty="0" err="1"/>
              <a:t>mujeres</a:t>
            </a:r>
            <a:r>
              <a:rPr lang="en-US" sz="3300" dirty="0"/>
              <a:t> no </a:t>
            </a:r>
            <a:r>
              <a:rPr lang="en-US" sz="3300" dirty="0" err="1"/>
              <a:t>tengan</a:t>
            </a:r>
            <a:r>
              <a:rPr lang="en-US" sz="3300" dirty="0"/>
              <a:t> bases para </a:t>
            </a:r>
            <a:r>
              <a:rPr lang="en-US" sz="3300" dirty="0" err="1"/>
              <a:t>determinar</a:t>
            </a:r>
            <a:r>
              <a:rPr lang="en-US" sz="3300" dirty="0"/>
              <a:t>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propio</a:t>
            </a:r>
            <a:r>
              <a:rPr lang="en-US" sz="3300" dirty="0"/>
              <a:t> </a:t>
            </a:r>
            <a:r>
              <a:rPr lang="en-US" sz="3300" dirty="0" err="1"/>
              <a:t>estatus</a:t>
            </a:r>
            <a:r>
              <a:rPr lang="en-US" sz="3300" dirty="0"/>
              <a:t>. Si las </a:t>
            </a:r>
            <a:r>
              <a:rPr lang="en-US" sz="3300" dirty="0" err="1"/>
              <a:t>mujeres</a:t>
            </a:r>
            <a:r>
              <a:rPr lang="en-US" sz="3300" dirty="0"/>
              <a:t> </a:t>
            </a:r>
            <a:r>
              <a:rPr lang="en-US" sz="3300" dirty="0" err="1"/>
              <a:t>tienen</a:t>
            </a:r>
            <a:r>
              <a:rPr lang="en-US" sz="3300" dirty="0"/>
              <a:t> tales </a:t>
            </a:r>
            <a:r>
              <a:rPr lang="en-US" sz="3300" dirty="0" err="1"/>
              <a:t>recursos</a:t>
            </a:r>
            <a:r>
              <a:rPr lang="en-US" sz="3300" dirty="0"/>
              <a:t>, ¿</a:t>
            </a:r>
            <a:r>
              <a:rPr lang="en-US" sz="3300" dirty="0" err="1"/>
              <a:t>por</a:t>
            </a:r>
            <a:r>
              <a:rPr lang="en-US" sz="3300" dirty="0"/>
              <a:t> </a:t>
            </a:r>
            <a:r>
              <a:rPr lang="en-US" sz="3300" dirty="0" err="1"/>
              <a:t>qué</a:t>
            </a:r>
            <a:r>
              <a:rPr lang="en-US" sz="3300" dirty="0"/>
              <a:t> </a:t>
            </a:r>
            <a:r>
              <a:rPr lang="en-US" sz="3300" dirty="0" err="1"/>
              <a:t>asumimos</a:t>
            </a:r>
            <a:r>
              <a:rPr lang="en-US" sz="3300" dirty="0"/>
              <a:t> que no </a:t>
            </a:r>
            <a:r>
              <a:rPr lang="en-US" sz="3300" dirty="0" err="1"/>
              <a:t>operan</a:t>
            </a:r>
            <a:r>
              <a:rPr lang="en-US" sz="3300" dirty="0"/>
              <a:t> </a:t>
            </a:r>
            <a:r>
              <a:rPr lang="en-US" sz="3300" dirty="0" err="1"/>
              <a:t>si</a:t>
            </a:r>
            <a:r>
              <a:rPr lang="en-US" sz="3300" dirty="0"/>
              <a:t> la </a:t>
            </a:r>
            <a:r>
              <a:rPr lang="en-US" sz="3300" dirty="0" err="1"/>
              <a:t>mujer</a:t>
            </a:r>
            <a:r>
              <a:rPr lang="en-US" sz="3300" dirty="0"/>
              <a:t> </a:t>
            </a:r>
            <a:r>
              <a:rPr lang="en-US" sz="3300" dirty="0" err="1"/>
              <a:t>está</a:t>
            </a:r>
            <a:r>
              <a:rPr lang="en-US" sz="3300" dirty="0"/>
              <a:t> </a:t>
            </a:r>
            <a:r>
              <a:rPr lang="en-US" sz="3300" dirty="0" err="1"/>
              <a:t>casada</a:t>
            </a:r>
            <a:r>
              <a:rPr lang="en-US" sz="3300" dirty="0"/>
              <a:t>? Es </a:t>
            </a:r>
            <a:r>
              <a:rPr lang="en-US" sz="3300" dirty="0" err="1"/>
              <a:t>inconsistente</a:t>
            </a:r>
            <a:r>
              <a:rPr lang="en-US" sz="3300" dirty="0"/>
              <a:t> </a:t>
            </a:r>
            <a:r>
              <a:rPr lang="en-US" sz="3300" dirty="0" err="1"/>
              <a:t>jerarquizar</a:t>
            </a:r>
            <a:r>
              <a:rPr lang="en-US" sz="3300" dirty="0"/>
              <a:t> a </a:t>
            </a:r>
            <a:r>
              <a:rPr lang="en-US" sz="3300" dirty="0" err="1"/>
              <a:t>una</a:t>
            </a:r>
            <a:r>
              <a:rPr lang="en-US" sz="3300" dirty="0"/>
              <a:t> </a:t>
            </a:r>
            <a:r>
              <a:rPr lang="en-US" sz="3300" dirty="0" err="1"/>
              <a:t>mujer</a:t>
            </a:r>
            <a:r>
              <a:rPr lang="en-US" sz="3300" dirty="0"/>
              <a:t> no-</a:t>
            </a:r>
            <a:r>
              <a:rPr lang="en-US" sz="3300" dirty="0" err="1"/>
              <a:t>casada</a:t>
            </a:r>
            <a:r>
              <a:rPr lang="en-US" sz="3300" dirty="0"/>
              <a:t> </a:t>
            </a:r>
            <a:r>
              <a:rPr lang="en-US" sz="3300" dirty="0" err="1"/>
              <a:t>basándose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educación</a:t>
            </a:r>
            <a:r>
              <a:rPr lang="en-US" sz="3300" dirty="0"/>
              <a:t> y </a:t>
            </a:r>
            <a:r>
              <a:rPr lang="en-US" sz="3300" dirty="0" err="1"/>
              <a:t>ocupación</a:t>
            </a:r>
            <a:r>
              <a:rPr lang="en-US" sz="3300" dirty="0"/>
              <a:t>, </a:t>
            </a:r>
            <a:r>
              <a:rPr lang="en-US" sz="3300" dirty="0" err="1"/>
              <a:t>sosteniendo</a:t>
            </a:r>
            <a:r>
              <a:rPr lang="en-US" sz="3300" dirty="0"/>
              <a:t>, </a:t>
            </a:r>
            <a:r>
              <a:rPr lang="en-US" sz="3300" dirty="0" err="1"/>
              <a:t>después</a:t>
            </a:r>
            <a:r>
              <a:rPr lang="en-US" sz="3300" dirty="0"/>
              <a:t>, que </a:t>
            </a:r>
            <a:r>
              <a:rPr lang="en-US" sz="3300" dirty="0" err="1"/>
              <a:t>estos</a:t>
            </a:r>
            <a:r>
              <a:rPr lang="en-US" sz="3300" dirty="0"/>
              <a:t> </a:t>
            </a:r>
            <a:r>
              <a:rPr lang="en-US" sz="3300" dirty="0" err="1"/>
              <a:t>factores</a:t>
            </a:r>
            <a:r>
              <a:rPr lang="en-US" sz="3300" dirty="0"/>
              <a:t> no son de </a:t>
            </a:r>
            <a:r>
              <a:rPr lang="en-US" sz="3300" dirty="0" err="1"/>
              <a:t>importancia</a:t>
            </a:r>
            <a:r>
              <a:rPr lang="en-US" sz="3300" dirty="0"/>
              <a:t> para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estatus</a:t>
            </a:r>
            <a:r>
              <a:rPr lang="en-US" sz="3300" dirty="0"/>
              <a:t> social y </a:t>
            </a:r>
            <a:r>
              <a:rPr lang="en-US" sz="3300" dirty="0" err="1"/>
              <a:t>posición</a:t>
            </a:r>
            <a:r>
              <a:rPr lang="en-US" sz="3300" dirty="0"/>
              <a:t> de </a:t>
            </a:r>
            <a:r>
              <a:rPr lang="en-US" sz="3300" dirty="0" err="1"/>
              <a:t>clase</a:t>
            </a:r>
            <a:r>
              <a:rPr lang="en-US" sz="3300" dirty="0"/>
              <a:t> al día </a:t>
            </a:r>
            <a:r>
              <a:rPr lang="en-US" sz="3300" dirty="0" err="1"/>
              <a:t>siguiente</a:t>
            </a:r>
            <a:r>
              <a:rPr lang="en-US" sz="3300" dirty="0"/>
              <a:t> de </a:t>
            </a:r>
            <a:r>
              <a:rPr lang="en-US" sz="3300" dirty="0" err="1"/>
              <a:t>haberse</a:t>
            </a:r>
            <a:r>
              <a:rPr lang="en-US" sz="3300" dirty="0"/>
              <a:t> </a:t>
            </a:r>
            <a:r>
              <a:rPr lang="en-US" sz="3300" dirty="0" err="1"/>
              <a:t>casado</a:t>
            </a:r>
            <a:r>
              <a:rPr lang="en-US" sz="3300" dirty="0"/>
              <a:t> . Sin embargo, </a:t>
            </a:r>
            <a:r>
              <a:rPr lang="en-US" sz="3300" dirty="0" err="1"/>
              <a:t>tal</a:t>
            </a:r>
            <a:r>
              <a:rPr lang="en-US" sz="3300" dirty="0"/>
              <a:t> </a:t>
            </a:r>
            <a:r>
              <a:rPr lang="en-US" sz="3300" dirty="0" err="1"/>
              <a:t>alteración</a:t>
            </a:r>
            <a:r>
              <a:rPr lang="en-US" sz="3300" dirty="0"/>
              <a:t> </a:t>
            </a:r>
            <a:r>
              <a:rPr lang="en-US" sz="3300" dirty="0" err="1"/>
              <a:t>abrupta</a:t>
            </a:r>
            <a:r>
              <a:rPr lang="en-US" sz="3300" dirty="0"/>
              <a:t> del </a:t>
            </a:r>
            <a:r>
              <a:rPr lang="en-US" sz="3300" dirty="0" err="1"/>
              <a:t>criterio</a:t>
            </a:r>
            <a:r>
              <a:rPr lang="en-US" sz="3300" dirty="0"/>
              <a:t> de </a:t>
            </a:r>
            <a:r>
              <a:rPr lang="en-US" sz="3300" dirty="0" err="1"/>
              <a:t>posicionamiento</a:t>
            </a:r>
            <a:r>
              <a:rPr lang="en-US" sz="3300" dirty="0"/>
              <a:t> de </a:t>
            </a:r>
            <a:r>
              <a:rPr lang="en-US" sz="3300" dirty="0" err="1"/>
              <a:t>clase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</a:t>
            </a:r>
            <a:r>
              <a:rPr lang="en-US" sz="3300" dirty="0" err="1"/>
              <a:t>el</a:t>
            </a:r>
            <a:r>
              <a:rPr lang="en-US" sz="3300" dirty="0"/>
              <a:t> </a:t>
            </a:r>
            <a:r>
              <a:rPr lang="en-US" sz="3300" dirty="0" err="1"/>
              <a:t>momento</a:t>
            </a:r>
            <a:r>
              <a:rPr lang="en-US" sz="3300" dirty="0"/>
              <a:t> de un </a:t>
            </a:r>
            <a:r>
              <a:rPr lang="en-US" sz="3300" dirty="0" err="1"/>
              <a:t>cambio</a:t>
            </a:r>
            <a:r>
              <a:rPr lang="en-US" sz="3300" dirty="0"/>
              <a:t> de </a:t>
            </a:r>
            <a:r>
              <a:rPr lang="en-US" sz="3300" dirty="0" err="1"/>
              <a:t>estatus</a:t>
            </a:r>
            <a:r>
              <a:rPr lang="en-US" sz="3300" dirty="0"/>
              <a:t> marital es </a:t>
            </a:r>
            <a:r>
              <a:rPr lang="en-US" sz="3300" dirty="0" err="1"/>
              <a:t>necesario</a:t>
            </a:r>
            <a:r>
              <a:rPr lang="en-US" sz="3300" dirty="0"/>
              <a:t> </a:t>
            </a:r>
            <a:r>
              <a:rPr lang="en-US" sz="3300" dirty="0" err="1"/>
              <a:t>si</a:t>
            </a:r>
            <a:r>
              <a:rPr lang="en-US" sz="3300" dirty="0"/>
              <a:t> </a:t>
            </a:r>
            <a:r>
              <a:rPr lang="en-US" sz="3300" dirty="0" err="1"/>
              <a:t>queremos</a:t>
            </a:r>
            <a:r>
              <a:rPr lang="en-US" sz="3300" dirty="0"/>
              <a:t> </a:t>
            </a:r>
            <a:r>
              <a:rPr lang="en-US" sz="3300" dirty="0" err="1"/>
              <a:t>aceptar</a:t>
            </a:r>
            <a:r>
              <a:rPr lang="en-US" sz="3300" dirty="0"/>
              <a:t> </a:t>
            </a:r>
            <a:r>
              <a:rPr lang="en-US" sz="3300" dirty="0" err="1"/>
              <a:t>el</a:t>
            </a:r>
            <a:r>
              <a:rPr lang="en-US" sz="3300" dirty="0"/>
              <a:t> </a:t>
            </a:r>
            <a:r>
              <a:rPr lang="en-US" sz="3300" dirty="0" err="1"/>
              <a:t>supuesto</a:t>
            </a:r>
            <a:r>
              <a:rPr lang="en-US" sz="3300" dirty="0"/>
              <a:t> que </a:t>
            </a:r>
            <a:r>
              <a:rPr lang="en-US" sz="3300" dirty="0" err="1"/>
              <a:t>sólo</a:t>
            </a:r>
            <a:r>
              <a:rPr lang="en-US" sz="3300" dirty="0"/>
              <a:t> las </a:t>
            </a:r>
            <a:r>
              <a:rPr lang="en-US" sz="3300" dirty="0" err="1"/>
              <a:t>mujeres</a:t>
            </a:r>
            <a:r>
              <a:rPr lang="en-US" sz="3300" dirty="0"/>
              <a:t> sin hombres </a:t>
            </a:r>
            <a:r>
              <a:rPr lang="en-US" sz="3300" dirty="0" err="1"/>
              <a:t>determinan</a:t>
            </a:r>
            <a:r>
              <a:rPr lang="en-US" sz="3300" dirty="0"/>
              <a:t>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propio</a:t>
            </a:r>
            <a:r>
              <a:rPr lang="en-US" sz="3300" dirty="0"/>
              <a:t> </a:t>
            </a:r>
            <a:r>
              <a:rPr lang="en-US" sz="3300" dirty="0" err="1"/>
              <a:t>estatus</a:t>
            </a:r>
            <a:endParaRPr sz="3300" dirty="0"/>
          </a:p>
          <a:p>
            <a:pPr marL="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300" dirty="0"/>
              <a:t>4.Desde luego, </a:t>
            </a:r>
            <a:r>
              <a:rPr lang="en-US" sz="3300" dirty="0" err="1"/>
              <a:t>esposa</a:t>
            </a:r>
            <a:r>
              <a:rPr lang="en-US" sz="3300" dirty="0"/>
              <a:t> y </a:t>
            </a:r>
            <a:r>
              <a:rPr lang="en-US" sz="3300" dirty="0" err="1"/>
              <a:t>esposo</a:t>
            </a:r>
            <a:r>
              <a:rPr lang="en-US" sz="3300" dirty="0"/>
              <a:t> </a:t>
            </a:r>
            <a:r>
              <a:rPr lang="en-US" sz="3300" dirty="0" err="1"/>
              <a:t>pueden</a:t>
            </a:r>
            <a:r>
              <a:rPr lang="en-US" sz="3300" dirty="0"/>
              <a:t> ser </a:t>
            </a:r>
            <a:r>
              <a:rPr lang="en-US" sz="3300" dirty="0" err="1"/>
              <a:t>iguales</a:t>
            </a:r>
            <a:r>
              <a:rPr lang="en-US" sz="3300" dirty="0"/>
              <a:t>, </a:t>
            </a:r>
            <a:r>
              <a:rPr lang="en-US" sz="3300" dirty="0" err="1"/>
              <a:t>pero</a:t>
            </a:r>
            <a:r>
              <a:rPr lang="en-US" sz="3300" dirty="0"/>
              <a:t> no se </a:t>
            </a:r>
            <a:r>
              <a:rPr lang="en-US" sz="3300" dirty="0" err="1"/>
              <a:t>puede</a:t>
            </a:r>
            <a:r>
              <a:rPr lang="en-US" sz="3300" dirty="0"/>
              <a:t> </a:t>
            </a:r>
            <a:r>
              <a:rPr lang="en-US" sz="3300" dirty="0" err="1"/>
              <a:t>seguir</a:t>
            </a:r>
            <a:r>
              <a:rPr lang="en-US" sz="3300" dirty="0"/>
              <a:t> </a:t>
            </a:r>
            <a:r>
              <a:rPr lang="en-US" sz="3300" dirty="0" err="1"/>
              <a:t>asumiendo</a:t>
            </a:r>
            <a:r>
              <a:rPr lang="en-US" sz="3300" dirty="0"/>
              <a:t> </a:t>
            </a:r>
            <a:r>
              <a:rPr lang="en-US" sz="3300" dirty="0" err="1"/>
              <a:t>una</a:t>
            </a:r>
            <a:r>
              <a:rPr lang="en-US" sz="3300" dirty="0"/>
              <a:t> </a:t>
            </a:r>
            <a:r>
              <a:rPr lang="en-US" sz="3300" dirty="0" err="1"/>
              <a:t>evaluación</a:t>
            </a:r>
            <a:r>
              <a:rPr lang="en-US" sz="3300" dirty="0"/>
              <a:t> </a:t>
            </a:r>
            <a:r>
              <a:rPr lang="en-US" sz="3300" dirty="0" err="1"/>
              <a:t>equivalente</a:t>
            </a:r>
            <a:r>
              <a:rPr lang="en-US" sz="3300" dirty="0"/>
              <a:t>. </a:t>
            </a:r>
            <a:r>
              <a:rPr lang="en-US" sz="3300" dirty="0" err="1"/>
              <a:t>Incluso</a:t>
            </a:r>
            <a:r>
              <a:rPr lang="en-US" sz="3300" dirty="0"/>
              <a:t> </a:t>
            </a:r>
            <a:r>
              <a:rPr lang="en-US" sz="3300" dirty="0" err="1"/>
              <a:t>si</a:t>
            </a:r>
            <a:r>
              <a:rPr lang="en-US" sz="3300" dirty="0"/>
              <a:t> </a:t>
            </a:r>
            <a:r>
              <a:rPr lang="en-US" sz="3300" dirty="0" err="1"/>
              <a:t>todas</a:t>
            </a:r>
            <a:r>
              <a:rPr lang="en-US" sz="3300" dirty="0"/>
              <a:t> las </a:t>
            </a:r>
            <a:r>
              <a:rPr lang="en-US" sz="3300" dirty="0" err="1"/>
              <a:t>mujeres</a:t>
            </a:r>
            <a:r>
              <a:rPr lang="en-US" sz="3300" dirty="0"/>
              <a:t> no </a:t>
            </a:r>
            <a:r>
              <a:rPr lang="en-US" sz="3300" dirty="0" err="1"/>
              <a:t>tuviesen</a:t>
            </a:r>
            <a:r>
              <a:rPr lang="en-US" sz="3300" dirty="0"/>
              <a:t> </a:t>
            </a:r>
            <a:r>
              <a:rPr lang="en-US" sz="3300" dirty="0" err="1"/>
              <a:t>recursos</a:t>
            </a:r>
            <a:r>
              <a:rPr lang="en-US" sz="3300" dirty="0"/>
              <a:t> </a:t>
            </a:r>
            <a:r>
              <a:rPr lang="en-US" sz="3300" dirty="0" err="1"/>
              <a:t>independientes</a:t>
            </a:r>
            <a:r>
              <a:rPr lang="en-US" sz="3300" dirty="0"/>
              <a:t> de </a:t>
            </a:r>
            <a:r>
              <a:rPr lang="en-US" sz="3300" dirty="0" err="1"/>
              <a:t>creación</a:t>
            </a:r>
            <a:r>
              <a:rPr lang="en-US" sz="3300" dirty="0"/>
              <a:t> de </a:t>
            </a:r>
            <a:r>
              <a:rPr lang="en-US" sz="3300" dirty="0" err="1"/>
              <a:t>estatus</a:t>
            </a:r>
            <a:r>
              <a:rPr lang="en-US" sz="3300" dirty="0"/>
              <a:t>, la </a:t>
            </a:r>
            <a:r>
              <a:rPr lang="en-US" sz="3300" dirty="0" err="1"/>
              <a:t>igualdad</a:t>
            </a:r>
            <a:r>
              <a:rPr lang="en-US" sz="3300" dirty="0"/>
              <a:t> de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estatus</a:t>
            </a:r>
            <a:r>
              <a:rPr lang="en-US" sz="3300" dirty="0"/>
              <a:t> con </a:t>
            </a:r>
            <a:r>
              <a:rPr lang="en-US" sz="3300" dirty="0" err="1"/>
              <a:t>el</a:t>
            </a:r>
            <a:r>
              <a:rPr lang="en-US" sz="3300" dirty="0"/>
              <a:t> de sus </a:t>
            </a:r>
            <a:r>
              <a:rPr lang="en-US" sz="3300" dirty="0" err="1"/>
              <a:t>maridos</a:t>
            </a:r>
            <a:r>
              <a:rPr lang="en-US" sz="3300" dirty="0"/>
              <a:t> </a:t>
            </a:r>
            <a:r>
              <a:rPr lang="en-US" sz="3300" dirty="0" err="1"/>
              <a:t>seguiría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</a:t>
            </a:r>
            <a:r>
              <a:rPr lang="en-US" sz="3300" dirty="0" err="1"/>
              <a:t>cuestión</a:t>
            </a:r>
            <a:r>
              <a:rPr lang="en-US" sz="3300" dirty="0"/>
              <a:t>.</a:t>
            </a:r>
            <a:endParaRPr sz="3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08182f7a24_0_334"/>
          <p:cNvSpPr txBox="1">
            <a:spLocks noGrp="1"/>
          </p:cNvSpPr>
          <p:nvPr>
            <p:ph type="title"/>
          </p:nvPr>
        </p:nvSpPr>
        <p:spPr>
          <a:xfrm>
            <a:off x="565233" y="1173450"/>
            <a:ext cx="10785900" cy="713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lógicos</a:t>
            </a:r>
            <a:r>
              <a:rPr lang="en-US" dirty="0"/>
              <a:t> y de </a:t>
            </a:r>
            <a:r>
              <a:rPr lang="en-US" dirty="0" err="1"/>
              <a:t>validez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supuestos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3" name="Google Shape;173;g308182f7a24_0_334"/>
          <p:cNvSpPr txBox="1">
            <a:spLocks noGrp="1"/>
          </p:cNvSpPr>
          <p:nvPr>
            <p:ph type="body" idx="1"/>
          </p:nvPr>
        </p:nvSpPr>
        <p:spPr>
          <a:xfrm>
            <a:off x="501633" y="1768466"/>
            <a:ext cx="10849500" cy="474663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600" dirty="0"/>
              <a:t>5.Este </a:t>
            </a:r>
            <a:r>
              <a:rPr lang="en-US" sz="1600" dirty="0" err="1"/>
              <a:t>supuesto</a:t>
            </a:r>
            <a:r>
              <a:rPr lang="en-US" sz="1600" dirty="0"/>
              <a:t> </a:t>
            </a:r>
            <a:r>
              <a:rPr lang="en-US" sz="1600" dirty="0" err="1"/>
              <a:t>puede</a:t>
            </a:r>
            <a:r>
              <a:rPr lang="en-US" sz="1600" dirty="0"/>
              <a:t> ser </a:t>
            </a:r>
            <a:r>
              <a:rPr lang="en-US" sz="1600" dirty="0" err="1"/>
              <a:t>interpretado</a:t>
            </a:r>
            <a:r>
              <a:rPr lang="en-US" sz="1600" dirty="0"/>
              <a:t> </a:t>
            </a:r>
            <a:r>
              <a:rPr lang="en-US" sz="1600" dirty="0" err="1"/>
              <a:t>como</a:t>
            </a:r>
            <a:r>
              <a:rPr lang="en-US" sz="1600" dirty="0"/>
              <a:t> </a:t>
            </a:r>
            <a:r>
              <a:rPr lang="en-US" sz="1600" dirty="0" err="1"/>
              <a:t>una</a:t>
            </a:r>
            <a:r>
              <a:rPr lang="en-US" sz="1600" dirty="0"/>
              <a:t> </a:t>
            </a:r>
            <a:r>
              <a:rPr lang="en-US" sz="1600" dirty="0" err="1"/>
              <a:t>manera</a:t>
            </a:r>
            <a:r>
              <a:rPr lang="en-US" sz="1600" dirty="0"/>
              <a:t> de </a:t>
            </a:r>
            <a:r>
              <a:rPr lang="en-US" sz="1600" dirty="0" err="1"/>
              <a:t>hacer</a:t>
            </a:r>
            <a:r>
              <a:rPr lang="en-US" sz="1600" dirty="0"/>
              <a:t> </a:t>
            </a:r>
            <a:r>
              <a:rPr lang="en-US" sz="1600" dirty="0" err="1"/>
              <a:t>frente</a:t>
            </a:r>
            <a:r>
              <a:rPr lang="en-US" sz="1600" dirty="0"/>
              <a:t> al </a:t>
            </a:r>
            <a:r>
              <a:rPr lang="en-US" sz="1600" dirty="0" err="1"/>
              <a:t>hecho</a:t>
            </a:r>
            <a:r>
              <a:rPr lang="en-US" sz="1600" dirty="0"/>
              <a:t> </a:t>
            </a:r>
            <a:r>
              <a:rPr lang="en-US" sz="1600" dirty="0" err="1"/>
              <a:t>inconveniente</a:t>
            </a:r>
            <a:r>
              <a:rPr lang="en-US" sz="1600" dirty="0"/>
              <a:t> de que </a:t>
            </a:r>
            <a:r>
              <a:rPr lang="en-US" sz="1600" dirty="0" err="1"/>
              <a:t>algunas</a:t>
            </a:r>
            <a:r>
              <a:rPr lang="en-US" sz="1600" dirty="0"/>
              <a:t> </a:t>
            </a:r>
            <a:r>
              <a:rPr lang="en-US" sz="1600" dirty="0" err="1"/>
              <a:t>mujeres</a:t>
            </a:r>
            <a:r>
              <a:rPr lang="en-US" sz="1600" dirty="0"/>
              <a:t> no </a:t>
            </a:r>
            <a:r>
              <a:rPr lang="en-US" sz="1600" dirty="0" err="1"/>
              <a:t>están</a:t>
            </a:r>
            <a:r>
              <a:rPr lang="en-US" sz="1600" dirty="0"/>
              <a:t> </a:t>
            </a:r>
            <a:r>
              <a:rPr lang="en-US" sz="1600" dirty="0" err="1"/>
              <a:t>casadas</a:t>
            </a:r>
            <a:r>
              <a:rPr lang="en-US" sz="1600" dirty="0"/>
              <a:t> o </a:t>
            </a:r>
            <a:r>
              <a:rPr lang="en-US" sz="1600" dirty="0" err="1"/>
              <a:t>viviendo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el</a:t>
            </a:r>
            <a:r>
              <a:rPr lang="en-US" sz="1600" dirty="0"/>
              <a:t> </a:t>
            </a:r>
            <a:r>
              <a:rPr lang="en-US" sz="1600" dirty="0" err="1"/>
              <a:t>hogar</a:t>
            </a:r>
            <a:r>
              <a:rPr lang="en-US" sz="1600" dirty="0"/>
              <a:t> de un familiar hombre.</a:t>
            </a:r>
            <a:endParaRPr sz="1600" dirty="0"/>
          </a:p>
          <a:p>
            <a:pPr marL="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600" dirty="0"/>
              <a:t>6.Este </a:t>
            </a:r>
            <a:r>
              <a:rPr lang="en-US" sz="1600" dirty="0" err="1"/>
              <a:t>supuesto</a:t>
            </a:r>
            <a:r>
              <a:rPr lang="en-US" sz="1600" dirty="0"/>
              <a:t> </a:t>
            </a:r>
            <a:r>
              <a:rPr lang="en-US" sz="1600" dirty="0" err="1"/>
              <a:t>está</a:t>
            </a:r>
            <a:r>
              <a:rPr lang="en-US" sz="1600" dirty="0"/>
              <a:t> </a:t>
            </a:r>
            <a:r>
              <a:rPr lang="en-US" sz="1600" dirty="0" err="1"/>
              <a:t>implícito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 </a:t>
            </a:r>
            <a:r>
              <a:rPr lang="en-US" sz="1600" dirty="0" err="1"/>
              <a:t>literatura</a:t>
            </a:r>
            <a:r>
              <a:rPr lang="en-US" sz="1600" dirty="0"/>
              <a:t> </a:t>
            </a:r>
            <a:r>
              <a:rPr lang="en-US" sz="1600" dirty="0" err="1"/>
              <a:t>sobre</a:t>
            </a:r>
            <a:r>
              <a:rPr lang="en-US" sz="1600" dirty="0"/>
              <a:t> </a:t>
            </a:r>
            <a:r>
              <a:rPr lang="en-US" sz="1600" dirty="0" err="1"/>
              <a:t>estratificación</a:t>
            </a:r>
            <a:r>
              <a:rPr lang="en-US" sz="1600" dirty="0"/>
              <a:t>. Por </a:t>
            </a:r>
            <a:r>
              <a:rPr lang="en-US" sz="1600" dirty="0" err="1"/>
              <a:t>una</a:t>
            </a:r>
            <a:r>
              <a:rPr lang="en-US" sz="1600" dirty="0"/>
              <a:t> </a:t>
            </a:r>
            <a:r>
              <a:rPr lang="en-US" sz="1600" dirty="0" err="1"/>
              <a:t>parte</a:t>
            </a:r>
            <a:r>
              <a:rPr lang="en-US" sz="1600" dirty="0"/>
              <a:t>, </a:t>
            </a:r>
            <a:r>
              <a:rPr lang="en-US" sz="1600" dirty="0" err="1"/>
              <a:t>saco</a:t>
            </a:r>
            <a:r>
              <a:rPr lang="en-US" sz="1600" dirty="0"/>
              <a:t> </a:t>
            </a:r>
            <a:r>
              <a:rPr lang="en-US" sz="1600" dirty="0" err="1"/>
              <a:t>esta</a:t>
            </a:r>
            <a:r>
              <a:rPr lang="en-US" sz="1600" dirty="0"/>
              <a:t> </a:t>
            </a:r>
            <a:r>
              <a:rPr lang="en-US" sz="1600" dirty="0" err="1"/>
              <a:t>conclusión</a:t>
            </a:r>
            <a:r>
              <a:rPr lang="en-US" sz="1600" dirty="0"/>
              <a:t> de la </a:t>
            </a:r>
            <a:r>
              <a:rPr lang="en-US" sz="1600" dirty="0" err="1"/>
              <a:t>escasa</a:t>
            </a:r>
            <a:r>
              <a:rPr lang="en-US" sz="1600" dirty="0"/>
              <a:t> </a:t>
            </a:r>
            <a:r>
              <a:rPr lang="en-US" sz="1600" dirty="0" err="1"/>
              <a:t>atención</a:t>
            </a:r>
            <a:r>
              <a:rPr lang="en-US" sz="1600" dirty="0"/>
              <a:t> a la </a:t>
            </a:r>
            <a:r>
              <a:rPr lang="en-US" sz="1600" dirty="0" err="1"/>
              <a:t>situación</a:t>
            </a:r>
            <a:r>
              <a:rPr lang="en-US" sz="1600" dirty="0"/>
              <a:t> de las </a:t>
            </a:r>
            <a:r>
              <a:rPr lang="en-US" sz="1600" dirty="0" err="1"/>
              <a:t>mujeres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 </a:t>
            </a:r>
            <a:r>
              <a:rPr lang="en-US" sz="1600" dirty="0" err="1"/>
              <a:t>literatura</a:t>
            </a:r>
            <a:r>
              <a:rPr lang="en-US" sz="1600" dirty="0"/>
              <a:t> </a:t>
            </a:r>
            <a:r>
              <a:rPr lang="en-US" sz="1600" dirty="0" err="1"/>
              <a:t>sobre</a:t>
            </a:r>
            <a:r>
              <a:rPr lang="en-US" sz="1600" dirty="0"/>
              <a:t> </a:t>
            </a:r>
            <a:r>
              <a:rPr lang="en-US" sz="1600" dirty="0" err="1"/>
              <a:t>estratificación</a:t>
            </a:r>
            <a:r>
              <a:rPr lang="en-US" sz="1600" dirty="0"/>
              <a:t>, y,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otra</a:t>
            </a:r>
            <a:r>
              <a:rPr lang="en-US" sz="1600" dirty="0"/>
              <a:t> </a:t>
            </a:r>
            <a:r>
              <a:rPr lang="en-US" sz="1600" dirty="0" err="1"/>
              <a:t>parte</a:t>
            </a:r>
            <a:r>
              <a:rPr lang="en-US" sz="1600" dirty="0"/>
              <a:t>, de la </a:t>
            </a:r>
            <a:r>
              <a:rPr lang="en-US" sz="1600" dirty="0" err="1"/>
              <a:t>existencia</a:t>
            </a:r>
            <a:r>
              <a:rPr lang="en-US" sz="1600" dirty="0"/>
              <a:t> de </a:t>
            </a:r>
            <a:r>
              <a:rPr lang="en-US" sz="1600" dirty="0" err="1"/>
              <a:t>una</a:t>
            </a:r>
            <a:r>
              <a:rPr lang="en-US" sz="1600" dirty="0"/>
              <a:t> </a:t>
            </a:r>
            <a:r>
              <a:rPr lang="en-US" sz="1600" dirty="0" err="1"/>
              <a:t>amplia</a:t>
            </a:r>
            <a:r>
              <a:rPr lang="en-US" sz="1600" dirty="0"/>
              <a:t> </a:t>
            </a:r>
            <a:r>
              <a:rPr lang="en-US" sz="1600" dirty="0" err="1"/>
              <a:t>evidencia</a:t>
            </a:r>
            <a:r>
              <a:rPr lang="en-US" sz="1600" dirty="0"/>
              <a:t> de que las </a:t>
            </a:r>
            <a:r>
              <a:rPr lang="en-US" sz="1600" dirty="0" err="1"/>
              <a:t>mujeres</a:t>
            </a:r>
            <a:r>
              <a:rPr lang="en-US" sz="1600" dirty="0"/>
              <a:t> </a:t>
            </a:r>
            <a:r>
              <a:rPr lang="en-US" sz="1600" dirty="0" err="1"/>
              <a:t>están</a:t>
            </a:r>
            <a:r>
              <a:rPr lang="en-US" sz="1600" dirty="0"/>
              <a:t> </a:t>
            </a:r>
            <a:r>
              <a:rPr lang="en-US" sz="1600" dirty="0" err="1"/>
              <a:t>excluidas</a:t>
            </a:r>
            <a:r>
              <a:rPr lang="en-US" sz="1600" dirty="0"/>
              <a:t> de las </a:t>
            </a:r>
            <a:r>
              <a:rPr lang="en-US" sz="1600" dirty="0" err="1"/>
              <a:t>posiciones</a:t>
            </a:r>
            <a:r>
              <a:rPr lang="en-US" sz="1600" dirty="0"/>
              <a:t> de </a:t>
            </a:r>
            <a:r>
              <a:rPr lang="en-US" sz="1600" dirty="0" err="1"/>
              <a:t>poder</a:t>
            </a:r>
            <a:r>
              <a:rPr lang="en-US" sz="1600" dirty="0"/>
              <a:t> </a:t>
            </a:r>
            <a:r>
              <a:rPr lang="en-US" sz="1600" dirty="0" err="1"/>
              <a:t>más</a:t>
            </a:r>
            <a:r>
              <a:rPr lang="en-US" sz="1600" dirty="0"/>
              <a:t> </a:t>
            </a:r>
            <a:r>
              <a:rPr lang="en-US" sz="1600" dirty="0" err="1"/>
              <a:t>altas</a:t>
            </a:r>
            <a:r>
              <a:rPr lang="en-US" sz="1600" dirty="0"/>
              <a:t>, de que </a:t>
            </a:r>
            <a:r>
              <a:rPr lang="en-US" sz="1600" dirty="0" err="1"/>
              <a:t>ganan</a:t>
            </a:r>
            <a:r>
              <a:rPr lang="en-US" sz="1600" dirty="0"/>
              <a:t> </a:t>
            </a:r>
            <a:r>
              <a:rPr lang="en-US" sz="1600" dirty="0" err="1"/>
              <a:t>menos</a:t>
            </a:r>
            <a:r>
              <a:rPr lang="en-US" sz="1600" dirty="0"/>
              <a:t> que </a:t>
            </a:r>
            <a:r>
              <a:rPr lang="en-US" sz="1600" dirty="0" err="1"/>
              <a:t>los</a:t>
            </a:r>
            <a:r>
              <a:rPr lang="en-US" sz="1600" dirty="0"/>
              <a:t> hombres y de que </a:t>
            </a:r>
            <a:r>
              <a:rPr lang="en-US" sz="1600" dirty="0" err="1"/>
              <a:t>están</a:t>
            </a:r>
            <a:r>
              <a:rPr lang="en-US" sz="1600" dirty="0"/>
              <a:t> </a:t>
            </a:r>
            <a:r>
              <a:rPr lang="en-US" sz="1600" dirty="0" err="1"/>
              <a:t>presentes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muy</a:t>
            </a:r>
            <a:r>
              <a:rPr lang="en-US" sz="1600" dirty="0"/>
              <a:t> </a:t>
            </a:r>
            <a:r>
              <a:rPr lang="en-US" sz="1600" dirty="0" err="1"/>
              <a:t>pequeñas</a:t>
            </a:r>
            <a:r>
              <a:rPr lang="en-US" sz="1600" dirty="0"/>
              <a:t> </a:t>
            </a:r>
            <a:r>
              <a:rPr lang="en-US" sz="1600" dirty="0" err="1"/>
              <a:t>proporciones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las </a:t>
            </a:r>
            <a:r>
              <a:rPr lang="en-US" sz="1600" dirty="0" err="1"/>
              <a:t>ocupaciones</a:t>
            </a:r>
            <a:r>
              <a:rPr lang="en-US" sz="1600" dirty="0"/>
              <a:t> </a:t>
            </a:r>
            <a:r>
              <a:rPr lang="en-US" sz="1600" dirty="0" err="1"/>
              <a:t>más</a:t>
            </a:r>
            <a:r>
              <a:rPr lang="en-US" sz="1600" dirty="0"/>
              <a:t> </a:t>
            </a:r>
            <a:r>
              <a:rPr lang="en-US" sz="1600" dirty="0" err="1"/>
              <a:t>prestigiosas</a:t>
            </a:r>
            <a:r>
              <a:rPr lang="en-US" sz="1600" dirty="0"/>
              <a:t>. Pero, </a:t>
            </a:r>
            <a:r>
              <a:rPr lang="en-US" sz="1600" dirty="0" err="1"/>
              <a:t>tal</a:t>
            </a:r>
            <a:r>
              <a:rPr lang="en-US" sz="1600" dirty="0"/>
              <a:t> </a:t>
            </a:r>
            <a:r>
              <a:rPr lang="en-US" sz="1600" dirty="0" err="1"/>
              <a:t>vez</a:t>
            </a:r>
            <a:r>
              <a:rPr lang="en-US" sz="1600" dirty="0"/>
              <a:t>, la </a:t>
            </a:r>
            <a:r>
              <a:rPr lang="en-US" sz="1600" dirty="0" err="1"/>
              <a:t>posición</a:t>
            </a:r>
            <a:r>
              <a:rPr lang="en-US" sz="1600" dirty="0"/>
              <a:t> de las </a:t>
            </a:r>
            <a:r>
              <a:rPr lang="en-US" sz="1600" dirty="0" err="1"/>
              <a:t>mujeres</a:t>
            </a:r>
            <a:r>
              <a:rPr lang="en-US" sz="1600" dirty="0"/>
              <a:t> es </a:t>
            </a:r>
            <a:r>
              <a:rPr lang="en-US" sz="1600" dirty="0" err="1"/>
              <a:t>irrelevante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 </a:t>
            </a:r>
            <a:r>
              <a:rPr lang="en-US" sz="1600" dirty="0" err="1"/>
              <a:t>estructura</a:t>
            </a:r>
            <a:r>
              <a:rPr lang="en-US" sz="1600" dirty="0"/>
              <a:t> del </a:t>
            </a:r>
            <a:r>
              <a:rPr lang="en-US" sz="1600" dirty="0" err="1"/>
              <a:t>sistema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general. No lo </a:t>
            </a:r>
            <a:r>
              <a:rPr lang="en-US" sz="1600" dirty="0" err="1"/>
              <a:t>creo</a:t>
            </a:r>
            <a:r>
              <a:rPr lang="en-US" sz="1600" dirty="0"/>
              <a:t>. Por </a:t>
            </a:r>
            <a:r>
              <a:rPr lang="en-US" sz="1600" dirty="0" err="1"/>
              <a:t>ejemplo</a:t>
            </a:r>
            <a:r>
              <a:rPr lang="en-US" sz="1600" dirty="0"/>
              <a:t>, </a:t>
            </a:r>
            <a:r>
              <a:rPr lang="en-US" sz="1600" dirty="0" err="1"/>
              <a:t>los</a:t>
            </a:r>
            <a:r>
              <a:rPr lang="en-US" sz="1600" dirty="0"/>
              <a:t> </a:t>
            </a:r>
            <a:r>
              <a:rPr lang="en-US" sz="1600" dirty="0" err="1"/>
              <a:t>hogares</a:t>
            </a:r>
            <a:r>
              <a:rPr lang="en-US" sz="1600" dirty="0"/>
              <a:t> </a:t>
            </a:r>
            <a:r>
              <a:rPr lang="en-US" sz="1600" dirty="0" err="1"/>
              <a:t>encabezados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mujeres</a:t>
            </a:r>
            <a:r>
              <a:rPr lang="en-US" sz="1600" dirty="0"/>
              <a:t> </a:t>
            </a:r>
            <a:r>
              <a:rPr lang="en-US" sz="1600" dirty="0" err="1"/>
              <a:t>representan</a:t>
            </a:r>
            <a:r>
              <a:rPr lang="en-US" sz="1600" dirty="0"/>
              <a:t> </a:t>
            </a:r>
            <a:r>
              <a:rPr lang="en-US" sz="1600" dirty="0" err="1"/>
              <a:t>casi</a:t>
            </a:r>
            <a:r>
              <a:rPr lang="en-US" sz="1600" dirty="0"/>
              <a:t> </a:t>
            </a:r>
            <a:r>
              <a:rPr lang="en-US" sz="1600" dirty="0" err="1"/>
              <a:t>el</a:t>
            </a:r>
            <a:r>
              <a:rPr lang="en-US" sz="1600" dirty="0"/>
              <a:t> 40% de </a:t>
            </a:r>
            <a:r>
              <a:rPr lang="en-US" sz="1600" dirty="0" err="1"/>
              <a:t>los</a:t>
            </a:r>
            <a:r>
              <a:rPr lang="en-US" sz="1600" dirty="0"/>
              <a:t> que se </a:t>
            </a:r>
            <a:r>
              <a:rPr lang="en-US" sz="1600" dirty="0" err="1"/>
              <a:t>encuentran</a:t>
            </a:r>
            <a:r>
              <a:rPr lang="en-US" sz="1600" dirty="0"/>
              <a:t> bajo la </a:t>
            </a:r>
            <a:r>
              <a:rPr lang="en-US" sz="1600" dirty="0" err="1"/>
              <a:t>línea</a:t>
            </a:r>
            <a:r>
              <a:rPr lang="en-US" sz="1600" dirty="0"/>
              <a:t> de la </a:t>
            </a:r>
            <a:r>
              <a:rPr lang="en-US" sz="1600" dirty="0" err="1"/>
              <a:t>pobreza</a:t>
            </a:r>
            <a:r>
              <a:rPr lang="en-US" sz="1600" dirty="0"/>
              <a:t> (Ferriss, 1970). </a:t>
            </a:r>
            <a:r>
              <a:rPr lang="en-US" sz="1600" dirty="0" err="1"/>
              <a:t>Estas</a:t>
            </a:r>
            <a:r>
              <a:rPr lang="en-US" sz="1600" dirty="0"/>
              <a:t> </a:t>
            </a:r>
            <a:r>
              <a:rPr lang="en-US" sz="1600" dirty="0" err="1"/>
              <a:t>estadísticas</a:t>
            </a:r>
            <a:r>
              <a:rPr lang="en-US" sz="1600" dirty="0"/>
              <a:t> </a:t>
            </a:r>
            <a:r>
              <a:rPr lang="en-US" sz="1600" dirty="0" err="1"/>
              <a:t>sugieren</a:t>
            </a:r>
            <a:r>
              <a:rPr lang="en-US" sz="1600" dirty="0"/>
              <a:t> que las </a:t>
            </a:r>
            <a:r>
              <a:rPr lang="en-US" sz="1600" dirty="0" err="1"/>
              <a:t>desventajas</a:t>
            </a:r>
            <a:r>
              <a:rPr lang="en-US" sz="1600" dirty="0"/>
              <a:t> </a:t>
            </a:r>
            <a:r>
              <a:rPr lang="en-US" sz="1600" dirty="0" err="1"/>
              <a:t>económicas</a:t>
            </a:r>
            <a:r>
              <a:rPr lang="en-US" sz="1600" dirty="0"/>
              <a:t> y </a:t>
            </a:r>
            <a:r>
              <a:rPr lang="en-US" sz="1600" dirty="0" err="1"/>
              <a:t>sociales</a:t>
            </a:r>
            <a:r>
              <a:rPr lang="en-US" sz="1600" dirty="0"/>
              <a:t> </a:t>
            </a:r>
            <a:r>
              <a:rPr lang="en-US" sz="1600" dirty="0" err="1"/>
              <a:t>asociados</a:t>
            </a:r>
            <a:r>
              <a:rPr lang="en-US" sz="1600" dirty="0"/>
              <a:t> con ser </a:t>
            </a:r>
            <a:r>
              <a:rPr lang="en-US" sz="1600" dirty="0" err="1"/>
              <a:t>mujer</a:t>
            </a:r>
            <a:r>
              <a:rPr lang="en-US" sz="1600" dirty="0"/>
              <a:t> </a:t>
            </a:r>
            <a:r>
              <a:rPr lang="en-US" sz="1600" dirty="0" err="1"/>
              <a:t>pueden</a:t>
            </a:r>
            <a:r>
              <a:rPr lang="en-US" sz="1600" dirty="0"/>
              <a:t> </a:t>
            </a:r>
            <a:r>
              <a:rPr lang="en-US" sz="1600" dirty="0" err="1"/>
              <a:t>tener</a:t>
            </a:r>
            <a:r>
              <a:rPr lang="en-US" sz="1600" dirty="0"/>
              <a:t> </a:t>
            </a:r>
            <a:r>
              <a:rPr lang="en-US" sz="1600" dirty="0" err="1"/>
              <a:t>impacto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las </a:t>
            </a:r>
            <a:r>
              <a:rPr lang="en-US" sz="1600" dirty="0" err="1"/>
              <a:t>diferencias</a:t>
            </a:r>
            <a:r>
              <a:rPr lang="en-US" sz="1600" dirty="0"/>
              <a:t> de </a:t>
            </a:r>
            <a:r>
              <a:rPr lang="en-US" sz="1600" dirty="0" err="1"/>
              <a:t>clase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la </a:t>
            </a:r>
            <a:r>
              <a:rPr lang="en-US" sz="1600" dirty="0" err="1"/>
              <a:t>estructura</a:t>
            </a:r>
            <a:r>
              <a:rPr lang="en-US" sz="1600" dirty="0"/>
              <a:t> familiar. </a:t>
            </a:r>
            <a:r>
              <a:rPr lang="en-US" sz="1600" dirty="0" err="1"/>
              <a:t>Cuando</a:t>
            </a:r>
            <a:r>
              <a:rPr lang="en-US" sz="1600" dirty="0"/>
              <a:t> </a:t>
            </a:r>
            <a:r>
              <a:rPr lang="en-US" sz="1600" dirty="0" err="1"/>
              <a:t>los</a:t>
            </a:r>
            <a:r>
              <a:rPr lang="en-US" sz="1600" dirty="0"/>
              <a:t> </a:t>
            </a:r>
            <a:r>
              <a:rPr lang="en-US" sz="1600" dirty="0" err="1"/>
              <a:t>teóricos</a:t>
            </a:r>
            <a:r>
              <a:rPr lang="en-US" sz="1600" dirty="0"/>
              <a:t> de la </a:t>
            </a:r>
            <a:r>
              <a:rPr lang="en-US" sz="1600" dirty="0" err="1"/>
              <a:t>estratificación</a:t>
            </a:r>
            <a:r>
              <a:rPr lang="en-US" sz="1600" dirty="0"/>
              <a:t> </a:t>
            </a:r>
            <a:r>
              <a:rPr lang="en-US" sz="1600" dirty="0" err="1"/>
              <a:t>hablan</a:t>
            </a:r>
            <a:r>
              <a:rPr lang="en-US" sz="1600" dirty="0"/>
              <a:t> de </a:t>
            </a:r>
            <a:r>
              <a:rPr lang="en-US" sz="1600" dirty="0" err="1"/>
              <a:t>algunas</a:t>
            </a:r>
            <a:r>
              <a:rPr lang="en-US" sz="1600" dirty="0"/>
              <a:t> </a:t>
            </a:r>
            <a:r>
              <a:rPr lang="en-US" sz="1600" dirty="0" err="1"/>
              <a:t>clases</a:t>
            </a:r>
            <a:r>
              <a:rPr lang="en-US" sz="1600" dirty="0"/>
              <a:t>, </a:t>
            </a:r>
            <a:r>
              <a:rPr lang="en-US" sz="1600" dirty="0" err="1"/>
              <a:t>en</a:t>
            </a:r>
            <a:r>
              <a:rPr lang="en-US" sz="1600" dirty="0"/>
              <a:t> gran </a:t>
            </a:r>
            <a:r>
              <a:rPr lang="en-US" sz="1600" dirty="0" err="1"/>
              <a:t>medida</a:t>
            </a:r>
            <a:r>
              <a:rPr lang="en-US" sz="1600" dirty="0"/>
              <a:t> </a:t>
            </a:r>
            <a:r>
              <a:rPr lang="en-US" sz="1600" dirty="0" err="1"/>
              <a:t>están</a:t>
            </a:r>
            <a:r>
              <a:rPr lang="en-US" sz="1600" dirty="0"/>
              <a:t> </a:t>
            </a:r>
            <a:r>
              <a:rPr lang="en-US" sz="1600" dirty="0" err="1"/>
              <a:t>hablando</a:t>
            </a:r>
            <a:r>
              <a:rPr lang="en-US" sz="1600" dirty="0"/>
              <a:t> </a:t>
            </a:r>
            <a:r>
              <a:rPr lang="en-US" sz="1600" dirty="0" err="1"/>
              <a:t>sobre</a:t>
            </a:r>
            <a:r>
              <a:rPr lang="en-US" sz="1600" dirty="0"/>
              <a:t> </a:t>
            </a:r>
            <a:r>
              <a:rPr lang="en-US" sz="1600" dirty="0" err="1"/>
              <a:t>mujeres</a:t>
            </a:r>
            <a:r>
              <a:rPr lang="en-US" sz="1600" dirty="0"/>
              <a:t>. Es </a:t>
            </a:r>
            <a:r>
              <a:rPr lang="en-US" sz="1600" dirty="0" err="1"/>
              <a:t>posible</a:t>
            </a:r>
            <a:r>
              <a:rPr lang="en-US" sz="1600" dirty="0"/>
              <a:t> que </a:t>
            </a:r>
            <a:r>
              <a:rPr lang="en-US" sz="1600" dirty="0" err="1"/>
              <a:t>algunas</a:t>
            </a:r>
            <a:r>
              <a:rPr lang="en-US" sz="1600" dirty="0"/>
              <a:t> de las </a:t>
            </a:r>
            <a:r>
              <a:rPr lang="en-US" sz="1600" dirty="0" err="1"/>
              <a:t>diferencias</a:t>
            </a:r>
            <a:r>
              <a:rPr lang="en-US" sz="1600" dirty="0"/>
              <a:t> que </a:t>
            </a:r>
            <a:r>
              <a:rPr lang="en-US" sz="1600" dirty="0" err="1"/>
              <a:t>discuten</a:t>
            </a:r>
            <a:r>
              <a:rPr lang="en-US" sz="1600" dirty="0"/>
              <a:t> </a:t>
            </a:r>
            <a:r>
              <a:rPr lang="en-US" sz="1600" dirty="0" err="1"/>
              <a:t>sean</a:t>
            </a:r>
            <a:r>
              <a:rPr lang="en-US" sz="1600" dirty="0"/>
              <a:t> </a:t>
            </a:r>
            <a:r>
              <a:rPr lang="en-US" sz="1600" dirty="0" err="1"/>
              <a:t>relativas</a:t>
            </a:r>
            <a:r>
              <a:rPr lang="en-US" sz="1600" dirty="0"/>
              <a:t> al </a:t>
            </a:r>
            <a:r>
              <a:rPr lang="en-US" sz="1600" dirty="0" err="1"/>
              <a:t>sexo</a:t>
            </a:r>
            <a:r>
              <a:rPr lang="en-US" sz="1600" dirty="0"/>
              <a:t> </a:t>
            </a:r>
            <a:r>
              <a:rPr lang="en-US" sz="1600" dirty="0" err="1"/>
              <a:t>más</a:t>
            </a:r>
            <a:r>
              <a:rPr lang="en-US" sz="1600" dirty="0"/>
              <a:t> que a </a:t>
            </a:r>
            <a:r>
              <a:rPr lang="en-US" sz="1600" dirty="0" err="1"/>
              <a:t>diferencias</a:t>
            </a:r>
            <a:r>
              <a:rPr lang="en-US" sz="1600" dirty="0"/>
              <a:t> de </a:t>
            </a:r>
            <a:r>
              <a:rPr lang="en-US" sz="1600" dirty="0" err="1"/>
              <a:t>clases</a:t>
            </a:r>
            <a:r>
              <a:rPr lang="en-US" sz="1600" dirty="0"/>
              <a:t>. </a:t>
            </a:r>
            <a:r>
              <a:rPr lang="en-US" sz="1600" dirty="0" err="1"/>
              <a:t>Quizás</a:t>
            </a:r>
            <a:r>
              <a:rPr lang="en-US" sz="1600" dirty="0"/>
              <a:t> </a:t>
            </a:r>
            <a:r>
              <a:rPr lang="en-US" sz="1600" dirty="0" err="1"/>
              <a:t>estas</a:t>
            </a:r>
            <a:r>
              <a:rPr lang="en-US" sz="1600" dirty="0"/>
              <a:t> </a:t>
            </a:r>
            <a:r>
              <a:rPr lang="en-US" sz="1600" dirty="0" err="1"/>
              <a:t>diferencias</a:t>
            </a:r>
            <a:r>
              <a:rPr lang="en-US" sz="1600" dirty="0"/>
              <a:t>, 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ejemplo</a:t>
            </a:r>
            <a:r>
              <a:rPr lang="en-US" sz="1600" dirty="0"/>
              <a:t>, </a:t>
            </a:r>
            <a:r>
              <a:rPr lang="en-US" sz="1600" dirty="0" err="1"/>
              <a:t>tengan</a:t>
            </a:r>
            <a:r>
              <a:rPr lang="en-US" sz="1600" dirty="0"/>
              <a:t> </a:t>
            </a:r>
            <a:r>
              <a:rPr lang="en-US" sz="1600" dirty="0" err="1"/>
              <a:t>efecto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los</a:t>
            </a:r>
            <a:r>
              <a:rPr lang="en-US" sz="1600" dirty="0"/>
              <a:t> </a:t>
            </a:r>
            <a:r>
              <a:rPr lang="en-US" sz="1600" dirty="0" err="1"/>
              <a:t>patrones</a:t>
            </a:r>
            <a:r>
              <a:rPr lang="en-US" sz="1600" dirty="0"/>
              <a:t> de </a:t>
            </a:r>
            <a:r>
              <a:rPr lang="en-US" sz="1600" dirty="0" err="1"/>
              <a:t>movilidad</a:t>
            </a:r>
            <a:r>
              <a:rPr lang="en-US" sz="1600" dirty="0"/>
              <a:t> y la </a:t>
            </a:r>
            <a:r>
              <a:rPr lang="en-US" sz="1600" dirty="0" err="1"/>
              <a:t>permeabilidad</a:t>
            </a:r>
            <a:r>
              <a:rPr lang="en-US" sz="1600" dirty="0"/>
              <a:t> de </a:t>
            </a:r>
            <a:r>
              <a:rPr lang="en-US" sz="1600" dirty="0" err="1"/>
              <a:t>los</a:t>
            </a:r>
            <a:r>
              <a:rPr lang="en-US" sz="1600" dirty="0"/>
              <a:t> </a:t>
            </a:r>
            <a:r>
              <a:rPr lang="en-US" sz="1600" dirty="0" err="1"/>
              <a:t>límites</a:t>
            </a:r>
            <a:r>
              <a:rPr lang="en-US" sz="1600" dirty="0"/>
              <a:t> de </a:t>
            </a:r>
            <a:r>
              <a:rPr lang="en-US" sz="1600" dirty="0" err="1"/>
              <a:t>clase</a:t>
            </a:r>
            <a:r>
              <a:rPr lang="en-US" sz="1600" dirty="0"/>
              <a:t>, lo </a:t>
            </a:r>
            <a:r>
              <a:rPr lang="en-US" sz="1600" dirty="0" err="1"/>
              <a:t>cual</a:t>
            </a:r>
            <a:r>
              <a:rPr lang="en-US" sz="1600" dirty="0"/>
              <a:t> </a:t>
            </a:r>
            <a:r>
              <a:rPr lang="en-US" sz="1600" dirty="0" err="1"/>
              <a:t>afecta</a:t>
            </a:r>
            <a:r>
              <a:rPr lang="en-US" sz="1600" dirty="0"/>
              <a:t> al </a:t>
            </a:r>
            <a:r>
              <a:rPr lang="en-US" sz="1600" dirty="0" err="1"/>
              <a:t>sistema</a:t>
            </a:r>
            <a:r>
              <a:rPr lang="en-US" sz="1600" dirty="0"/>
              <a:t> </a:t>
            </a:r>
            <a:r>
              <a:rPr lang="en-US" sz="1600" dirty="0" err="1"/>
              <a:t>más</a:t>
            </a:r>
            <a:r>
              <a:rPr lang="en-US" sz="1600" dirty="0"/>
              <a:t> </a:t>
            </a:r>
            <a:r>
              <a:rPr lang="en-US" sz="1600" dirty="0" err="1"/>
              <a:t>amplio</a:t>
            </a:r>
            <a:r>
              <a:rPr lang="en-US" sz="1600" dirty="0"/>
              <a:t> de </a:t>
            </a:r>
            <a:r>
              <a:rPr lang="en-US" sz="1600" dirty="0" err="1"/>
              <a:t>maneras</a:t>
            </a:r>
            <a:r>
              <a:rPr lang="en-US" sz="1600" dirty="0"/>
              <a:t> </a:t>
            </a:r>
            <a:r>
              <a:rPr lang="en-US" sz="1600" dirty="0" err="1"/>
              <a:t>más</a:t>
            </a:r>
            <a:r>
              <a:rPr lang="en-US" sz="1600" dirty="0"/>
              <a:t> </a:t>
            </a:r>
            <a:r>
              <a:rPr lang="en-US" sz="1600" dirty="0" err="1"/>
              <a:t>complejas</a:t>
            </a:r>
            <a:r>
              <a:rPr lang="en-US" sz="1600" dirty="0"/>
              <a:t>.</a:t>
            </a:r>
            <a:endParaRPr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E8E60-AD7C-C117-5C53-0FADB7DBF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wrap="square" anchor="ctr">
            <a:normAutofit/>
          </a:bodyPr>
          <a:lstStyle/>
          <a:p>
            <a:r>
              <a:rPr lang="es-ES_tradnl" dirty="0"/>
              <a:t>El planteo de </a:t>
            </a:r>
            <a:r>
              <a:rPr lang="es-ES_tradnl" dirty="0" err="1"/>
              <a:t>Acker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4728E-D83D-BE10-C897-48C386AC874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881188"/>
            <a:ext cx="7094220" cy="4352544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Problemas conceptuales que se deben abordar.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Una nueva propuesta de cómo considerar el sexo.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Tiene implicancias teóricas y metodológicas</a:t>
            </a:r>
          </a:p>
        </p:txBody>
      </p:sp>
      <p:pic>
        <p:nvPicPr>
          <p:cNvPr id="3074" name="Picture 2" descr="Problema PNG Imágenes Y Dibujos Con Fondo Transparente Gratis - Pngtree">
            <a:extLst>
              <a:ext uri="{FF2B5EF4-FFF2-40B4-BE49-F238E27FC236}">
                <a16:creationId xmlns:a16="http://schemas.microsoft.com/office/drawing/2014/main" id="{12BDA059-282D-AC79-6F71-54B68694F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2" r="12707" b="2"/>
          <a:stretch>
            <a:fillRect/>
          </a:stretch>
        </p:blipFill>
        <p:spPr bwMode="auto">
          <a:xfrm>
            <a:off x="8313420" y="1881188"/>
            <a:ext cx="3040379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602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Problemas conceptuales:</a:t>
            </a:r>
            <a:endParaRPr lang="es-UY"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4294967295"/>
          </p:nvPr>
        </p:nvSpPr>
        <p:spPr>
          <a:xfrm>
            <a:off x="838200" y="1881188"/>
            <a:ext cx="7094220" cy="4352544"/>
          </a:xfrm>
        </p:spPr>
        <p:txBody>
          <a:bodyPr spcFirstLastPara="1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Inconsistencias lógicas y empíricas en los supuestos.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Invisibilización de las mujeres con recursos propios (educación, trabajo, ingresos).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Asunción de que el matrimonio implica pérdida de agencia o estatus propio.</a:t>
            </a:r>
          </a:p>
          <a:p>
            <a:pPr marL="628650" lvl="0" indent="-5143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630"/>
              <a:buFont typeface="Arial"/>
              <a:buAutoNum type="arabicParenR"/>
            </a:pPr>
            <a:endParaRPr lang="en-US" b="0" i="0" u="none" strike="noStrike" cap="none"/>
          </a:p>
        </p:txBody>
      </p:sp>
      <p:pic>
        <p:nvPicPr>
          <p:cNvPr id="6146" name="Picture 2" descr="787.400+ Problemas Ilustraciones de Stock, gráficos vectoriales libres de  derechos y clip art - iStock | Solucion, Obstaculos, Objetivos">
            <a:extLst>
              <a:ext uri="{FF2B5EF4-FFF2-40B4-BE49-F238E27FC236}">
                <a16:creationId xmlns:a16="http://schemas.microsoft.com/office/drawing/2014/main" id="{18D81882-60A1-3590-CEEB-4313C140C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7" r="5074" b="1"/>
          <a:stretch>
            <a:fillRect/>
          </a:stretch>
        </p:blipFill>
        <p:spPr bwMode="auto">
          <a:xfrm>
            <a:off x="8313420" y="1881188"/>
            <a:ext cx="3040379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67365" y="1133613"/>
            <a:ext cx="9209870" cy="14913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9320" y="1091220"/>
            <a:ext cx="9548123" cy="23377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80445-1467-B8A0-2F2D-79D63F59B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wrap="square" anchor="ctr">
            <a:normAutofit/>
          </a:bodyPr>
          <a:lstStyle/>
          <a:p>
            <a:r>
              <a:rPr lang="es-ES_tradnl" dirty="0"/>
              <a:t>Propuesta de </a:t>
            </a:r>
            <a:r>
              <a:rPr lang="es-ES_tradnl" dirty="0" err="1"/>
              <a:t>Acker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0D49B2-65DD-0766-757C-C463C11E3F22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881188"/>
            <a:ext cx="7094220" cy="4352544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Incorporar el sexo como dimensión estructural y transversal a todas las clases sociales.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Considerar a las mujeres como grupo de tipo “casta” dentro de las clases.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Utilizar al individuo (no la familia) como unidad de análisis.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Reconocer el trabajo no remunerado (amas de casa) como ocupación con valor social.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endParaRPr lang="en-US" b="0" i="0" u="none" strike="noStrike" cap="none"/>
          </a:p>
        </p:txBody>
      </p:sp>
      <p:pic>
        <p:nvPicPr>
          <p:cNvPr id="7170" name="Picture 2" descr="Mujer Sonriente Generar Buena Idea Creatividad Personas Concepto Vector PNG  ,dibujos Creatividad, Gente, Concepto Imagen de ilustración en Pngtree,  Libres de Derechos">
            <a:extLst>
              <a:ext uri="{FF2B5EF4-FFF2-40B4-BE49-F238E27FC236}">
                <a16:creationId xmlns:a16="http://schemas.microsoft.com/office/drawing/2014/main" id="{92F16715-832E-E7FA-F66A-5CE4975B9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4" r="31861" b="-2"/>
          <a:stretch>
            <a:fillRect/>
          </a:stretch>
        </p:blipFill>
        <p:spPr bwMode="auto">
          <a:xfrm>
            <a:off x="8313420" y="1881188"/>
            <a:ext cx="3040379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3243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967CEF-A01A-DA6B-C76E-027125C57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wrap="square" anchor="ctr">
            <a:normAutofit/>
          </a:bodyPr>
          <a:lstStyle/>
          <a:p>
            <a:r>
              <a:rPr lang="es-ES_tradnl" dirty="0"/>
              <a:t>Implicancias teóricas y metodológicas</a:t>
            </a:r>
          </a:p>
        </p:txBody>
      </p:sp>
      <p:pic>
        <p:nvPicPr>
          <p:cNvPr id="8196" name="Picture 4" descr="Definición de metodología. Su aplicación en el ámbito científico y  filosófico, y los tipos de metodologías">
            <a:extLst>
              <a:ext uri="{FF2B5EF4-FFF2-40B4-BE49-F238E27FC236}">
                <a16:creationId xmlns:a16="http://schemas.microsoft.com/office/drawing/2014/main" id="{3FA4B158-5A6B-D9FB-021D-3118B0D52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14" r="28977" b="-2"/>
          <a:stretch>
            <a:fillRect/>
          </a:stretch>
        </p:blipFill>
        <p:spPr bwMode="auto">
          <a:xfrm>
            <a:off x="838200" y="1881188"/>
            <a:ext cx="5067300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84A426-4971-CCFC-0FFB-745551AC0A2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286500" y="1881188"/>
            <a:ext cx="5067300" cy="4352544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Necesidad de redefinir indicadores de estatus y clase.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Revisión de categorías como movilidad social y prestigio.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Impacto en el análisis de poder, pobreza y exclusión.</a:t>
            </a:r>
          </a:p>
        </p:txBody>
      </p:sp>
    </p:spTree>
    <p:extLst>
      <p:ext uri="{BB962C8B-B14F-4D97-AF65-F5344CB8AC3E}">
        <p14:creationId xmlns:p14="http://schemas.microsoft.com/office/powerpoint/2010/main" val="2252577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 err="1"/>
              <a:t>Crítica</a:t>
            </a:r>
            <a:r>
              <a:rPr lang="en-US" dirty="0"/>
              <a:t> a 3 </a:t>
            </a:r>
            <a:r>
              <a:rPr lang="en-US" dirty="0" err="1"/>
              <a:t>mecanismos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90" name="Google Shape;190;p2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US"/>
              <a:t>Ocupación “ama de casa” / “status conferido” / status pre-marital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7425ED-61C4-CB51-2DFD-D5A6919F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Escriba un argumento para rebatir cada una de estas ideas: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15EB52-7EE9-DED3-9D17-313F7CBD4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indent="-514350">
              <a:buFont typeface="+mj-lt"/>
              <a:buAutoNum type="arabicPeriod"/>
            </a:pPr>
            <a:r>
              <a:rPr lang="es-ES_tradnl" dirty="0"/>
              <a:t>La mujer casada tiene el mismo estatus que su marido.</a:t>
            </a:r>
          </a:p>
          <a:p>
            <a:pPr marL="628650" indent="-514350">
              <a:buFont typeface="+mj-lt"/>
              <a:buAutoNum type="arabicPeriod"/>
            </a:pPr>
            <a:r>
              <a:rPr lang="es-ES_tradnl" dirty="0"/>
              <a:t>Todas las amas de casa tienen el mismo estatus.</a:t>
            </a:r>
          </a:p>
          <a:p>
            <a:pPr marL="628650" indent="-514350">
              <a:buFont typeface="+mj-lt"/>
              <a:buAutoNum type="arabicPeriod"/>
            </a:pPr>
            <a:r>
              <a:rPr lang="es-ES_tradnl" dirty="0"/>
              <a:t>Como la mujer no tiene un estatus propio ni autónomo, se le debe adjudicar el del varón jefe de familia.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5131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Bibliografía</a:t>
            </a:r>
            <a:endParaRPr lang="es-UY"/>
          </a:p>
        </p:txBody>
      </p:sp>
      <p:sp>
        <p:nvSpPr>
          <p:cNvPr id="113" name="Google Shape;113;p16"/>
          <p:cNvSpPr txBox="1">
            <a:spLocks noGrp="1"/>
          </p:cNvSpPr>
          <p:nvPr>
            <p:ph type="body" idx="4294967295"/>
          </p:nvPr>
        </p:nvSpPr>
        <p:spPr>
          <a:xfrm>
            <a:off x="838200" y="1881188"/>
            <a:ext cx="5067300" cy="4352544"/>
          </a:xfrm>
        </p:spPr>
        <p:txBody>
          <a:bodyPr spcFirstLastPara="1" lIns="91425" tIns="45700" rIns="91425" bIns="45700" anchor="t" anchorCtr="0">
            <a:normAutofit/>
          </a:bodyPr>
          <a:lstStyle/>
          <a:p>
            <a:pPr marL="457200" lvl="0" indent="-3429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b="0" i="0" u="none" strike="noStrike" cap="none"/>
              <a:t>Acker, Joan (1973) “Women and Social Stratification: A Case of Intellectual Sexism” American Journal of Sociology , vol. 78 (Enero): 936-945. (traducción al español en EVA)</a:t>
            </a:r>
          </a:p>
          <a:p>
            <a:pPr marL="457200" lvl="0" indent="-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US" b="0" i="0" u="none" strike="noStrike" cap="none"/>
          </a:p>
        </p:txBody>
      </p:sp>
      <p:pic>
        <p:nvPicPr>
          <p:cNvPr id="1028" name="Picture 4" descr="Magistǝr: In ricordo di Joan Acker - Beyond stereotypes">
            <a:extLst>
              <a:ext uri="{FF2B5EF4-FFF2-40B4-BE49-F238E27FC236}">
                <a16:creationId xmlns:a16="http://schemas.microsoft.com/office/drawing/2014/main" id="{8AB3EA03-6E27-06E3-F99C-1A883BD7B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1" b="9909"/>
          <a:stretch>
            <a:fillRect/>
          </a:stretch>
        </p:blipFill>
        <p:spPr bwMode="auto">
          <a:xfrm>
            <a:off x="6286500" y="1881188"/>
            <a:ext cx="5067300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3398D88-436A-DD8F-DEF5-3515C5C2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subordinación de la categoría ama de casa al estatus del varón.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B7EF62-5722-D2A3-743F-C2A2EFF839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UY" dirty="0"/>
              <a:t>Este mecanismo consiste en que: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A las mujeres que no trabajan fuera del hogar </a:t>
            </a:r>
            <a:r>
              <a:rPr lang="es-UY" b="1" dirty="0"/>
              <a:t>no se les asigna una posición de clase propia</a:t>
            </a:r>
            <a:r>
              <a:rPr lang="es-UY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Su estatus social se define </a:t>
            </a:r>
            <a:r>
              <a:rPr lang="es-UY" b="1" dirty="0"/>
              <a:t>por el del esposo</a:t>
            </a:r>
            <a:r>
              <a:rPr lang="es-UY" dirty="0"/>
              <a:t> (ocupación, ingreso, educación).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Por tanto, el </a:t>
            </a:r>
            <a:r>
              <a:rPr lang="es-UY" b="1" dirty="0"/>
              <a:t>rol doméstico</a:t>
            </a:r>
            <a:r>
              <a:rPr lang="es-UY" dirty="0"/>
              <a:t> no es reconocido como productivo ni como fuente de estatus.</a:t>
            </a:r>
          </a:p>
          <a:p>
            <a:r>
              <a:rPr lang="es-UY" i="1" dirty="0">
                <a:highlight>
                  <a:srgbClr val="FFFF00"/>
                </a:highlight>
              </a:rPr>
              <a:t>Efecto:</a:t>
            </a:r>
            <a:r>
              <a:rPr lang="es-UY" dirty="0">
                <a:highlight>
                  <a:srgbClr val="FFFF00"/>
                </a:highlight>
              </a:rPr>
              <a:t> invisibiliza la contribución de las mujeres al sostenimiento social y económico del hogar, y </a:t>
            </a:r>
            <a:r>
              <a:rPr lang="es-UY" b="1" dirty="0">
                <a:highlight>
                  <a:srgbClr val="FFFF00"/>
                </a:highlight>
              </a:rPr>
              <a:t>borra su agencia en la estructura de clases</a:t>
            </a:r>
            <a:r>
              <a:rPr lang="es-UY" dirty="0">
                <a:highlight>
                  <a:srgbClr val="FFFF00"/>
                </a:highlight>
              </a:rPr>
              <a:t>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33984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Ama de casa como ocupación, </a:t>
            </a:r>
            <a:r>
              <a:rPr lang="en-US" i="1"/>
              <a:t>pero subordinada a la posición de clase</a:t>
            </a:r>
            <a:endParaRPr/>
          </a:p>
        </p:txBody>
      </p:sp>
      <p:pic>
        <p:nvPicPr>
          <p:cNvPr id="196" name="Google Shape;196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4455" y="1796375"/>
            <a:ext cx="7811919" cy="44767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Status </a:t>
            </a:r>
            <a:r>
              <a:rPr lang="en-US" dirty="0" err="1"/>
              <a:t>conferido</a:t>
            </a:r>
            <a:r>
              <a:rPr lang="en-US" dirty="0"/>
              <a:t> (Edward Shields, 1968)</a:t>
            </a:r>
            <a:endParaRPr dirty="0"/>
          </a:p>
        </p:txBody>
      </p:sp>
      <p:sp>
        <p:nvSpPr>
          <p:cNvPr id="202" name="Google Shape;202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Las mujeres pueden </a:t>
            </a:r>
            <a:r>
              <a:rPr lang="es-UY" b="1" dirty="0"/>
              <a:t>recibir un cierto prestigio o estatus social solo por su cercanía a varones poderosos</a:t>
            </a:r>
            <a:r>
              <a:rPr lang="es-UY" dirty="0"/>
              <a:t> (ej. esposos, padres).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Ese estatus </a:t>
            </a:r>
            <a:r>
              <a:rPr lang="es-UY" b="1" dirty="0"/>
              <a:t>no es propio ni autónomo</a:t>
            </a:r>
            <a:r>
              <a:rPr lang="es-UY" dirty="0"/>
              <a:t>, sino que depende de la relación con otro.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UY" dirty="0"/>
              <a:t>Por tanto, </a:t>
            </a:r>
            <a:r>
              <a:rPr lang="es-UY" b="1" dirty="0"/>
              <a:t>no equivale a tener estatus propio ni poder real</a:t>
            </a:r>
            <a:r>
              <a:rPr lang="es-UY" dirty="0"/>
              <a:t>.</a:t>
            </a:r>
          </a:p>
          <a:p>
            <a:r>
              <a:rPr lang="es-UY" i="1" dirty="0"/>
              <a:t>Efecto:</a:t>
            </a:r>
            <a:r>
              <a:rPr lang="es-UY" dirty="0"/>
              <a:t> </a:t>
            </a:r>
            <a:r>
              <a:rPr lang="es-UY" dirty="0">
                <a:highlight>
                  <a:srgbClr val="FFFF00"/>
                </a:highlight>
              </a:rPr>
              <a:t>contribuye a mantener relaciones de dependencia simbólica y material, y refuerza la idea de que </a:t>
            </a:r>
            <a:r>
              <a:rPr lang="es-UY" b="1" dirty="0">
                <a:highlight>
                  <a:srgbClr val="FFFF00"/>
                </a:highlight>
              </a:rPr>
              <a:t>el reconocimiento social femenino es secundario o derivado</a:t>
            </a:r>
            <a:r>
              <a:rPr lang="es-UY" dirty="0">
                <a:highlight>
                  <a:srgbClr val="FFFF00"/>
                </a:highlight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s-U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Status pre-marital</a:t>
            </a:r>
            <a:endParaRPr dirty="0"/>
          </a:p>
        </p:txBody>
      </p:sp>
      <p:sp>
        <p:nvSpPr>
          <p:cNvPr id="208" name="Google Shape;208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14300" indent="0">
              <a:buNone/>
            </a:pPr>
            <a:r>
              <a:rPr lang="es-UY" dirty="0"/>
              <a:t>Los modelos tradicionales asumen que:</a:t>
            </a:r>
          </a:p>
          <a:p>
            <a:r>
              <a:rPr lang="es-UY" dirty="0"/>
              <a:t>“A partir del momento en que una mujer se casa, su estatus ya no importa: </a:t>
            </a:r>
            <a:r>
              <a:rPr lang="es-UY" b="1" dirty="0"/>
              <a:t>pasa a adoptar el estatus del esposo</a:t>
            </a:r>
            <a:r>
              <a:rPr lang="es-UY" dirty="0"/>
              <a:t>”.</a:t>
            </a:r>
          </a:p>
          <a:p>
            <a:pPr marL="114300" indent="0">
              <a:buNone/>
            </a:pPr>
            <a:r>
              <a:rPr lang="es-UY" dirty="0">
                <a:highlight>
                  <a:srgbClr val="FFFF00"/>
                </a:highlight>
              </a:rPr>
              <a:t>Acker señala lo absurdo de esta lógica:</a:t>
            </a:r>
          </a:p>
          <a:p>
            <a:r>
              <a:rPr lang="es-UY" dirty="0"/>
              <a:t>¿Por qué una mujer es considerada “individuo” con estatus propio un día antes de casarse, pero al día siguiente </a:t>
            </a:r>
            <a:r>
              <a:rPr lang="es-UY" b="1" dirty="0"/>
              <a:t>su clase se disuelve en la del marido</a:t>
            </a:r>
            <a:r>
              <a:rPr lang="es-UY" dirty="0"/>
              <a:t>?</a:t>
            </a:r>
          </a:p>
          <a:p>
            <a:pPr marL="114300" indent="0">
              <a:buNone/>
            </a:pPr>
            <a:r>
              <a:rPr lang="es-UY" b="1" dirty="0"/>
              <a:t>Crítica de Acker:</a:t>
            </a:r>
          </a:p>
          <a:p>
            <a:r>
              <a:rPr lang="es-UY" dirty="0"/>
              <a:t>Esta forma de pensar </a:t>
            </a:r>
            <a:r>
              <a:rPr lang="es-UY" b="1" dirty="0">
                <a:highlight>
                  <a:srgbClr val="FFFF00"/>
                </a:highlight>
              </a:rPr>
              <a:t>borra la trayectoria personal de la mujer</a:t>
            </a:r>
            <a:r>
              <a:rPr lang="es-UY" dirty="0"/>
              <a:t>, y hace depender por completo su análisis social del varón con el que está vinculada.</a:t>
            </a: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grpSp>
        <p:nvGrpSpPr>
          <p:cNvPr id="214" name="Google Shape;214;p30"/>
          <p:cNvGrpSpPr/>
          <p:nvPr/>
        </p:nvGrpSpPr>
        <p:grpSpPr>
          <a:xfrm>
            <a:off x="1050587" y="4198750"/>
            <a:ext cx="9478904" cy="1990570"/>
            <a:chOff x="1050587" y="4198750"/>
            <a:chExt cx="9478904" cy="1990570"/>
          </a:xfrm>
        </p:grpSpPr>
        <p:pic>
          <p:nvPicPr>
            <p:cNvPr id="215" name="Google Shape;215;p3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50587" y="4198750"/>
              <a:ext cx="9478904" cy="19905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6" name="Google Shape;216;p30"/>
            <p:cNvSpPr/>
            <p:nvPr/>
          </p:nvSpPr>
          <p:spPr>
            <a:xfrm>
              <a:off x="7470843" y="5897490"/>
              <a:ext cx="2918298" cy="291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7" name="Google Shape;217;p30"/>
          <p:cNvGrpSpPr/>
          <p:nvPr/>
        </p:nvGrpSpPr>
        <p:grpSpPr>
          <a:xfrm>
            <a:off x="838200" y="1809345"/>
            <a:ext cx="9752624" cy="1405039"/>
            <a:chOff x="838200" y="1809345"/>
            <a:chExt cx="9752624" cy="1405039"/>
          </a:xfrm>
        </p:grpSpPr>
        <p:pic>
          <p:nvPicPr>
            <p:cNvPr id="218" name="Google Shape;218;p3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38200" y="1809345"/>
              <a:ext cx="9752624" cy="140503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9" name="Google Shape;219;p30"/>
            <p:cNvSpPr/>
            <p:nvPr/>
          </p:nvSpPr>
          <p:spPr>
            <a:xfrm>
              <a:off x="7611193" y="2911635"/>
              <a:ext cx="2918298" cy="291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3700"/>
              <a:t>Los </a:t>
            </a:r>
            <a:r>
              <a:rPr lang="en-US" sz="3700" err="1"/>
              <a:t>cambios</a:t>
            </a:r>
            <a:r>
              <a:rPr lang="en-US" sz="3700"/>
              <a:t> </a:t>
            </a:r>
            <a:r>
              <a:rPr lang="en-US" sz="3700" err="1"/>
              <a:t>en</a:t>
            </a:r>
            <a:r>
              <a:rPr lang="en-US" sz="3700"/>
              <a:t> </a:t>
            </a:r>
            <a:r>
              <a:rPr lang="en-US" sz="3700" err="1"/>
              <a:t>el</a:t>
            </a:r>
            <a:r>
              <a:rPr lang="en-US" sz="3700"/>
              <a:t> </a:t>
            </a:r>
            <a:r>
              <a:rPr lang="en-US" sz="3700" err="1"/>
              <a:t>mundo</a:t>
            </a:r>
            <a:r>
              <a:rPr lang="en-US" sz="3700"/>
              <a:t> </a:t>
            </a:r>
            <a:r>
              <a:rPr lang="en-US" sz="3700" err="1"/>
              <a:t>en</a:t>
            </a:r>
            <a:r>
              <a:rPr lang="en-US" sz="3700"/>
              <a:t> la </a:t>
            </a:r>
            <a:r>
              <a:rPr lang="en-US" sz="3700" err="1"/>
              <a:t>década</a:t>
            </a:r>
            <a:r>
              <a:rPr lang="en-US" sz="3700"/>
              <a:t> de </a:t>
            </a:r>
            <a:r>
              <a:rPr lang="en-US" sz="3700" err="1"/>
              <a:t>los</a:t>
            </a:r>
            <a:r>
              <a:rPr lang="en-US" sz="3700"/>
              <a:t> 60 y </a:t>
            </a:r>
            <a:r>
              <a:rPr lang="en-US" sz="3700" err="1"/>
              <a:t>su</a:t>
            </a:r>
            <a:r>
              <a:rPr lang="en-US" sz="3700"/>
              <a:t> </a:t>
            </a:r>
            <a:r>
              <a:rPr lang="en-US" sz="3700" err="1"/>
              <a:t>impacto</a:t>
            </a:r>
            <a:r>
              <a:rPr lang="en-US" sz="3700"/>
              <a:t> </a:t>
            </a:r>
            <a:r>
              <a:rPr lang="en-US" sz="3700" err="1"/>
              <a:t>en</a:t>
            </a:r>
            <a:r>
              <a:rPr lang="en-US" sz="3700"/>
              <a:t> </a:t>
            </a:r>
            <a:r>
              <a:rPr lang="en-US" sz="3700" err="1"/>
              <a:t>el</a:t>
            </a:r>
            <a:r>
              <a:rPr lang="en-US" sz="3700"/>
              <a:t> </a:t>
            </a:r>
            <a:r>
              <a:rPr lang="en-US" sz="3700" err="1"/>
              <a:t>tratamiento</a:t>
            </a:r>
            <a:r>
              <a:rPr lang="en-US" sz="3700"/>
              <a:t> del </a:t>
            </a:r>
            <a:r>
              <a:rPr lang="en-US" sz="3700" err="1"/>
              <a:t>tema</a:t>
            </a:r>
            <a:r>
              <a:rPr lang="en-US" sz="3700"/>
              <a:t> </a:t>
            </a:r>
            <a:r>
              <a:rPr lang="en-US" sz="3700" err="1"/>
              <a:t>sexo</a:t>
            </a:r>
            <a:r>
              <a:rPr lang="en-US" sz="3700"/>
              <a:t> y </a:t>
            </a:r>
            <a:r>
              <a:rPr lang="en-US" sz="3700" err="1"/>
              <a:t>género</a:t>
            </a:r>
            <a:endParaRPr lang="en-US" sz="3700"/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4294967295"/>
          </p:nvPr>
        </p:nvSpPr>
        <p:spPr>
          <a:xfrm>
            <a:off x="838200" y="1881188"/>
            <a:ext cx="7094220" cy="4352544"/>
          </a:xfrm>
        </p:spPr>
        <p:txBody>
          <a:bodyPr spcFirstLastPara="1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Movimientos sociales de los 60s: luchas por los derechos civiles, pacifismo, revolución sexual.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Acceso masivo de mujeres a la educación superior y al mercado de trabajo.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Char char="•"/>
            </a:pPr>
            <a:r>
              <a:rPr lang="en-US" b="0" i="0" u="none" strike="noStrike" cap="none"/>
              <a:t>Críticas al marxismo clásico y al estructural-funcionalismo por invisibilizar las desigualdades de género.</a:t>
            </a:r>
          </a:p>
          <a:p>
            <a:pPr marL="457200" lvl="0" indent="-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en-US" b="0" i="0" u="none" strike="noStrike" cap="none"/>
          </a:p>
        </p:txBody>
      </p:sp>
      <p:pic>
        <p:nvPicPr>
          <p:cNvPr id="2050" name="Picture 2" descr="Movimiento de Liberación de la Mujer en EEUU: &quot;Ahora trabajamos para  nosotras&quot;">
            <a:extLst>
              <a:ext uri="{FF2B5EF4-FFF2-40B4-BE49-F238E27FC236}">
                <a16:creationId xmlns:a16="http://schemas.microsoft.com/office/drawing/2014/main" id="{FF841E54-EAA4-64CC-6212-FA7A758CA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47" r="16831" b="1"/>
          <a:stretch>
            <a:fillRect/>
          </a:stretch>
        </p:blipFill>
        <p:spPr bwMode="auto">
          <a:xfrm>
            <a:off x="8681721" y="1592527"/>
            <a:ext cx="1948179" cy="2788973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2052" name="Picture 4" descr="Birth Of The Flower Children – Ultra Tribe">
            <a:extLst>
              <a:ext uri="{FF2B5EF4-FFF2-40B4-BE49-F238E27FC236}">
                <a16:creationId xmlns:a16="http://schemas.microsoft.com/office/drawing/2014/main" id="{CC92AD36-5A1F-6A70-EC0D-38BF0AA43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4381500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title"/>
          </p:nvPr>
        </p:nvSpPr>
        <p:spPr>
          <a:xfrm>
            <a:off x="972600" y="856500"/>
            <a:ext cx="10251600" cy="713700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¿Y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género</a:t>
            </a:r>
            <a:r>
              <a:rPr lang="en-US" dirty="0"/>
              <a:t>? </a:t>
            </a:r>
            <a:endParaRPr lang="es-UY" dirty="0"/>
          </a:p>
        </p:txBody>
      </p:sp>
      <p:sp>
        <p:nvSpPr>
          <p:cNvPr id="137" name="Google Shape;137;p20"/>
          <p:cNvSpPr txBox="1">
            <a:spLocks noGrp="1"/>
          </p:cNvSpPr>
          <p:nvPr>
            <p:ph type="body" idx="1"/>
          </p:nvPr>
        </p:nvSpPr>
        <p:spPr>
          <a:xfrm>
            <a:off x="845600" y="2098732"/>
            <a:ext cx="10251600" cy="4429068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2400" dirty="0"/>
              <a:t>La </a:t>
            </a:r>
            <a:r>
              <a:rPr lang="en-US" sz="2400" dirty="0" err="1"/>
              <a:t>categoría</a:t>
            </a:r>
            <a:r>
              <a:rPr lang="en-US" sz="2400" dirty="0"/>
              <a:t> no </a:t>
            </a:r>
            <a:r>
              <a:rPr lang="en-US" sz="2400" dirty="0" err="1"/>
              <a:t>existía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tal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las </a:t>
            </a:r>
            <a:r>
              <a:rPr lang="en-US" sz="2400" dirty="0" err="1"/>
              <a:t>ciencias</a:t>
            </a:r>
            <a:r>
              <a:rPr lang="en-US" sz="2400" dirty="0"/>
              <a:t> </a:t>
            </a:r>
            <a:r>
              <a:rPr lang="en-US" sz="2400" dirty="0" err="1"/>
              <a:t>sociales</a:t>
            </a:r>
            <a:endParaRPr lang="en-US" sz="2400" dirty="0"/>
          </a:p>
          <a:p>
            <a:pPr marL="457200" lvl="0" indent="-3429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2400" dirty="0"/>
              <a:t>La </a:t>
            </a:r>
            <a:r>
              <a:rPr lang="en-US" sz="2400" dirty="0" err="1"/>
              <a:t>diferencia</a:t>
            </a:r>
            <a:r>
              <a:rPr lang="en-US" sz="2400" dirty="0"/>
              <a:t> </a:t>
            </a:r>
            <a:r>
              <a:rPr lang="en-US" sz="2400" dirty="0" err="1"/>
              <a:t>binaria</a:t>
            </a:r>
            <a:r>
              <a:rPr lang="en-US" sz="2400" dirty="0"/>
              <a:t> de base </a:t>
            </a:r>
            <a:r>
              <a:rPr lang="en-US" sz="2400" dirty="0" err="1"/>
              <a:t>biológica</a:t>
            </a:r>
            <a:r>
              <a:rPr lang="en-US" sz="2400" dirty="0"/>
              <a:t>, hombre/</a:t>
            </a:r>
            <a:r>
              <a:rPr lang="en-US" sz="2400" dirty="0" err="1"/>
              <a:t>mujer</a:t>
            </a:r>
            <a:r>
              <a:rPr lang="en-US" sz="2400" dirty="0"/>
              <a:t> era </a:t>
            </a:r>
            <a:r>
              <a:rPr lang="en-US" sz="2400" dirty="0" err="1"/>
              <a:t>ubicada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tres</a:t>
            </a:r>
            <a:r>
              <a:rPr lang="en-US" sz="2400" dirty="0"/>
              <a:t> </a:t>
            </a:r>
            <a:r>
              <a:rPr lang="en-US" sz="2400" dirty="0" err="1"/>
              <a:t>grandes</a:t>
            </a:r>
            <a:r>
              <a:rPr lang="en-US" sz="2400" dirty="0"/>
              <a:t> </a:t>
            </a:r>
            <a:r>
              <a:rPr lang="en-US" sz="2400" dirty="0" err="1"/>
              <a:t>teorías</a:t>
            </a:r>
            <a:r>
              <a:rPr lang="en-US" sz="2400" dirty="0"/>
              <a:t> </a:t>
            </a:r>
            <a:r>
              <a:rPr lang="en-US" sz="2400" b="1" i="1" u="sng" dirty="0" err="1"/>
              <a:t>críticas</a:t>
            </a:r>
            <a:r>
              <a:rPr lang="en-US" sz="2400" dirty="0"/>
              <a:t>, </a:t>
            </a:r>
            <a:r>
              <a:rPr lang="en-US" sz="2400" dirty="0" err="1"/>
              <a:t>pero</a:t>
            </a:r>
            <a:r>
              <a:rPr lang="en-US" sz="2400" dirty="0"/>
              <a:t> con un </a:t>
            </a:r>
            <a:r>
              <a:rPr lang="en-US" sz="2400" dirty="0" err="1"/>
              <a:t>papel</a:t>
            </a:r>
            <a:r>
              <a:rPr lang="en-US" sz="2400" dirty="0"/>
              <a:t> </a:t>
            </a:r>
            <a:r>
              <a:rPr lang="en-US" sz="2400" dirty="0" err="1"/>
              <a:t>lógico</a:t>
            </a:r>
            <a:r>
              <a:rPr lang="en-US" sz="2400" dirty="0"/>
              <a:t> </a:t>
            </a:r>
            <a:r>
              <a:rPr lang="en-US" sz="2400" dirty="0" err="1"/>
              <a:t>distinto</a:t>
            </a:r>
            <a:r>
              <a:rPr lang="en-US" sz="2400" dirty="0"/>
              <a:t>:</a:t>
            </a:r>
          </a:p>
          <a:p>
            <a:pPr marL="4572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n-US" sz="2400" dirty="0"/>
          </a:p>
          <a:p>
            <a:pPr marL="914400" lvl="1" indent="-342900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La </a:t>
            </a:r>
            <a:r>
              <a:rPr lang="en-US" dirty="0" err="1"/>
              <a:t>teoría</a:t>
            </a:r>
            <a:r>
              <a:rPr lang="en-US" dirty="0"/>
              <a:t> </a:t>
            </a:r>
            <a:r>
              <a:rPr lang="en-US" dirty="0" err="1"/>
              <a:t>marxista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idea de la </a:t>
            </a:r>
            <a:r>
              <a:rPr lang="en-US" dirty="0" err="1"/>
              <a:t>reproducción</a:t>
            </a:r>
            <a:r>
              <a:rPr lang="en-US" dirty="0"/>
              <a:t> de la </a:t>
            </a:r>
            <a:r>
              <a:rPr lang="en-US" dirty="0" err="1"/>
              <a:t>vida</a:t>
            </a:r>
            <a:r>
              <a:rPr lang="en-US" dirty="0"/>
              <a:t> material del </a:t>
            </a:r>
            <a:r>
              <a:rPr lang="en-US" dirty="0" err="1"/>
              <a:t>proletariado</a:t>
            </a:r>
            <a:r>
              <a:rPr lang="en-US" dirty="0"/>
              <a:t> (Marx, Engels)</a:t>
            </a:r>
          </a:p>
          <a:p>
            <a:pPr marL="914400" lvl="1" indent="-342900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En la </a:t>
            </a:r>
            <a:r>
              <a:rPr lang="en-US" dirty="0" err="1"/>
              <a:t>teoría</a:t>
            </a:r>
            <a:r>
              <a:rPr lang="en-US" dirty="0"/>
              <a:t> </a:t>
            </a:r>
            <a:r>
              <a:rPr lang="en-US" dirty="0" err="1"/>
              <a:t>Psicoanalítica</a:t>
            </a:r>
            <a:r>
              <a:rPr lang="en-US" dirty="0"/>
              <a:t> (Freud), </a:t>
            </a:r>
            <a:r>
              <a:rPr lang="en-US" dirty="0" err="1"/>
              <a:t>en</a:t>
            </a:r>
            <a:r>
              <a:rPr lang="en-US" dirty="0"/>
              <a:t> las ideas del </a:t>
            </a:r>
            <a:r>
              <a:rPr lang="en-US" dirty="0" err="1"/>
              <a:t>Edipo</a:t>
            </a:r>
            <a:r>
              <a:rPr lang="en-US" dirty="0"/>
              <a:t>, de la “</a:t>
            </a:r>
            <a:r>
              <a:rPr lang="en-US" dirty="0" err="1"/>
              <a:t>envidia</a:t>
            </a:r>
            <a:r>
              <a:rPr lang="en-US" dirty="0"/>
              <a:t> del </a:t>
            </a:r>
            <a:r>
              <a:rPr lang="en-US" dirty="0" err="1"/>
              <a:t>pene</a:t>
            </a:r>
            <a:r>
              <a:rPr lang="en-US" dirty="0"/>
              <a:t>” y “de la </a:t>
            </a:r>
            <a:r>
              <a:rPr lang="en-US" dirty="0" err="1"/>
              <a:t>castración</a:t>
            </a:r>
            <a:r>
              <a:rPr lang="en-US" dirty="0"/>
              <a:t>”</a:t>
            </a:r>
          </a:p>
          <a:p>
            <a:pPr marL="914400" lvl="1" indent="-342900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La </a:t>
            </a:r>
            <a:r>
              <a:rPr lang="en-US" dirty="0" err="1"/>
              <a:t>antropología</a:t>
            </a:r>
            <a:r>
              <a:rPr lang="en-US" dirty="0"/>
              <a:t> de Levi-Strauss, </a:t>
            </a:r>
            <a:r>
              <a:rPr lang="en-US" dirty="0" err="1"/>
              <a:t>dentro</a:t>
            </a:r>
            <a:r>
              <a:rPr lang="en-US" dirty="0"/>
              <a:t> de la </a:t>
            </a:r>
            <a:r>
              <a:rPr lang="en-US" dirty="0" err="1"/>
              <a:t>noción</a:t>
            </a:r>
            <a:r>
              <a:rPr lang="en-US" dirty="0"/>
              <a:t> de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parentesco</a:t>
            </a:r>
            <a:r>
              <a:rPr lang="en-US" dirty="0"/>
              <a:t> (</a:t>
            </a:r>
            <a:r>
              <a:rPr lang="en-US" dirty="0" err="1"/>
              <a:t>patriarcado</a:t>
            </a:r>
            <a:r>
              <a:rPr lang="en-US" dirty="0"/>
              <a:t> / </a:t>
            </a:r>
            <a:r>
              <a:rPr lang="en-US" dirty="0" err="1"/>
              <a:t>matriarcado</a:t>
            </a:r>
            <a:r>
              <a:rPr lang="en-US" dirty="0"/>
              <a:t>)</a:t>
            </a:r>
          </a:p>
          <a:p>
            <a:pPr marL="4572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El gran </a:t>
            </a:r>
            <a:r>
              <a:rPr lang="en-US" dirty="0" err="1"/>
              <a:t>cambio</a:t>
            </a:r>
            <a:r>
              <a:rPr lang="en-US" dirty="0"/>
              <a:t>:</a:t>
            </a:r>
            <a:endParaRPr lang="es-UY" dirty="0"/>
          </a:p>
        </p:txBody>
      </p:sp>
      <p:pic>
        <p:nvPicPr>
          <p:cNvPr id="4098" name="Picture 2" descr="La dimensión de género en las iniciativas internacionales - EL PAcCTO">
            <a:extLst>
              <a:ext uri="{FF2B5EF4-FFF2-40B4-BE49-F238E27FC236}">
                <a16:creationId xmlns:a16="http://schemas.microsoft.com/office/drawing/2014/main" id="{CB75B29F-74E1-8BB6-44E9-5899AA75A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2" r="15011" b="-2"/>
          <a:stretch>
            <a:fillRect/>
          </a:stretch>
        </p:blipFill>
        <p:spPr bwMode="auto">
          <a:xfrm>
            <a:off x="838200" y="1881188"/>
            <a:ext cx="4108554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31" name="Google Shape;131;p19"/>
          <p:cNvSpPr txBox="1">
            <a:spLocks noGrp="1"/>
          </p:cNvSpPr>
          <p:nvPr>
            <p:ph type="body" idx="4294967295"/>
          </p:nvPr>
        </p:nvSpPr>
        <p:spPr>
          <a:xfrm>
            <a:off x="5156616" y="1881188"/>
            <a:ext cx="6197184" cy="4352544"/>
          </a:xfrm>
        </p:spPr>
        <p:txBody>
          <a:bodyPr spcFirstLastPara="1" lIns="91425" tIns="45700" rIns="91425" bIns="45700" anchor="t" anchorCtr="0">
            <a:normAutofit lnSpcReduction="10000"/>
          </a:bodyPr>
          <a:lstStyle/>
          <a:p>
            <a:pPr marL="457200" lvl="0" indent="-3429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2400" b="0" i="0" u="none" strike="noStrike" cap="none" dirty="0"/>
              <a:t>Las </a:t>
            </a:r>
            <a:r>
              <a:rPr lang="en-US" sz="2400" b="0" i="0" u="none" strike="noStrike" cap="none" dirty="0" err="1"/>
              <a:t>teorías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sobre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género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emergen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cuando</a:t>
            </a:r>
            <a:r>
              <a:rPr lang="en-US" sz="2400" b="0" i="0" u="none" strike="noStrike" cap="none" dirty="0"/>
              <a:t> se pone </a:t>
            </a:r>
            <a:r>
              <a:rPr lang="en-US" sz="2400" b="0" i="0" u="none" strike="noStrike" cap="none" dirty="0" err="1"/>
              <a:t>en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duda</a:t>
            </a:r>
            <a:r>
              <a:rPr lang="en-US" sz="2400" b="0" i="0" u="none" strike="noStrike" cap="none" dirty="0"/>
              <a:t> la idea de que las </a:t>
            </a:r>
            <a:r>
              <a:rPr lang="en-US" sz="2400" b="0" i="0" u="none" strike="noStrike" cap="none" dirty="0" err="1"/>
              <a:t>desigualdades</a:t>
            </a:r>
            <a:r>
              <a:rPr lang="en-US" sz="2400" b="0" i="0" u="none" strike="noStrike" cap="none" dirty="0"/>
              <a:t> entre hombres y </a:t>
            </a:r>
            <a:r>
              <a:rPr lang="en-US" sz="2400" b="0" i="0" u="none" strike="noStrike" cap="none" dirty="0" err="1"/>
              <a:t>mujeres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sean</a:t>
            </a:r>
            <a:r>
              <a:rPr lang="en-US" sz="2400" b="0" i="0" u="none" strike="noStrike" cap="none" dirty="0"/>
              <a:t> “naturales”. </a:t>
            </a:r>
            <a:r>
              <a:rPr lang="en-US" sz="2400" b="0" i="0" u="none" strike="noStrike" cap="none" dirty="0" err="1"/>
              <a:t>Surgen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en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el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siglo</a:t>
            </a:r>
            <a:r>
              <a:rPr lang="en-US" sz="2400" b="0" i="0" u="none" strike="noStrike" cap="none" dirty="0"/>
              <a:t> XX, </a:t>
            </a:r>
            <a:r>
              <a:rPr lang="en-US" sz="2400" b="0" i="0" u="none" strike="noStrike" cap="none" dirty="0" err="1"/>
              <a:t>en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el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marco</a:t>
            </a:r>
            <a:r>
              <a:rPr lang="en-US" sz="2400" b="0" i="0" u="none" strike="noStrike" cap="none" dirty="0"/>
              <a:t> de </a:t>
            </a:r>
            <a:r>
              <a:rPr lang="en-US" sz="2400" b="0" i="0" u="none" strike="noStrike" cap="none" dirty="0" err="1"/>
              <a:t>los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movimientos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sociales</a:t>
            </a:r>
            <a:r>
              <a:rPr lang="en-US" sz="2400" b="0" i="0" u="none" strike="noStrike" cap="none" dirty="0"/>
              <a:t> que </a:t>
            </a:r>
            <a:r>
              <a:rPr lang="en-US" sz="2400" b="0" i="0" u="none" strike="noStrike" cap="none" dirty="0" err="1"/>
              <a:t>cuestionan</a:t>
            </a:r>
            <a:r>
              <a:rPr lang="en-US" sz="2400" b="0" i="0" u="none" strike="noStrike" cap="none" dirty="0"/>
              <a:t> las </a:t>
            </a:r>
            <a:r>
              <a:rPr lang="en-US" sz="2400" b="0" i="0" u="none" strike="noStrike" cap="none" dirty="0" err="1"/>
              <a:t>jerarquías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tradicionales</a:t>
            </a:r>
            <a:r>
              <a:rPr lang="en-US" sz="2400" b="0" i="0" u="none" strike="noStrike" cap="none" dirty="0"/>
              <a:t>. A </a:t>
            </a:r>
            <a:r>
              <a:rPr lang="en-US" sz="2400" b="0" i="0" u="none" strike="noStrike" cap="none" dirty="0" err="1"/>
              <a:t>partir</a:t>
            </a:r>
            <a:r>
              <a:rPr lang="en-US" sz="2400" b="0" i="0" u="none" strike="noStrike" cap="none" dirty="0"/>
              <a:t> de </a:t>
            </a:r>
            <a:r>
              <a:rPr lang="en-US" sz="2400" b="0" i="0" u="none" strike="noStrike" cap="none" dirty="0" err="1"/>
              <a:t>entonces</a:t>
            </a:r>
            <a:r>
              <a:rPr lang="en-US" sz="2400" b="0" i="0" u="none" strike="noStrike" cap="none" dirty="0"/>
              <a:t>, </a:t>
            </a:r>
            <a:r>
              <a:rPr lang="en-US" sz="2400" b="0" i="0" u="none" strike="noStrike" cap="none" dirty="0" err="1"/>
              <a:t>el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género</a:t>
            </a:r>
            <a:r>
              <a:rPr lang="en-US" sz="2400" b="0" i="0" u="none" strike="noStrike" cap="none" dirty="0"/>
              <a:t> se </a:t>
            </a:r>
            <a:r>
              <a:rPr lang="en-US" sz="2400" b="0" i="0" u="none" strike="noStrike" cap="none" dirty="0" err="1"/>
              <a:t>estudia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como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una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construcción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social que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organiza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el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poder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, las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normas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y las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oportunidades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 de </a:t>
            </a:r>
            <a:r>
              <a:rPr lang="en-US" sz="2400" b="0" i="0" u="none" strike="noStrike" cap="none" dirty="0" err="1">
                <a:highlight>
                  <a:srgbClr val="00FFFF"/>
                </a:highlight>
              </a:rPr>
              <a:t>vida</a:t>
            </a:r>
            <a:r>
              <a:rPr lang="en-US" sz="2400" b="0" i="0" u="none" strike="noStrike" cap="none" dirty="0">
                <a:highlight>
                  <a:srgbClr val="00FFFF"/>
                </a:highlight>
              </a:rPr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sz="2400" b="0" i="0" u="none" strike="noStrike" cap="none" dirty="0"/>
              <a:t>Simone de Beauvoir (El </a:t>
            </a:r>
            <a:r>
              <a:rPr lang="en-US" sz="2400" b="0" i="0" u="none" strike="noStrike" cap="none" dirty="0" err="1"/>
              <a:t>segundo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sexo</a:t>
            </a:r>
            <a:r>
              <a:rPr lang="en-US" sz="2400" b="0" i="0" u="none" strike="noStrike" cap="none" dirty="0"/>
              <a:t>, 1949): “No se </a:t>
            </a:r>
            <a:r>
              <a:rPr lang="en-US" sz="2400" b="0" i="0" u="none" strike="noStrike" cap="none" dirty="0" err="1"/>
              <a:t>nace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mujer</a:t>
            </a:r>
            <a:r>
              <a:rPr lang="en-US" sz="2400" b="0" i="0" u="none" strike="noStrike" cap="none" dirty="0"/>
              <a:t>, se </a:t>
            </a:r>
            <a:r>
              <a:rPr lang="en-US" sz="2400" b="0" i="0" u="none" strike="noStrike" cap="none" dirty="0" err="1"/>
              <a:t>llega</a:t>
            </a:r>
            <a:r>
              <a:rPr lang="en-US" sz="2400" b="0" i="0" u="none" strike="noStrike" cap="none" dirty="0"/>
              <a:t> a </a:t>
            </a:r>
            <a:r>
              <a:rPr lang="en-US" sz="2400" b="0" i="0" u="none" strike="noStrike" cap="none" dirty="0" err="1"/>
              <a:t>serlo</a:t>
            </a:r>
            <a:r>
              <a:rPr lang="en-US" sz="2400" b="0" i="0" u="none" strike="noStrike" cap="none" dirty="0"/>
              <a:t>”. Marca </a:t>
            </a:r>
            <a:r>
              <a:rPr lang="en-US" sz="2400" b="0" i="0" u="none" strike="noStrike" cap="none" dirty="0" err="1"/>
              <a:t>el</a:t>
            </a:r>
            <a:r>
              <a:rPr lang="en-US" sz="2400" b="0" i="0" u="none" strike="noStrike" cap="none" dirty="0"/>
              <a:t> paso de </a:t>
            </a:r>
            <a:r>
              <a:rPr lang="en-US" sz="2400" b="0" i="0" u="none" strike="noStrike" cap="none" dirty="0" err="1"/>
              <a:t>una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mirada</a:t>
            </a:r>
            <a:r>
              <a:rPr lang="en-US" sz="2400" b="0" i="0" u="none" strike="noStrike" cap="none" dirty="0"/>
              <a:t> </a:t>
            </a:r>
            <a:r>
              <a:rPr lang="en-US" sz="2400" b="0" i="0" u="none" strike="noStrike" cap="none" dirty="0" err="1"/>
              <a:t>biológica</a:t>
            </a:r>
            <a:r>
              <a:rPr lang="en-US" sz="2400" b="0" i="0" u="none" strike="noStrike" cap="none" dirty="0"/>
              <a:t> a </a:t>
            </a:r>
            <a:r>
              <a:rPr lang="en-US" sz="2400" b="0" i="0" u="none" strike="noStrike" cap="none" dirty="0" err="1"/>
              <a:t>una</a:t>
            </a:r>
            <a:r>
              <a:rPr lang="en-US" sz="2400" b="0" i="0" u="none" strike="noStrike" cap="none" dirty="0"/>
              <a:t> cultural.</a:t>
            </a:r>
          </a:p>
          <a:p>
            <a:pPr marL="457200" lvl="0" indent="-3429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800"/>
              <a:buFont typeface="Arial"/>
              <a:buChar char="•"/>
            </a:pPr>
            <a:endParaRPr lang="en-US" sz="2000" b="0" i="0" u="none" strike="noStrike" cap="non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¿</a:t>
            </a:r>
            <a:r>
              <a:rPr lang="en-US" dirty="0" err="1"/>
              <a:t>Hacen</a:t>
            </a:r>
            <a:r>
              <a:rPr lang="en-US" dirty="0"/>
              <a:t> invisible a la </a:t>
            </a:r>
            <a:r>
              <a:rPr lang="en-US" dirty="0" err="1"/>
              <a:t>mujer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estudios</a:t>
            </a:r>
            <a:r>
              <a:rPr lang="en-US" dirty="0"/>
              <a:t> de </a:t>
            </a:r>
            <a:r>
              <a:rPr lang="en-US" dirty="0" err="1"/>
              <a:t>estratificación</a:t>
            </a:r>
            <a:r>
              <a:rPr lang="en-US" dirty="0"/>
              <a:t>?</a:t>
            </a:r>
            <a:endParaRPr lang="en-US"/>
          </a:p>
        </p:txBody>
      </p:sp>
      <p:pic>
        <p:nvPicPr>
          <p:cNvPr id="5122" name="Picture 2" descr="Invisibles Ilustraciones Stock, Vectores, Y Clipart – (42,100 Ilustraciones  Stock)">
            <a:extLst>
              <a:ext uri="{FF2B5EF4-FFF2-40B4-BE49-F238E27FC236}">
                <a16:creationId xmlns:a16="http://schemas.microsoft.com/office/drawing/2014/main" id="{D4B5FF7D-BEBF-6C28-C606-4EFF86C79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87" r="25928" b="-2"/>
          <a:stretch>
            <a:fillRect/>
          </a:stretch>
        </p:blipFill>
        <p:spPr bwMode="auto">
          <a:xfrm>
            <a:off x="838200" y="1881188"/>
            <a:ext cx="3040379" cy="435254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262D9E5-94F9-09CC-686D-FEE1BBF04E5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259579" y="1881188"/>
            <a:ext cx="7094220" cy="4352544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Joan Acker critica el tratamiento de las mujeres en los estudios de estratificación. 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Encuentra que el sexo está ausente en los estudios de estratificación.</a:t>
            </a:r>
          </a:p>
          <a:p>
            <a:pPr marL="114300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endParaRPr lang="en-US" b="0" i="0" u="none" strike="noStrike" cap="none"/>
          </a:p>
          <a:p>
            <a:pPr marL="114300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en-US" b="0" i="0" u="none" strike="noStrike" cap="none"/>
              <a:t>Tesis central del artículo: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b="0" i="0" u="none" strike="noStrike" cap="none"/>
              <a:t>La sociología de la estratificación ha ignorado sistemáticamente la posición de las mujeres, construyendo modelos que sólo representan a los varones.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endParaRPr lang="en-US" b="0" i="0" u="none" strike="noStrike" cap="none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</a:pPr>
            <a:endParaRPr lang="en-US" b="0" i="0" u="none" strike="noStrike" cap="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8AEFB4-D1B1-1D15-695E-84C3BB5FD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wrap="square" anchor="ctr">
            <a:normAutofit/>
          </a:bodyPr>
          <a:lstStyle/>
          <a:p>
            <a:r>
              <a:rPr lang="es-ES_tradnl" dirty="0"/>
              <a:t> 6 supuestos dominantes antes de 1968 que son criticados por </a:t>
            </a:r>
            <a:r>
              <a:rPr lang="es-ES_tradnl" dirty="0" err="1"/>
              <a:t>Acker</a:t>
            </a:r>
            <a:r>
              <a:rPr lang="es-ES_tradnl" dirty="0"/>
              <a:t>:</a:t>
            </a:r>
          </a:p>
        </p:txBody>
      </p:sp>
      <p:graphicFrame>
        <p:nvGraphicFramePr>
          <p:cNvPr id="5" name="Marcador de texto 2">
            <a:extLst>
              <a:ext uri="{FF2B5EF4-FFF2-40B4-BE49-F238E27FC236}">
                <a16:creationId xmlns:a16="http://schemas.microsoft.com/office/drawing/2014/main" id="{B83659DC-C9DE-010D-2737-2DBBCEDA75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9422910"/>
              </p:ext>
            </p:extLst>
          </p:nvPr>
        </p:nvGraphicFramePr>
        <p:xfrm>
          <a:off x="838200" y="1881188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6908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137949-461A-E038-0A15-2A9438A1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048223"/>
          </a:xfrm>
        </p:spPr>
        <p:txBody>
          <a:bodyPr/>
          <a:lstStyle/>
          <a:p>
            <a:r>
              <a:rPr lang="es-ES_tradnl" dirty="0"/>
              <a:t>Actividad de análisis de textos</a:t>
            </a:r>
          </a:p>
        </p:txBody>
      </p:sp>
    </p:spTree>
    <p:extLst>
      <p:ext uri="{BB962C8B-B14F-4D97-AF65-F5344CB8AC3E}">
        <p14:creationId xmlns:p14="http://schemas.microsoft.com/office/powerpoint/2010/main" val="323943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08182f7a24_0_162"/>
          <p:cNvSpPr txBox="1">
            <a:spLocks noGrp="1"/>
          </p:cNvSpPr>
          <p:nvPr>
            <p:ph type="title"/>
          </p:nvPr>
        </p:nvSpPr>
        <p:spPr>
          <a:xfrm>
            <a:off x="687000" y="945400"/>
            <a:ext cx="10537200" cy="713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lógicos</a:t>
            </a:r>
            <a:r>
              <a:rPr lang="en-US" dirty="0"/>
              <a:t> y de </a:t>
            </a:r>
            <a:r>
              <a:rPr lang="en-US" dirty="0" err="1"/>
              <a:t>validez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supuestos</a:t>
            </a:r>
            <a:endParaRPr dirty="0"/>
          </a:p>
        </p:txBody>
      </p:sp>
      <p:sp>
        <p:nvSpPr>
          <p:cNvPr id="161" name="Google Shape;161;g308182f7a24_0_162"/>
          <p:cNvSpPr txBox="1">
            <a:spLocks noGrp="1"/>
          </p:cNvSpPr>
          <p:nvPr>
            <p:ph type="body" idx="1"/>
          </p:nvPr>
        </p:nvSpPr>
        <p:spPr>
          <a:xfrm>
            <a:off x="687000" y="1882832"/>
            <a:ext cx="10537200" cy="456876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034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/>
              <a:t>1.No </a:t>
            </a:r>
            <a:r>
              <a:rPr lang="en-US" sz="1800" dirty="0" err="1"/>
              <a:t>todos</a:t>
            </a:r>
            <a:r>
              <a:rPr lang="en-US" sz="1800" dirty="0"/>
              <a:t> </a:t>
            </a:r>
            <a:r>
              <a:rPr lang="en-US" sz="1800" dirty="0" err="1"/>
              <a:t>los</a:t>
            </a:r>
            <a:r>
              <a:rPr lang="en-US" sz="1800" dirty="0"/>
              <a:t> </a:t>
            </a:r>
            <a:r>
              <a:rPr lang="en-US" sz="1800" dirty="0" err="1"/>
              <a:t>individuos</a:t>
            </a:r>
            <a:r>
              <a:rPr lang="en-US" sz="1800" dirty="0"/>
              <a:t> </a:t>
            </a:r>
            <a:r>
              <a:rPr lang="en-US" sz="1800" dirty="0" err="1"/>
              <a:t>viven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familias</a:t>
            </a:r>
            <a:r>
              <a:rPr lang="en-US" sz="1800" dirty="0"/>
              <a:t>, dado que </a:t>
            </a:r>
            <a:r>
              <a:rPr lang="en-US" sz="1800" dirty="0" err="1"/>
              <a:t>el</a:t>
            </a:r>
            <a:r>
              <a:rPr lang="en-US" sz="1800" dirty="0"/>
              <a:t> 11% de la población mayor de 18 </a:t>
            </a:r>
            <a:r>
              <a:rPr lang="en-US" sz="1800" dirty="0" err="1"/>
              <a:t>años</a:t>
            </a:r>
            <a:r>
              <a:rPr lang="en-US" sz="1800" dirty="0"/>
              <a:t> es </a:t>
            </a:r>
            <a:r>
              <a:rPr lang="en-US" sz="1800" dirty="0" err="1"/>
              <a:t>categorizada</a:t>
            </a:r>
            <a:r>
              <a:rPr lang="en-US" sz="1800" dirty="0"/>
              <a:t> </a:t>
            </a:r>
            <a:r>
              <a:rPr lang="en-US" sz="1800" dirty="0" err="1"/>
              <a:t>como</a:t>
            </a:r>
            <a:r>
              <a:rPr lang="en-US" sz="1800" dirty="0"/>
              <a:t> </a:t>
            </a:r>
            <a:r>
              <a:rPr lang="en-US" sz="1800" dirty="0" err="1"/>
              <a:t>individuos</a:t>
            </a:r>
            <a:r>
              <a:rPr lang="en-US" sz="1800" dirty="0"/>
              <a:t> </a:t>
            </a:r>
            <a:r>
              <a:rPr lang="en-US" sz="1800" dirty="0" err="1"/>
              <a:t>independientes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los</a:t>
            </a:r>
            <a:r>
              <a:rPr lang="en-US" sz="1800" dirty="0"/>
              <a:t> </a:t>
            </a:r>
            <a:r>
              <a:rPr lang="en-US" sz="1800" dirty="0" err="1"/>
              <a:t>datos</a:t>
            </a:r>
            <a:r>
              <a:rPr lang="en-US" sz="1800" dirty="0"/>
              <a:t> de 1970.</a:t>
            </a:r>
          </a:p>
          <a:p>
            <a:pPr marL="180340" lvl="0" indent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800" dirty="0"/>
              <a:t>2.Esta es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cuestión</a:t>
            </a:r>
            <a:r>
              <a:rPr lang="en-US" sz="1800" dirty="0"/>
              <a:t> investigable que ha </a:t>
            </a:r>
            <a:r>
              <a:rPr lang="en-US" sz="1800" dirty="0" err="1"/>
              <a:t>sido</a:t>
            </a:r>
            <a:r>
              <a:rPr lang="en-US" sz="1800" dirty="0"/>
              <a:t> poco </a:t>
            </a:r>
            <a:r>
              <a:rPr lang="en-US" sz="1800" dirty="0" err="1"/>
              <a:t>investigada</a:t>
            </a:r>
            <a:r>
              <a:rPr lang="en-US" sz="1800" dirty="0"/>
              <a:t>. En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lugar</a:t>
            </a:r>
            <a:r>
              <a:rPr lang="en-US" sz="1800" dirty="0"/>
              <a:t>, </a:t>
            </a:r>
            <a:r>
              <a:rPr lang="en-US" sz="1800" dirty="0" err="1"/>
              <a:t>investigaciones</a:t>
            </a:r>
            <a:r>
              <a:rPr lang="en-US" sz="1800" dirty="0"/>
              <a:t> </a:t>
            </a:r>
            <a:r>
              <a:rPr lang="en-US" sz="1800" dirty="0" err="1"/>
              <a:t>empíricas</a:t>
            </a:r>
            <a:r>
              <a:rPr lang="en-US" sz="1800" dirty="0"/>
              <a:t> a menudo </a:t>
            </a:r>
            <a:r>
              <a:rPr lang="en-US" sz="1800" dirty="0" err="1"/>
              <a:t>presuponen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respuesta</a:t>
            </a:r>
            <a:r>
              <a:rPr lang="en-US" sz="1800" dirty="0"/>
              <a:t> a </a:t>
            </a:r>
            <a:r>
              <a:rPr lang="en-US" sz="1800" dirty="0" err="1"/>
              <a:t>esta</a:t>
            </a:r>
            <a:r>
              <a:rPr lang="en-US" sz="1800" dirty="0"/>
              <a:t> </a:t>
            </a:r>
            <a:r>
              <a:rPr lang="en-US" sz="1800" dirty="0" err="1"/>
              <a:t>pregunta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elección</a:t>
            </a:r>
            <a:r>
              <a:rPr lang="en-US" sz="1800" dirty="0"/>
              <a:t> de </a:t>
            </a:r>
            <a:r>
              <a:rPr lang="en-US" sz="1800" dirty="0" err="1"/>
              <a:t>indicadores</a:t>
            </a:r>
            <a:r>
              <a:rPr lang="en-US" sz="1800" dirty="0"/>
              <a:t> de </a:t>
            </a:r>
            <a:r>
              <a:rPr lang="en-US" sz="1800" dirty="0" err="1"/>
              <a:t>clase</a:t>
            </a:r>
            <a:r>
              <a:rPr lang="en-US" sz="1800" dirty="0"/>
              <a:t> o </a:t>
            </a:r>
            <a:r>
              <a:rPr lang="en-US" sz="1800" dirty="0" err="1"/>
              <a:t>posición</a:t>
            </a:r>
            <a:r>
              <a:rPr lang="en-US" sz="1800" dirty="0"/>
              <a:t> social. La </a:t>
            </a:r>
            <a:r>
              <a:rPr lang="en-US" sz="1800" dirty="0" err="1"/>
              <a:t>posición</a:t>
            </a:r>
            <a:r>
              <a:rPr lang="en-US" sz="1800" dirty="0"/>
              <a:t> de la </a:t>
            </a:r>
            <a:r>
              <a:rPr lang="en-US" sz="1800" dirty="0" err="1"/>
              <a:t>familia</a:t>
            </a:r>
            <a:r>
              <a:rPr lang="en-US" sz="1800" dirty="0"/>
              <a:t> no </a:t>
            </a:r>
            <a:r>
              <a:rPr lang="en-US" sz="1800" dirty="0" err="1"/>
              <a:t>puede</a:t>
            </a:r>
            <a:r>
              <a:rPr lang="en-US" sz="1800" dirty="0"/>
              <a:t> ser </a:t>
            </a:r>
            <a:r>
              <a:rPr lang="en-US" sz="1800" dirty="0" err="1"/>
              <a:t>determinada</a:t>
            </a:r>
            <a:r>
              <a:rPr lang="en-US" sz="1800" dirty="0"/>
              <a:t> </a:t>
            </a:r>
            <a:r>
              <a:rPr lang="en-US" sz="1800" dirty="0" err="1"/>
              <a:t>por</a:t>
            </a:r>
            <a:r>
              <a:rPr lang="en-US" sz="1800" dirty="0"/>
              <a:t> </a:t>
            </a:r>
            <a:r>
              <a:rPr lang="en-US" sz="1800" dirty="0" err="1"/>
              <a:t>el</a:t>
            </a:r>
            <a:r>
              <a:rPr lang="en-US" sz="1800" dirty="0"/>
              <a:t> hombre jefe de </a:t>
            </a:r>
            <a:r>
              <a:rPr lang="en-US" sz="1800" dirty="0" err="1"/>
              <a:t>hogar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no hay un hombre a la cabeza del </a:t>
            </a:r>
            <a:r>
              <a:rPr lang="en-US" sz="1800" dirty="0" err="1"/>
              <a:t>hogar</a:t>
            </a:r>
            <a:r>
              <a:rPr lang="en-US" sz="1800" dirty="0"/>
              <a:t>. Esta es la </a:t>
            </a:r>
            <a:r>
              <a:rPr lang="en-US" sz="1800" dirty="0" err="1"/>
              <a:t>situación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proporción</a:t>
            </a:r>
            <a:r>
              <a:rPr lang="en-US" sz="1800" dirty="0"/>
              <a:t> </a:t>
            </a:r>
            <a:r>
              <a:rPr lang="en-US" sz="1800" dirty="0" err="1"/>
              <a:t>significativa</a:t>
            </a:r>
            <a:r>
              <a:rPr lang="en-US" sz="1800" dirty="0"/>
              <a:t> de </a:t>
            </a:r>
            <a:r>
              <a:rPr lang="en-US" sz="1800" dirty="0" err="1"/>
              <a:t>familias</a:t>
            </a:r>
            <a:r>
              <a:rPr lang="en-US" sz="1800" dirty="0"/>
              <a:t> </a:t>
            </a:r>
            <a:r>
              <a:rPr lang="en-US" sz="1800" dirty="0" err="1"/>
              <a:t>estadounidenses</a:t>
            </a:r>
            <a:r>
              <a:rPr lang="en-US" sz="1800" dirty="0"/>
              <a:t>. En base al censo de 1960, Watson y Barth (1964) </a:t>
            </a:r>
            <a:r>
              <a:rPr lang="en-US" sz="1800" dirty="0" err="1"/>
              <a:t>estimaron</a:t>
            </a:r>
            <a:r>
              <a:rPr lang="en-US" sz="1800" dirty="0"/>
              <a:t> que </a:t>
            </a:r>
            <a:r>
              <a:rPr lang="en-US" sz="1800" dirty="0" err="1"/>
              <a:t>aproximadamente</a:t>
            </a:r>
            <a:r>
              <a:rPr lang="en-US" sz="1800" dirty="0"/>
              <a:t> dos </a:t>
            </a:r>
            <a:r>
              <a:rPr lang="en-US" sz="1800" dirty="0" err="1"/>
              <a:t>quintos</a:t>
            </a:r>
            <a:r>
              <a:rPr lang="en-US" sz="1800" dirty="0"/>
              <a:t> de </a:t>
            </a:r>
            <a:r>
              <a:rPr lang="en-US" sz="1800" dirty="0" err="1"/>
              <a:t>los</a:t>
            </a:r>
            <a:r>
              <a:rPr lang="en-US" sz="1800" dirty="0"/>
              <a:t> </a:t>
            </a:r>
            <a:r>
              <a:rPr lang="en-US" sz="1800" dirty="0" err="1"/>
              <a:t>hogares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Estados</a:t>
            </a:r>
            <a:r>
              <a:rPr lang="en-US" sz="1800" dirty="0"/>
              <a:t> Unidos no </a:t>
            </a:r>
            <a:r>
              <a:rPr lang="en-US" sz="1800" dirty="0" err="1"/>
              <a:t>tienen</a:t>
            </a:r>
            <a:r>
              <a:rPr lang="en-US" sz="1800" dirty="0"/>
              <a:t> un hombre a la cabeza,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el</a:t>
            </a:r>
            <a:r>
              <a:rPr lang="en-US" sz="1800" dirty="0"/>
              <a:t> </a:t>
            </a:r>
            <a:r>
              <a:rPr lang="en-US" sz="1800" dirty="0" err="1"/>
              <a:t>sentido</a:t>
            </a:r>
            <a:r>
              <a:rPr lang="en-US" sz="1800" dirty="0"/>
              <a:t> que </a:t>
            </a:r>
            <a:r>
              <a:rPr lang="en-US" sz="1800" dirty="0" err="1"/>
              <a:t>supone</a:t>
            </a:r>
            <a:r>
              <a:rPr lang="en-US" sz="1800" dirty="0"/>
              <a:t> </a:t>
            </a:r>
            <a:r>
              <a:rPr lang="en-US" sz="1800" dirty="0" err="1"/>
              <a:t>el</a:t>
            </a:r>
            <a:r>
              <a:rPr lang="en-US" sz="1800" dirty="0"/>
              <a:t> </a:t>
            </a:r>
            <a:r>
              <a:rPr lang="en-US" sz="1800" dirty="0" err="1"/>
              <a:t>modelo</a:t>
            </a:r>
            <a:r>
              <a:rPr lang="en-US" sz="1800" dirty="0"/>
              <a:t> </a:t>
            </a:r>
            <a:r>
              <a:rPr lang="en-US" sz="1800" dirty="0" err="1"/>
              <a:t>tradicional</a:t>
            </a:r>
            <a:r>
              <a:rPr lang="en-US" sz="1800" dirty="0"/>
              <a:t> de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pequeña</a:t>
            </a:r>
            <a:r>
              <a:rPr lang="en-US" sz="1800" dirty="0"/>
              <a:t> </a:t>
            </a:r>
            <a:r>
              <a:rPr lang="en-US" sz="1800" dirty="0" err="1"/>
              <a:t>familia</a:t>
            </a:r>
            <a:r>
              <a:rPr lang="en-US" sz="1800" dirty="0"/>
              <a:t> nuclear. </a:t>
            </a:r>
            <a:r>
              <a:rPr lang="en-US" sz="1800" dirty="0" err="1"/>
              <a:t>Encontraron</a:t>
            </a:r>
            <a:r>
              <a:rPr lang="en-US" sz="1800" dirty="0"/>
              <a:t> que dos </a:t>
            </a:r>
            <a:r>
              <a:rPr lang="en-US" sz="1800" dirty="0" err="1"/>
              <a:t>quintos</a:t>
            </a:r>
            <a:r>
              <a:rPr lang="en-US" sz="1800" dirty="0"/>
              <a:t> de </a:t>
            </a:r>
            <a:r>
              <a:rPr lang="en-US" sz="1800" dirty="0" err="1"/>
              <a:t>los</a:t>
            </a:r>
            <a:r>
              <a:rPr lang="en-US" sz="1800" dirty="0"/>
              <a:t> </a:t>
            </a:r>
            <a:r>
              <a:rPr lang="en-US" sz="1800" dirty="0" err="1"/>
              <a:t>hogares</a:t>
            </a:r>
            <a:r>
              <a:rPr lang="en-US" sz="1800" dirty="0"/>
              <a:t> </a:t>
            </a:r>
            <a:r>
              <a:rPr lang="en-US" sz="1800" dirty="0" err="1"/>
              <a:t>eran</a:t>
            </a:r>
            <a:r>
              <a:rPr lang="en-US" sz="1800" dirty="0"/>
              <a:t> </a:t>
            </a:r>
            <a:r>
              <a:rPr lang="en-US" sz="1800" dirty="0" err="1"/>
              <a:t>ya</a:t>
            </a:r>
            <a:r>
              <a:rPr lang="en-US" sz="1800" dirty="0"/>
              <a:t> sea “</a:t>
            </a:r>
            <a:r>
              <a:rPr lang="en-US" sz="1800" dirty="0" err="1"/>
              <a:t>mujeres</a:t>
            </a:r>
            <a:r>
              <a:rPr lang="en-US" sz="1800" dirty="0"/>
              <a:t> o </a:t>
            </a:r>
            <a:r>
              <a:rPr lang="en-US" sz="1800" dirty="0" err="1"/>
              <a:t>mujer</a:t>
            </a:r>
            <a:r>
              <a:rPr lang="en-US" sz="1800" dirty="0"/>
              <a:t> </a:t>
            </a:r>
            <a:r>
              <a:rPr lang="en-US" sz="1800" dirty="0" err="1"/>
              <a:t>jefa</a:t>
            </a:r>
            <a:r>
              <a:rPr lang="en-US" sz="1800" dirty="0"/>
              <a:t> de </a:t>
            </a:r>
            <a:r>
              <a:rPr lang="en-US" sz="1800" dirty="0" err="1"/>
              <a:t>hogar</a:t>
            </a:r>
            <a:r>
              <a:rPr lang="en-US" sz="1800" dirty="0"/>
              <a:t>, o </a:t>
            </a:r>
            <a:r>
              <a:rPr lang="en-US" sz="1800" dirty="0" err="1"/>
              <a:t>familias</a:t>
            </a:r>
            <a:r>
              <a:rPr lang="en-US" sz="1800" dirty="0"/>
              <a:t> </a:t>
            </a:r>
            <a:r>
              <a:rPr lang="en-US" sz="1800" dirty="0" err="1"/>
              <a:t>matrimoniales</a:t>
            </a:r>
            <a:r>
              <a:rPr lang="en-US" sz="1800" dirty="0"/>
              <a:t> </a:t>
            </a:r>
            <a:r>
              <a:rPr lang="en-US" sz="1800" dirty="0" err="1"/>
              <a:t>donde</a:t>
            </a:r>
            <a:r>
              <a:rPr lang="en-US" sz="1800" dirty="0"/>
              <a:t> </a:t>
            </a:r>
            <a:r>
              <a:rPr lang="en-US" sz="1800" dirty="0" err="1"/>
              <a:t>el</a:t>
            </a:r>
            <a:r>
              <a:rPr lang="en-US" sz="1800" dirty="0"/>
              <a:t> </a:t>
            </a:r>
            <a:r>
              <a:rPr lang="en-US" sz="1800" dirty="0" err="1"/>
              <a:t>marido</a:t>
            </a:r>
            <a:r>
              <a:rPr lang="en-US" sz="1800" dirty="0"/>
              <a:t> </a:t>
            </a:r>
            <a:r>
              <a:rPr lang="en-US" sz="1800" dirty="0" err="1"/>
              <a:t>está</a:t>
            </a:r>
            <a:r>
              <a:rPr lang="en-US" sz="1800" dirty="0"/>
              <a:t> </a:t>
            </a:r>
            <a:r>
              <a:rPr lang="en-US" sz="1800" dirty="0" err="1"/>
              <a:t>jubilado</a:t>
            </a:r>
            <a:r>
              <a:rPr lang="en-US" sz="1800" dirty="0"/>
              <a:t> o </a:t>
            </a:r>
            <a:r>
              <a:rPr lang="en-US" sz="1800" dirty="0" err="1"/>
              <a:t>si</a:t>
            </a:r>
            <a:r>
              <a:rPr lang="en-US" sz="1800" dirty="0"/>
              <a:t> no, </a:t>
            </a:r>
            <a:r>
              <a:rPr lang="en-US" sz="1800" dirty="0" err="1"/>
              <a:t>fuera</a:t>
            </a:r>
            <a:r>
              <a:rPr lang="en-US" sz="1800" dirty="0"/>
              <a:t> de la </a:t>
            </a:r>
            <a:r>
              <a:rPr lang="en-US" sz="1800" dirty="0" err="1"/>
              <a:t>fuerza</a:t>
            </a:r>
            <a:r>
              <a:rPr lang="en-US" sz="1800" dirty="0"/>
              <a:t> </a:t>
            </a:r>
            <a:r>
              <a:rPr lang="en-US" sz="1800" dirty="0" err="1"/>
              <a:t>laboral</a:t>
            </a:r>
            <a:r>
              <a:rPr lang="en-US" sz="1800" dirty="0"/>
              <a:t>, </a:t>
            </a:r>
            <a:r>
              <a:rPr lang="en-US" sz="1800" dirty="0" err="1"/>
              <a:t>desempleado</a:t>
            </a:r>
            <a:r>
              <a:rPr lang="en-US" sz="1800" dirty="0"/>
              <a:t>, o </a:t>
            </a:r>
            <a:r>
              <a:rPr lang="en-US" sz="1800" dirty="0" err="1"/>
              <a:t>sólo</a:t>
            </a:r>
            <a:r>
              <a:rPr lang="en-US" sz="1800" dirty="0"/>
              <a:t> </a:t>
            </a:r>
            <a:r>
              <a:rPr lang="en-US" sz="1800" dirty="0" err="1"/>
              <a:t>trabajando</a:t>
            </a:r>
            <a:r>
              <a:rPr lang="en-US" sz="1800" dirty="0"/>
              <a:t> a </a:t>
            </a:r>
            <a:r>
              <a:rPr lang="en-US" sz="1800" dirty="0" err="1"/>
              <a:t>tiempo</a:t>
            </a:r>
            <a:r>
              <a:rPr lang="en-US" sz="1800" dirty="0"/>
              <a:t> </a:t>
            </a:r>
            <a:r>
              <a:rPr lang="en-US" sz="1800" dirty="0" err="1"/>
              <a:t>parcial</a:t>
            </a:r>
            <a:r>
              <a:rPr lang="en-US" sz="1800" dirty="0"/>
              <a:t>” (1964).</a:t>
            </a:r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1923</Words>
  <Application>Microsoft Macintosh PowerPoint</Application>
  <PresentationFormat>Panorámica</PresentationFormat>
  <Paragraphs>95</Paragraphs>
  <Slides>24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 Ciclo Inicial Optativo del Área Social y Artística del Noreste   SMDS (2022) – Unidad 3  Desigualdades de género: más allá de la estratificación</vt:lpstr>
      <vt:lpstr>Bibliografía</vt:lpstr>
      <vt:lpstr>Los cambios en el mundo en la década de los 60 y su impacto en el tratamiento del tema sexo y género</vt:lpstr>
      <vt:lpstr>¿Y el género? </vt:lpstr>
      <vt:lpstr>El gran cambio:</vt:lpstr>
      <vt:lpstr>¿Hacen invisible a la mujer los estudios de estratificación?</vt:lpstr>
      <vt:lpstr> 6 supuestos dominantes antes de 1968 que son criticados por Acker:</vt:lpstr>
      <vt:lpstr>Actividad de análisis de textos</vt:lpstr>
      <vt:lpstr>Problemas lógicos y de validez de los supuestos</vt:lpstr>
      <vt:lpstr>Problemas lógicos y de validez de los supuestos </vt:lpstr>
      <vt:lpstr>Problemas lógicos y de validez de los supuestos </vt:lpstr>
      <vt:lpstr>El planteo de Acker</vt:lpstr>
      <vt:lpstr>Problemas conceptuales:</vt:lpstr>
      <vt:lpstr>Presentación de PowerPoint</vt:lpstr>
      <vt:lpstr>Presentación de PowerPoint</vt:lpstr>
      <vt:lpstr>Propuesta de Acker</vt:lpstr>
      <vt:lpstr>Implicancias teóricas y metodológicas</vt:lpstr>
      <vt:lpstr>Crítica a 3 mecanismos </vt:lpstr>
      <vt:lpstr>Escriba un argumento para rebatir cada una de estas ideas:</vt:lpstr>
      <vt:lpstr>La subordinación de la categoría ama de casa al estatus del varón.</vt:lpstr>
      <vt:lpstr>Ama de casa como ocupación, pero subordinada a la posición de clase</vt:lpstr>
      <vt:lpstr>Status conferido (Edward Shields, 1968)</vt:lpstr>
      <vt:lpstr>Status pre-marital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TABARE FERNANDEZ</dc:creator>
  <cp:lastModifiedBy>Mariana Porta Galván</cp:lastModifiedBy>
  <cp:revision>3</cp:revision>
  <dcterms:created xsi:type="dcterms:W3CDTF">2020-05-27T22:08:18Z</dcterms:created>
  <dcterms:modified xsi:type="dcterms:W3CDTF">2025-10-09T20:46:10Z</dcterms:modified>
</cp:coreProperties>
</file>