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2"/>
  </p:notesMasterIdLst>
  <p:sldIdLst>
    <p:sldId id="256" r:id="rId2"/>
    <p:sldId id="449" r:id="rId3"/>
    <p:sldId id="268" r:id="rId4"/>
    <p:sldId id="450" r:id="rId5"/>
    <p:sldId id="427" r:id="rId6"/>
    <p:sldId id="443" r:id="rId7"/>
    <p:sldId id="451" r:id="rId8"/>
    <p:sldId id="453" r:id="rId9"/>
    <p:sldId id="399" r:id="rId10"/>
    <p:sldId id="442" r:id="rId11"/>
    <p:sldId id="385" r:id="rId12"/>
    <p:sldId id="381" r:id="rId13"/>
    <p:sldId id="428" r:id="rId14"/>
    <p:sldId id="382" r:id="rId15"/>
    <p:sldId id="386" r:id="rId16"/>
    <p:sldId id="445" r:id="rId17"/>
    <p:sldId id="446" r:id="rId18"/>
    <p:sldId id="454" r:id="rId19"/>
    <p:sldId id="279" r:id="rId20"/>
    <p:sldId id="277" r:id="rId21"/>
    <p:sldId id="411" r:id="rId22"/>
    <p:sldId id="457" r:id="rId23"/>
    <p:sldId id="429" r:id="rId24"/>
    <p:sldId id="463" r:id="rId25"/>
    <p:sldId id="455" r:id="rId26"/>
    <p:sldId id="483" r:id="rId27"/>
    <p:sldId id="363" r:id="rId28"/>
    <p:sldId id="430" r:id="rId29"/>
    <p:sldId id="337" r:id="rId30"/>
    <p:sldId id="456" r:id="rId31"/>
    <p:sldId id="458" r:id="rId32"/>
    <p:sldId id="459" r:id="rId33"/>
    <p:sldId id="460" r:id="rId34"/>
    <p:sldId id="461" r:id="rId35"/>
    <p:sldId id="406" r:id="rId36"/>
    <p:sldId id="432" r:id="rId37"/>
    <p:sldId id="467" r:id="rId38"/>
    <p:sldId id="339" r:id="rId39"/>
    <p:sldId id="464" r:id="rId40"/>
    <p:sldId id="465" r:id="rId41"/>
    <p:sldId id="466" r:id="rId42"/>
    <p:sldId id="352" r:id="rId43"/>
    <p:sldId id="468" r:id="rId44"/>
    <p:sldId id="291" r:id="rId45"/>
    <p:sldId id="288" r:id="rId46"/>
    <p:sldId id="433" r:id="rId47"/>
    <p:sldId id="462" r:id="rId48"/>
    <p:sldId id="338" r:id="rId49"/>
    <p:sldId id="403" r:id="rId50"/>
    <p:sldId id="402" r:id="rId51"/>
    <p:sldId id="470" r:id="rId52"/>
    <p:sldId id="412" r:id="rId53"/>
    <p:sldId id="294" r:id="rId54"/>
    <p:sldId id="482" r:id="rId55"/>
    <p:sldId id="413" r:id="rId56"/>
    <p:sldId id="320" r:id="rId57"/>
    <p:sldId id="469" r:id="rId58"/>
    <p:sldId id="315" r:id="rId59"/>
    <p:sldId id="353" r:id="rId60"/>
    <p:sldId id="471" r:id="rId61"/>
    <p:sldId id="472" r:id="rId62"/>
    <p:sldId id="434" r:id="rId63"/>
    <p:sldId id="372" r:id="rId64"/>
    <p:sldId id="473" r:id="rId65"/>
    <p:sldId id="474" r:id="rId66"/>
    <p:sldId id="475" r:id="rId67"/>
    <p:sldId id="476" r:id="rId68"/>
    <p:sldId id="477" r:id="rId69"/>
    <p:sldId id="422" r:id="rId70"/>
    <p:sldId id="299" r:id="rId71"/>
    <p:sldId id="300" r:id="rId72"/>
    <p:sldId id="314" r:id="rId73"/>
    <p:sldId id="301" r:id="rId74"/>
    <p:sldId id="479" r:id="rId75"/>
    <p:sldId id="480" r:id="rId76"/>
    <p:sldId id="481" r:id="rId77"/>
    <p:sldId id="478" r:id="rId78"/>
    <p:sldId id="440" r:id="rId79"/>
    <p:sldId id="439" r:id="rId80"/>
    <p:sldId id="263" r:id="rId8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hQzKbfGnBdBLr0Y4cFP8xsOG9q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lia Stuhldreher" initials="" lastIdx="1" clrIdx="0"/>
  <p:cmAuthor id="1" name="Laura Lacuagu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59" d="100"/>
          <a:sy n="59" d="100"/>
        </p:scale>
        <p:origin x="1516"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customschemas.google.com/relationships/presentationmetadata" Target="meta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aura Lacuague Pérez" userId="0c1f678e959d8f8b" providerId="LiveId" clId="{90B5F6E6-E66D-4D9E-9256-1F7BA58D7012}"/>
    <pc:docChg chg="undo redo custSel addSld delSld modSld sldOrd">
      <pc:chgData name="Maria Laura Lacuague Pérez" userId="0c1f678e959d8f8b" providerId="LiveId" clId="{90B5F6E6-E66D-4D9E-9256-1F7BA58D7012}" dt="2026-05-26T14:58:03.112" v="1814"/>
      <pc:docMkLst>
        <pc:docMk/>
      </pc:docMkLst>
      <pc:sldChg chg="modSp mod">
        <pc:chgData name="Maria Laura Lacuague Pérez" userId="0c1f678e959d8f8b" providerId="LiveId" clId="{90B5F6E6-E66D-4D9E-9256-1F7BA58D7012}" dt="2026-05-26T14:56:13.633" v="1812" actId="20577"/>
        <pc:sldMkLst>
          <pc:docMk/>
          <pc:sldMk cId="0" sldId="263"/>
        </pc:sldMkLst>
        <pc:spChg chg="mod">
          <ac:chgData name="Maria Laura Lacuague Pérez" userId="0c1f678e959d8f8b" providerId="LiveId" clId="{90B5F6E6-E66D-4D9E-9256-1F7BA58D7012}" dt="2026-05-26T14:56:13.633" v="1812" actId="20577"/>
          <ac:spMkLst>
            <pc:docMk/>
            <pc:sldMk cId="0" sldId="263"/>
            <ac:spMk id="5" creationId="{12CF2C4C-9727-EBA4-835C-0D301DB74DC2}"/>
          </ac:spMkLst>
        </pc:spChg>
      </pc:sldChg>
      <pc:sldChg chg="add del">
        <pc:chgData name="Maria Laura Lacuague Pérez" userId="0c1f678e959d8f8b" providerId="LiveId" clId="{90B5F6E6-E66D-4D9E-9256-1F7BA58D7012}" dt="2026-05-26T14:50:20.508" v="1781" actId="47"/>
        <pc:sldMkLst>
          <pc:docMk/>
          <pc:sldMk cId="3901348792" sldId="289"/>
        </pc:sldMkLst>
      </pc:sldChg>
      <pc:sldChg chg="ord">
        <pc:chgData name="Maria Laura Lacuague Pérez" userId="0c1f678e959d8f8b" providerId="LiveId" clId="{90B5F6E6-E66D-4D9E-9256-1F7BA58D7012}" dt="2026-05-26T14:33:33.787" v="1682"/>
        <pc:sldMkLst>
          <pc:docMk/>
          <pc:sldMk cId="2449799572" sldId="294"/>
        </pc:sldMkLst>
      </pc:sldChg>
      <pc:sldChg chg="del">
        <pc:chgData name="Maria Laura Lacuague Pérez" userId="0c1f678e959d8f8b" providerId="LiveId" clId="{90B5F6E6-E66D-4D9E-9256-1F7BA58D7012}" dt="2026-05-26T14:34:51.123" v="1686" actId="47"/>
        <pc:sldMkLst>
          <pc:docMk/>
          <pc:sldMk cId="3010592453" sldId="296"/>
        </pc:sldMkLst>
      </pc:sldChg>
      <pc:sldChg chg="addSp delSp modSp mod ord">
        <pc:chgData name="Maria Laura Lacuague Pérez" userId="0c1f678e959d8f8b" providerId="LiveId" clId="{90B5F6E6-E66D-4D9E-9256-1F7BA58D7012}" dt="2026-05-26T13:33:48.453" v="730"/>
        <pc:sldMkLst>
          <pc:docMk/>
          <pc:sldMk cId="3441826820" sldId="299"/>
        </pc:sldMkLst>
        <pc:spChg chg="mod">
          <ac:chgData name="Maria Laura Lacuague Pérez" userId="0c1f678e959d8f8b" providerId="LiveId" clId="{90B5F6E6-E66D-4D9E-9256-1F7BA58D7012}" dt="2026-05-26T13:32:56.458" v="722"/>
          <ac:spMkLst>
            <pc:docMk/>
            <pc:sldMk cId="3441826820" sldId="299"/>
            <ac:spMk id="2" creationId="{00000000-0000-0000-0000-000000000000}"/>
          </ac:spMkLst>
        </pc:spChg>
        <pc:spChg chg="mod">
          <ac:chgData name="Maria Laura Lacuague Pérez" userId="0c1f678e959d8f8b" providerId="LiveId" clId="{90B5F6E6-E66D-4D9E-9256-1F7BA58D7012}" dt="2026-05-26T13:29:13.786" v="689" actId="20577"/>
          <ac:spMkLst>
            <pc:docMk/>
            <pc:sldMk cId="3441826820" sldId="299"/>
            <ac:spMk id="3" creationId="{00000000-0000-0000-0000-000000000000}"/>
          </ac:spMkLst>
        </pc:spChg>
        <pc:spChg chg="del">
          <ac:chgData name="Maria Laura Lacuague Pérez" userId="0c1f678e959d8f8b" providerId="LiveId" clId="{90B5F6E6-E66D-4D9E-9256-1F7BA58D7012}" dt="2026-05-26T13:31:08.222" v="705" actId="21"/>
          <ac:spMkLst>
            <pc:docMk/>
            <pc:sldMk cId="3441826820" sldId="299"/>
            <ac:spMk id="4" creationId="{00000000-0000-0000-0000-000000000000}"/>
          </ac:spMkLst>
        </pc:spChg>
        <pc:spChg chg="del">
          <ac:chgData name="Maria Laura Lacuague Pérez" userId="0c1f678e959d8f8b" providerId="LiveId" clId="{90B5F6E6-E66D-4D9E-9256-1F7BA58D7012}" dt="2026-05-26T13:31:14.452" v="706" actId="478"/>
          <ac:spMkLst>
            <pc:docMk/>
            <pc:sldMk cId="3441826820" sldId="299"/>
            <ac:spMk id="5" creationId="{00000000-0000-0000-0000-000000000000}"/>
          </ac:spMkLst>
        </pc:spChg>
        <pc:spChg chg="del">
          <ac:chgData name="Maria Laura Lacuague Pérez" userId="0c1f678e959d8f8b" providerId="LiveId" clId="{90B5F6E6-E66D-4D9E-9256-1F7BA58D7012}" dt="2026-05-26T13:29:21.687" v="690" actId="478"/>
          <ac:spMkLst>
            <pc:docMk/>
            <pc:sldMk cId="3441826820" sldId="299"/>
            <ac:spMk id="6" creationId="{00000000-0000-0000-0000-000000000000}"/>
          </ac:spMkLst>
        </pc:spChg>
        <pc:spChg chg="add del mod">
          <ac:chgData name="Maria Laura Lacuague Pérez" userId="0c1f678e959d8f8b" providerId="LiveId" clId="{90B5F6E6-E66D-4D9E-9256-1F7BA58D7012}" dt="2026-05-26T13:29:25.238" v="691" actId="478"/>
          <ac:spMkLst>
            <pc:docMk/>
            <pc:sldMk cId="3441826820" sldId="299"/>
            <ac:spMk id="8" creationId="{8A758880-DBF5-97A7-8CBD-C443BE07B631}"/>
          </ac:spMkLst>
        </pc:spChg>
        <pc:spChg chg="add del mod">
          <ac:chgData name="Maria Laura Lacuague Pérez" userId="0c1f678e959d8f8b" providerId="LiveId" clId="{90B5F6E6-E66D-4D9E-9256-1F7BA58D7012}" dt="2026-05-26T13:31:18.162" v="707" actId="478"/>
          <ac:spMkLst>
            <pc:docMk/>
            <pc:sldMk cId="3441826820" sldId="299"/>
            <ac:spMk id="10" creationId="{BB7FE057-4659-EC68-A34E-FC20292405BA}"/>
          </ac:spMkLst>
        </pc:spChg>
        <pc:spChg chg="add mod">
          <ac:chgData name="Maria Laura Lacuague Pérez" userId="0c1f678e959d8f8b" providerId="LiveId" clId="{90B5F6E6-E66D-4D9E-9256-1F7BA58D7012}" dt="2026-05-26T13:33:39.437" v="728" actId="948"/>
          <ac:spMkLst>
            <pc:docMk/>
            <pc:sldMk cId="3441826820" sldId="299"/>
            <ac:spMk id="12" creationId="{84DD261D-269F-5F46-3304-E38731A1E33A}"/>
          </ac:spMkLst>
        </pc:spChg>
      </pc:sldChg>
      <pc:sldChg chg="addSp delSp modSp mod ord">
        <pc:chgData name="Maria Laura Lacuague Pérez" userId="0c1f678e959d8f8b" providerId="LiveId" clId="{90B5F6E6-E66D-4D9E-9256-1F7BA58D7012}" dt="2026-05-26T13:43:26.918" v="800" actId="478"/>
        <pc:sldMkLst>
          <pc:docMk/>
          <pc:sldMk cId="2089143418" sldId="300"/>
        </pc:sldMkLst>
        <pc:spChg chg="add mod">
          <ac:chgData name="Maria Laura Lacuague Pérez" userId="0c1f678e959d8f8b" providerId="LiveId" clId="{90B5F6E6-E66D-4D9E-9256-1F7BA58D7012}" dt="2026-05-26T13:43:13.795" v="798" actId="20577"/>
          <ac:spMkLst>
            <pc:docMk/>
            <pc:sldMk cId="2089143418" sldId="300"/>
            <ac:spMk id="4" creationId="{09DC2F09-BDEE-94C7-3313-108F5A8BEF74}"/>
          </ac:spMkLst>
        </pc:spChg>
        <pc:spChg chg="mod">
          <ac:chgData name="Maria Laura Lacuague Pérez" userId="0c1f678e959d8f8b" providerId="LiveId" clId="{90B5F6E6-E66D-4D9E-9256-1F7BA58D7012}" dt="2026-05-26T13:42:47.362" v="794" actId="1076"/>
          <ac:spMkLst>
            <pc:docMk/>
            <pc:sldMk cId="2089143418" sldId="300"/>
            <ac:spMk id="5" creationId="{00000000-0000-0000-0000-000000000000}"/>
          </ac:spMkLst>
        </pc:spChg>
        <pc:spChg chg="del">
          <ac:chgData name="Maria Laura Lacuague Pérez" userId="0c1f678e959d8f8b" providerId="LiveId" clId="{90B5F6E6-E66D-4D9E-9256-1F7BA58D7012}" dt="2026-05-26T13:43:20.361" v="799" actId="478"/>
          <ac:spMkLst>
            <pc:docMk/>
            <pc:sldMk cId="2089143418" sldId="300"/>
            <ac:spMk id="6" creationId="{00000000-0000-0000-0000-000000000000}"/>
          </ac:spMkLst>
        </pc:spChg>
        <pc:spChg chg="add del mod">
          <ac:chgData name="Maria Laura Lacuague Pérez" userId="0c1f678e959d8f8b" providerId="LiveId" clId="{90B5F6E6-E66D-4D9E-9256-1F7BA58D7012}" dt="2026-05-26T13:43:26.918" v="800" actId="478"/>
          <ac:spMkLst>
            <pc:docMk/>
            <pc:sldMk cId="2089143418" sldId="300"/>
            <ac:spMk id="8" creationId="{3A3A9D58-EA37-8AC9-6F8C-A5A3D2B05E68}"/>
          </ac:spMkLst>
        </pc:spChg>
      </pc:sldChg>
      <pc:sldChg chg="modSp mod ord">
        <pc:chgData name="Maria Laura Lacuague Pérez" userId="0c1f678e959d8f8b" providerId="LiveId" clId="{90B5F6E6-E66D-4D9E-9256-1F7BA58D7012}" dt="2026-05-26T13:44:15.534" v="802" actId="1076"/>
        <pc:sldMkLst>
          <pc:docMk/>
          <pc:sldMk cId="3254526592" sldId="301"/>
        </pc:sldMkLst>
        <pc:spChg chg="mod">
          <ac:chgData name="Maria Laura Lacuague Pérez" userId="0c1f678e959d8f8b" providerId="LiveId" clId="{90B5F6E6-E66D-4D9E-9256-1F7BA58D7012}" dt="2026-05-26T13:44:15.534" v="802" actId="1076"/>
          <ac:spMkLst>
            <pc:docMk/>
            <pc:sldMk cId="3254526592" sldId="301"/>
            <ac:spMk id="5" creationId="{07D3553A-0779-4914-A6C0-3E43B940B45B}"/>
          </ac:spMkLst>
        </pc:spChg>
      </pc:sldChg>
      <pc:sldChg chg="del">
        <pc:chgData name="Maria Laura Lacuague Pérez" userId="0c1f678e959d8f8b" providerId="LiveId" clId="{90B5F6E6-E66D-4D9E-9256-1F7BA58D7012}" dt="2026-05-26T13:21:19.599" v="640" actId="47"/>
        <pc:sldMkLst>
          <pc:docMk/>
          <pc:sldMk cId="2348350702" sldId="306"/>
        </pc:sldMkLst>
      </pc:sldChg>
      <pc:sldChg chg="addSp delSp modSp del mod ord">
        <pc:chgData name="Maria Laura Lacuague Pérez" userId="0c1f678e959d8f8b" providerId="LiveId" clId="{90B5F6E6-E66D-4D9E-9256-1F7BA58D7012}" dt="2026-05-26T13:40:06.873" v="781" actId="47"/>
        <pc:sldMkLst>
          <pc:docMk/>
          <pc:sldMk cId="2454690630" sldId="307"/>
        </pc:sldMkLst>
        <pc:spChg chg="del">
          <ac:chgData name="Maria Laura Lacuague Pérez" userId="0c1f678e959d8f8b" providerId="LiveId" clId="{90B5F6E6-E66D-4D9E-9256-1F7BA58D7012}" dt="2026-05-26T13:29:44.259" v="692" actId="478"/>
          <ac:spMkLst>
            <pc:docMk/>
            <pc:sldMk cId="2454690630" sldId="307"/>
            <ac:spMk id="2" creationId="{00000000-0000-0000-0000-000000000000}"/>
          </ac:spMkLst>
        </pc:spChg>
        <pc:spChg chg="del">
          <ac:chgData name="Maria Laura Lacuague Pérez" userId="0c1f678e959d8f8b" providerId="LiveId" clId="{90B5F6E6-E66D-4D9E-9256-1F7BA58D7012}" dt="2026-05-26T13:25:41.193" v="660" actId="478"/>
          <ac:spMkLst>
            <pc:docMk/>
            <pc:sldMk cId="2454690630" sldId="307"/>
            <ac:spMk id="3" creationId="{00000000-0000-0000-0000-000000000000}"/>
          </ac:spMkLst>
        </pc:spChg>
        <pc:spChg chg="del mod">
          <ac:chgData name="Maria Laura Lacuague Pérez" userId="0c1f678e959d8f8b" providerId="LiveId" clId="{90B5F6E6-E66D-4D9E-9256-1F7BA58D7012}" dt="2026-05-26T13:32:12.290" v="717" actId="478"/>
          <ac:spMkLst>
            <pc:docMk/>
            <pc:sldMk cId="2454690630" sldId="307"/>
            <ac:spMk id="5" creationId="{00000000-0000-0000-0000-000000000000}"/>
          </ac:spMkLst>
        </pc:spChg>
        <pc:spChg chg="del">
          <ac:chgData name="Maria Laura Lacuague Pérez" userId="0c1f678e959d8f8b" providerId="LiveId" clId="{90B5F6E6-E66D-4D9E-9256-1F7BA58D7012}" dt="2026-05-26T13:27:31.066" v="677" actId="478"/>
          <ac:spMkLst>
            <pc:docMk/>
            <pc:sldMk cId="2454690630" sldId="307"/>
            <ac:spMk id="6" creationId="{00000000-0000-0000-0000-000000000000}"/>
          </ac:spMkLst>
        </pc:spChg>
        <pc:spChg chg="add del mod">
          <ac:chgData name="Maria Laura Lacuague Pérez" userId="0c1f678e959d8f8b" providerId="LiveId" clId="{90B5F6E6-E66D-4D9E-9256-1F7BA58D7012}" dt="2026-05-26T13:32:18.892" v="719" actId="478"/>
          <ac:spMkLst>
            <pc:docMk/>
            <pc:sldMk cId="2454690630" sldId="307"/>
            <ac:spMk id="7" creationId="{F918AF14-7B11-A264-1047-70629EC4CA8B}"/>
          </ac:spMkLst>
        </pc:spChg>
        <pc:spChg chg="add del mod">
          <ac:chgData name="Maria Laura Lacuague Pérez" userId="0c1f678e959d8f8b" providerId="LiveId" clId="{90B5F6E6-E66D-4D9E-9256-1F7BA58D7012}" dt="2026-05-26T13:28:54.792" v="686"/>
          <ac:spMkLst>
            <pc:docMk/>
            <pc:sldMk cId="2454690630" sldId="307"/>
            <ac:spMk id="9" creationId="{66F0BE02-A034-8705-757D-1A8A74BF5AAB}"/>
          </ac:spMkLst>
        </pc:spChg>
        <pc:spChg chg="add del mod">
          <ac:chgData name="Maria Laura Lacuague Pérez" userId="0c1f678e959d8f8b" providerId="LiveId" clId="{90B5F6E6-E66D-4D9E-9256-1F7BA58D7012}" dt="2026-05-26T13:27:33.558" v="678" actId="478"/>
          <ac:spMkLst>
            <pc:docMk/>
            <pc:sldMk cId="2454690630" sldId="307"/>
            <ac:spMk id="11" creationId="{2EC4B91E-21A3-6F55-628B-678EB18BDE10}"/>
          </ac:spMkLst>
        </pc:spChg>
        <pc:spChg chg="add del mod">
          <ac:chgData name="Maria Laura Lacuague Pérez" userId="0c1f678e959d8f8b" providerId="LiveId" clId="{90B5F6E6-E66D-4D9E-9256-1F7BA58D7012}" dt="2026-05-26T13:31:55.253" v="714"/>
          <ac:spMkLst>
            <pc:docMk/>
            <pc:sldMk cId="2454690630" sldId="307"/>
            <ac:spMk id="13" creationId="{A41834CE-0740-E692-9690-10B484B65D59}"/>
          </ac:spMkLst>
        </pc:spChg>
        <pc:spChg chg="add del mod">
          <ac:chgData name="Maria Laura Lacuague Pérez" userId="0c1f678e959d8f8b" providerId="LiveId" clId="{90B5F6E6-E66D-4D9E-9256-1F7BA58D7012}" dt="2026-05-26T13:32:15.620" v="718" actId="478"/>
          <ac:spMkLst>
            <pc:docMk/>
            <pc:sldMk cId="2454690630" sldId="307"/>
            <ac:spMk id="15" creationId="{E00C20ED-07AD-48E9-5E9C-77EED35ADA75}"/>
          </ac:spMkLst>
        </pc:spChg>
        <pc:spChg chg="add mod">
          <ac:chgData name="Maria Laura Lacuague Pérez" userId="0c1f678e959d8f8b" providerId="LiveId" clId="{90B5F6E6-E66D-4D9E-9256-1F7BA58D7012}" dt="2026-05-26T13:34:37.638" v="736" actId="20577"/>
          <ac:spMkLst>
            <pc:docMk/>
            <pc:sldMk cId="2454690630" sldId="307"/>
            <ac:spMk id="17" creationId="{9B515773-7F6E-FFCF-403C-12F8442578CC}"/>
          </ac:spMkLst>
        </pc:spChg>
      </pc:sldChg>
      <pc:sldChg chg="addSp modSp mod ord">
        <pc:chgData name="Maria Laura Lacuague Pérez" userId="0c1f678e959d8f8b" providerId="LiveId" clId="{90B5F6E6-E66D-4D9E-9256-1F7BA58D7012}" dt="2026-05-26T13:43:53.349" v="801" actId="6549"/>
        <pc:sldMkLst>
          <pc:docMk/>
          <pc:sldMk cId="1711372128" sldId="314"/>
        </pc:sldMkLst>
        <pc:spChg chg="mod">
          <ac:chgData name="Maria Laura Lacuague Pérez" userId="0c1f678e959d8f8b" providerId="LiveId" clId="{90B5F6E6-E66D-4D9E-9256-1F7BA58D7012}" dt="2026-05-26T13:43:53.349" v="801" actId="6549"/>
          <ac:spMkLst>
            <pc:docMk/>
            <pc:sldMk cId="1711372128" sldId="314"/>
            <ac:spMk id="3" creationId="{00000000-0000-0000-0000-000000000000}"/>
          </ac:spMkLst>
        </pc:spChg>
        <pc:spChg chg="add mod">
          <ac:chgData name="Maria Laura Lacuague Pérez" userId="0c1f678e959d8f8b" providerId="LiveId" clId="{90B5F6E6-E66D-4D9E-9256-1F7BA58D7012}" dt="2026-05-26T13:38:06.956" v="773" actId="20577"/>
          <ac:spMkLst>
            <pc:docMk/>
            <pc:sldMk cId="1711372128" sldId="314"/>
            <ac:spMk id="6" creationId="{599D1DA0-9AC0-B71A-897A-942DEA81ABA4}"/>
          </ac:spMkLst>
        </pc:spChg>
      </pc:sldChg>
      <pc:sldChg chg="modSp mod">
        <pc:chgData name="Maria Laura Lacuague Pérez" userId="0c1f678e959d8f8b" providerId="LiveId" clId="{90B5F6E6-E66D-4D9E-9256-1F7BA58D7012}" dt="2026-05-26T14:22:10.787" v="1526" actId="1076"/>
        <pc:sldMkLst>
          <pc:docMk/>
          <pc:sldMk cId="2968141094" sldId="337"/>
        </pc:sldMkLst>
        <pc:spChg chg="mod">
          <ac:chgData name="Maria Laura Lacuague Pérez" userId="0c1f678e959d8f8b" providerId="LiveId" clId="{90B5F6E6-E66D-4D9E-9256-1F7BA58D7012}" dt="2026-05-26T14:22:10.787" v="1526" actId="1076"/>
          <ac:spMkLst>
            <pc:docMk/>
            <pc:sldMk cId="2968141094" sldId="337"/>
            <ac:spMk id="8" creationId="{391BB05D-1E8E-4F5C-55BC-80C3520584C1}"/>
          </ac:spMkLst>
        </pc:spChg>
      </pc:sldChg>
      <pc:sldChg chg="modSp mod ord">
        <pc:chgData name="Maria Laura Lacuague Pérez" userId="0c1f678e959d8f8b" providerId="LiveId" clId="{90B5F6E6-E66D-4D9E-9256-1F7BA58D7012}" dt="2026-05-26T14:52:39.515" v="1783"/>
        <pc:sldMkLst>
          <pc:docMk/>
          <pc:sldMk cId="142923905" sldId="338"/>
        </pc:sldMkLst>
        <pc:spChg chg="mod">
          <ac:chgData name="Maria Laura Lacuague Pérez" userId="0c1f678e959d8f8b" providerId="LiveId" clId="{90B5F6E6-E66D-4D9E-9256-1F7BA58D7012}" dt="2026-05-26T14:27:05.984" v="1649" actId="20577"/>
          <ac:spMkLst>
            <pc:docMk/>
            <pc:sldMk cId="142923905" sldId="338"/>
            <ac:spMk id="5" creationId="{AFF4717D-6803-4F98-BCF9-61AFD4EAEA6B}"/>
          </ac:spMkLst>
        </pc:spChg>
      </pc:sldChg>
      <pc:sldChg chg="del">
        <pc:chgData name="Maria Laura Lacuague Pérez" userId="0c1f678e959d8f8b" providerId="LiveId" clId="{90B5F6E6-E66D-4D9E-9256-1F7BA58D7012}" dt="2026-05-26T13:21:22.271" v="641" actId="47"/>
        <pc:sldMkLst>
          <pc:docMk/>
          <pc:sldMk cId="2038575745" sldId="343"/>
        </pc:sldMkLst>
      </pc:sldChg>
      <pc:sldChg chg="del">
        <pc:chgData name="Maria Laura Lacuague Pérez" userId="0c1f678e959d8f8b" providerId="LiveId" clId="{90B5F6E6-E66D-4D9E-9256-1F7BA58D7012}" dt="2026-05-26T13:22:55.334" v="650" actId="47"/>
        <pc:sldMkLst>
          <pc:docMk/>
          <pc:sldMk cId="3634447445" sldId="345"/>
        </pc:sldMkLst>
      </pc:sldChg>
      <pc:sldChg chg="addSp modSp mod">
        <pc:chgData name="Maria Laura Lacuague Pérez" userId="0c1f678e959d8f8b" providerId="LiveId" clId="{90B5F6E6-E66D-4D9E-9256-1F7BA58D7012}" dt="2026-05-26T13:22:36.260" v="649" actId="1076"/>
        <pc:sldMkLst>
          <pc:docMk/>
          <pc:sldMk cId="977400983" sldId="372"/>
        </pc:sldMkLst>
        <pc:spChg chg="mod">
          <ac:chgData name="Maria Laura Lacuague Pérez" userId="0c1f678e959d8f8b" providerId="LiveId" clId="{90B5F6E6-E66D-4D9E-9256-1F7BA58D7012}" dt="2026-05-26T13:22:29.235" v="647" actId="1076"/>
          <ac:spMkLst>
            <pc:docMk/>
            <pc:sldMk cId="977400983" sldId="372"/>
            <ac:spMk id="7" creationId="{A5825A01-704D-8CE2-C9EA-BD040959D25C}"/>
          </ac:spMkLst>
        </pc:spChg>
        <pc:picChg chg="add mod">
          <ac:chgData name="Maria Laura Lacuague Pérez" userId="0c1f678e959d8f8b" providerId="LiveId" clId="{90B5F6E6-E66D-4D9E-9256-1F7BA58D7012}" dt="2026-05-26T13:22:36.260" v="649" actId="1076"/>
          <ac:picMkLst>
            <pc:docMk/>
            <pc:sldMk cId="977400983" sldId="372"/>
            <ac:picMk id="8" creationId="{842C4246-0CE4-5744-0561-BFA036A9C8AD}"/>
          </ac:picMkLst>
        </pc:picChg>
      </pc:sldChg>
      <pc:sldChg chg="del">
        <pc:chgData name="Maria Laura Lacuague Pérez" userId="0c1f678e959d8f8b" providerId="LiveId" clId="{90B5F6E6-E66D-4D9E-9256-1F7BA58D7012}" dt="2026-05-26T13:22:57.566" v="651" actId="47"/>
        <pc:sldMkLst>
          <pc:docMk/>
          <pc:sldMk cId="2714687444" sldId="376"/>
        </pc:sldMkLst>
      </pc:sldChg>
      <pc:sldChg chg="del">
        <pc:chgData name="Maria Laura Lacuague Pérez" userId="0c1f678e959d8f8b" providerId="LiveId" clId="{90B5F6E6-E66D-4D9E-9256-1F7BA58D7012}" dt="2026-05-26T13:45:25.649" v="804" actId="47"/>
        <pc:sldMkLst>
          <pc:docMk/>
          <pc:sldMk cId="2117093419" sldId="407"/>
        </pc:sldMkLst>
      </pc:sldChg>
      <pc:sldChg chg="del">
        <pc:chgData name="Maria Laura Lacuague Pérez" userId="0c1f678e959d8f8b" providerId="LiveId" clId="{90B5F6E6-E66D-4D9E-9256-1F7BA58D7012}" dt="2026-05-26T13:24:33.656" v="658" actId="47"/>
        <pc:sldMkLst>
          <pc:docMk/>
          <pc:sldMk cId="1527875599" sldId="409"/>
        </pc:sldMkLst>
      </pc:sldChg>
      <pc:sldChg chg="modSp mod">
        <pc:chgData name="Maria Laura Lacuague Pérez" userId="0c1f678e959d8f8b" providerId="LiveId" clId="{90B5F6E6-E66D-4D9E-9256-1F7BA58D7012}" dt="2026-05-26T14:54:09.343" v="1787" actId="6549"/>
        <pc:sldMkLst>
          <pc:docMk/>
          <pc:sldMk cId="2356671602" sldId="412"/>
        </pc:sldMkLst>
        <pc:spChg chg="mod">
          <ac:chgData name="Maria Laura Lacuague Pérez" userId="0c1f678e959d8f8b" providerId="LiveId" clId="{90B5F6E6-E66D-4D9E-9256-1F7BA58D7012}" dt="2026-05-26T14:54:09.343" v="1787" actId="6549"/>
          <ac:spMkLst>
            <pc:docMk/>
            <pc:sldMk cId="2356671602" sldId="412"/>
            <ac:spMk id="5" creationId="{5473D627-B3F6-4F1C-099D-15962409A562}"/>
          </ac:spMkLst>
        </pc:spChg>
      </pc:sldChg>
      <pc:sldChg chg="del">
        <pc:chgData name="Maria Laura Lacuague Pérez" userId="0c1f678e959d8f8b" providerId="LiveId" clId="{90B5F6E6-E66D-4D9E-9256-1F7BA58D7012}" dt="2026-05-26T13:45:37.289" v="806" actId="47"/>
        <pc:sldMkLst>
          <pc:docMk/>
          <pc:sldMk cId="222331891" sldId="414"/>
        </pc:sldMkLst>
      </pc:sldChg>
      <pc:sldChg chg="del">
        <pc:chgData name="Maria Laura Lacuague Pérez" userId="0c1f678e959d8f8b" providerId="LiveId" clId="{90B5F6E6-E66D-4D9E-9256-1F7BA58D7012}" dt="2026-05-26T13:23:32.721" v="652" actId="47"/>
        <pc:sldMkLst>
          <pc:docMk/>
          <pc:sldMk cId="810784003" sldId="420"/>
        </pc:sldMkLst>
      </pc:sldChg>
      <pc:sldChg chg="del">
        <pc:chgData name="Maria Laura Lacuague Pérez" userId="0c1f678e959d8f8b" providerId="LiveId" clId="{90B5F6E6-E66D-4D9E-9256-1F7BA58D7012}" dt="2026-05-26T13:23:35.281" v="653" actId="47"/>
        <pc:sldMkLst>
          <pc:docMk/>
          <pc:sldMk cId="742217832" sldId="421"/>
        </pc:sldMkLst>
      </pc:sldChg>
      <pc:sldChg chg="del">
        <pc:chgData name="Maria Laura Lacuague Pérez" userId="0c1f678e959d8f8b" providerId="LiveId" clId="{90B5F6E6-E66D-4D9E-9256-1F7BA58D7012}" dt="2026-05-26T13:45:22.929" v="803" actId="47"/>
        <pc:sldMkLst>
          <pc:docMk/>
          <pc:sldMk cId="1228851090" sldId="423"/>
        </pc:sldMkLst>
      </pc:sldChg>
      <pc:sldChg chg="modSp mod">
        <pc:chgData name="Maria Laura Lacuague Pérez" userId="0c1f678e959d8f8b" providerId="LiveId" clId="{90B5F6E6-E66D-4D9E-9256-1F7BA58D7012}" dt="2026-05-26T14:15:13.731" v="1494" actId="20577"/>
        <pc:sldMkLst>
          <pc:docMk/>
          <pc:sldMk cId="3749822326" sldId="428"/>
        </pc:sldMkLst>
        <pc:spChg chg="mod">
          <ac:chgData name="Maria Laura Lacuague Pérez" userId="0c1f678e959d8f8b" providerId="LiveId" clId="{90B5F6E6-E66D-4D9E-9256-1F7BA58D7012}" dt="2026-05-26T14:15:13.731" v="1494" actId="20577"/>
          <ac:spMkLst>
            <pc:docMk/>
            <pc:sldMk cId="3749822326" sldId="428"/>
            <ac:spMk id="3" creationId="{DA178473-D271-71F0-EB49-893D79970939}"/>
          </ac:spMkLst>
        </pc:spChg>
      </pc:sldChg>
      <pc:sldChg chg="addSp modSp mod">
        <pc:chgData name="Maria Laura Lacuague Pérez" userId="0c1f678e959d8f8b" providerId="LiveId" clId="{90B5F6E6-E66D-4D9E-9256-1F7BA58D7012}" dt="2026-05-26T14:20:25.746" v="1519" actId="14100"/>
        <pc:sldMkLst>
          <pc:docMk/>
          <pc:sldMk cId="1018432414" sldId="429"/>
        </pc:sldMkLst>
        <pc:spChg chg="mod">
          <ac:chgData name="Maria Laura Lacuague Pérez" userId="0c1f678e959d8f8b" providerId="LiveId" clId="{90B5F6E6-E66D-4D9E-9256-1F7BA58D7012}" dt="2026-05-26T14:20:08.051" v="1515" actId="20577"/>
          <ac:spMkLst>
            <pc:docMk/>
            <pc:sldMk cId="1018432414" sldId="429"/>
            <ac:spMk id="6" creationId="{2A93B2B5-A994-66C7-5476-39F7D56385EF}"/>
          </ac:spMkLst>
        </pc:spChg>
        <pc:picChg chg="add mod">
          <ac:chgData name="Maria Laura Lacuague Pérez" userId="0c1f678e959d8f8b" providerId="LiveId" clId="{90B5F6E6-E66D-4D9E-9256-1F7BA58D7012}" dt="2026-05-26T14:20:25.746" v="1519" actId="14100"/>
          <ac:picMkLst>
            <pc:docMk/>
            <pc:sldMk cId="1018432414" sldId="429"/>
            <ac:picMk id="3" creationId="{C27F7BAA-E7AA-B576-3D80-A1BF3E88861D}"/>
          </ac:picMkLst>
        </pc:picChg>
        <pc:picChg chg="add mod">
          <ac:chgData name="Maria Laura Lacuague Pérez" userId="0c1f678e959d8f8b" providerId="LiveId" clId="{90B5F6E6-E66D-4D9E-9256-1F7BA58D7012}" dt="2026-05-26T14:20:21.964" v="1518" actId="14100"/>
          <ac:picMkLst>
            <pc:docMk/>
            <pc:sldMk cId="1018432414" sldId="429"/>
            <ac:picMk id="4" creationId="{8A33B039-5342-C4E4-88C7-C4F09270D46B}"/>
          </ac:picMkLst>
        </pc:picChg>
      </pc:sldChg>
      <pc:sldChg chg="modSp mod">
        <pc:chgData name="Maria Laura Lacuague Pérez" userId="0c1f678e959d8f8b" providerId="LiveId" clId="{90B5F6E6-E66D-4D9E-9256-1F7BA58D7012}" dt="2026-05-26T14:22:41.085" v="1532" actId="1076"/>
        <pc:sldMkLst>
          <pc:docMk/>
          <pc:sldMk cId="3415860805" sldId="430"/>
        </pc:sldMkLst>
        <pc:spChg chg="mod">
          <ac:chgData name="Maria Laura Lacuague Pérez" userId="0c1f678e959d8f8b" providerId="LiveId" clId="{90B5F6E6-E66D-4D9E-9256-1F7BA58D7012}" dt="2026-05-26T14:22:41.085" v="1532" actId="1076"/>
          <ac:spMkLst>
            <pc:docMk/>
            <pc:sldMk cId="3415860805" sldId="430"/>
            <ac:spMk id="11" creationId="{78BBBD4D-D687-4D30-494E-94141075E2BD}"/>
          </ac:spMkLst>
        </pc:spChg>
      </pc:sldChg>
      <pc:sldChg chg="del">
        <pc:chgData name="Maria Laura Lacuague Pérez" userId="0c1f678e959d8f8b" providerId="LiveId" clId="{90B5F6E6-E66D-4D9E-9256-1F7BA58D7012}" dt="2026-05-26T13:23:51.121" v="654" actId="47"/>
        <pc:sldMkLst>
          <pc:docMk/>
          <pc:sldMk cId="3264693366" sldId="435"/>
        </pc:sldMkLst>
      </pc:sldChg>
      <pc:sldChg chg="del">
        <pc:chgData name="Maria Laura Lacuague Pérez" userId="0c1f678e959d8f8b" providerId="LiveId" clId="{90B5F6E6-E66D-4D9E-9256-1F7BA58D7012}" dt="2026-05-26T13:24:21.587" v="656" actId="47"/>
        <pc:sldMkLst>
          <pc:docMk/>
          <pc:sldMk cId="1401070640" sldId="437"/>
        </pc:sldMkLst>
      </pc:sldChg>
      <pc:sldChg chg="del">
        <pc:chgData name="Maria Laura Lacuague Pérez" userId="0c1f678e959d8f8b" providerId="LiveId" clId="{90B5F6E6-E66D-4D9E-9256-1F7BA58D7012}" dt="2026-05-26T13:24:26.208" v="657" actId="47"/>
        <pc:sldMkLst>
          <pc:docMk/>
          <pc:sldMk cId="847115608" sldId="438"/>
        </pc:sldMkLst>
      </pc:sldChg>
      <pc:sldChg chg="modSp mod">
        <pc:chgData name="Maria Laura Lacuague Pérez" userId="0c1f678e959d8f8b" providerId="LiveId" clId="{90B5F6E6-E66D-4D9E-9256-1F7BA58D7012}" dt="2026-05-26T13:59:31.534" v="1329" actId="20577"/>
        <pc:sldMkLst>
          <pc:docMk/>
          <pc:sldMk cId="1718731715" sldId="439"/>
        </pc:sldMkLst>
        <pc:spChg chg="mod">
          <ac:chgData name="Maria Laura Lacuague Pérez" userId="0c1f678e959d8f8b" providerId="LiveId" clId="{90B5F6E6-E66D-4D9E-9256-1F7BA58D7012}" dt="2026-05-26T13:59:31.534" v="1329" actId="20577"/>
          <ac:spMkLst>
            <pc:docMk/>
            <pc:sldMk cId="1718731715" sldId="439"/>
            <ac:spMk id="3" creationId="{E1D7B4D2-FEB3-A02D-9B21-77BA451EF8A6}"/>
          </ac:spMkLst>
        </pc:spChg>
      </pc:sldChg>
      <pc:sldChg chg="addSp delSp modSp mod">
        <pc:chgData name="Maria Laura Lacuague Pérez" userId="0c1f678e959d8f8b" providerId="LiveId" clId="{90B5F6E6-E66D-4D9E-9256-1F7BA58D7012}" dt="2026-05-26T14:05:50.998" v="1362" actId="1076"/>
        <pc:sldMkLst>
          <pc:docMk/>
          <pc:sldMk cId="2576814477" sldId="443"/>
        </pc:sldMkLst>
        <pc:spChg chg="add del">
          <ac:chgData name="Maria Laura Lacuague Pérez" userId="0c1f678e959d8f8b" providerId="LiveId" clId="{90B5F6E6-E66D-4D9E-9256-1F7BA58D7012}" dt="2026-05-26T14:03:23.389" v="1341" actId="478"/>
          <ac:spMkLst>
            <pc:docMk/>
            <pc:sldMk cId="2576814477" sldId="443"/>
            <ac:spMk id="2" creationId="{C16BD29C-DCF1-355F-CE49-2D5180D9F623}"/>
          </ac:spMkLst>
        </pc:spChg>
        <pc:spChg chg="add del mod">
          <ac:chgData name="Maria Laura Lacuague Pérez" userId="0c1f678e959d8f8b" providerId="LiveId" clId="{90B5F6E6-E66D-4D9E-9256-1F7BA58D7012}" dt="2026-05-26T14:04:46.255" v="1357" actId="948"/>
          <ac:spMkLst>
            <pc:docMk/>
            <pc:sldMk cId="2576814477" sldId="443"/>
            <ac:spMk id="3" creationId="{F3D897CD-69CD-ADDA-46A5-8DC1F41F64A2}"/>
          </ac:spMkLst>
        </pc:spChg>
        <pc:spChg chg="add mod">
          <ac:chgData name="Maria Laura Lacuague Pérez" userId="0c1f678e959d8f8b" providerId="LiveId" clId="{90B5F6E6-E66D-4D9E-9256-1F7BA58D7012}" dt="2026-05-26T14:03:39.562" v="1343"/>
          <ac:spMkLst>
            <pc:docMk/>
            <pc:sldMk cId="2576814477" sldId="443"/>
            <ac:spMk id="4" creationId="{08EDFFD6-BD63-02BF-9FF0-12C0876903BE}"/>
          </ac:spMkLst>
        </pc:spChg>
        <pc:spChg chg="add mod">
          <ac:chgData name="Maria Laura Lacuague Pérez" userId="0c1f678e959d8f8b" providerId="LiveId" clId="{90B5F6E6-E66D-4D9E-9256-1F7BA58D7012}" dt="2026-05-26T14:04:14.335" v="1346"/>
          <ac:spMkLst>
            <pc:docMk/>
            <pc:sldMk cId="2576814477" sldId="443"/>
            <ac:spMk id="5" creationId="{2209AE9F-4C88-69E1-5400-132D486A44CB}"/>
          </ac:spMkLst>
        </pc:spChg>
        <pc:spChg chg="add mod">
          <ac:chgData name="Maria Laura Lacuague Pérez" userId="0c1f678e959d8f8b" providerId="LiveId" clId="{90B5F6E6-E66D-4D9E-9256-1F7BA58D7012}" dt="2026-05-26T14:04:17.953" v="1348"/>
          <ac:spMkLst>
            <pc:docMk/>
            <pc:sldMk cId="2576814477" sldId="443"/>
            <ac:spMk id="6" creationId="{878C9F89-9D68-89A7-FE68-DF8566F6B621}"/>
          </ac:spMkLst>
        </pc:spChg>
        <pc:picChg chg="add mod">
          <ac:chgData name="Maria Laura Lacuague Pérez" userId="0c1f678e959d8f8b" providerId="LiveId" clId="{90B5F6E6-E66D-4D9E-9256-1F7BA58D7012}" dt="2026-05-26T14:05:50.998" v="1362" actId="1076"/>
          <ac:picMkLst>
            <pc:docMk/>
            <pc:sldMk cId="2576814477" sldId="443"/>
            <ac:picMk id="1034" creationId="{22355016-B1E8-CB4F-2763-303404955569}"/>
          </ac:picMkLst>
        </pc:picChg>
      </pc:sldChg>
      <pc:sldChg chg="del">
        <pc:chgData name="Maria Laura Lacuague Pérez" userId="0c1f678e959d8f8b" providerId="LiveId" clId="{90B5F6E6-E66D-4D9E-9256-1F7BA58D7012}" dt="2026-05-26T13:24:02.969" v="655" actId="47"/>
        <pc:sldMkLst>
          <pc:docMk/>
          <pc:sldMk cId="892529407" sldId="447"/>
        </pc:sldMkLst>
      </pc:sldChg>
      <pc:sldChg chg="del">
        <pc:chgData name="Maria Laura Lacuague Pérez" userId="0c1f678e959d8f8b" providerId="LiveId" clId="{90B5F6E6-E66D-4D9E-9256-1F7BA58D7012}" dt="2026-05-26T13:45:32.537" v="805" actId="47"/>
        <pc:sldMkLst>
          <pc:docMk/>
          <pc:sldMk cId="984401589" sldId="448"/>
        </pc:sldMkLst>
      </pc:sldChg>
      <pc:sldChg chg="addSp modSp mod">
        <pc:chgData name="Maria Laura Lacuague Pérez" userId="0c1f678e959d8f8b" providerId="LiveId" clId="{90B5F6E6-E66D-4D9E-9256-1F7BA58D7012}" dt="2026-05-26T14:12:53.798" v="1441" actId="14100"/>
        <pc:sldMkLst>
          <pc:docMk/>
          <pc:sldMk cId="3716183133" sldId="451"/>
        </pc:sldMkLst>
        <pc:spChg chg="add mod ord">
          <ac:chgData name="Maria Laura Lacuague Pérez" userId="0c1f678e959d8f8b" providerId="LiveId" clId="{90B5F6E6-E66D-4D9E-9256-1F7BA58D7012}" dt="2026-05-26T14:12:53.798" v="1441" actId="14100"/>
          <ac:spMkLst>
            <pc:docMk/>
            <pc:sldMk cId="3716183133" sldId="451"/>
            <ac:spMk id="2" creationId="{17876419-754A-468C-F8BE-517D7EDDA2DD}"/>
          </ac:spMkLst>
        </pc:spChg>
        <pc:spChg chg="mod">
          <ac:chgData name="Maria Laura Lacuague Pérez" userId="0c1f678e959d8f8b" providerId="LiveId" clId="{90B5F6E6-E66D-4D9E-9256-1F7BA58D7012}" dt="2026-05-26T14:12:25.019" v="1437" actId="14100"/>
          <ac:spMkLst>
            <pc:docMk/>
            <pc:sldMk cId="3716183133" sldId="451"/>
            <ac:spMk id="3" creationId="{1E514061-3C24-4C2C-F965-B9093C908E61}"/>
          </ac:spMkLst>
        </pc:spChg>
        <pc:picChg chg="add mod">
          <ac:chgData name="Maria Laura Lacuague Pérez" userId="0c1f678e959d8f8b" providerId="LiveId" clId="{90B5F6E6-E66D-4D9E-9256-1F7BA58D7012}" dt="2026-05-26T14:10:08.190" v="1383" actId="1076"/>
          <ac:picMkLst>
            <pc:docMk/>
            <pc:sldMk cId="3716183133" sldId="451"/>
            <ac:picMk id="2050" creationId="{23496EA7-E4C9-C8DA-FE39-D32DFCEBAB3D}"/>
          </ac:picMkLst>
        </pc:picChg>
      </pc:sldChg>
      <pc:sldChg chg="addSp modSp mod">
        <pc:chgData name="Maria Laura Lacuague Pérez" userId="0c1f678e959d8f8b" providerId="LiveId" clId="{90B5F6E6-E66D-4D9E-9256-1F7BA58D7012}" dt="2026-05-26T14:46:38.324" v="1728" actId="1076"/>
        <pc:sldMkLst>
          <pc:docMk/>
          <pc:sldMk cId="776457374" sldId="455"/>
        </pc:sldMkLst>
        <pc:spChg chg="mod">
          <ac:chgData name="Maria Laura Lacuague Pérez" userId="0c1f678e959d8f8b" providerId="LiveId" clId="{90B5F6E6-E66D-4D9E-9256-1F7BA58D7012}" dt="2026-05-26T14:46:25.616" v="1725" actId="1076"/>
          <ac:spMkLst>
            <pc:docMk/>
            <pc:sldMk cId="776457374" sldId="455"/>
            <ac:spMk id="6" creationId="{1E98E07D-BF29-DB63-55AF-3E5EF47CCAF6}"/>
          </ac:spMkLst>
        </pc:spChg>
        <pc:picChg chg="add mod">
          <ac:chgData name="Maria Laura Lacuague Pérez" userId="0c1f678e959d8f8b" providerId="LiveId" clId="{90B5F6E6-E66D-4D9E-9256-1F7BA58D7012}" dt="2026-05-26T14:46:38.324" v="1728" actId="1076"/>
          <ac:picMkLst>
            <pc:docMk/>
            <pc:sldMk cId="776457374" sldId="455"/>
            <ac:picMk id="3" creationId="{61F01195-CF4C-FC97-AAFF-94988FB7E40F}"/>
          </ac:picMkLst>
        </pc:picChg>
      </pc:sldChg>
      <pc:sldChg chg="modSp mod">
        <pc:chgData name="Maria Laura Lacuague Pérez" userId="0c1f678e959d8f8b" providerId="LiveId" clId="{90B5F6E6-E66D-4D9E-9256-1F7BA58D7012}" dt="2026-05-26T14:23:14.886" v="1537" actId="20577"/>
        <pc:sldMkLst>
          <pc:docMk/>
          <pc:sldMk cId="2143471917" sldId="456"/>
        </pc:sldMkLst>
        <pc:spChg chg="mod">
          <ac:chgData name="Maria Laura Lacuague Pérez" userId="0c1f678e959d8f8b" providerId="LiveId" clId="{90B5F6E6-E66D-4D9E-9256-1F7BA58D7012}" dt="2026-05-26T14:23:14.886" v="1537" actId="20577"/>
          <ac:spMkLst>
            <pc:docMk/>
            <pc:sldMk cId="2143471917" sldId="456"/>
            <ac:spMk id="8" creationId="{0F765C16-2E6C-5E09-8D84-A298C818BA44}"/>
          </ac:spMkLst>
        </pc:spChg>
      </pc:sldChg>
      <pc:sldChg chg="ord">
        <pc:chgData name="Maria Laura Lacuague Pérez" userId="0c1f678e959d8f8b" providerId="LiveId" clId="{90B5F6E6-E66D-4D9E-9256-1F7BA58D7012}" dt="2026-05-26T14:58:03.112" v="1814"/>
        <pc:sldMkLst>
          <pc:docMk/>
          <pc:sldMk cId="308461443" sldId="457"/>
        </pc:sldMkLst>
      </pc:sldChg>
      <pc:sldChg chg="addSp modSp mod ord">
        <pc:chgData name="Maria Laura Lacuague Pérez" userId="0c1f678e959d8f8b" providerId="LiveId" clId="{90B5F6E6-E66D-4D9E-9256-1F7BA58D7012}" dt="2026-05-26T14:53:40.825" v="1785"/>
        <pc:sldMkLst>
          <pc:docMk/>
          <pc:sldMk cId="3896104232" sldId="462"/>
        </pc:sldMkLst>
        <pc:spChg chg="add mod">
          <ac:chgData name="Maria Laura Lacuague Pérez" userId="0c1f678e959d8f8b" providerId="LiveId" clId="{90B5F6E6-E66D-4D9E-9256-1F7BA58D7012}" dt="2026-05-26T14:26:47.185" v="1638" actId="1076"/>
          <ac:spMkLst>
            <pc:docMk/>
            <pc:sldMk cId="3896104232" sldId="462"/>
            <ac:spMk id="2" creationId="{BD3262F4-3E63-31EC-9216-7ECEDA5D7090}"/>
          </ac:spMkLst>
        </pc:spChg>
        <pc:spChg chg="add mod">
          <ac:chgData name="Maria Laura Lacuague Pérez" userId="0c1f678e959d8f8b" providerId="LiveId" clId="{90B5F6E6-E66D-4D9E-9256-1F7BA58D7012}" dt="2026-05-26T14:26:42.122" v="1637" actId="1076"/>
          <ac:spMkLst>
            <pc:docMk/>
            <pc:sldMk cId="3896104232" sldId="462"/>
            <ac:spMk id="3" creationId="{964EB317-AEF1-326E-75A3-D1F92DCB72F7}"/>
          </ac:spMkLst>
        </pc:spChg>
      </pc:sldChg>
      <pc:sldChg chg="modSp mod">
        <pc:chgData name="Maria Laura Lacuague Pérez" userId="0c1f678e959d8f8b" providerId="LiveId" clId="{90B5F6E6-E66D-4D9E-9256-1F7BA58D7012}" dt="2026-05-26T14:20:50.179" v="1523" actId="1076"/>
        <pc:sldMkLst>
          <pc:docMk/>
          <pc:sldMk cId="1921006605" sldId="463"/>
        </pc:sldMkLst>
        <pc:spChg chg="mod">
          <ac:chgData name="Maria Laura Lacuague Pérez" userId="0c1f678e959d8f8b" providerId="LiveId" clId="{90B5F6E6-E66D-4D9E-9256-1F7BA58D7012}" dt="2026-05-26T14:20:50.179" v="1523" actId="1076"/>
          <ac:spMkLst>
            <pc:docMk/>
            <pc:sldMk cId="1921006605" sldId="463"/>
            <ac:spMk id="6" creationId="{1A2043F7-3A4C-C9BF-9754-4090FE45B5FB}"/>
          </ac:spMkLst>
        </pc:spChg>
      </pc:sldChg>
      <pc:sldChg chg="modSp mod">
        <pc:chgData name="Maria Laura Lacuague Pérez" userId="0c1f678e959d8f8b" providerId="LiveId" clId="{90B5F6E6-E66D-4D9E-9256-1F7BA58D7012}" dt="2026-05-26T14:27:34.430" v="1652" actId="6549"/>
        <pc:sldMkLst>
          <pc:docMk/>
          <pc:sldMk cId="3328311394" sldId="464"/>
        </pc:sldMkLst>
        <pc:spChg chg="mod">
          <ac:chgData name="Maria Laura Lacuague Pérez" userId="0c1f678e959d8f8b" providerId="LiveId" clId="{90B5F6E6-E66D-4D9E-9256-1F7BA58D7012}" dt="2026-05-26T14:27:34.430" v="1652" actId="6549"/>
          <ac:spMkLst>
            <pc:docMk/>
            <pc:sldMk cId="3328311394" sldId="464"/>
            <ac:spMk id="4" creationId="{C62F49EC-8146-64E3-86F8-69A7974CCA5D}"/>
          </ac:spMkLst>
        </pc:spChg>
      </pc:sldChg>
      <pc:sldChg chg="ord">
        <pc:chgData name="Maria Laura Lacuague Pérez" userId="0c1f678e959d8f8b" providerId="LiveId" clId="{90B5F6E6-E66D-4D9E-9256-1F7BA58D7012}" dt="2026-05-26T14:29:15.612" v="1660"/>
        <pc:sldMkLst>
          <pc:docMk/>
          <pc:sldMk cId="1811551322" sldId="467"/>
        </pc:sldMkLst>
      </pc:sldChg>
      <pc:sldChg chg="ord">
        <pc:chgData name="Maria Laura Lacuague Pérez" userId="0c1f678e959d8f8b" providerId="LiveId" clId="{90B5F6E6-E66D-4D9E-9256-1F7BA58D7012}" dt="2026-05-26T14:33:08.416" v="1680"/>
        <pc:sldMkLst>
          <pc:docMk/>
          <pc:sldMk cId="4255765197" sldId="470"/>
        </pc:sldMkLst>
      </pc:sldChg>
      <pc:sldChg chg="modSp mod">
        <pc:chgData name="Maria Laura Lacuague Pérez" userId="0c1f678e959d8f8b" providerId="LiveId" clId="{90B5F6E6-E66D-4D9E-9256-1F7BA58D7012}" dt="2026-05-26T14:34:46.097" v="1685" actId="20577"/>
        <pc:sldMkLst>
          <pc:docMk/>
          <pc:sldMk cId="3593240268" sldId="471"/>
        </pc:sldMkLst>
        <pc:spChg chg="mod">
          <ac:chgData name="Maria Laura Lacuague Pérez" userId="0c1f678e959d8f8b" providerId="LiveId" clId="{90B5F6E6-E66D-4D9E-9256-1F7BA58D7012}" dt="2026-05-26T14:34:46.097" v="1685" actId="20577"/>
          <ac:spMkLst>
            <pc:docMk/>
            <pc:sldMk cId="3593240268" sldId="471"/>
            <ac:spMk id="8" creationId="{309F39F7-0CA3-9F1E-8748-26034A66B15E}"/>
          </ac:spMkLst>
        </pc:spChg>
      </pc:sldChg>
      <pc:sldChg chg="modSp mod">
        <pc:chgData name="Maria Laura Lacuague Pérez" userId="0c1f678e959d8f8b" providerId="LiveId" clId="{90B5F6E6-E66D-4D9E-9256-1F7BA58D7012}" dt="2026-05-26T14:54:36.325" v="1789" actId="20577"/>
        <pc:sldMkLst>
          <pc:docMk/>
          <pc:sldMk cId="3402302594" sldId="472"/>
        </pc:sldMkLst>
        <pc:spChg chg="mod">
          <ac:chgData name="Maria Laura Lacuague Pérez" userId="0c1f678e959d8f8b" providerId="LiveId" clId="{90B5F6E6-E66D-4D9E-9256-1F7BA58D7012}" dt="2026-05-26T14:54:36.325" v="1789" actId="20577"/>
          <ac:spMkLst>
            <pc:docMk/>
            <pc:sldMk cId="3402302594" sldId="472"/>
            <ac:spMk id="5" creationId="{8C52CBF4-2856-2780-D366-A55D3F565A67}"/>
          </ac:spMkLst>
        </pc:spChg>
      </pc:sldChg>
      <pc:sldChg chg="modSp add mod">
        <pc:chgData name="Maria Laura Lacuague Pérez" userId="0c1f678e959d8f8b" providerId="LiveId" clId="{90B5F6E6-E66D-4D9E-9256-1F7BA58D7012}" dt="2026-05-26T13:10:49.910" v="102" actId="13926"/>
        <pc:sldMkLst>
          <pc:docMk/>
          <pc:sldMk cId="1754266860" sldId="473"/>
        </pc:sldMkLst>
        <pc:spChg chg="mod">
          <ac:chgData name="Maria Laura Lacuague Pérez" userId="0c1f678e959d8f8b" providerId="LiveId" clId="{90B5F6E6-E66D-4D9E-9256-1F7BA58D7012}" dt="2026-05-26T13:10:49.910" v="102" actId="13926"/>
          <ac:spMkLst>
            <pc:docMk/>
            <pc:sldMk cId="1754266860" sldId="473"/>
            <ac:spMk id="7" creationId="{2FDF34A2-321C-A0F5-41C9-794279588BEE}"/>
          </ac:spMkLst>
        </pc:spChg>
      </pc:sldChg>
      <pc:sldChg chg="addSp delSp modSp add mod">
        <pc:chgData name="Maria Laura Lacuague Pérez" userId="0c1f678e959d8f8b" providerId="LiveId" clId="{90B5F6E6-E66D-4D9E-9256-1F7BA58D7012}" dt="2026-05-26T13:13:31.305" v="151" actId="6549"/>
        <pc:sldMkLst>
          <pc:docMk/>
          <pc:sldMk cId="2454065949" sldId="474"/>
        </pc:sldMkLst>
        <pc:spChg chg="add mod">
          <ac:chgData name="Maria Laura Lacuague Pérez" userId="0c1f678e959d8f8b" providerId="LiveId" clId="{90B5F6E6-E66D-4D9E-9256-1F7BA58D7012}" dt="2026-05-26T13:13:31.305" v="151" actId="6549"/>
          <ac:spMkLst>
            <pc:docMk/>
            <pc:sldMk cId="2454065949" sldId="474"/>
            <ac:spMk id="3" creationId="{52E1A608-CE60-7542-DF13-A75F77125E6A}"/>
          </ac:spMkLst>
        </pc:spChg>
        <pc:spChg chg="del">
          <ac:chgData name="Maria Laura Lacuague Pérez" userId="0c1f678e959d8f8b" providerId="LiveId" clId="{90B5F6E6-E66D-4D9E-9256-1F7BA58D7012}" dt="2026-05-26T13:11:27.476" v="103" actId="478"/>
          <ac:spMkLst>
            <pc:docMk/>
            <pc:sldMk cId="2454065949" sldId="474"/>
            <ac:spMk id="7" creationId="{8C026E13-7C2E-E568-E794-40B61A23E59A}"/>
          </ac:spMkLst>
        </pc:spChg>
      </pc:sldChg>
      <pc:sldChg chg="modSp add mod">
        <pc:chgData name="Maria Laura Lacuague Pérez" userId="0c1f678e959d8f8b" providerId="LiveId" clId="{90B5F6E6-E66D-4D9E-9256-1F7BA58D7012}" dt="2026-05-26T13:15:49.237" v="394" actId="13926"/>
        <pc:sldMkLst>
          <pc:docMk/>
          <pc:sldMk cId="4160974265" sldId="475"/>
        </pc:sldMkLst>
        <pc:spChg chg="mod">
          <ac:chgData name="Maria Laura Lacuague Pérez" userId="0c1f678e959d8f8b" providerId="LiveId" clId="{90B5F6E6-E66D-4D9E-9256-1F7BA58D7012}" dt="2026-05-26T13:15:49.237" v="394" actId="13926"/>
          <ac:spMkLst>
            <pc:docMk/>
            <pc:sldMk cId="4160974265" sldId="475"/>
            <ac:spMk id="3" creationId="{212452CF-86CD-23F3-8F0E-6B1CB0D1B72E}"/>
          </ac:spMkLst>
        </pc:spChg>
      </pc:sldChg>
      <pc:sldChg chg="addSp delSp modSp add mod">
        <pc:chgData name="Maria Laura Lacuague Pérez" userId="0c1f678e959d8f8b" providerId="LiveId" clId="{90B5F6E6-E66D-4D9E-9256-1F7BA58D7012}" dt="2026-05-26T13:18:53.683" v="529" actId="6549"/>
        <pc:sldMkLst>
          <pc:docMk/>
          <pc:sldMk cId="2096126509" sldId="476"/>
        </pc:sldMkLst>
        <pc:spChg chg="del">
          <ac:chgData name="Maria Laura Lacuague Pérez" userId="0c1f678e959d8f8b" providerId="LiveId" clId="{90B5F6E6-E66D-4D9E-9256-1F7BA58D7012}" dt="2026-05-26T13:16:00.011" v="396" actId="478"/>
          <ac:spMkLst>
            <pc:docMk/>
            <pc:sldMk cId="2096126509" sldId="476"/>
            <ac:spMk id="3" creationId="{A77BB1BD-CA09-8BA3-CF2E-D4281CCA75FC}"/>
          </ac:spMkLst>
        </pc:spChg>
        <pc:spChg chg="add mod">
          <ac:chgData name="Maria Laura Lacuague Pérez" userId="0c1f678e959d8f8b" providerId="LiveId" clId="{90B5F6E6-E66D-4D9E-9256-1F7BA58D7012}" dt="2026-05-26T13:18:53.683" v="529" actId="6549"/>
          <ac:spMkLst>
            <pc:docMk/>
            <pc:sldMk cId="2096126509" sldId="476"/>
            <ac:spMk id="4" creationId="{0B12B3E1-3EDB-36D9-353E-8AF22CB10CA3}"/>
          </ac:spMkLst>
        </pc:spChg>
      </pc:sldChg>
      <pc:sldChg chg="modSp add mod">
        <pc:chgData name="Maria Laura Lacuague Pérez" userId="0c1f678e959d8f8b" providerId="LiveId" clId="{90B5F6E6-E66D-4D9E-9256-1F7BA58D7012}" dt="2026-05-26T13:20:15.687" v="639" actId="13926"/>
        <pc:sldMkLst>
          <pc:docMk/>
          <pc:sldMk cId="1828865924" sldId="477"/>
        </pc:sldMkLst>
        <pc:spChg chg="mod">
          <ac:chgData name="Maria Laura Lacuague Pérez" userId="0c1f678e959d8f8b" providerId="LiveId" clId="{90B5F6E6-E66D-4D9E-9256-1F7BA58D7012}" dt="2026-05-26T13:20:15.687" v="639" actId="13926"/>
          <ac:spMkLst>
            <pc:docMk/>
            <pc:sldMk cId="1828865924" sldId="477"/>
            <ac:spMk id="4" creationId="{91F58F3B-BD55-A03D-E44E-8610A9FA354E}"/>
          </ac:spMkLst>
        </pc:spChg>
      </pc:sldChg>
      <pc:sldChg chg="add">
        <pc:chgData name="Maria Laura Lacuague Pérez" userId="0c1f678e959d8f8b" providerId="LiveId" clId="{90B5F6E6-E66D-4D9E-9256-1F7BA58D7012}" dt="2026-05-26T13:25:36.665" v="659" actId="2890"/>
        <pc:sldMkLst>
          <pc:docMk/>
          <pc:sldMk cId="3624859654" sldId="478"/>
        </pc:sldMkLst>
      </pc:sldChg>
      <pc:sldChg chg="addSp delSp modSp add mod">
        <pc:chgData name="Maria Laura Lacuague Pérez" userId="0c1f678e959d8f8b" providerId="LiveId" clId="{90B5F6E6-E66D-4D9E-9256-1F7BA58D7012}" dt="2026-05-26T13:53:14.948" v="1314" actId="478"/>
        <pc:sldMkLst>
          <pc:docMk/>
          <pc:sldMk cId="336971971" sldId="479"/>
        </pc:sldMkLst>
        <pc:spChg chg="add mod">
          <ac:chgData name="Maria Laura Lacuague Pérez" userId="0c1f678e959d8f8b" providerId="LiveId" clId="{90B5F6E6-E66D-4D9E-9256-1F7BA58D7012}" dt="2026-05-26T13:52:48.337" v="1312" actId="20577"/>
          <ac:spMkLst>
            <pc:docMk/>
            <pc:sldMk cId="336971971" sldId="479"/>
            <ac:spMk id="4" creationId="{A8EF4D4E-4A91-98A5-9683-1DF949038156}"/>
          </ac:spMkLst>
        </pc:spChg>
        <pc:spChg chg="del">
          <ac:chgData name="Maria Laura Lacuague Pérez" userId="0c1f678e959d8f8b" providerId="LiveId" clId="{90B5F6E6-E66D-4D9E-9256-1F7BA58D7012}" dt="2026-05-26T13:46:46.715" v="808" actId="478"/>
          <ac:spMkLst>
            <pc:docMk/>
            <pc:sldMk cId="336971971" sldId="479"/>
            <ac:spMk id="5" creationId="{FDFC2FBF-C45D-E649-9007-FA18A74C6121}"/>
          </ac:spMkLst>
        </pc:spChg>
        <pc:picChg chg="add del mod">
          <ac:chgData name="Maria Laura Lacuague Pérez" userId="0c1f678e959d8f8b" providerId="LiveId" clId="{90B5F6E6-E66D-4D9E-9256-1F7BA58D7012}" dt="2026-05-26T13:53:14.948" v="1314" actId="478"/>
          <ac:picMkLst>
            <pc:docMk/>
            <pc:sldMk cId="336971971" sldId="479"/>
            <ac:picMk id="6" creationId="{FF21A479-C3FE-214F-4BB1-1F5DC72A1305}"/>
          </ac:picMkLst>
        </pc:picChg>
      </pc:sldChg>
      <pc:sldChg chg="delSp modSp add mod">
        <pc:chgData name="Maria Laura Lacuague Pérez" userId="0c1f678e959d8f8b" providerId="LiveId" clId="{90B5F6E6-E66D-4D9E-9256-1F7BA58D7012}" dt="2026-05-26T13:57:49.699" v="1321" actId="14100"/>
        <pc:sldMkLst>
          <pc:docMk/>
          <pc:sldMk cId="2405536017" sldId="480"/>
        </pc:sldMkLst>
        <pc:spChg chg="del">
          <ac:chgData name="Maria Laura Lacuague Pérez" userId="0c1f678e959d8f8b" providerId="LiveId" clId="{90B5F6E6-E66D-4D9E-9256-1F7BA58D7012}" dt="2026-05-26T13:53:27.693" v="1315" actId="478"/>
          <ac:spMkLst>
            <pc:docMk/>
            <pc:sldMk cId="2405536017" sldId="480"/>
            <ac:spMk id="4" creationId="{D081E0E0-7E77-7983-DB25-4CAB0B5FA0A6}"/>
          </ac:spMkLst>
        </pc:spChg>
        <pc:picChg chg="mod">
          <ac:chgData name="Maria Laura Lacuague Pérez" userId="0c1f678e959d8f8b" providerId="LiveId" clId="{90B5F6E6-E66D-4D9E-9256-1F7BA58D7012}" dt="2026-05-26T13:57:49.699" v="1321" actId="14100"/>
          <ac:picMkLst>
            <pc:docMk/>
            <pc:sldMk cId="2405536017" sldId="480"/>
            <ac:picMk id="6" creationId="{9E01ADBE-D9D0-5E5D-F3B7-D13B094711E8}"/>
          </ac:picMkLst>
        </pc:picChg>
      </pc:sldChg>
      <pc:sldChg chg="addSp delSp modSp add mod">
        <pc:chgData name="Maria Laura Lacuague Pérez" userId="0c1f678e959d8f8b" providerId="LiveId" clId="{90B5F6E6-E66D-4D9E-9256-1F7BA58D7012}" dt="2026-05-26T13:58:53.581" v="1328" actId="14100"/>
        <pc:sldMkLst>
          <pc:docMk/>
          <pc:sldMk cId="4260245334" sldId="481"/>
        </pc:sldMkLst>
        <pc:spChg chg="add mod">
          <ac:chgData name="Maria Laura Lacuague Pérez" userId="0c1f678e959d8f8b" providerId="LiveId" clId="{90B5F6E6-E66D-4D9E-9256-1F7BA58D7012}" dt="2026-05-26T13:58:53.581" v="1328" actId="14100"/>
          <ac:spMkLst>
            <pc:docMk/>
            <pc:sldMk cId="4260245334" sldId="481"/>
            <ac:spMk id="3" creationId="{028ABCD7-38E1-101B-D08E-EF85D1A2E0D7}"/>
          </ac:spMkLst>
        </pc:spChg>
        <pc:picChg chg="del">
          <ac:chgData name="Maria Laura Lacuague Pérez" userId="0c1f678e959d8f8b" providerId="LiveId" clId="{90B5F6E6-E66D-4D9E-9256-1F7BA58D7012}" dt="2026-05-26T13:58:02.266" v="1323" actId="478"/>
          <ac:picMkLst>
            <pc:docMk/>
            <pc:sldMk cId="4260245334" sldId="481"/>
            <ac:picMk id="6" creationId="{C42A69F0-7776-F73D-5122-BF9FF1062A39}"/>
          </ac:picMkLst>
        </pc:picChg>
      </pc:sldChg>
      <pc:sldChg chg="modSp add mod">
        <pc:chgData name="Maria Laura Lacuague Pérez" userId="0c1f678e959d8f8b" providerId="LiveId" clId="{90B5F6E6-E66D-4D9E-9256-1F7BA58D7012}" dt="2026-05-26T14:32:41.041" v="1678" actId="1076"/>
        <pc:sldMkLst>
          <pc:docMk/>
          <pc:sldMk cId="172379649" sldId="482"/>
        </pc:sldMkLst>
        <pc:spChg chg="mod">
          <ac:chgData name="Maria Laura Lacuague Pérez" userId="0c1f678e959d8f8b" providerId="LiveId" clId="{90B5F6E6-E66D-4D9E-9256-1F7BA58D7012}" dt="2026-05-26T14:32:41.041" v="1678" actId="1076"/>
          <ac:spMkLst>
            <pc:docMk/>
            <pc:sldMk cId="172379649" sldId="482"/>
            <ac:spMk id="5" creationId="{BA939912-1785-DE52-F4C0-418DC8DC93EC}"/>
          </ac:spMkLst>
        </pc:spChg>
      </pc:sldChg>
      <pc:sldChg chg="addSp modSp add mod">
        <pc:chgData name="Maria Laura Lacuague Pérez" userId="0c1f678e959d8f8b" providerId="LiveId" clId="{90B5F6E6-E66D-4D9E-9256-1F7BA58D7012}" dt="2026-05-26T14:49:48.793" v="1780" actId="14100"/>
        <pc:sldMkLst>
          <pc:docMk/>
          <pc:sldMk cId="3244678594" sldId="483"/>
        </pc:sldMkLst>
        <pc:spChg chg="mod">
          <ac:chgData name="Maria Laura Lacuague Pérez" userId="0c1f678e959d8f8b" providerId="LiveId" clId="{90B5F6E6-E66D-4D9E-9256-1F7BA58D7012}" dt="2026-05-26T14:49:08.790" v="1776" actId="1076"/>
          <ac:spMkLst>
            <pc:docMk/>
            <pc:sldMk cId="3244678594" sldId="483"/>
            <ac:spMk id="6" creationId="{3FC02928-0D5C-9B95-7D1F-702DEF44C32E}"/>
          </ac:spMkLst>
        </pc:spChg>
        <pc:picChg chg="add mod">
          <ac:chgData name="Maria Laura Lacuague Pérez" userId="0c1f678e959d8f8b" providerId="LiveId" clId="{90B5F6E6-E66D-4D9E-9256-1F7BA58D7012}" dt="2026-05-26T14:49:48.793" v="1780" actId="14100"/>
          <ac:picMkLst>
            <pc:docMk/>
            <pc:sldMk cId="3244678594" sldId="483"/>
            <ac:picMk id="3" creationId="{97B7D519-687B-5223-4BFC-71CD2B28B2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204803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1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02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65A297-6C55-4794-B800-99B8A449EC9D}"/>
              </a:ext>
            </a:extLst>
          </p:cNvPr>
          <p:cNvSpPr>
            <a:spLocks noGrp="1"/>
          </p:cNvSpPr>
          <p:nvPr>
            <p:ph type="dt" sz="half" idx="10"/>
          </p:nvPr>
        </p:nvSpPr>
        <p:spPr/>
        <p:txBody>
          <a:bodyPr/>
          <a:lstStyle/>
          <a:p>
            <a:fld id="{51F031C6-CAAF-43CA-A656-F2A2EEF3027F}" type="datetimeFigureOut">
              <a:rPr lang="es-UY" smtClean="0"/>
              <a:t>26/5/2026</a:t>
            </a:fld>
            <a:endParaRPr lang="es-UY"/>
          </a:p>
        </p:txBody>
      </p:sp>
      <p:sp>
        <p:nvSpPr>
          <p:cNvPr id="3" name="Marcador de pie de página 2">
            <a:extLst>
              <a:ext uri="{FF2B5EF4-FFF2-40B4-BE49-F238E27FC236}">
                <a16:creationId xmlns:a16="http://schemas.microsoft.com/office/drawing/2014/main" id="{4244A901-CE15-4F5E-A655-400B392D888E}"/>
              </a:ext>
            </a:extLst>
          </p:cNvPr>
          <p:cNvSpPr>
            <a:spLocks noGrp="1"/>
          </p:cNvSpPr>
          <p:nvPr>
            <p:ph type="ftr" sz="quarter" idx="11"/>
          </p:nvPr>
        </p:nvSpPr>
        <p:spPr/>
        <p:txBody>
          <a:bodyPr/>
          <a:lstStyle/>
          <a:p>
            <a:endParaRPr lang="es-UY"/>
          </a:p>
        </p:txBody>
      </p:sp>
      <p:sp>
        <p:nvSpPr>
          <p:cNvPr id="4" name="Marcador de número de diapositiva 3">
            <a:extLst>
              <a:ext uri="{FF2B5EF4-FFF2-40B4-BE49-F238E27FC236}">
                <a16:creationId xmlns:a16="http://schemas.microsoft.com/office/drawing/2014/main" id="{9E842ABD-A2B7-434B-832A-C0C5052E566E}"/>
              </a:ext>
            </a:extLst>
          </p:cNvPr>
          <p:cNvSpPr>
            <a:spLocks noGrp="1"/>
          </p:cNvSpPr>
          <p:nvPr>
            <p:ph type="sldNum" sz="quarter" idx="12"/>
          </p:nvPr>
        </p:nvSpPr>
        <p:spPr/>
        <p:txBody>
          <a:bodyPr/>
          <a:lstStyle/>
          <a:p>
            <a:fld id="{32B44385-EED6-4FB2-B850-7FD90C354F04}" type="slidenum">
              <a:rPr lang="es-UY" smtClean="0"/>
              <a:t>‹Nº›</a:t>
            </a:fld>
            <a:endParaRPr lang="es-UY"/>
          </a:p>
        </p:txBody>
      </p:sp>
    </p:spTree>
    <p:extLst>
      <p:ext uri="{BB962C8B-B14F-4D97-AF65-F5344CB8AC3E}">
        <p14:creationId xmlns:p14="http://schemas.microsoft.com/office/powerpoint/2010/main" val="149517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mbria"/>
                <a:ea typeface="Cambria"/>
                <a:cs typeface="Cambria"/>
                <a:sym typeface="Cambr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mbria"/>
                <a:ea typeface="Cambria"/>
                <a:cs typeface="Cambria"/>
                <a:sym typeface="Cambri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mbria"/>
                <a:ea typeface="Cambria"/>
                <a:cs typeface="Cambria"/>
                <a:sym typeface="Cambri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9pPr>
          </a:lstStyle>
          <a:p>
            <a:endParaRPr/>
          </a:p>
        </p:txBody>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DXUrOWF8nOs" TargetMode="External"/><Relationship Id="rId4" Type="http://schemas.openxmlformats.org/officeDocument/2006/relationships/image" Target="../media/image44.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C:\Users\GUILLE\Documents\GUILLE\FLIA\amali\TED\caratula.jpg"/>
          <p:cNvPicPr preferRelativeResize="0"/>
          <p:nvPr/>
        </p:nvPicPr>
        <p:blipFill rotWithShape="1">
          <a:blip r:embed="rId3">
            <a:alphaModFix/>
          </a:blip>
          <a:srcRect/>
          <a:stretch/>
        </p:blipFill>
        <p:spPr>
          <a:xfrm>
            <a:off x="-123825" y="-61442"/>
            <a:ext cx="9267825" cy="6953250"/>
          </a:xfrm>
          <a:prstGeom prst="rect">
            <a:avLst/>
          </a:prstGeom>
          <a:noFill/>
          <a:ln>
            <a:noFill/>
          </a:ln>
        </p:spPr>
      </p:pic>
      <p:sp>
        <p:nvSpPr>
          <p:cNvPr id="85" name="Google Shape;85;p1"/>
          <p:cNvSpPr txBox="1">
            <a:spLocks noGrp="1"/>
          </p:cNvSpPr>
          <p:nvPr>
            <p:ph type="ctrTitle"/>
          </p:nvPr>
        </p:nvSpPr>
        <p:spPr>
          <a:xfrm>
            <a:off x="1857067" y="2611897"/>
            <a:ext cx="7772400" cy="172819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ct val="100000"/>
              <a:buFont typeface="Calibri"/>
              <a:buNone/>
            </a:pPr>
            <a:r>
              <a:rPr lang="es-AR" sz="4000" b="1" dirty="0">
                <a:solidFill>
                  <a:srgbClr val="C00000"/>
                </a:solidFill>
              </a:rPr>
              <a:t>CURSO: Introducción a los</a:t>
            </a:r>
            <a:br>
              <a:rPr lang="es-AR" sz="4000" b="1" dirty="0">
                <a:solidFill>
                  <a:srgbClr val="C00000"/>
                </a:solidFill>
              </a:rPr>
            </a:br>
            <a:r>
              <a:rPr lang="es-AR" sz="4000" b="1" dirty="0">
                <a:solidFill>
                  <a:srgbClr val="C00000"/>
                </a:solidFill>
              </a:rPr>
              <a:t>problemas del desarrollo</a:t>
            </a:r>
            <a:br>
              <a:rPr lang="es-AR" sz="4000" b="1" dirty="0">
                <a:solidFill>
                  <a:srgbClr val="C00000"/>
                </a:solidFill>
              </a:rPr>
            </a:br>
            <a:r>
              <a:rPr lang="es-AR" sz="3100" b="1" dirty="0">
                <a:solidFill>
                  <a:srgbClr val="C00000"/>
                </a:solidFill>
              </a:rPr>
              <a:t>1er semestre 2026 – 8vo teórico</a:t>
            </a:r>
            <a:endParaRPr dirty="0"/>
          </a:p>
        </p:txBody>
      </p:sp>
      <p:sp>
        <p:nvSpPr>
          <p:cNvPr id="86" name="Google Shape;86;p1"/>
          <p:cNvSpPr txBox="1">
            <a:spLocks noGrp="1"/>
          </p:cNvSpPr>
          <p:nvPr>
            <p:ph type="subTitle" idx="1"/>
          </p:nvPr>
        </p:nvSpPr>
        <p:spPr>
          <a:xfrm>
            <a:off x="1237698" y="4283273"/>
            <a:ext cx="6184776" cy="1296144"/>
          </a:xfrm>
          <a:prstGeom prst="rect">
            <a:avLst/>
          </a:prstGeom>
          <a:noFill/>
          <a:ln>
            <a:noFill/>
          </a:ln>
        </p:spPr>
        <p:txBody>
          <a:bodyPr spcFirstLastPara="1" wrap="square" lIns="91425" tIns="45700" rIns="91425" bIns="45700" anchor="t" anchorCtr="0">
            <a:normAutofit fontScale="85000" lnSpcReduction="10000"/>
          </a:bodyPr>
          <a:lstStyle/>
          <a:p>
            <a:pPr marL="0" indent="0" algn="l">
              <a:spcBef>
                <a:spcPts val="400"/>
              </a:spcBef>
              <a:buSzPct val="100000"/>
            </a:pPr>
            <a:r>
              <a:rPr lang="es-AR" sz="3200" b="1" dirty="0">
                <a:solidFill>
                  <a:schemeClr val="tx1">
                    <a:lumMod val="75000"/>
                    <a:lumOff val="25000"/>
                  </a:schemeClr>
                </a:solidFill>
              </a:rPr>
              <a:t>Docentes: Amalia Stuhldreher - Mauricio De Souza – Carolina Bazzi – Lucía Bastos – </a:t>
            </a:r>
            <a:r>
              <a:rPr lang="es-AR" b="1" dirty="0">
                <a:solidFill>
                  <a:schemeClr val="tx1">
                    <a:lumMod val="75000"/>
                    <a:lumOff val="25000"/>
                  </a:schemeClr>
                </a:solidFill>
              </a:rPr>
              <a:t>Matías Amaral</a:t>
            </a:r>
            <a:endParaRPr lang="es-AR" sz="3200" b="1" dirty="0">
              <a:solidFill>
                <a:schemeClr val="tx1">
                  <a:lumMod val="75000"/>
                  <a:lumOff val="25000"/>
                </a:schemeClr>
              </a:solidFill>
            </a:endParaRPr>
          </a:p>
          <a:p>
            <a:pPr marL="0" lvl="0" indent="0" algn="l" rtl="0">
              <a:spcBef>
                <a:spcPts val="400"/>
              </a:spcBef>
              <a:spcAft>
                <a:spcPts val="0"/>
              </a:spcAft>
              <a:buClr>
                <a:srgbClr val="888888"/>
              </a:buClr>
              <a:buSzPct val="100000"/>
              <a:buNone/>
            </a:pPr>
            <a:endParaRPr b="1" dirty="0">
              <a:solidFill>
                <a:schemeClr val="dk1"/>
              </a:solidFill>
            </a:endParaRPr>
          </a:p>
        </p:txBody>
      </p:sp>
      <p:pic>
        <p:nvPicPr>
          <p:cNvPr id="87" name="Google Shape;87;p1" descr="C:\Amalia\CUT_Desarrollo PDU en desarrollo\logos juntos IDIIS y TED.jpg"/>
          <p:cNvPicPr preferRelativeResize="0"/>
          <p:nvPr/>
        </p:nvPicPr>
        <p:blipFill rotWithShape="1">
          <a:blip r:embed="rId4">
            <a:alphaModFix/>
          </a:blip>
          <a:srcRect/>
          <a:stretch/>
        </p:blipFill>
        <p:spPr>
          <a:xfrm>
            <a:off x="4679784" y="5571756"/>
            <a:ext cx="4248928" cy="1112586"/>
          </a:xfrm>
          <a:prstGeom prst="rect">
            <a:avLst/>
          </a:prstGeom>
          <a:noFill/>
          <a:ln>
            <a:noFill/>
          </a:ln>
        </p:spPr>
      </p:pic>
      <p:pic>
        <p:nvPicPr>
          <p:cNvPr id="88" name="Google Shape;88;p1"/>
          <p:cNvPicPr preferRelativeResize="0"/>
          <p:nvPr/>
        </p:nvPicPr>
        <p:blipFill rotWithShape="1">
          <a:blip r:embed="rId5">
            <a:alphaModFix/>
          </a:blip>
          <a:srcRect/>
          <a:stretch/>
        </p:blipFill>
        <p:spPr>
          <a:xfrm>
            <a:off x="5901612" y="1756604"/>
            <a:ext cx="1190668" cy="623519"/>
          </a:xfrm>
          <a:prstGeom prst="rect">
            <a:avLst/>
          </a:prstGeom>
          <a:noFill/>
          <a:ln>
            <a:noFill/>
          </a:ln>
        </p:spPr>
      </p:pic>
      <p:pic>
        <p:nvPicPr>
          <p:cNvPr id="89" name="Google Shape;89;p1"/>
          <p:cNvPicPr preferRelativeResize="0"/>
          <p:nvPr/>
        </p:nvPicPr>
        <p:blipFill rotWithShape="1">
          <a:blip r:embed="rId6">
            <a:alphaModFix/>
          </a:blip>
          <a:srcRect/>
          <a:stretch/>
        </p:blipFill>
        <p:spPr>
          <a:xfrm>
            <a:off x="6239140" y="584968"/>
            <a:ext cx="565108" cy="964010"/>
          </a:xfrm>
          <a:prstGeom prst="rect">
            <a:avLst/>
          </a:prstGeom>
          <a:solidFill>
            <a:schemeClr val="lt1"/>
          </a:solidFill>
          <a:ln>
            <a:noFill/>
          </a:ln>
        </p:spPr>
      </p:pic>
      <p:pic>
        <p:nvPicPr>
          <p:cNvPr id="90" name="Google Shape;90;p1"/>
          <p:cNvPicPr preferRelativeResize="0"/>
          <p:nvPr/>
        </p:nvPicPr>
        <p:blipFill rotWithShape="1">
          <a:blip r:embed="rId7">
            <a:alphaModFix/>
          </a:blip>
          <a:srcRect/>
          <a:stretch/>
        </p:blipFill>
        <p:spPr>
          <a:xfrm>
            <a:off x="7524328" y="1685842"/>
            <a:ext cx="713352" cy="691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3A53-BEE1-7E36-135C-A049DC58603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01C9185-F70F-5C82-C01E-D02A5B10C751}"/>
              </a:ext>
            </a:extLst>
          </p:cNvPr>
          <p:cNvSpPr txBox="1"/>
          <p:nvPr/>
        </p:nvSpPr>
        <p:spPr>
          <a:xfrm>
            <a:off x="128016" y="888596"/>
            <a:ext cx="8728954" cy="4874283"/>
          </a:xfrm>
          <a:prstGeom prst="rect">
            <a:avLst/>
          </a:prstGeom>
          <a:noFill/>
        </p:spPr>
        <p:txBody>
          <a:bodyPr wrap="square">
            <a:spAutoFit/>
          </a:bodyPr>
          <a:lstStyle/>
          <a:p>
            <a:pPr marL="457200">
              <a:lnSpc>
                <a:spcPct val="107000"/>
              </a:lnSpc>
              <a:spcAft>
                <a:spcPts val="800"/>
              </a:spcAft>
            </a:pPr>
            <a:r>
              <a:rPr lang="es-UY" sz="2800" dirty="0"/>
              <a:t>Y esto se da porque la forma en se satisfacen esas necesidades, determina la magnitud del  impacto sobre el entorno, siendo  muy diferentes de sociedad en sociedad.</a:t>
            </a:r>
          </a:p>
          <a:p>
            <a:pPr marL="457200">
              <a:lnSpc>
                <a:spcPct val="107000"/>
              </a:lnSpc>
              <a:spcAft>
                <a:spcPts val="800"/>
              </a:spcAft>
            </a:pPr>
            <a:endParaRPr lang="es-UY" sz="2800" dirty="0"/>
          </a:p>
          <a:p>
            <a:pPr marL="457200">
              <a:lnSpc>
                <a:spcPct val="107000"/>
              </a:lnSpc>
              <a:spcAft>
                <a:spcPts val="800"/>
              </a:spcAft>
            </a:pPr>
            <a:r>
              <a:rPr lang="es-UY" sz="2800" dirty="0"/>
              <a:t>Esta relación con la naturaleza se da desde que el hombre existe y no es exclusiva del hombre sino de todo ser vivo, con su entorno, dado que todos requieren de alimentos  para subsistir, que extraen del entorno, y abrigo.</a:t>
            </a:r>
          </a:p>
        </p:txBody>
      </p:sp>
    </p:spTree>
    <p:extLst>
      <p:ext uri="{BB962C8B-B14F-4D97-AF65-F5344CB8AC3E}">
        <p14:creationId xmlns:p14="http://schemas.microsoft.com/office/powerpoint/2010/main" val="195418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 rodent in a body of water&#10;&#10;Description automatically generated">
            <a:extLst>
              <a:ext uri="{FF2B5EF4-FFF2-40B4-BE49-F238E27FC236}">
                <a16:creationId xmlns:a16="http://schemas.microsoft.com/office/drawing/2014/main" id="{774B3FBC-F5D1-4E18-8E95-871C94FC9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38" y="1886081"/>
            <a:ext cx="8942482" cy="4858299"/>
          </a:xfrm>
          <a:prstGeom prst="rect">
            <a:avLst/>
          </a:prstGeom>
        </p:spPr>
      </p:pic>
      <p:pic>
        <p:nvPicPr>
          <p:cNvPr id="8" name="Picture 5" descr="A close up of a tree&#10;&#10;Description automatically generated">
            <a:extLst>
              <a:ext uri="{FF2B5EF4-FFF2-40B4-BE49-F238E27FC236}">
                <a16:creationId xmlns:a16="http://schemas.microsoft.com/office/drawing/2014/main" id="{C5B3AA2C-686B-4DF7-BFC4-2473F114D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311" y="113620"/>
            <a:ext cx="4518351" cy="2994088"/>
          </a:xfrm>
          <a:prstGeom prst="rect">
            <a:avLst/>
          </a:prstGeom>
        </p:spPr>
      </p:pic>
      <p:pic>
        <p:nvPicPr>
          <p:cNvPr id="11" name="Picture 10" descr="A close up of a bird&#10;&#10;Description automatically generated">
            <a:extLst>
              <a:ext uri="{FF2B5EF4-FFF2-40B4-BE49-F238E27FC236}">
                <a16:creationId xmlns:a16="http://schemas.microsoft.com/office/drawing/2014/main" id="{2A57C9AF-6FA6-4226-98F7-27DB0B6E8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 y="110997"/>
            <a:ext cx="4496820" cy="2996711"/>
          </a:xfrm>
          <a:prstGeom prst="rect">
            <a:avLst/>
          </a:prstGeom>
        </p:spPr>
      </p:pic>
      <p:sp>
        <p:nvSpPr>
          <p:cNvPr id="4" name="Rectangle 3">
            <a:extLst>
              <a:ext uri="{FF2B5EF4-FFF2-40B4-BE49-F238E27FC236}">
                <a16:creationId xmlns:a16="http://schemas.microsoft.com/office/drawing/2014/main" id="{7E87B783-6DBF-467B-B6EA-5C0AEC6B3CBD}"/>
              </a:ext>
            </a:extLst>
          </p:cNvPr>
          <p:cNvSpPr/>
          <p:nvPr/>
        </p:nvSpPr>
        <p:spPr>
          <a:xfrm>
            <a:off x="1277634" y="902855"/>
            <a:ext cx="6480720" cy="367216"/>
          </a:xfrm>
          <a:prstGeom prst="rect">
            <a:avLst/>
          </a:prstGeom>
        </p:spPr>
        <p:txBody>
          <a:bodyPr wrap="square">
            <a:spAutoFit/>
          </a:bodyPr>
          <a:lstStyle/>
          <a:p>
            <a:pPr algn="just">
              <a:lnSpc>
                <a:spcPct val="107000"/>
              </a:lnSpc>
              <a:spcAft>
                <a:spcPts val="600"/>
              </a:spcAft>
            </a:pPr>
            <a:r>
              <a:rPr lang="es-UY" sz="18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379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D2FED1-A95E-4CBF-B6E3-33CCDECF69AB}"/>
              </a:ext>
            </a:extLst>
          </p:cNvPr>
          <p:cNvSpPr/>
          <p:nvPr/>
        </p:nvSpPr>
        <p:spPr>
          <a:xfrm>
            <a:off x="402033" y="81351"/>
            <a:ext cx="8449736" cy="461665"/>
          </a:xfrm>
          <a:prstGeom prst="rect">
            <a:avLst/>
          </a:prstGeom>
        </p:spPr>
        <p:txBody>
          <a:bodyPr wrap="square">
            <a:spAutoFit/>
          </a:bodyPr>
          <a:lstStyle/>
          <a:p>
            <a:r>
              <a:rPr lang="es-UY" sz="2400" dirty="0">
                <a:latin typeface="+mj-lt"/>
                <a:ea typeface="Calibri" panose="020F0502020204030204" pitchFamily="34" charset="0"/>
                <a:cs typeface="Times New Roman" panose="02020603050405020304" pitchFamily="18" charset="0"/>
              </a:rPr>
              <a:t>Subsistencia a través de la caza,  la pesca, </a:t>
            </a:r>
            <a:r>
              <a:rPr lang="es-UY" sz="2400" dirty="0" err="1">
                <a:latin typeface="+mj-lt"/>
                <a:ea typeface="Calibri" panose="020F0502020204030204" pitchFamily="34" charset="0"/>
                <a:cs typeface="Times New Roman" panose="02020603050405020304" pitchFamily="18" charset="0"/>
              </a:rPr>
              <a:t>etc</a:t>
            </a:r>
            <a:r>
              <a:rPr lang="es-UY" sz="2400" dirty="0">
                <a:latin typeface="+mj-lt"/>
                <a:ea typeface="Calibri" panose="020F0502020204030204" pitchFamily="34" charset="0"/>
                <a:cs typeface="Times New Roman" panose="02020603050405020304" pitchFamily="18" charset="0"/>
              </a:rPr>
              <a:t>.,etc..</a:t>
            </a:r>
            <a:endParaRPr lang="es-UY" sz="2400" b="1" dirty="0">
              <a:latin typeface="+mj-lt"/>
            </a:endParaRPr>
          </a:p>
        </p:txBody>
      </p:sp>
      <p:pic>
        <p:nvPicPr>
          <p:cNvPr id="4" name="Picture 3" descr="A picture containing outdoor, animal, grass, cow&#10;&#10;Description automatically generated">
            <a:extLst>
              <a:ext uri="{FF2B5EF4-FFF2-40B4-BE49-F238E27FC236}">
                <a16:creationId xmlns:a16="http://schemas.microsoft.com/office/drawing/2014/main" id="{09C5F094-A4DE-4EB2-9D5F-F3E0DBA06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92" y="974860"/>
            <a:ext cx="7532016" cy="5059726"/>
          </a:xfrm>
          <a:prstGeom prst="rect">
            <a:avLst/>
          </a:prstGeom>
        </p:spPr>
      </p:pic>
    </p:spTree>
    <p:extLst>
      <p:ext uri="{BB962C8B-B14F-4D97-AF65-F5344CB8AC3E}">
        <p14:creationId xmlns:p14="http://schemas.microsoft.com/office/powerpoint/2010/main" val="166631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78473-D271-71F0-EB49-893D79970939}"/>
              </a:ext>
            </a:extLst>
          </p:cNvPr>
          <p:cNvSpPr txBox="1"/>
          <p:nvPr/>
        </p:nvSpPr>
        <p:spPr>
          <a:xfrm>
            <a:off x="384048" y="183982"/>
            <a:ext cx="8049963" cy="6069867"/>
          </a:xfrm>
          <a:prstGeom prst="rect">
            <a:avLst/>
          </a:prstGeom>
          <a:noFill/>
        </p:spPr>
        <p:txBody>
          <a:bodyPr wrap="square">
            <a:spAutoFit/>
          </a:bodyPr>
          <a:lstStyle/>
          <a:p>
            <a:pPr marL="457200">
              <a:lnSpc>
                <a:spcPct val="107000"/>
              </a:lnSpc>
              <a:buNone/>
            </a:pPr>
            <a:r>
              <a:rPr lang="es-UY" sz="2800" kern="100" dirty="0">
                <a:latin typeface="Aptos" panose="020B0004020202020204" pitchFamily="34" charset="0"/>
                <a:ea typeface="Aptos" panose="020B0004020202020204" pitchFamily="34" charset="0"/>
                <a:cs typeface="Arial" panose="020B0604020202020204" pitchFamily="34" charset="0"/>
              </a:rPr>
              <a:t>Pero l</a:t>
            </a:r>
            <a:r>
              <a:rPr lang="es-UY" sz="2800" kern="100" dirty="0">
                <a:effectLst/>
                <a:latin typeface="Aptos" panose="020B0004020202020204" pitchFamily="34" charset="0"/>
                <a:ea typeface="Aptos" panose="020B0004020202020204" pitchFamily="34" charset="0"/>
                <a:cs typeface="Arial" panose="020B0604020202020204" pitchFamily="34" charset="0"/>
              </a:rPr>
              <a:t>o que diferencia al hombre del resto de los seres vivos del planeta, en su relación con la naturaleza, es  el instrumento con el cual  el hombre interviene el  entorno.</a:t>
            </a:r>
          </a:p>
          <a:p>
            <a:pPr marL="457200">
              <a:lnSpc>
                <a:spcPct val="107000"/>
              </a:lnSpc>
              <a:buNone/>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buNone/>
            </a:pPr>
            <a:r>
              <a:rPr lang="es-UY" sz="2800" kern="100" dirty="0">
                <a:latin typeface="Aptos" panose="020B0004020202020204" pitchFamily="34" charset="0"/>
                <a:ea typeface="Aptos" panose="020B0004020202020204" pitchFamily="34" charset="0"/>
                <a:cs typeface="Arial" panose="020B0604020202020204" pitchFamily="34" charset="0"/>
              </a:rPr>
              <a:t>Esa mediación, ha ido evolucionando siglo tras siglo,  (evolución llamada  biopsicosocial  por los mencionados autores), variando el instrumento hacia herramientas y tecnologías cada vez mas “depredadoras” del entorno y que ocasionan los  llamados “problemas socioambientales  a los que haremos referencia.</a:t>
            </a:r>
            <a:endParaRPr lang="es-UY" sz="2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4982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58897" y="433047"/>
            <a:ext cx="6172200" cy="799598"/>
          </a:xfrm>
        </p:spPr>
        <p:txBody>
          <a:bodyPr>
            <a:noAutofit/>
          </a:bodyPr>
          <a:lstStyle/>
          <a:p>
            <a:pPr algn="l"/>
            <a:br>
              <a:rPr lang="es-MX" sz="2700" dirty="0"/>
            </a:br>
            <a:endParaRPr lang="es-AR" sz="2700" dirty="0"/>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584" y="311085"/>
            <a:ext cx="4823861" cy="3441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imagen de pastor neoli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85" y="3753037"/>
            <a:ext cx="4829364" cy="26719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F767247E-A6D8-40FF-9CB0-11F1D08A04F3}"/>
              </a:ext>
            </a:extLst>
          </p:cNvPr>
          <p:cNvSpPr>
            <a:spLocks noGrp="1"/>
          </p:cNvSpPr>
          <p:nvPr>
            <p:ph idx="1"/>
          </p:nvPr>
        </p:nvSpPr>
        <p:spPr>
          <a:xfrm>
            <a:off x="297560" y="1919933"/>
            <a:ext cx="3089877" cy="2617086"/>
          </a:xfrm>
          <a:prstGeom prst="rect">
            <a:avLst/>
          </a:prstGeom>
        </p:spPr>
        <p:txBody>
          <a:bodyPr wrap="square">
            <a:spAutoFit/>
          </a:bodyPr>
          <a:lstStyle/>
          <a:p>
            <a:pPr marL="0" indent="0" algn="just">
              <a:lnSpc>
                <a:spcPct val="107000"/>
              </a:lnSpc>
              <a:spcAft>
                <a:spcPts val="600"/>
              </a:spcAft>
              <a:buNone/>
              <a:tabLst>
                <a:tab pos="2308860" algn="l"/>
              </a:tabLst>
            </a:pPr>
            <a:r>
              <a:rPr lang="es-UY" sz="1800" dirty="0">
                <a:latin typeface="Arial" panose="020B0604020202020204" pitchFamily="34" charset="0"/>
                <a:ea typeface="Calibri" panose="020F0502020204030204" pitchFamily="34" charset="0"/>
                <a:cs typeface="Times New Roman" panose="02020603050405020304" pitchFamily="18" charset="0"/>
              </a:rPr>
              <a:t>LA RELACIÓN DEL HOMBRE CON LA NATURALEZA SE DA EN FORMA </a:t>
            </a:r>
            <a:r>
              <a:rPr lang="es-UY" sz="1800" dirty="0">
                <a:highlight>
                  <a:srgbClr val="FFFF00"/>
                </a:highlight>
                <a:latin typeface="Arial" panose="020B0604020202020204" pitchFamily="34" charset="0"/>
                <a:ea typeface="Calibri" panose="020F0502020204030204" pitchFamily="34" charset="0"/>
                <a:cs typeface="Times New Roman" panose="02020603050405020304" pitchFamily="18" charset="0"/>
              </a:rPr>
              <a:t>MEDIADA</a:t>
            </a:r>
            <a:r>
              <a:rPr lang="es-UY" sz="1800" dirty="0">
                <a:latin typeface="Arial" panose="020B0604020202020204" pitchFamily="34" charset="0"/>
                <a:ea typeface="Calibri" panose="020F0502020204030204" pitchFamily="34" charset="0"/>
                <a:cs typeface="Times New Roman" panose="02020603050405020304" pitchFamily="18" charset="0"/>
              </a:rPr>
              <a:t> O SEA EL HOMBRE TRANSFORMA EL ENTORNO USANDO INSTRUMENTOS.</a:t>
            </a:r>
            <a:endParaRPr lang="es-UY"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lecha: hacia abajo 3">
            <a:extLst>
              <a:ext uri="{FF2B5EF4-FFF2-40B4-BE49-F238E27FC236}">
                <a16:creationId xmlns:a16="http://schemas.microsoft.com/office/drawing/2014/main" id="{1A30CD00-F65F-49FB-BA45-2A635767DA12}"/>
              </a:ext>
            </a:extLst>
          </p:cNvPr>
          <p:cNvSpPr/>
          <p:nvPr/>
        </p:nvSpPr>
        <p:spPr>
          <a:xfrm rot="10576213">
            <a:off x="7158509" y="1320718"/>
            <a:ext cx="238991" cy="2480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8" name="Flecha: hacia abajo 7">
            <a:extLst>
              <a:ext uri="{FF2B5EF4-FFF2-40B4-BE49-F238E27FC236}">
                <a16:creationId xmlns:a16="http://schemas.microsoft.com/office/drawing/2014/main" id="{E98604C1-F020-4F7F-9D1D-317C092BE4F3}"/>
              </a:ext>
            </a:extLst>
          </p:cNvPr>
          <p:cNvSpPr/>
          <p:nvPr/>
        </p:nvSpPr>
        <p:spPr>
          <a:xfrm>
            <a:off x="4381823" y="3069358"/>
            <a:ext cx="238991" cy="2758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9" name="Flecha: hacia abajo 8">
            <a:extLst>
              <a:ext uri="{FF2B5EF4-FFF2-40B4-BE49-F238E27FC236}">
                <a16:creationId xmlns:a16="http://schemas.microsoft.com/office/drawing/2014/main" id="{6714A399-1C86-4951-B9DA-51C3A85ECD13}"/>
              </a:ext>
            </a:extLst>
          </p:cNvPr>
          <p:cNvSpPr/>
          <p:nvPr/>
        </p:nvSpPr>
        <p:spPr>
          <a:xfrm>
            <a:off x="4333009" y="2301307"/>
            <a:ext cx="238991" cy="31116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10" name="Flecha: hacia abajo 9">
            <a:extLst>
              <a:ext uri="{FF2B5EF4-FFF2-40B4-BE49-F238E27FC236}">
                <a16:creationId xmlns:a16="http://schemas.microsoft.com/office/drawing/2014/main" id="{2FFF7544-F57C-415A-9382-27CAD8A3007B}"/>
              </a:ext>
            </a:extLst>
          </p:cNvPr>
          <p:cNvSpPr/>
          <p:nvPr/>
        </p:nvSpPr>
        <p:spPr>
          <a:xfrm>
            <a:off x="4804201" y="1193548"/>
            <a:ext cx="377675" cy="3221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11" name="Flecha: hacia abajo 10">
            <a:extLst>
              <a:ext uri="{FF2B5EF4-FFF2-40B4-BE49-F238E27FC236}">
                <a16:creationId xmlns:a16="http://schemas.microsoft.com/office/drawing/2014/main" id="{42C7632F-3772-470F-A374-8E542BD48E5D}"/>
              </a:ext>
            </a:extLst>
          </p:cNvPr>
          <p:cNvSpPr/>
          <p:nvPr/>
        </p:nvSpPr>
        <p:spPr>
          <a:xfrm rot="10800000">
            <a:off x="6658161" y="808063"/>
            <a:ext cx="238991" cy="2394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dirty="0"/>
          </a:p>
        </p:txBody>
      </p:sp>
      <p:sp>
        <p:nvSpPr>
          <p:cNvPr id="15" name="Flecha: hacia abajo 14">
            <a:extLst>
              <a:ext uri="{FF2B5EF4-FFF2-40B4-BE49-F238E27FC236}">
                <a16:creationId xmlns:a16="http://schemas.microsoft.com/office/drawing/2014/main" id="{784BDF1A-9DF9-484E-BDF7-93DA15DE8535}"/>
              </a:ext>
            </a:extLst>
          </p:cNvPr>
          <p:cNvSpPr/>
          <p:nvPr/>
        </p:nvSpPr>
        <p:spPr>
          <a:xfrm rot="10632367">
            <a:off x="6424617" y="5815411"/>
            <a:ext cx="228096" cy="2291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dirty="0"/>
          </a:p>
        </p:txBody>
      </p:sp>
      <p:sp>
        <p:nvSpPr>
          <p:cNvPr id="16" name="Flecha: hacia abajo 15">
            <a:extLst>
              <a:ext uri="{FF2B5EF4-FFF2-40B4-BE49-F238E27FC236}">
                <a16:creationId xmlns:a16="http://schemas.microsoft.com/office/drawing/2014/main" id="{B311F399-9D2D-46B0-8C99-8BDB2D57A7D6}"/>
              </a:ext>
            </a:extLst>
          </p:cNvPr>
          <p:cNvSpPr/>
          <p:nvPr/>
        </p:nvSpPr>
        <p:spPr>
          <a:xfrm rot="10800000">
            <a:off x="5062380" y="5570037"/>
            <a:ext cx="238991" cy="2399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17" name="Flecha: hacia abajo 16">
            <a:extLst>
              <a:ext uri="{FF2B5EF4-FFF2-40B4-BE49-F238E27FC236}">
                <a16:creationId xmlns:a16="http://schemas.microsoft.com/office/drawing/2014/main" id="{4EEDED9A-ECD1-4476-8FEA-A1CBE466B9C3}"/>
              </a:ext>
            </a:extLst>
          </p:cNvPr>
          <p:cNvSpPr/>
          <p:nvPr/>
        </p:nvSpPr>
        <p:spPr>
          <a:xfrm rot="10800000">
            <a:off x="4306006" y="5421810"/>
            <a:ext cx="238991" cy="2106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
        <p:nvSpPr>
          <p:cNvPr id="18" name="Flecha: hacia abajo 17">
            <a:extLst>
              <a:ext uri="{FF2B5EF4-FFF2-40B4-BE49-F238E27FC236}">
                <a16:creationId xmlns:a16="http://schemas.microsoft.com/office/drawing/2014/main" id="{9DB2949B-A4A5-40E0-B861-530C9ED33E4E}"/>
              </a:ext>
            </a:extLst>
          </p:cNvPr>
          <p:cNvSpPr/>
          <p:nvPr/>
        </p:nvSpPr>
        <p:spPr>
          <a:xfrm>
            <a:off x="7941519" y="4270768"/>
            <a:ext cx="228096" cy="2291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050"/>
          </a:p>
        </p:txBody>
      </p:sp>
    </p:spTree>
    <p:extLst>
      <p:ext uri="{BB962C8B-B14F-4D97-AF65-F5344CB8AC3E}">
        <p14:creationId xmlns:p14="http://schemas.microsoft.com/office/powerpoint/2010/main" val="13197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4" grpId="0" animBg="1"/>
      <p:bldP spid="8" grpId="0" animBg="1"/>
      <p:bldP spid="9" grpId="0" animBg="1"/>
      <p:bldP spid="10" grpId="0" animBg="1"/>
      <p:bldP spid="11"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841A31C-A462-4D6E-B679-EFAAE1F5D3E2}"/>
              </a:ext>
            </a:extLst>
          </p:cNvPr>
          <p:cNvSpPr/>
          <p:nvPr/>
        </p:nvSpPr>
        <p:spPr>
          <a:xfrm>
            <a:off x="121322" y="4643758"/>
            <a:ext cx="3503084" cy="1754326"/>
          </a:xfrm>
          <a:prstGeom prst="rect">
            <a:avLst/>
          </a:prstGeom>
        </p:spPr>
        <p:txBody>
          <a:bodyPr wrap="square">
            <a:spAutoFit/>
          </a:bodyPr>
          <a:lstStyle/>
          <a:p>
            <a:pPr algn="just"/>
            <a:r>
              <a:rPr lang="es-UY" sz="3600" b="1" dirty="0">
                <a:latin typeface="Calibri Light" panose="020F0302020204030204" pitchFamily="34" charset="0"/>
                <a:ea typeface="Calibri Light" panose="020F0302020204030204" pitchFamily="34" charset="0"/>
                <a:cs typeface="Calibri Light" panose="020F0302020204030204" pitchFamily="34" charset="0"/>
              </a:rPr>
              <a:t> transformación, cada vez más intenso y amplio</a:t>
            </a:r>
            <a:r>
              <a:rPr lang="es-UY" sz="2800" b="1" dirty="0">
                <a:latin typeface="Calibri Light" panose="020F0302020204030204" pitchFamily="34" charset="0"/>
                <a:ea typeface="Calibri Light" panose="020F0302020204030204" pitchFamily="34" charset="0"/>
                <a:cs typeface="Calibri Light" panose="020F0302020204030204" pitchFamily="34" charset="0"/>
              </a:rPr>
              <a:t>.                     </a:t>
            </a:r>
          </a:p>
        </p:txBody>
      </p:sp>
      <p:pic>
        <p:nvPicPr>
          <p:cNvPr id="1026" name="Picture 2" descr="Una cosechadora incansable cumple con su trabajo - Metalmecánica">
            <a:extLst>
              <a:ext uri="{FF2B5EF4-FFF2-40B4-BE49-F238E27FC236}">
                <a16:creationId xmlns:a16="http://schemas.microsoft.com/office/drawing/2014/main" id="{342210CE-57CC-5B4A-B348-C63B2EDFD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240" y="3762455"/>
            <a:ext cx="5197438" cy="2969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ricultura Medieval | Medieval, Epoca medieval, Edad media">
            <a:extLst>
              <a:ext uri="{FF2B5EF4-FFF2-40B4-BE49-F238E27FC236}">
                <a16:creationId xmlns:a16="http://schemas.microsoft.com/office/drawing/2014/main" id="{394DE5A4-F87B-917A-25CA-F44DBBFB8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56" y="217073"/>
            <a:ext cx="3259244" cy="306402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4836572-9550-915E-DBE0-6632B536A92A}"/>
              </a:ext>
            </a:extLst>
          </p:cNvPr>
          <p:cNvSpPr txBox="1"/>
          <p:nvPr/>
        </p:nvSpPr>
        <p:spPr>
          <a:xfrm>
            <a:off x="3855127" y="677717"/>
            <a:ext cx="5137663" cy="2862322"/>
          </a:xfrm>
          <a:prstGeom prst="rect">
            <a:avLst/>
          </a:prstGeom>
          <a:noFill/>
        </p:spPr>
        <p:txBody>
          <a:bodyPr wrap="square">
            <a:spAutoFit/>
          </a:bodyPr>
          <a:lstStyle/>
          <a:p>
            <a:pPr algn="just"/>
            <a:r>
              <a:rPr lang="es-UY" sz="3600" b="1" dirty="0">
                <a:latin typeface="Calibri Light" panose="020F0302020204030204" pitchFamily="34" charset="0"/>
                <a:ea typeface="Calibri Light" panose="020F0302020204030204" pitchFamily="34" charset="0"/>
                <a:cs typeface="Calibri Light" panose="020F0302020204030204" pitchFamily="34" charset="0"/>
              </a:rPr>
              <a:t>Y ese instrumento que usan en la imagen, también evolucionó con el hombre, logrando un ritmo en ese proceso de</a:t>
            </a:r>
          </a:p>
        </p:txBody>
      </p:sp>
      <p:sp>
        <p:nvSpPr>
          <p:cNvPr id="3" name="Elipse 2">
            <a:extLst>
              <a:ext uri="{FF2B5EF4-FFF2-40B4-BE49-F238E27FC236}">
                <a16:creationId xmlns:a16="http://schemas.microsoft.com/office/drawing/2014/main" id="{9A5EE0C8-D1AF-14CE-FD96-BF26EF92F96A}"/>
              </a:ext>
            </a:extLst>
          </p:cNvPr>
          <p:cNvSpPr/>
          <p:nvPr/>
        </p:nvSpPr>
        <p:spPr>
          <a:xfrm>
            <a:off x="536944" y="2376377"/>
            <a:ext cx="595423" cy="6804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Elipse 4">
            <a:extLst>
              <a:ext uri="{FF2B5EF4-FFF2-40B4-BE49-F238E27FC236}">
                <a16:creationId xmlns:a16="http://schemas.microsoft.com/office/drawing/2014/main" id="{C1FDB75F-FE3E-B058-474A-F491D4FAA2D7}"/>
              </a:ext>
            </a:extLst>
          </p:cNvPr>
          <p:cNvSpPr/>
          <p:nvPr/>
        </p:nvSpPr>
        <p:spPr>
          <a:xfrm>
            <a:off x="1508051" y="1064684"/>
            <a:ext cx="595423" cy="6804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Elipse 5">
            <a:extLst>
              <a:ext uri="{FF2B5EF4-FFF2-40B4-BE49-F238E27FC236}">
                <a16:creationId xmlns:a16="http://schemas.microsoft.com/office/drawing/2014/main" id="{F7592C66-4A42-FBED-3C31-B409AEF27399}"/>
              </a:ext>
            </a:extLst>
          </p:cNvPr>
          <p:cNvSpPr/>
          <p:nvPr/>
        </p:nvSpPr>
        <p:spPr>
          <a:xfrm>
            <a:off x="3981894" y="3762455"/>
            <a:ext cx="3609754" cy="29254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6986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1E96-1F73-44BF-66C5-ECCA23A5FA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7A2195A-D049-7FE8-F21F-558D155E57C0}"/>
              </a:ext>
            </a:extLst>
          </p:cNvPr>
          <p:cNvSpPr txBox="1"/>
          <p:nvPr/>
        </p:nvSpPr>
        <p:spPr>
          <a:xfrm>
            <a:off x="630937" y="714334"/>
            <a:ext cx="7708392" cy="5391989"/>
          </a:xfrm>
          <a:prstGeom prst="rect">
            <a:avLst/>
          </a:prstGeom>
          <a:noFill/>
        </p:spPr>
        <p:txBody>
          <a:bodyPr wrap="square">
            <a:spAutoFit/>
          </a:bodyPr>
          <a:lstStyle/>
          <a:p>
            <a:pPr marL="457200">
              <a:lnSpc>
                <a:spcPct val="107000"/>
              </a:lnSpc>
              <a:spcAft>
                <a:spcPts val="800"/>
              </a:spcAft>
            </a:pPr>
            <a:r>
              <a:rPr lang="es-UY" sz="2800" kern="100" dirty="0">
                <a:effectLst/>
                <a:latin typeface="Aptos" panose="020B0004020202020204" pitchFamily="34" charset="0"/>
                <a:ea typeface="Aptos" panose="020B0004020202020204" pitchFamily="34" charset="0"/>
                <a:cs typeface="Arial" panose="020B0604020202020204" pitchFamily="34" charset="0"/>
              </a:rPr>
              <a:t>Hasta hace pocos años </a:t>
            </a:r>
            <a:r>
              <a:rPr lang="es-UY" sz="2800" kern="100" dirty="0">
                <a:latin typeface="Aptos" panose="020B0004020202020204" pitchFamily="34" charset="0"/>
                <a:ea typeface="Aptos" panose="020B0004020202020204" pitchFamily="34" charset="0"/>
                <a:cs typeface="Arial" panose="020B0604020202020204" pitchFamily="34" charset="0"/>
              </a:rPr>
              <a:t>los límites del</a:t>
            </a:r>
            <a:r>
              <a:rPr lang="es-UY" sz="2800" kern="100" dirty="0">
                <a:effectLst/>
                <a:latin typeface="Aptos" panose="020B0004020202020204" pitchFamily="34" charset="0"/>
                <a:ea typeface="Aptos" panose="020B0004020202020204" pitchFamily="34" charset="0"/>
                <a:cs typeface="Arial" panose="020B0604020202020204" pitchFamily="34" charset="0"/>
              </a:rPr>
              <a:t> desarrollo económico y social no estaban siendo considerados como  preocupantes en relación al uso de los llamados RRNN o a la generación de residuos.</a:t>
            </a:r>
          </a:p>
          <a:p>
            <a:pPr marL="457200">
              <a:lnSpc>
                <a:spcPct val="107000"/>
              </a:lnSpc>
              <a:spcAft>
                <a:spcPts val="800"/>
              </a:spcAft>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es-UY" sz="2800" kern="100" dirty="0">
                <a:latin typeface="Aptos" panose="020B0004020202020204" pitchFamily="34" charset="0"/>
                <a:ea typeface="Aptos" panose="020B0004020202020204" pitchFamily="34" charset="0"/>
                <a:cs typeface="Arial" panose="020B0604020202020204" pitchFamily="34" charset="0"/>
              </a:rPr>
              <a:t>Estos aspectos en la actualidad han tomado otra relevancia,  aún cuando esto fuera considerado  décadas  atrás, algo natural inevitable y común, para todo ser vivo.</a:t>
            </a:r>
          </a:p>
          <a:p>
            <a:pPr marL="457200">
              <a:lnSpc>
                <a:spcPct val="107000"/>
              </a:lnSpc>
              <a:spcAft>
                <a:spcPts val="800"/>
              </a:spcAft>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2903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D40D-97CE-3A81-3832-93DB254004E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2C5B703-C23E-91FF-223F-CA0171442D07}"/>
              </a:ext>
            </a:extLst>
          </p:cNvPr>
          <p:cNvSpPr txBox="1"/>
          <p:nvPr/>
        </p:nvSpPr>
        <p:spPr>
          <a:xfrm>
            <a:off x="561086" y="548724"/>
            <a:ext cx="8021828" cy="5760551"/>
          </a:xfrm>
          <a:prstGeom prst="rect">
            <a:avLst/>
          </a:prstGeom>
          <a:noFill/>
        </p:spPr>
        <p:txBody>
          <a:bodyPr wrap="square">
            <a:spAutoFit/>
          </a:bodyPr>
          <a:lstStyle/>
          <a:p>
            <a:pPr marL="457200">
              <a:lnSpc>
                <a:spcPct val="107000"/>
              </a:lnSpc>
              <a:spcAft>
                <a:spcPts val="800"/>
              </a:spcAft>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374650" marR="292735" indent="457200" algn="just">
              <a:lnSpc>
                <a:spcPct val="150000"/>
              </a:lnSpc>
              <a:buNone/>
            </a:pPr>
            <a:r>
              <a:rPr lang="es-ES" sz="2800" dirty="0">
                <a:latin typeface="Arial" panose="020B0604020202020204" pitchFamily="34" charset="0"/>
                <a:ea typeface="Garamond" panose="02020404030301010803" pitchFamily="18" charset="0"/>
                <a:cs typeface="Garamond" panose="02020404030301010803" pitchFamily="18" charset="0"/>
              </a:rPr>
              <a:t>Los problemas ambientales surgen cuando los recursos naturales son utilizados a un ritmo mayor que el de la capacidad de la naturaleza para reproducirlos y cuando los desechos son generados a un ritmo que excede la capacidad de absorción de la naturaleza (Tommasino, </a:t>
            </a:r>
            <a:r>
              <a:rPr lang="es-ES" sz="2800" dirty="0" err="1">
                <a:latin typeface="Arial" panose="020B0604020202020204" pitchFamily="34" charset="0"/>
                <a:ea typeface="Garamond" panose="02020404030301010803" pitchFamily="18" charset="0"/>
                <a:cs typeface="Garamond" panose="02020404030301010803" pitchFamily="18" charset="0"/>
              </a:rPr>
              <a:t>Foladori</a:t>
            </a:r>
            <a:r>
              <a:rPr lang="es-ES" sz="2800" dirty="0">
                <a:latin typeface="Arial" panose="020B0604020202020204" pitchFamily="34" charset="0"/>
                <a:ea typeface="Garamond" panose="02020404030301010803" pitchFamily="18" charset="0"/>
                <a:cs typeface="Garamond" panose="02020404030301010803" pitchFamily="18" charset="0"/>
              </a:rPr>
              <a:t> y Taks, 2005). </a:t>
            </a:r>
            <a:endParaRPr lang="es-UY" sz="2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281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2A5A-4DD2-DF8E-F7B8-7116A8BFD4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488A150-0492-1980-C58A-C1AB951F2EA0}"/>
              </a:ext>
            </a:extLst>
          </p:cNvPr>
          <p:cNvSpPr txBox="1"/>
          <p:nvPr/>
        </p:nvSpPr>
        <p:spPr>
          <a:xfrm>
            <a:off x="226978" y="457200"/>
            <a:ext cx="8690043" cy="6124754"/>
          </a:xfrm>
          <a:prstGeom prst="rect">
            <a:avLst/>
          </a:prstGeom>
          <a:noFill/>
        </p:spPr>
        <p:txBody>
          <a:bodyPr wrap="square">
            <a:spAutoFit/>
          </a:bodyPr>
          <a:lstStyle/>
          <a:p>
            <a:pPr>
              <a:buNone/>
            </a:pPr>
            <a:r>
              <a:rPr lang="es-ES" sz="2800" dirty="0">
                <a:latin typeface="Arial" panose="020B0604020202020204" pitchFamily="34" charset="0"/>
                <a:ea typeface="Garamond" panose="02020404030301010803" pitchFamily="18" charset="0"/>
              </a:rPr>
              <a:t>El</a:t>
            </a:r>
            <a:r>
              <a:rPr lang="es-ES" sz="2800" spc="-10"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desajuste</a:t>
            </a:r>
            <a:r>
              <a:rPr lang="es-ES" sz="2800" spc="-10"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entre el uso de</a:t>
            </a:r>
            <a:r>
              <a:rPr lang="es-ES" sz="2800" spc="-3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recursos</a:t>
            </a:r>
            <a:r>
              <a:rPr lang="es-ES" sz="2800" spc="-3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naturales</a:t>
            </a:r>
            <a:r>
              <a:rPr lang="es-ES" sz="2800" spc="-3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y su capacidad de</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regeneración</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produce</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highlight>
                  <a:srgbClr val="00FFFF"/>
                </a:highlight>
                <a:latin typeface="Arial" panose="020B0604020202020204" pitchFamily="34" charset="0"/>
                <a:ea typeface="Garamond" panose="02020404030301010803" pitchFamily="18" charset="0"/>
                <a:cs typeface="Garamond" panose="02020404030301010803" pitchFamily="18" charset="0"/>
              </a:rPr>
              <a:t>la</a:t>
            </a:r>
            <a:r>
              <a:rPr lang="es-ES" sz="2800" spc="-10" dirty="0">
                <a:highlight>
                  <a:srgbClr val="00FFFF"/>
                </a:highlight>
                <a:latin typeface="Arial" panose="020B0604020202020204" pitchFamily="34" charset="0"/>
                <a:ea typeface="Garamond" panose="02020404030301010803" pitchFamily="18" charset="0"/>
                <a:cs typeface="Garamond" panose="02020404030301010803" pitchFamily="18" charset="0"/>
              </a:rPr>
              <a:t> </a:t>
            </a:r>
            <a:r>
              <a:rPr lang="es-ES" sz="2800" dirty="0">
                <a:highlight>
                  <a:srgbClr val="00FFFF"/>
                </a:highlight>
                <a:latin typeface="Arial" panose="020B0604020202020204" pitchFamily="34" charset="0"/>
                <a:ea typeface="Garamond" panose="02020404030301010803" pitchFamily="18" charset="0"/>
                <a:cs typeface="Garamond" panose="02020404030301010803" pitchFamily="18" charset="0"/>
              </a:rPr>
              <a:t>depredación</a:t>
            </a:r>
            <a:r>
              <a:rPr lang="es-ES" sz="2800" dirty="0">
                <a:latin typeface="Arial" panose="020B0604020202020204" pitchFamily="34" charset="0"/>
                <a:ea typeface="Garamond" panose="02020404030301010803" pitchFamily="18" charset="0"/>
                <a:cs typeface="Garamond" panose="02020404030301010803" pitchFamily="18" charset="0"/>
              </a:rPr>
              <a:t>.</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rPr>
              <a:t>El</a:t>
            </a:r>
            <a:r>
              <a:rPr lang="es-ES" sz="2800" spc="-10"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desajuste</a:t>
            </a:r>
            <a:r>
              <a:rPr lang="es-ES" sz="2800" spc="-10"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entre la generación de residuos y su capacidad de absorción deviene en </a:t>
            </a:r>
            <a:r>
              <a:rPr lang="es-ES" sz="2800" dirty="0">
                <a:highlight>
                  <a:srgbClr val="00FFFF"/>
                </a:highlight>
                <a:latin typeface="Arial" panose="020B0604020202020204" pitchFamily="34" charset="0"/>
                <a:ea typeface="Garamond" panose="02020404030301010803" pitchFamily="18" charset="0"/>
              </a:rPr>
              <a:t>contaminación</a:t>
            </a:r>
            <a:r>
              <a:rPr lang="es-ES" sz="2800" dirty="0">
                <a:latin typeface="Arial" panose="020B0604020202020204" pitchFamily="34" charset="0"/>
                <a:ea typeface="Garamond" panose="02020404030301010803" pitchFamily="18" charset="0"/>
              </a:rPr>
              <a:t>.</a:t>
            </a:r>
          </a:p>
          <a:p>
            <a:pPr>
              <a:buNone/>
            </a:pPr>
            <a:r>
              <a:rPr lang="es-ES" sz="2800" dirty="0">
                <a:latin typeface="Arial" panose="020B0604020202020204" pitchFamily="34" charset="0"/>
                <a:ea typeface="Garamond" panose="02020404030301010803" pitchFamily="18" charset="0"/>
              </a:rPr>
              <a:t> </a:t>
            </a:r>
          </a:p>
          <a:p>
            <a:pPr>
              <a:buNone/>
            </a:pPr>
            <a:r>
              <a:rPr lang="es-UY" sz="2800" kern="100" dirty="0">
                <a:effectLst/>
                <a:latin typeface="Aptos" panose="020B0004020202020204" pitchFamily="34" charset="0"/>
                <a:ea typeface="Aptos" panose="020B0004020202020204" pitchFamily="34" charset="0"/>
                <a:cs typeface="Arial" panose="020B0604020202020204" pitchFamily="34" charset="0"/>
              </a:rPr>
              <a:t>En palabras de Tommasino, </a:t>
            </a:r>
            <a:r>
              <a:rPr lang="es-UY" sz="2800" kern="100" dirty="0" err="1">
                <a:effectLst/>
                <a:latin typeface="Aptos" panose="020B0004020202020204" pitchFamily="34" charset="0"/>
                <a:ea typeface="Aptos" panose="020B0004020202020204" pitchFamily="34" charset="0"/>
                <a:cs typeface="Arial" panose="020B0604020202020204" pitchFamily="34" charset="0"/>
              </a:rPr>
              <a:t>Foladori</a:t>
            </a:r>
            <a:r>
              <a:rPr lang="es-UY" sz="2800" kern="100" dirty="0">
                <a:effectLst/>
                <a:latin typeface="Aptos" panose="020B0004020202020204" pitchFamily="34" charset="0"/>
                <a:ea typeface="Aptos" panose="020B0004020202020204" pitchFamily="34" charset="0"/>
                <a:cs typeface="Arial" panose="020B0604020202020204" pitchFamily="34" charset="0"/>
              </a:rPr>
              <a:t> y Taks:</a:t>
            </a:r>
          </a:p>
          <a:p>
            <a:pPr>
              <a:buNone/>
            </a:pPr>
            <a:r>
              <a:rPr lang="es-UY" sz="2800" kern="100" dirty="0">
                <a:effectLst/>
                <a:latin typeface="Aptos" panose="020B0004020202020204" pitchFamily="34" charset="0"/>
                <a:ea typeface="Aptos" panose="020B0004020202020204" pitchFamily="34" charset="0"/>
                <a:cs typeface="Arial" panose="020B0604020202020204" pitchFamily="34" charset="0"/>
              </a:rPr>
              <a:t> «Los problemas ambientales surgen, en cualquier caso, de una contradicción entre el ritmo de los ciclos biogeoquímicos y el ritmo de los ciclos de producción humana […]». </a:t>
            </a:r>
          </a:p>
          <a:p>
            <a:pPr>
              <a:buNone/>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a:buNone/>
            </a:pPr>
            <a:r>
              <a:rPr lang="es-UY" sz="2800" kern="100" dirty="0">
                <a:effectLst/>
                <a:latin typeface="Aptos" panose="020B0004020202020204" pitchFamily="34" charset="0"/>
                <a:ea typeface="Aptos" panose="020B0004020202020204" pitchFamily="34" charset="0"/>
                <a:cs typeface="Arial" panose="020B0604020202020204" pitchFamily="34" charset="0"/>
              </a:rPr>
              <a:t>Entonces aparece el desafío de no destruir los recursos del hábitat social que hacen posible la vida digna hoy y  futura.</a:t>
            </a:r>
          </a:p>
        </p:txBody>
      </p:sp>
    </p:spTree>
    <p:extLst>
      <p:ext uri="{BB962C8B-B14F-4D97-AF65-F5344CB8AC3E}">
        <p14:creationId xmlns:p14="http://schemas.microsoft.com/office/powerpoint/2010/main" val="162993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1524567" y="2740683"/>
            <a:ext cx="6534726" cy="5056026"/>
          </a:xfrm>
        </p:spPr>
        <p:txBody>
          <a:bodyPr>
            <a:normAutofit/>
          </a:bodyPr>
          <a:lstStyle/>
          <a:p>
            <a:pPr marL="0" indent="0" algn="just">
              <a:buClr>
                <a:schemeClr val="accent6">
                  <a:lumMod val="75000"/>
                </a:schemeClr>
              </a:buClr>
              <a:buNone/>
            </a:pPr>
            <a:r>
              <a:rPr lang="es-ES" sz="2400" dirty="0"/>
              <a:t>                              transforma a la</a:t>
            </a:r>
          </a:p>
          <a:p>
            <a:pPr marL="0" indent="0" algn="just">
              <a:buClr>
                <a:schemeClr val="accent6">
                  <a:lumMod val="75000"/>
                </a:schemeClr>
              </a:buClr>
              <a:buNone/>
            </a:pPr>
            <a:r>
              <a:rPr lang="es-ES" sz="2400" dirty="0"/>
              <a:t>                                 naturaleza</a:t>
            </a:r>
          </a:p>
          <a:p>
            <a:pPr marL="0" indent="0" algn="just">
              <a:buClr>
                <a:schemeClr val="accent6">
                  <a:lumMod val="75000"/>
                </a:schemeClr>
              </a:buClr>
              <a:buNone/>
            </a:pPr>
            <a:r>
              <a:rPr lang="es-ES" sz="2400" dirty="0"/>
              <a:t>                                 incapaz de:</a:t>
            </a:r>
          </a:p>
          <a:p>
            <a:pPr algn="just">
              <a:buClr>
                <a:schemeClr val="accent6">
                  <a:lumMod val="75000"/>
                </a:schemeClr>
              </a:buClr>
              <a:buFont typeface="Wingdings" panose="05000000000000000000" pitchFamily="2" charset="2"/>
              <a:buChar char="Ø"/>
            </a:pPr>
            <a:r>
              <a:rPr lang="es-ES" dirty="0"/>
              <a:t>recuperarse a la misma velocidad ni</a:t>
            </a:r>
          </a:p>
          <a:p>
            <a:pPr algn="just">
              <a:spcBef>
                <a:spcPts val="0"/>
              </a:spcBef>
              <a:buClr>
                <a:schemeClr val="accent6">
                  <a:lumMod val="75000"/>
                </a:schemeClr>
              </a:buClr>
              <a:buFont typeface="Wingdings" panose="05000000000000000000" pitchFamily="2" charset="2"/>
              <a:buChar char="Ø"/>
            </a:pPr>
            <a:r>
              <a:rPr lang="es-ES" dirty="0"/>
              <a:t>absorber los desechos generados</a:t>
            </a:r>
          </a:p>
          <a:p>
            <a:pPr algn="just">
              <a:spcBef>
                <a:spcPts val="0"/>
              </a:spcBef>
              <a:buClr>
                <a:schemeClr val="accent6">
                  <a:lumMod val="75000"/>
                </a:schemeClr>
              </a:buClr>
              <a:buFont typeface="Wingdings" panose="05000000000000000000" pitchFamily="2" charset="2"/>
              <a:buChar char="Ø"/>
            </a:pPr>
            <a:endParaRPr lang="es-ES" dirty="0"/>
          </a:p>
          <a:p>
            <a:pPr marL="0" indent="0" algn="just">
              <a:spcBef>
                <a:spcPts val="0"/>
              </a:spcBef>
              <a:buClr>
                <a:schemeClr val="accent6">
                  <a:lumMod val="75000"/>
                </a:schemeClr>
              </a:buClr>
              <a:buNone/>
            </a:pPr>
            <a:r>
              <a:rPr lang="es-ES" dirty="0"/>
              <a:t>      en estos procesos demasiado  </a:t>
            </a:r>
          </a:p>
          <a:p>
            <a:pPr marL="0" indent="0" algn="just">
              <a:spcBef>
                <a:spcPts val="0"/>
              </a:spcBef>
              <a:buClr>
                <a:schemeClr val="accent6">
                  <a:lumMod val="75000"/>
                </a:schemeClr>
              </a:buClr>
              <a:buNone/>
            </a:pPr>
            <a:r>
              <a:rPr lang="es-ES" dirty="0"/>
              <a:t>            dinámicos y profundos</a:t>
            </a:r>
            <a:endParaRPr lang="es-MX" dirty="0"/>
          </a:p>
          <a:p>
            <a:pPr marL="0" indent="0" algn="just">
              <a:buClr>
                <a:schemeClr val="accent6">
                  <a:lumMod val="75000"/>
                </a:schemeClr>
              </a:buClr>
              <a:buNone/>
            </a:pPr>
            <a:endParaRPr lang="es-AR" sz="2175" b="1" dirty="0">
              <a:solidFill>
                <a:schemeClr val="tx1">
                  <a:lumMod val="85000"/>
                  <a:lumOff val="15000"/>
                </a:schemeClr>
              </a:solidFill>
            </a:endParaRPr>
          </a:p>
        </p:txBody>
      </p:sp>
      <p:grpSp>
        <p:nvGrpSpPr>
          <p:cNvPr id="3" name="Grupo 2">
            <a:extLst>
              <a:ext uri="{FF2B5EF4-FFF2-40B4-BE49-F238E27FC236}">
                <a16:creationId xmlns:a16="http://schemas.microsoft.com/office/drawing/2014/main" id="{C7A90D4B-BED2-5AA4-152A-7549AD915C92}"/>
              </a:ext>
            </a:extLst>
          </p:cNvPr>
          <p:cNvGrpSpPr/>
          <p:nvPr/>
        </p:nvGrpSpPr>
        <p:grpSpPr>
          <a:xfrm>
            <a:off x="853031" y="883715"/>
            <a:ext cx="5707329" cy="3240290"/>
            <a:chOff x="1562175" y="778471"/>
            <a:chExt cx="4613781" cy="2921635"/>
          </a:xfrm>
        </p:grpSpPr>
        <p:sp>
          <p:nvSpPr>
            <p:cNvPr id="2" name="Rectángulo 1"/>
            <p:cNvSpPr/>
            <p:nvPr/>
          </p:nvSpPr>
          <p:spPr>
            <a:xfrm>
              <a:off x="1562175" y="2319029"/>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795759" y="778471"/>
              <a:ext cx="1552482" cy="915781"/>
            </a:xfrm>
            <a:prstGeom prst="rect">
              <a:avLst/>
            </a:prstGeom>
            <a:solidFill>
              <a:srgbClr val="92D050"/>
            </a:solidFill>
          </p:spPr>
          <p:txBody>
            <a:bodyPr wrap="square">
              <a:spAutoFit/>
            </a:bodyPr>
            <a:lstStyle/>
            <a:p>
              <a:pPr algn="ctr">
                <a:buClr>
                  <a:schemeClr val="accent6">
                    <a:lumMod val="75000"/>
                  </a:schemeClr>
                </a:buClr>
              </a:pPr>
              <a:r>
                <a:rPr lang="es-ES" sz="2000" b="1" dirty="0"/>
                <a:t>El problema es la VELOCIDAD</a:t>
              </a:r>
            </a:p>
          </p:txBody>
        </p:sp>
        <p:sp>
          <p:nvSpPr>
            <p:cNvPr id="11" name="Flecha curvada hacia la izquierda 10"/>
            <p:cNvSpPr/>
            <p:nvPr/>
          </p:nvSpPr>
          <p:spPr>
            <a:xfrm rot="20660933">
              <a:off x="5807890" y="2079836"/>
              <a:ext cx="368066" cy="16202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solidFill>
                  <a:schemeClr val="tx1"/>
                </a:solidFill>
              </a:endParaRPr>
            </a:p>
          </p:txBody>
        </p:sp>
        <p:sp>
          <p:nvSpPr>
            <p:cNvPr id="12" name="Flecha curvada hacia la derecha 11"/>
            <p:cNvSpPr/>
            <p:nvPr/>
          </p:nvSpPr>
          <p:spPr>
            <a:xfrm rot="834957">
              <a:off x="3033428" y="2178089"/>
              <a:ext cx="338242" cy="15063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solidFill>
                  <a:schemeClr val="tx1"/>
                </a:solidFill>
              </a:endParaRPr>
            </a:p>
          </p:txBody>
        </p:sp>
        <p:sp>
          <p:nvSpPr>
            <p:cNvPr id="13" name="CuadroTexto 12"/>
            <p:cNvSpPr txBox="1"/>
            <p:nvPr/>
          </p:nvSpPr>
          <p:spPr>
            <a:xfrm>
              <a:off x="4090457" y="1728590"/>
              <a:ext cx="1257784" cy="707649"/>
            </a:xfrm>
            <a:prstGeom prst="rect">
              <a:avLst/>
            </a:prstGeom>
            <a:noFill/>
          </p:spPr>
          <p:txBody>
            <a:bodyPr wrap="square" rtlCol="0">
              <a:spAutoFit/>
            </a:bodyPr>
            <a:lstStyle/>
            <a:p>
              <a:endParaRPr lang="es-MX" sz="1050" dirty="0"/>
            </a:p>
            <a:p>
              <a:r>
                <a:rPr lang="es-MX" sz="2400" dirty="0"/>
                <a:t>con que</a:t>
              </a:r>
            </a:p>
            <a:p>
              <a:endParaRPr lang="es-MX" sz="1050" dirty="0"/>
            </a:p>
          </p:txBody>
        </p:sp>
      </p:grpSp>
    </p:spTree>
    <p:extLst>
      <p:ext uri="{BB962C8B-B14F-4D97-AF65-F5344CB8AC3E}">
        <p14:creationId xmlns:p14="http://schemas.microsoft.com/office/powerpoint/2010/main" val="426895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6D75-7B7C-641D-E0F2-45B76B0F4B49}"/>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287408FC-ACB8-D9F3-2952-FB7A593AE1FB}"/>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F2E3122A-BEE1-E458-E3C7-B9F982708C27}"/>
              </a:ext>
            </a:extLst>
          </p:cNvPr>
          <p:cNvSpPr>
            <a:spLocks noGrp="1"/>
          </p:cNvSpPr>
          <p:nvPr>
            <p:ph idx="1"/>
          </p:nvPr>
        </p:nvSpPr>
        <p:spPr>
          <a:xfrm>
            <a:off x="583095" y="197241"/>
            <a:ext cx="8125183" cy="6283695"/>
          </a:xfrm>
        </p:spPr>
        <p:txBody>
          <a:bodyPr>
            <a:normAutofit/>
          </a:bodyPr>
          <a:lstStyle/>
          <a:p>
            <a:endParaRPr lang="es-MX" sz="1050" dirty="0"/>
          </a:p>
          <a:p>
            <a:pPr marL="0" indent="0" algn="ctr">
              <a:buNone/>
            </a:pPr>
            <a:r>
              <a:rPr lang="es-MX" sz="2700" b="1" dirty="0"/>
              <a:t>LA DINAMICA DEL CAMBIO Y LOS DESAFÍOS </a:t>
            </a:r>
          </a:p>
          <a:p>
            <a:pPr marL="0" indent="0" algn="ctr">
              <a:buNone/>
            </a:pPr>
            <a:endParaRPr lang="es-MX" sz="2700" b="1" dirty="0"/>
          </a:p>
          <a:p>
            <a:pPr marL="0" indent="0" algn="ctr">
              <a:buNone/>
            </a:pPr>
            <a:r>
              <a:rPr lang="es-MX" sz="2700" b="1" dirty="0"/>
              <a:t>Capítulo 8</a:t>
            </a:r>
          </a:p>
          <a:p>
            <a:pPr marL="0" indent="0" algn="ctr">
              <a:buNone/>
            </a:pPr>
            <a:r>
              <a:rPr lang="es-MX" sz="2700" dirty="0">
                <a:latin typeface="Arial Black" panose="020B0A04020102020204" pitchFamily="34" charset="0"/>
                <a:cs typeface="Aharoni" panose="02010803020104030203" pitchFamily="2" charset="-79"/>
              </a:rPr>
              <a:t>La Dimensión Ambiental del Desarrollo</a:t>
            </a:r>
          </a:p>
          <a:p>
            <a:pPr marL="0" indent="0" algn="ctr">
              <a:buNone/>
            </a:pPr>
            <a:endParaRPr lang="es-MX" sz="2700" dirty="0">
              <a:latin typeface="Arial Black" panose="020B0A04020102020204" pitchFamily="34" charset="0"/>
              <a:cs typeface="Aharoni" panose="02010803020104030203" pitchFamily="2" charset="-79"/>
            </a:endParaRPr>
          </a:p>
          <a:p>
            <a:pPr marL="0" indent="0" algn="r">
              <a:buNone/>
            </a:pPr>
            <a:r>
              <a:rPr lang="es-UY" sz="1900" i="1" dirty="0"/>
              <a:t>…”Si dispusiéramos de un millar de planetas, tendría sentido emplear uno para llevar a cabo un experimento así, de modo que, aunque la prueba saliera mal —y yo creo que esta prueba va a salir mal— pudiéramos desplazarnos al planeta de al lado. Pero no tenemos esa posibilidad, </a:t>
            </a:r>
            <a:r>
              <a:rPr lang="es-ES" sz="1900" i="1" dirty="0"/>
              <a:t>no hay otro planeta al que podamos mudarnos.</a:t>
            </a:r>
          </a:p>
          <a:p>
            <a:pPr marL="0" indent="0" algn="r">
              <a:buNone/>
            </a:pPr>
            <a:r>
              <a:rPr lang="es-ES" sz="1900" i="1" dirty="0"/>
              <a:t>Estamos atrapados en la Tierra.”</a:t>
            </a:r>
            <a:endParaRPr lang="es-MX" sz="1900" dirty="0"/>
          </a:p>
          <a:p>
            <a:pPr marL="0" indent="0" algn="r">
              <a:buNone/>
            </a:pPr>
            <a:r>
              <a:rPr lang="es-ES" sz="1900" b="1" dirty="0"/>
              <a:t>Joseph Stiglitz (2006)</a:t>
            </a:r>
          </a:p>
          <a:p>
            <a:pPr marL="0" indent="0" algn="r">
              <a:buNone/>
            </a:pPr>
            <a:endParaRPr lang="es-MX" sz="1900" dirty="0"/>
          </a:p>
        </p:txBody>
      </p:sp>
    </p:spTree>
    <p:extLst>
      <p:ext uri="{BB962C8B-B14F-4D97-AF65-F5344CB8AC3E}">
        <p14:creationId xmlns:p14="http://schemas.microsoft.com/office/powerpoint/2010/main" val="103065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p:cNvSpPr>
            <a:spLocks noGrp="1"/>
          </p:cNvSpPr>
          <p:nvPr>
            <p:ph idx="1"/>
          </p:nvPr>
        </p:nvSpPr>
        <p:spPr>
          <a:xfrm>
            <a:off x="1277634" y="1019268"/>
            <a:ext cx="6534726"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964041" y="1216339"/>
            <a:ext cx="7215917" cy="5798126"/>
          </a:xfrm>
          <a:prstGeom prst="rect">
            <a:avLst/>
          </a:prstGeom>
        </p:spPr>
        <p:txBody>
          <a:bodyPr wrap="square">
            <a:spAutoFit/>
          </a:bodyPr>
          <a:lstStyle/>
          <a:p>
            <a:pPr algn="just">
              <a:lnSpc>
                <a:spcPct val="115000"/>
              </a:lnSpc>
            </a:pPr>
            <a:r>
              <a:rPr lang="es-ES" sz="3600" i="1" dirty="0">
                <a:latin typeface="Calibri" panose="020F0502020204030204" pitchFamily="34" charset="0"/>
                <a:ea typeface="Calibri" panose="020F0502020204030204" pitchFamily="34" charset="0"/>
                <a:cs typeface="Times New Roman" panose="02020603050405020304" pitchFamily="18" charset="0"/>
              </a:rPr>
              <a:t>Los problemas socio ambientales son “naturales” a la evolución de las especies, pero en la actualidad, en nuestras sociedades, estos se han vuelto ALARMANTES por su dimensión.</a:t>
            </a:r>
          </a:p>
          <a:p>
            <a:pPr algn="just">
              <a:lnSpc>
                <a:spcPct val="115000"/>
              </a:lnSpc>
            </a:pPr>
            <a:endParaRPr lang="es-ES" sz="27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s-ES" sz="27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s-ES" sz="27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ES" sz="2700" i="1" dirty="0">
                <a:latin typeface="Calibri" panose="020F0502020204030204" pitchFamily="34" charset="0"/>
                <a:ea typeface="Calibri" panose="020F0502020204030204" pitchFamily="34" charset="0"/>
                <a:cs typeface="Times New Roman" panose="02020603050405020304" pitchFamily="18" charset="0"/>
              </a:rPr>
              <a:t> </a:t>
            </a:r>
            <a:endParaRPr lang="es-MX" sz="27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98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647537" y="2294874"/>
            <a:ext cx="6172200" cy="799598"/>
          </a:xfrm>
        </p:spPr>
        <p:txBody>
          <a:bodyPr>
            <a:noAutofit/>
          </a:bodyPr>
          <a:lstStyle/>
          <a:p>
            <a:pPr algn="l"/>
            <a:br>
              <a:rPr lang="es-MX" sz="2700" dirty="0"/>
            </a:br>
            <a:endParaRPr lang="es-AR" sz="2700" dirty="0"/>
          </a:p>
        </p:txBody>
      </p:sp>
      <p:sp>
        <p:nvSpPr>
          <p:cNvPr id="6" name="2 Marcador de contenido"/>
          <p:cNvSpPr>
            <a:spLocks noGrp="1"/>
          </p:cNvSpPr>
          <p:nvPr>
            <p:ph idx="1"/>
          </p:nvPr>
        </p:nvSpPr>
        <p:spPr>
          <a:xfrm>
            <a:off x="1466274" y="857250"/>
            <a:ext cx="6909100"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buClr>
                <a:schemeClr val="accent6">
                  <a:lumMod val="75000"/>
                </a:schemeClr>
              </a:buClr>
              <a:buNone/>
            </a:pPr>
            <a:r>
              <a:rPr lang="es-AR" sz="2400" b="1" dirty="0">
                <a:solidFill>
                  <a:schemeClr val="tx1">
                    <a:lumMod val="85000"/>
                    <a:lumOff val="15000"/>
                  </a:schemeClr>
                </a:solidFill>
              </a:rPr>
              <a:t>Recursos</a:t>
            </a:r>
            <a:r>
              <a:rPr lang="es-AR" sz="2175" b="1" dirty="0">
                <a:solidFill>
                  <a:schemeClr val="tx1">
                    <a:lumMod val="85000"/>
                    <a:lumOff val="15000"/>
                  </a:schemeClr>
                </a:solidFill>
              </a:rPr>
              <a:t>   &lt;===== </a:t>
            </a:r>
            <a:r>
              <a:rPr lang="es-AR" sz="2400" b="1" dirty="0">
                <a:solidFill>
                  <a:schemeClr val="tx1">
                    <a:lumMod val="85000"/>
                    <a:lumOff val="15000"/>
                  </a:schemeClr>
                </a:solidFill>
              </a:rPr>
              <a:t>Producción</a:t>
            </a:r>
            <a:r>
              <a:rPr lang="es-AR" sz="2175" b="1" dirty="0">
                <a:solidFill>
                  <a:schemeClr val="tx1">
                    <a:lumMod val="85000"/>
                    <a:lumOff val="15000"/>
                  </a:schemeClr>
                </a:solidFill>
              </a:rPr>
              <a:t> ====&gt;   </a:t>
            </a:r>
            <a:r>
              <a:rPr lang="es-AR" sz="2400" b="1" dirty="0">
                <a:solidFill>
                  <a:schemeClr val="tx1">
                    <a:lumMod val="85000"/>
                    <a:lumOff val="15000"/>
                  </a:schemeClr>
                </a:solidFill>
              </a:rPr>
              <a:t>Residuos</a:t>
            </a:r>
          </a:p>
          <a:p>
            <a:pPr marL="0" indent="0" algn="just">
              <a:buClr>
                <a:schemeClr val="accent6">
                  <a:lumMod val="75000"/>
                </a:schemeClr>
              </a:buClr>
              <a:buNone/>
            </a:pPr>
            <a:r>
              <a:rPr lang="es-AR" sz="2175" b="1" dirty="0">
                <a:solidFill>
                  <a:schemeClr val="tx1">
                    <a:lumMod val="85000"/>
                    <a:lumOff val="15000"/>
                  </a:schemeClr>
                </a:solidFill>
              </a:rPr>
              <a:t>                                          (economía)</a:t>
            </a:r>
          </a:p>
          <a:p>
            <a:pPr marL="0" indent="0" algn="just">
              <a:spcBef>
                <a:spcPts val="0"/>
              </a:spcBef>
              <a:buClr>
                <a:schemeClr val="accent6">
                  <a:lumMod val="75000"/>
                </a:schemeClr>
              </a:buClr>
              <a:buNone/>
            </a:pPr>
            <a:r>
              <a:rPr lang="es-AR" sz="2400" b="1" dirty="0">
                <a:solidFill>
                  <a:schemeClr val="tx1">
                    <a:lumMod val="85000"/>
                    <a:lumOff val="15000"/>
                  </a:schemeClr>
                </a:solidFill>
              </a:rPr>
              <a:t>Depredación</a:t>
            </a:r>
            <a:r>
              <a:rPr lang="es-AR" sz="2175" b="1" dirty="0">
                <a:solidFill>
                  <a:schemeClr val="tx1">
                    <a:lumMod val="85000"/>
                    <a:lumOff val="15000"/>
                  </a:schemeClr>
                </a:solidFill>
              </a:rPr>
              <a:t>                                           </a:t>
            </a:r>
            <a:r>
              <a:rPr lang="es-AR" sz="2400" b="1" dirty="0">
                <a:solidFill>
                  <a:schemeClr val="tx1">
                    <a:lumMod val="85000"/>
                    <a:lumOff val="15000"/>
                  </a:schemeClr>
                </a:solidFill>
              </a:rPr>
              <a:t>Contaminación</a:t>
            </a:r>
          </a:p>
          <a:p>
            <a:pPr marL="0" indent="0" algn="just">
              <a:spcBef>
                <a:spcPts val="0"/>
              </a:spcBef>
              <a:buClr>
                <a:schemeClr val="accent6">
                  <a:lumMod val="75000"/>
                </a:schemeClr>
              </a:buClr>
              <a:buNone/>
            </a:pPr>
            <a:endParaRPr lang="es-AR" sz="2175" b="1" dirty="0">
              <a:solidFill>
                <a:schemeClr val="tx1">
                  <a:lumMod val="85000"/>
                  <a:lumOff val="15000"/>
                </a:schemeClr>
              </a:solidFill>
            </a:endParaRPr>
          </a:p>
          <a:p>
            <a:pPr marL="0" indent="0" algn="just">
              <a:spcBef>
                <a:spcPts val="0"/>
              </a:spcBef>
              <a:buClr>
                <a:schemeClr val="accent6">
                  <a:lumMod val="75000"/>
                </a:schemeClr>
              </a:buClr>
              <a:buNone/>
            </a:pPr>
            <a:r>
              <a:rPr lang="es-AR" sz="2175" b="1" dirty="0">
                <a:solidFill>
                  <a:schemeClr val="tx1">
                    <a:lumMod val="85000"/>
                    <a:lumOff val="15000"/>
                  </a:schemeClr>
                </a:solidFill>
              </a:rPr>
              <a:t>            </a:t>
            </a:r>
          </a:p>
          <a:p>
            <a:pPr marL="0" indent="0" algn="just">
              <a:spcBef>
                <a:spcPts val="0"/>
              </a:spcBef>
              <a:buClr>
                <a:schemeClr val="accent6">
                  <a:lumMod val="75000"/>
                </a:schemeClr>
              </a:buClr>
              <a:buNone/>
            </a:pPr>
            <a:r>
              <a:rPr lang="es-AR" sz="2175" b="1" dirty="0">
                <a:solidFill>
                  <a:schemeClr val="tx1">
                    <a:lumMod val="85000"/>
                    <a:lumOff val="15000"/>
                  </a:schemeClr>
                </a:solidFill>
              </a:rPr>
              <a:t>              </a:t>
            </a:r>
          </a:p>
          <a:p>
            <a:pPr marL="0" indent="0" algn="just">
              <a:buClr>
                <a:schemeClr val="accent6">
                  <a:lumMod val="75000"/>
                </a:schemeClr>
              </a:buClr>
              <a:buNone/>
            </a:pPr>
            <a:r>
              <a:rPr lang="es-AR" sz="2175" b="1" dirty="0">
                <a:solidFill>
                  <a:schemeClr val="tx1">
                    <a:lumMod val="85000"/>
                    <a:lumOff val="15000"/>
                  </a:schemeClr>
                </a:solidFill>
              </a:rPr>
              <a:t>                          </a:t>
            </a:r>
            <a:r>
              <a:rPr lang="es-AR" sz="2400" b="1" dirty="0">
                <a:solidFill>
                  <a:schemeClr val="tx1">
                    <a:lumMod val="85000"/>
                    <a:lumOff val="15000"/>
                  </a:schemeClr>
                </a:solidFill>
              </a:rPr>
              <a:t>Problemas ambientales </a:t>
            </a:r>
          </a:p>
          <a:p>
            <a:pPr marL="0" indent="0" algn="just">
              <a:buClr>
                <a:schemeClr val="accent6">
                  <a:lumMod val="75000"/>
                </a:schemeClr>
              </a:buClr>
              <a:buNone/>
            </a:pPr>
            <a:r>
              <a:rPr lang="es-AR" sz="1600" b="1" dirty="0">
                <a:solidFill>
                  <a:schemeClr val="tx1">
                    <a:lumMod val="85000"/>
                    <a:lumOff val="15000"/>
                  </a:schemeClr>
                </a:solidFill>
              </a:rPr>
              <a:t>                        </a:t>
            </a:r>
          </a:p>
          <a:p>
            <a:pPr marL="0" indent="0" algn="just">
              <a:buClr>
                <a:schemeClr val="accent6">
                  <a:lumMod val="75000"/>
                </a:schemeClr>
              </a:buClr>
              <a:buNone/>
            </a:pPr>
            <a:endParaRPr lang="es-AR" sz="1600" b="1" dirty="0">
              <a:solidFill>
                <a:schemeClr val="tx1">
                  <a:lumMod val="85000"/>
                  <a:lumOff val="15000"/>
                </a:schemeClr>
              </a:solidFill>
            </a:endParaRPr>
          </a:p>
          <a:p>
            <a:pPr marL="0" indent="0" algn="just">
              <a:buClr>
                <a:schemeClr val="accent6">
                  <a:lumMod val="75000"/>
                </a:schemeClr>
              </a:buClr>
              <a:buNone/>
            </a:pPr>
            <a:r>
              <a:rPr lang="es-AR" sz="1600" b="1" dirty="0">
                <a:solidFill>
                  <a:schemeClr val="tx1">
                    <a:lumMod val="85000"/>
                    <a:lumOff val="15000"/>
                  </a:schemeClr>
                </a:solidFill>
              </a:rPr>
              <a:t>                      Fuente: Tomassino, </a:t>
            </a:r>
            <a:r>
              <a:rPr lang="es-AR" sz="1600" b="1" dirty="0" err="1">
                <a:solidFill>
                  <a:schemeClr val="tx1">
                    <a:lumMod val="85000"/>
                    <a:lumOff val="15000"/>
                  </a:schemeClr>
                </a:solidFill>
              </a:rPr>
              <a:t>Foladori</a:t>
            </a:r>
            <a:r>
              <a:rPr lang="es-AR" sz="1600" b="1" dirty="0">
                <a:solidFill>
                  <a:schemeClr val="tx1">
                    <a:lumMod val="85000"/>
                    <a:lumOff val="15000"/>
                  </a:schemeClr>
                </a:solidFill>
              </a:rPr>
              <a:t> y </a:t>
            </a:r>
            <a:r>
              <a:rPr lang="es-AR" sz="1600" b="1" dirty="0" err="1">
                <a:solidFill>
                  <a:schemeClr val="tx1">
                    <a:lumMod val="85000"/>
                    <a:lumOff val="15000"/>
                  </a:schemeClr>
                </a:solidFill>
              </a:rPr>
              <a:t>Taks</a:t>
            </a:r>
            <a:r>
              <a:rPr lang="es-AR" sz="1600" b="1" dirty="0">
                <a:solidFill>
                  <a:schemeClr val="tx1">
                    <a:lumMod val="85000"/>
                    <a:lumOff val="15000"/>
                  </a:schemeClr>
                </a:solidFill>
              </a:rPr>
              <a:t> (2005)</a:t>
            </a:r>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de flecha 7"/>
          <p:cNvCxnSpPr/>
          <p:nvPr/>
        </p:nvCxnSpPr>
        <p:spPr>
          <a:xfrm flipH="1">
            <a:off x="2182485" y="2560507"/>
            <a:ext cx="18826" cy="444220"/>
          </a:xfrm>
          <a:prstGeom prst="straightConnector1">
            <a:avLst/>
          </a:prstGeom>
          <a:ln w="63500" cmpd="sng">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7181347" y="2597017"/>
            <a:ext cx="3461" cy="421337"/>
          </a:xfrm>
          <a:prstGeom prst="straightConnector1">
            <a:avLst/>
          </a:prstGeom>
          <a:ln w="63500" cmpd="sng">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2647618" y="3429000"/>
            <a:ext cx="11945" cy="457314"/>
          </a:xfrm>
          <a:prstGeom prst="straightConnector1">
            <a:avLst/>
          </a:prstGeom>
          <a:ln w="63500" cmpd="sng">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flipV="1">
            <a:off x="6571688" y="3460731"/>
            <a:ext cx="21209" cy="454188"/>
          </a:xfrm>
          <a:prstGeom prst="straightConnector1">
            <a:avLst/>
          </a:prstGeom>
          <a:ln w="63500" cmpd="sng">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519390" y="813509"/>
            <a:ext cx="5158335" cy="584775"/>
          </a:xfrm>
          <a:prstGeom prst="rect">
            <a:avLst/>
          </a:prstGeom>
          <a:noFill/>
        </p:spPr>
        <p:txBody>
          <a:bodyPr wrap="square" rtlCol="0">
            <a:spAutoFit/>
          </a:bodyPr>
          <a:lstStyle/>
          <a:p>
            <a:r>
              <a:rPr lang="es-MX" sz="3200" b="1" dirty="0"/>
              <a:t>Problemas ambientales</a:t>
            </a:r>
          </a:p>
        </p:txBody>
      </p:sp>
      <p:sp>
        <p:nvSpPr>
          <p:cNvPr id="3" name="Abrir llave 2">
            <a:extLst>
              <a:ext uri="{FF2B5EF4-FFF2-40B4-BE49-F238E27FC236}">
                <a16:creationId xmlns:a16="http://schemas.microsoft.com/office/drawing/2014/main" id="{E3A38785-E605-F575-4DE8-0B9B1B0AF8BB}"/>
              </a:ext>
            </a:extLst>
          </p:cNvPr>
          <p:cNvSpPr/>
          <p:nvPr/>
        </p:nvSpPr>
        <p:spPr>
          <a:xfrm rot="16200000">
            <a:off x="4393833" y="2152086"/>
            <a:ext cx="454190" cy="3922729"/>
          </a:xfrm>
          <a:prstGeom prst="leftBrace">
            <a:avLst>
              <a:gd name="adj1" fmla="val 8333"/>
              <a:gd name="adj2" fmla="val 54217"/>
            </a:avLst>
          </a:prstGeom>
          <a:ln w="698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Tree>
    <p:extLst>
      <p:ext uri="{BB962C8B-B14F-4D97-AF65-F5344CB8AC3E}">
        <p14:creationId xmlns:p14="http://schemas.microsoft.com/office/powerpoint/2010/main" val="83276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9004-7842-C0C1-6817-C3233BCD5489}"/>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7EAAE7EC-DDA8-C965-F0D7-02A5054C1D64}"/>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370088D6-21DB-5468-5C87-D97A5358C164}"/>
              </a:ext>
            </a:extLst>
          </p:cNvPr>
          <p:cNvSpPr>
            <a:spLocks noGrp="1"/>
          </p:cNvSpPr>
          <p:nvPr>
            <p:ph idx="1"/>
          </p:nvPr>
        </p:nvSpPr>
        <p:spPr>
          <a:xfrm>
            <a:off x="249382" y="2166869"/>
            <a:ext cx="8790710" cy="3627903"/>
          </a:xfrm>
        </p:spPr>
        <p:txBody>
          <a:bodyPr>
            <a:normAutofit/>
          </a:bodyPr>
          <a:lstStyle/>
          <a:p>
            <a:pPr marL="0" indent="0" algn="just">
              <a:buNone/>
            </a:pPr>
            <a:r>
              <a:rPr lang="es-ES" dirty="0"/>
              <a:t>                  </a:t>
            </a:r>
            <a:r>
              <a:rPr lang="es-ES" b="1" dirty="0">
                <a:latin typeface="Bahnschrift SemiBold SemiConden" panose="020B0502040204020203" pitchFamily="34" charset="0"/>
              </a:rPr>
              <a:t>La transformación del entorno adquiere  </a:t>
            </a:r>
          </a:p>
          <a:p>
            <a:pPr marL="0" indent="0" algn="just">
              <a:buNone/>
            </a:pPr>
            <a:endParaRPr lang="es-ES" dirty="0"/>
          </a:p>
          <a:p>
            <a:pPr lvl="6" algn="just">
              <a:buFont typeface="Wingdings" panose="05000000000000000000" pitchFamily="2" charset="2"/>
              <a:buChar char="Ø"/>
            </a:pPr>
            <a:r>
              <a:rPr lang="es-ES" sz="2800" b="1" dirty="0"/>
              <a:t>un ritmo </a:t>
            </a:r>
          </a:p>
          <a:p>
            <a:pPr lvl="6" algn="just">
              <a:buFont typeface="Wingdings" panose="05000000000000000000" pitchFamily="2" charset="2"/>
              <a:buChar char="Ø"/>
            </a:pPr>
            <a:r>
              <a:rPr lang="es-ES" sz="2800" b="1" dirty="0"/>
              <a:t>una amplitud </a:t>
            </a:r>
          </a:p>
          <a:p>
            <a:pPr lvl="6" algn="just">
              <a:buFont typeface="Wingdings" panose="05000000000000000000" pitchFamily="2" charset="2"/>
              <a:buChar char="Ø"/>
            </a:pPr>
            <a:r>
              <a:rPr lang="es-ES" sz="2800" b="1" dirty="0"/>
              <a:t>un nivel</a:t>
            </a:r>
            <a:endParaRPr lang="es-ES" sz="2800" dirty="0"/>
          </a:p>
          <a:p>
            <a:pPr lvl="6" algn="just">
              <a:buFont typeface="Wingdings" panose="05000000000000000000" pitchFamily="2" charset="2"/>
              <a:buChar char="Ø"/>
            </a:pPr>
            <a:r>
              <a:rPr lang="es-ES" sz="2800" b="1" dirty="0"/>
              <a:t>una profundidad</a:t>
            </a:r>
            <a:endParaRPr lang="es-MX" sz="2800" dirty="0"/>
          </a:p>
          <a:p>
            <a:pPr marL="0" indent="0">
              <a:buNone/>
            </a:pPr>
            <a:r>
              <a:rPr lang="es-ES" dirty="0"/>
              <a:t> </a:t>
            </a:r>
            <a:endParaRPr lang="es-MX"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3" name="Rectángulo 2">
            <a:extLst>
              <a:ext uri="{FF2B5EF4-FFF2-40B4-BE49-F238E27FC236}">
                <a16:creationId xmlns:a16="http://schemas.microsoft.com/office/drawing/2014/main" id="{E4C8C8E9-5C5C-F533-CC4A-7A5E0D59D98C}"/>
              </a:ext>
            </a:extLst>
          </p:cNvPr>
          <p:cNvSpPr/>
          <p:nvPr/>
        </p:nvSpPr>
        <p:spPr>
          <a:xfrm>
            <a:off x="762303" y="857250"/>
            <a:ext cx="7619394" cy="758669"/>
          </a:xfrm>
          <a:prstGeom prst="rect">
            <a:avLst/>
          </a:prstGeom>
        </p:spPr>
        <p:txBody>
          <a:bodyPr wrap="none">
            <a:spAutoFit/>
          </a:bodyPr>
          <a:lstStyle/>
          <a:p>
            <a:pPr algn="just">
              <a:lnSpc>
                <a:spcPct val="115000"/>
              </a:lnSpc>
            </a:pPr>
            <a:r>
              <a:rPr lang="es-ES" sz="4000" b="1" dirty="0">
                <a:latin typeface="Calibri" panose="020F0502020204030204" pitchFamily="34" charset="0"/>
                <a:ea typeface="Calibri" panose="020F0502020204030204" pitchFamily="34" charset="0"/>
                <a:cs typeface="Times New Roman" panose="02020603050405020304" pitchFamily="18" charset="0"/>
              </a:rPr>
              <a:t>La crisis ambiental contemporánea</a:t>
            </a:r>
            <a:endParaRPr lang="es-MX"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6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75675-DA33-2DB2-8CC5-900819F31356}"/>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1AC6C6F2-429A-8325-4DFC-D099D6DFAE45}"/>
              </a:ext>
            </a:extLst>
          </p:cNvPr>
          <p:cNvSpPr>
            <a:spLocks noGrp="1"/>
          </p:cNvSpPr>
          <p:nvPr>
            <p:ph type="title"/>
          </p:nvPr>
        </p:nvSpPr>
        <p:spPr>
          <a:xfrm>
            <a:off x="1647537" y="2294874"/>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2A93B2B5-A994-66C7-5476-39F7D56385EF}"/>
              </a:ext>
            </a:extLst>
          </p:cNvPr>
          <p:cNvSpPr>
            <a:spLocks noGrp="1"/>
          </p:cNvSpPr>
          <p:nvPr>
            <p:ph idx="1"/>
          </p:nvPr>
        </p:nvSpPr>
        <p:spPr>
          <a:xfrm>
            <a:off x="84243" y="-515340"/>
            <a:ext cx="7765774" cy="5056026"/>
          </a:xfrm>
        </p:spPr>
        <p:txBody>
          <a:bodyPr>
            <a:normAutofit fontScale="25000" lnSpcReduction="20000"/>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lnSpc>
                <a:spcPct val="120000"/>
              </a:lnSpc>
              <a:spcBef>
                <a:spcPts val="0"/>
              </a:spcBef>
              <a:buClr>
                <a:schemeClr val="accent6">
                  <a:lumMod val="75000"/>
                </a:schemeClr>
              </a:buClr>
              <a:buNone/>
            </a:pPr>
            <a:endParaRPr lang="es-AR" sz="9600" b="1" dirty="0">
              <a:solidFill>
                <a:schemeClr val="tx1">
                  <a:lumMod val="85000"/>
                  <a:lumOff val="15000"/>
                </a:schemeClr>
              </a:solidFill>
            </a:endParaRPr>
          </a:p>
          <a:p>
            <a:pPr marL="374650" marR="292735" indent="457200" algn="just">
              <a:lnSpc>
                <a:spcPct val="120000"/>
              </a:lnSpc>
              <a:spcBef>
                <a:spcPts val="0"/>
              </a:spcBef>
              <a:buNone/>
            </a:pPr>
            <a:r>
              <a:rPr lang="es-ES" sz="9600" dirty="0">
                <a:latin typeface="Arial" panose="020B0604020202020204" pitchFamily="34" charset="0"/>
                <a:ea typeface="Garamond" panose="02020404030301010803" pitchFamily="18" charset="0"/>
                <a:cs typeface="Garamond" panose="02020404030301010803" pitchFamily="18" charset="0"/>
              </a:rPr>
              <a:t>Los problemas ambientales que se originan</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a</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partir</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de</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la</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depredación</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y</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la</a:t>
            </a:r>
            <a:r>
              <a:rPr lang="es-ES" sz="9600" spc="-10" dirty="0">
                <a:latin typeface="Arial" panose="020B0604020202020204" pitchFamily="34" charset="0"/>
                <a:ea typeface="Garamond" panose="02020404030301010803" pitchFamily="18" charset="0"/>
                <a:cs typeface="Garamond" panose="02020404030301010803" pitchFamily="18" charset="0"/>
              </a:rPr>
              <a:t> </a:t>
            </a:r>
            <a:r>
              <a:rPr lang="es-ES" sz="9600" dirty="0">
                <a:latin typeface="Arial" panose="020B0604020202020204" pitchFamily="34" charset="0"/>
                <a:ea typeface="Garamond" panose="02020404030301010803" pitchFamily="18" charset="0"/>
                <a:cs typeface="Garamond" panose="02020404030301010803" pitchFamily="18" charset="0"/>
              </a:rPr>
              <a:t>contaminación son múltiples y están interrelacionados. </a:t>
            </a: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20000"/>
              </a:lnSpc>
              <a:spcBef>
                <a:spcPts val="0"/>
              </a:spcBef>
              <a:buNone/>
            </a:pPr>
            <a:r>
              <a:rPr lang="es-ES" sz="9600" dirty="0">
                <a:latin typeface="Arial" panose="020B0604020202020204" pitchFamily="34" charset="0"/>
                <a:ea typeface="Garamond" panose="02020404030301010803" pitchFamily="18" charset="0"/>
                <a:cs typeface="Garamond" panose="02020404030301010803" pitchFamily="18" charset="0"/>
              </a:rPr>
              <a:t>Un marco analítico surgido en el 2009, del Centro de Resiliencia de Estocolmo,  permite evaluar las principales problemáticas y ponderar sus riesgos y es conocido como “Límites planetarios”. </a:t>
            </a:r>
            <a:endParaRPr lang="es-UY" sz="9600" dirty="0">
              <a:latin typeface="Garamond" panose="02020404030301010803" pitchFamily="18" charset="0"/>
              <a:ea typeface="Garamond" panose="02020404030301010803" pitchFamily="18" charset="0"/>
              <a:cs typeface="Garamond" panose="02020404030301010803" pitchFamily="18" charset="0"/>
            </a:endParaRPr>
          </a:p>
          <a:p>
            <a:pPr marL="0" indent="0" algn="just">
              <a:spcBef>
                <a:spcPts val="0"/>
              </a:spcBef>
              <a:buClr>
                <a:schemeClr val="accent6">
                  <a:lumMod val="75000"/>
                </a:schemeClr>
              </a:buClr>
              <a:buNone/>
            </a:pPr>
            <a:r>
              <a:rPr lang="es-AR" sz="2175" b="1" dirty="0">
                <a:solidFill>
                  <a:schemeClr val="tx1">
                    <a:lumMod val="85000"/>
                    <a:lumOff val="15000"/>
                  </a:schemeClr>
                </a:solidFill>
              </a:rPr>
              <a:t>            </a:t>
            </a:r>
          </a:p>
          <a:p>
            <a:pPr marL="0" indent="0" algn="just">
              <a:spcBef>
                <a:spcPts val="0"/>
              </a:spcBef>
              <a:buClr>
                <a:schemeClr val="accent6">
                  <a:lumMod val="75000"/>
                </a:schemeClr>
              </a:buClr>
              <a:buNone/>
            </a:pPr>
            <a:r>
              <a:rPr lang="es-AR" sz="2400" b="1" dirty="0">
                <a:solidFill>
                  <a:schemeClr val="tx1">
                    <a:lumMod val="85000"/>
                    <a:lumOff val="15000"/>
                  </a:schemeClr>
                </a:solidFill>
              </a:rPr>
              <a:t>                           </a:t>
            </a:r>
            <a:r>
              <a:rPr lang="es-AR" sz="1600" b="1" dirty="0">
                <a:solidFill>
                  <a:schemeClr val="tx1">
                    <a:lumMod val="85000"/>
                    <a:lumOff val="15000"/>
                  </a:schemeClr>
                </a:solidFill>
              </a:rPr>
              <a:t>                        </a:t>
            </a:r>
          </a:p>
          <a:p>
            <a:pPr marL="0" indent="0" algn="just">
              <a:buClr>
                <a:schemeClr val="accent6">
                  <a:lumMod val="75000"/>
                </a:schemeClr>
              </a:buClr>
              <a:buNone/>
            </a:pPr>
            <a:endParaRPr lang="es-AR" sz="1600"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09BA9508-6E11-9B9E-AAAA-CD63096A4FB9}"/>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C27F7BAA-E7AA-B576-3D80-A1BF3E888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655" y="1619345"/>
            <a:ext cx="3972703" cy="2702023"/>
          </a:xfrm>
          <a:prstGeom prst="rect">
            <a:avLst/>
          </a:prstGeom>
        </p:spPr>
      </p:pic>
      <p:pic>
        <p:nvPicPr>
          <p:cNvPr id="4" name="Imagen 3">
            <a:extLst>
              <a:ext uri="{FF2B5EF4-FFF2-40B4-BE49-F238E27FC236}">
                <a16:creationId xmlns:a16="http://schemas.microsoft.com/office/drawing/2014/main" id="{8A33B039-5342-C4E4-88C7-C4F09270D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10" y="1569643"/>
            <a:ext cx="4023665" cy="2702024"/>
          </a:xfrm>
          <a:prstGeom prst="rect">
            <a:avLst/>
          </a:prstGeom>
        </p:spPr>
      </p:pic>
    </p:spTree>
    <p:extLst>
      <p:ext uri="{BB962C8B-B14F-4D97-AF65-F5344CB8AC3E}">
        <p14:creationId xmlns:p14="http://schemas.microsoft.com/office/powerpoint/2010/main" val="101843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DFA0-2A34-39F2-DDF2-CF15CE18B029}"/>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C647DAFF-E595-A270-D269-842BFA94F77A}"/>
              </a:ext>
            </a:extLst>
          </p:cNvPr>
          <p:cNvSpPr>
            <a:spLocks noGrp="1"/>
          </p:cNvSpPr>
          <p:nvPr>
            <p:ph type="title"/>
          </p:nvPr>
        </p:nvSpPr>
        <p:spPr>
          <a:xfrm>
            <a:off x="1647537" y="2294874"/>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1A2043F7-3A4C-C9BF-9754-4090FE45B5FB}"/>
              </a:ext>
            </a:extLst>
          </p:cNvPr>
          <p:cNvSpPr>
            <a:spLocks noGrp="1"/>
          </p:cNvSpPr>
          <p:nvPr>
            <p:ph idx="1"/>
          </p:nvPr>
        </p:nvSpPr>
        <p:spPr>
          <a:xfrm>
            <a:off x="909768" y="566459"/>
            <a:ext cx="7324463" cy="5056026"/>
          </a:xfrm>
        </p:spPr>
        <p:txBody>
          <a:bodyPr>
            <a:normAutofit fontScale="25000" lnSpcReduction="20000"/>
          </a:bodyPr>
          <a:lstStyle/>
          <a:p>
            <a:pPr marL="0" indent="0" algn="just">
              <a:buClr>
                <a:schemeClr val="accent6">
                  <a:lumMod val="75000"/>
                </a:schemeClr>
              </a:buClr>
              <a:buNone/>
            </a:pPr>
            <a:endParaRPr lang="es-MX" sz="11200" dirty="0">
              <a:latin typeface="Calibri" panose="020F0502020204030204" pitchFamily="34" charset="0"/>
              <a:ea typeface="Calibri" panose="020F0502020204030204" pitchFamily="34" charset="0"/>
              <a:cs typeface="Calibri" panose="020F0502020204030204" pitchFamily="34" charset="0"/>
            </a:endParaRPr>
          </a:p>
          <a:p>
            <a:pPr marL="374650" marR="292735" indent="457200" algn="just">
              <a:lnSpc>
                <a:spcPct val="120000"/>
              </a:lnSpc>
              <a:spcBef>
                <a:spcPts val="0"/>
              </a:spcBef>
              <a:buNone/>
            </a:pPr>
            <a:r>
              <a:rPr lang="es-ES" sz="11200" dirty="0">
                <a:latin typeface="Calibri" panose="020F0502020204030204" pitchFamily="34" charset="0"/>
                <a:ea typeface="Calibri" panose="020F0502020204030204" pitchFamily="34" charset="0"/>
                <a:cs typeface="Calibri" panose="020F0502020204030204" pitchFamily="34" charset="0"/>
              </a:rPr>
              <a:t>Los investigadores que lo propusieron identificaron nueve problemáticas ambientales clave y a partir de un conjunto de indicadores, establecieron umbrales para cada una de ellas. </a:t>
            </a:r>
          </a:p>
          <a:p>
            <a:pPr marL="374650" marR="292735" indent="457200" algn="just">
              <a:lnSpc>
                <a:spcPct val="120000"/>
              </a:lnSpc>
              <a:spcBef>
                <a:spcPts val="0"/>
              </a:spcBef>
              <a:buNone/>
            </a:pPr>
            <a:endParaRPr lang="es-UY" sz="11200"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buNone/>
            </a:pPr>
            <a:r>
              <a:rPr lang="es-ES" sz="11200" dirty="0">
                <a:latin typeface="Calibri" panose="020F0502020204030204" pitchFamily="34" charset="0"/>
                <a:ea typeface="Calibri" panose="020F0502020204030204" pitchFamily="34" charset="0"/>
                <a:cs typeface="Calibri" panose="020F0502020204030204" pitchFamily="34" charset="0"/>
              </a:rPr>
              <a:t>    Estos  límites planetarios adoptados por  el enfoque de la Economía de la Dona determinan “el techo ecológico” que no se debería sobrepasar.</a:t>
            </a:r>
            <a:br>
              <a:rPr lang="es-UY" sz="8000" b="1" dirty="0">
                <a:latin typeface="Arial" panose="020B0604020202020204" pitchFamily="34" charset="0"/>
                <a:ea typeface="Garamond" panose="02020404030301010803" pitchFamily="18" charset="0"/>
              </a:rPr>
            </a:br>
            <a:endParaRPr lang="es-UY" sz="8000" dirty="0"/>
          </a:p>
          <a:p>
            <a:pPr marL="0" indent="0" algn="just">
              <a:spcBef>
                <a:spcPts val="0"/>
              </a:spcBef>
              <a:buClr>
                <a:schemeClr val="accent6">
                  <a:lumMod val="75000"/>
                </a:schemeClr>
              </a:buClr>
              <a:buNone/>
            </a:pPr>
            <a:r>
              <a:rPr lang="es-AR" sz="2175" b="1" dirty="0">
                <a:solidFill>
                  <a:schemeClr val="tx1">
                    <a:lumMod val="85000"/>
                    <a:lumOff val="15000"/>
                  </a:schemeClr>
                </a:solidFill>
              </a:rPr>
              <a:t>            </a:t>
            </a:r>
          </a:p>
          <a:p>
            <a:pPr marL="0" indent="0" algn="just">
              <a:spcBef>
                <a:spcPts val="0"/>
              </a:spcBef>
              <a:buClr>
                <a:schemeClr val="accent6">
                  <a:lumMod val="75000"/>
                </a:schemeClr>
              </a:buClr>
              <a:buNone/>
            </a:pPr>
            <a:r>
              <a:rPr lang="es-AR" sz="2400" b="1" dirty="0">
                <a:solidFill>
                  <a:schemeClr val="tx1">
                    <a:lumMod val="85000"/>
                    <a:lumOff val="15000"/>
                  </a:schemeClr>
                </a:solidFill>
              </a:rPr>
              <a:t>                           </a:t>
            </a:r>
            <a:r>
              <a:rPr lang="es-AR" sz="1600" b="1" dirty="0">
                <a:solidFill>
                  <a:schemeClr val="tx1">
                    <a:lumMod val="85000"/>
                    <a:lumOff val="15000"/>
                  </a:schemeClr>
                </a:solidFill>
              </a:rPr>
              <a:t>                        </a:t>
            </a:r>
          </a:p>
          <a:p>
            <a:pPr marL="0" indent="0" algn="just">
              <a:buClr>
                <a:schemeClr val="accent6">
                  <a:lumMod val="75000"/>
                </a:schemeClr>
              </a:buClr>
              <a:buNone/>
            </a:pPr>
            <a:endParaRPr lang="es-AR" sz="1600"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DF7A988F-F47E-9B20-FFE8-096244AEAFEA}"/>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00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78EE-A25D-D601-3A87-208D640C4058}"/>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B1A1C703-B703-8C4F-9407-00E6364956C6}"/>
              </a:ext>
            </a:extLst>
          </p:cNvPr>
          <p:cNvSpPr>
            <a:spLocks noGrp="1"/>
          </p:cNvSpPr>
          <p:nvPr>
            <p:ph type="title"/>
          </p:nvPr>
        </p:nvSpPr>
        <p:spPr>
          <a:xfrm>
            <a:off x="1647537" y="2294874"/>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1E98E07D-BF29-DB63-55AF-3E5EF47CCAF6}"/>
              </a:ext>
            </a:extLst>
          </p:cNvPr>
          <p:cNvSpPr>
            <a:spLocks noGrp="1"/>
          </p:cNvSpPr>
          <p:nvPr>
            <p:ph idx="1"/>
          </p:nvPr>
        </p:nvSpPr>
        <p:spPr>
          <a:xfrm>
            <a:off x="295289" y="-888284"/>
            <a:ext cx="8848711" cy="7551421"/>
          </a:xfrm>
        </p:spPr>
        <p:txBody>
          <a:bodyPr>
            <a:normAutofit fontScale="77500" lnSpcReduction="20000"/>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lnSpc>
                <a:spcPct val="120000"/>
              </a:lnSpc>
              <a:spcBef>
                <a:spcPts val="0"/>
              </a:spcBef>
              <a:buClr>
                <a:schemeClr val="accent6">
                  <a:lumMod val="75000"/>
                </a:schemeClr>
              </a:buClr>
              <a:buNone/>
            </a:pPr>
            <a:endParaRPr lang="es-AR" sz="5100" b="1" dirty="0">
              <a:solidFill>
                <a:schemeClr val="tx1">
                  <a:lumMod val="85000"/>
                  <a:lumOff val="15000"/>
                </a:schemeClr>
              </a:solidFill>
            </a:endParaRPr>
          </a:p>
          <a:p>
            <a:pPr marL="831850" algn="just">
              <a:lnSpc>
                <a:spcPct val="150000"/>
              </a:lnSpc>
              <a:buNone/>
            </a:pPr>
            <a:r>
              <a:rPr lang="es-ES" sz="2600" dirty="0">
                <a:latin typeface="Arial" panose="020B0604020202020204" pitchFamily="34" charset="0"/>
                <a:ea typeface="Garamond" panose="02020404030301010803" pitchFamily="18" charset="0"/>
                <a:cs typeface="Garamond" panose="02020404030301010803" pitchFamily="18" charset="0"/>
              </a:rPr>
              <a:t>Las</a:t>
            </a:r>
            <a:r>
              <a:rPr lang="es-ES" sz="2600" spc="-35" dirty="0">
                <a:latin typeface="Arial" panose="020B0604020202020204" pitchFamily="34" charset="0"/>
                <a:ea typeface="Garamond" panose="02020404030301010803" pitchFamily="18" charset="0"/>
                <a:cs typeface="Garamond" panose="02020404030301010803" pitchFamily="18" charset="0"/>
              </a:rPr>
              <a:t> </a:t>
            </a:r>
            <a:r>
              <a:rPr lang="es-ES" sz="2600" dirty="0">
                <a:latin typeface="Arial" panose="020B0604020202020204" pitchFamily="34" charset="0"/>
                <a:ea typeface="Garamond" panose="02020404030301010803" pitchFamily="18" charset="0"/>
                <a:cs typeface="Garamond" panose="02020404030301010803" pitchFamily="18" charset="0"/>
              </a:rPr>
              <a:t>nueve</a:t>
            </a:r>
            <a:r>
              <a:rPr lang="es-ES" sz="2600" spc="-20" dirty="0">
                <a:latin typeface="Arial" panose="020B0604020202020204" pitchFamily="34" charset="0"/>
                <a:ea typeface="Garamond" panose="02020404030301010803" pitchFamily="18" charset="0"/>
                <a:cs typeface="Garamond" panose="02020404030301010803" pitchFamily="18" charset="0"/>
              </a:rPr>
              <a:t> </a:t>
            </a:r>
            <a:r>
              <a:rPr lang="es-ES" sz="2600" dirty="0">
                <a:latin typeface="Arial" panose="020B0604020202020204" pitchFamily="34" charset="0"/>
                <a:ea typeface="Garamond" panose="02020404030301010803" pitchFamily="18" charset="0"/>
                <a:cs typeface="Garamond" panose="02020404030301010803" pitchFamily="18" charset="0"/>
              </a:rPr>
              <a:t>problemáticas</a:t>
            </a:r>
            <a:r>
              <a:rPr lang="es-ES" sz="2600" spc="-25" dirty="0">
                <a:latin typeface="Arial" panose="020B0604020202020204" pitchFamily="34" charset="0"/>
                <a:ea typeface="Garamond" panose="02020404030301010803" pitchFamily="18" charset="0"/>
                <a:cs typeface="Garamond" panose="02020404030301010803" pitchFamily="18" charset="0"/>
              </a:rPr>
              <a:t> </a:t>
            </a:r>
            <a:r>
              <a:rPr lang="es-ES" sz="2600" dirty="0">
                <a:latin typeface="Arial" panose="020B0604020202020204" pitchFamily="34" charset="0"/>
                <a:ea typeface="Garamond" panose="02020404030301010803" pitchFamily="18" charset="0"/>
                <a:cs typeface="Garamond" panose="02020404030301010803" pitchFamily="18" charset="0"/>
              </a:rPr>
              <a:t>clave</a:t>
            </a:r>
            <a:r>
              <a:rPr lang="es-ES" sz="2600" spc="-20" dirty="0">
                <a:latin typeface="Arial" panose="020B0604020202020204" pitchFamily="34" charset="0"/>
                <a:ea typeface="Garamond" panose="02020404030301010803" pitchFamily="18" charset="0"/>
                <a:cs typeface="Garamond" panose="02020404030301010803" pitchFamily="18" charset="0"/>
              </a:rPr>
              <a:t> son:</a:t>
            </a:r>
          </a:p>
          <a:p>
            <a:pPr marL="831850" algn="just">
              <a:lnSpc>
                <a:spcPct val="150000"/>
              </a:lnSpc>
              <a:buNone/>
            </a:pP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5275" lvl="0" indent="-342900" algn="just">
              <a:lnSpc>
                <a:spcPct val="150000"/>
              </a:lnSpc>
              <a:buSzPts val="1200"/>
              <a:buFont typeface="+mj-lt"/>
              <a:buAutoNum type="arabicPeriod"/>
              <a:tabLst>
                <a:tab pos="1077595" algn="l"/>
              </a:tabLst>
            </a:pPr>
            <a:r>
              <a:rPr lang="es-ES" sz="2600" dirty="0">
                <a:latin typeface="Arial" panose="020B0604020202020204" pitchFamily="34" charset="0"/>
                <a:ea typeface="Garamond" panose="02020404030301010803" pitchFamily="18" charset="0"/>
                <a:cs typeface="Garamond" panose="02020404030301010803" pitchFamily="18" charset="0"/>
              </a:rPr>
              <a:t>Cambio climático  </a:t>
            </a: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r>
              <a:rPr lang="es-ES" sz="2600" dirty="0">
                <a:latin typeface="Arial" panose="020B0604020202020204" pitchFamily="34" charset="0"/>
                <a:ea typeface="Garamond" panose="02020404030301010803" pitchFamily="18" charset="0"/>
                <a:cs typeface="Garamond" panose="02020404030301010803" pitchFamily="18" charset="0"/>
              </a:rPr>
              <a:t>Contaminación química.</a:t>
            </a: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r>
              <a:rPr lang="es-ES" sz="2600" dirty="0">
                <a:latin typeface="Arial" panose="020B0604020202020204" pitchFamily="34" charset="0"/>
                <a:ea typeface="Garamond" panose="02020404030301010803" pitchFamily="18" charset="0"/>
                <a:cs typeface="Garamond" panose="02020404030301010803" pitchFamily="18" charset="0"/>
              </a:rPr>
              <a:t> Disminución de la capa de ozono  </a:t>
            </a:r>
          </a:p>
          <a:p>
            <a:pPr marL="342900" marR="292735" lvl="0" indent="-342900" algn="just">
              <a:lnSpc>
                <a:spcPct val="150000"/>
              </a:lnSpc>
              <a:buSzPts val="1200"/>
              <a:buFont typeface="+mj-lt"/>
              <a:buAutoNum type="arabicPeriod"/>
              <a:tabLst>
                <a:tab pos="1077595" algn="l"/>
              </a:tabLst>
            </a:pPr>
            <a:endParaRPr lang="es-ES" sz="2600" dirty="0">
              <a:latin typeface="Arial" panose="020B0604020202020204" pitchFamily="34"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2735" lvl="0" indent="-342900" algn="just">
              <a:lnSpc>
                <a:spcPct val="150000"/>
              </a:lnSpc>
              <a:buSzPts val="1200"/>
              <a:buFont typeface="+mj-lt"/>
              <a:buAutoNum type="arabicPeriod"/>
              <a:tabLst>
                <a:tab pos="1077595" algn="l"/>
              </a:tabLst>
            </a:pPr>
            <a:endParaRPr lang="es-UY" sz="2600" dirty="0">
              <a:latin typeface="Garamond" panose="02020404030301010803" pitchFamily="18" charset="0"/>
              <a:ea typeface="Garamond" panose="02020404030301010803" pitchFamily="18" charset="0"/>
              <a:cs typeface="Garamond" panose="02020404030301010803" pitchFamily="18" charset="0"/>
            </a:endParaRPr>
          </a:p>
          <a:p>
            <a:pPr marL="342900" marR="295275" lvl="0" indent="-342900" algn="just">
              <a:lnSpc>
                <a:spcPct val="150000"/>
              </a:lnSpc>
              <a:buSzPts val="1200"/>
              <a:buFont typeface="+mj-lt"/>
              <a:buAutoNum type="arabicPeriod"/>
              <a:tabLst>
                <a:tab pos="1039495" algn="l"/>
              </a:tabLst>
            </a:pPr>
            <a:r>
              <a:rPr lang="es-ES" sz="2600" dirty="0">
                <a:latin typeface="Arial" panose="020B0604020202020204" pitchFamily="34" charset="0"/>
                <a:ea typeface="Garamond" panose="02020404030301010803" pitchFamily="18" charset="0"/>
                <a:cs typeface="Garamond" panose="02020404030301010803" pitchFamily="18" charset="0"/>
              </a:rPr>
              <a:t>Carga de aerosoles en la atmósfera</a:t>
            </a:r>
          </a:p>
          <a:p>
            <a:pPr marL="0" indent="0" algn="just">
              <a:spcBef>
                <a:spcPts val="0"/>
              </a:spcBef>
              <a:buClr>
                <a:schemeClr val="accent6">
                  <a:lumMod val="75000"/>
                </a:schemeClr>
              </a:buClr>
              <a:buNone/>
            </a:pPr>
            <a:r>
              <a:rPr lang="es-AR" sz="5100" b="1" dirty="0">
                <a:solidFill>
                  <a:schemeClr val="tx1">
                    <a:lumMod val="85000"/>
                    <a:lumOff val="15000"/>
                  </a:schemeClr>
                </a:solidFill>
              </a:rPr>
              <a:t>            </a:t>
            </a:r>
          </a:p>
          <a:p>
            <a:pPr marL="0" indent="0" algn="just">
              <a:spcBef>
                <a:spcPts val="0"/>
              </a:spcBef>
              <a:buClr>
                <a:schemeClr val="accent6">
                  <a:lumMod val="75000"/>
                </a:schemeClr>
              </a:buClr>
              <a:buNone/>
            </a:pPr>
            <a:r>
              <a:rPr lang="es-AR" sz="5100" b="1" dirty="0">
                <a:solidFill>
                  <a:schemeClr val="tx1">
                    <a:lumMod val="85000"/>
                    <a:lumOff val="15000"/>
                  </a:schemeClr>
                </a:solidFill>
              </a:rPr>
              <a:t>                                                   </a:t>
            </a:r>
          </a:p>
          <a:p>
            <a:pPr marL="0" indent="0" algn="just">
              <a:buClr>
                <a:schemeClr val="accent6">
                  <a:lumMod val="75000"/>
                </a:schemeClr>
              </a:buClr>
              <a:buNone/>
            </a:pPr>
            <a:endParaRPr lang="es-AR" sz="1600"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883C1196-AF84-7A11-8630-3A26060D91D1}"/>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1F01195-CF4C-FC97-AAFF-94988FB7E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0" y="2806037"/>
            <a:ext cx="3589209" cy="2072767"/>
          </a:xfrm>
          <a:prstGeom prst="rect">
            <a:avLst/>
          </a:prstGeom>
        </p:spPr>
      </p:pic>
    </p:spTree>
    <p:extLst>
      <p:ext uri="{BB962C8B-B14F-4D97-AF65-F5344CB8AC3E}">
        <p14:creationId xmlns:p14="http://schemas.microsoft.com/office/powerpoint/2010/main" val="77645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D551-DF40-DE5A-C2E6-D78F2992E123}"/>
            </a:ext>
          </a:extLst>
        </p:cNvPr>
        <p:cNvGrpSpPr/>
        <p:nvPr/>
      </p:nvGrpSpPr>
      <p:grpSpPr>
        <a:xfrm>
          <a:off x="0" y="0"/>
          <a:ext cx="0" cy="0"/>
          <a:chOff x="0" y="0"/>
          <a:chExt cx="0" cy="0"/>
        </a:xfrm>
      </p:grpSpPr>
      <p:pic>
        <p:nvPicPr>
          <p:cNvPr id="3" name="Picture 4" descr="La pérdida de biodiversidad es la mayor amenaza para la humanidad”">
            <a:extLst>
              <a:ext uri="{FF2B5EF4-FFF2-40B4-BE49-F238E27FC236}">
                <a16:creationId xmlns:a16="http://schemas.microsoft.com/office/drawing/2014/main" id="{97B7D519-687B-5223-4BFC-71CD2B28B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63529"/>
            <a:ext cx="4434407" cy="2969143"/>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a:extLst>
              <a:ext uri="{FF2B5EF4-FFF2-40B4-BE49-F238E27FC236}">
                <a16:creationId xmlns:a16="http://schemas.microsoft.com/office/drawing/2014/main" id="{124025EC-E42F-7C03-A90F-1264B7750812}"/>
              </a:ext>
            </a:extLst>
          </p:cNvPr>
          <p:cNvSpPr>
            <a:spLocks noGrp="1"/>
          </p:cNvSpPr>
          <p:nvPr>
            <p:ph type="title"/>
          </p:nvPr>
        </p:nvSpPr>
        <p:spPr>
          <a:xfrm>
            <a:off x="1647537" y="2294874"/>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3FC02928-0D5C-9B95-7D1F-702DEF44C32E}"/>
              </a:ext>
            </a:extLst>
          </p:cNvPr>
          <p:cNvSpPr>
            <a:spLocks noGrp="1"/>
          </p:cNvSpPr>
          <p:nvPr>
            <p:ph idx="1"/>
          </p:nvPr>
        </p:nvSpPr>
        <p:spPr>
          <a:xfrm>
            <a:off x="295289" y="-1607821"/>
            <a:ext cx="8848711" cy="7551421"/>
          </a:xfrm>
        </p:spPr>
        <p:txBody>
          <a:bodyPr>
            <a:normAutofit lnSpcReduction="10000"/>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lnSpc>
                <a:spcPct val="120000"/>
              </a:lnSpc>
              <a:spcBef>
                <a:spcPts val="0"/>
              </a:spcBef>
              <a:buClr>
                <a:schemeClr val="accent6">
                  <a:lumMod val="75000"/>
                </a:schemeClr>
              </a:buClr>
              <a:buNone/>
            </a:pPr>
            <a:endParaRPr lang="es-AR" sz="5100" b="1" dirty="0">
              <a:solidFill>
                <a:schemeClr val="tx1">
                  <a:lumMod val="85000"/>
                  <a:lumOff val="15000"/>
                </a:schemeClr>
              </a:solidFill>
            </a:endParaRPr>
          </a:p>
          <a:p>
            <a:pPr marL="83185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Las</a:t>
            </a:r>
            <a:r>
              <a:rPr lang="es-ES" sz="2400" spc="-3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nueve</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problemáticas</a:t>
            </a:r>
            <a:r>
              <a:rPr lang="es-ES" sz="2400" spc="-2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clave</a:t>
            </a:r>
            <a:r>
              <a:rPr lang="es-ES" sz="2400" spc="-20" dirty="0">
                <a:latin typeface="Arial" panose="020B0604020202020204" pitchFamily="34" charset="0"/>
                <a:ea typeface="Garamond" panose="02020404030301010803" pitchFamily="18" charset="0"/>
                <a:cs typeface="Garamond" panose="02020404030301010803" pitchFamily="18" charset="0"/>
              </a:rPr>
              <a:t> son:</a:t>
            </a:r>
            <a:endParaRPr lang="es-UY" sz="2400" dirty="0">
              <a:latin typeface="Garamond" panose="02020404030301010803" pitchFamily="18" charset="0"/>
              <a:ea typeface="Garamond" panose="02020404030301010803" pitchFamily="18" charset="0"/>
              <a:cs typeface="Garamond" panose="02020404030301010803" pitchFamily="18" charset="0"/>
            </a:endParaRPr>
          </a:p>
          <a:p>
            <a:pPr marL="831850" algn="just">
              <a:lnSpc>
                <a:spcPct val="150000"/>
              </a:lnSpc>
              <a:buNone/>
            </a:pPr>
            <a:endParaRPr lang="es-UY" sz="2400" dirty="0">
              <a:latin typeface="Garamond" panose="02020404030301010803" pitchFamily="18" charset="0"/>
              <a:ea typeface="Garamond" panose="02020404030301010803" pitchFamily="18" charset="0"/>
              <a:cs typeface="Garamond" panose="02020404030301010803" pitchFamily="18" charset="0"/>
            </a:endParaRPr>
          </a:p>
          <a:p>
            <a:pPr marL="0" marR="295275" lvl="0" indent="0" algn="just">
              <a:lnSpc>
                <a:spcPct val="150000"/>
              </a:lnSpc>
              <a:buSzPts val="1200"/>
              <a:buNone/>
              <a:tabLst>
                <a:tab pos="1039495" algn="l"/>
              </a:tabLst>
            </a:pPr>
            <a:r>
              <a:rPr lang="es-ES" sz="2400" dirty="0">
                <a:latin typeface="Arial" panose="020B0604020202020204" pitchFamily="34" charset="0"/>
                <a:ea typeface="Garamond" panose="02020404030301010803" pitchFamily="18" charset="0"/>
                <a:cs typeface="Garamond" panose="02020404030301010803" pitchFamily="18" charset="0"/>
              </a:rPr>
              <a:t>5. Acidificación de los océanos</a:t>
            </a:r>
            <a:r>
              <a:rPr lang="es-ES" sz="2400" spc="200" dirty="0">
                <a:latin typeface="Arial" panose="020B0604020202020204" pitchFamily="34" charset="0"/>
                <a:ea typeface="Garamond" panose="02020404030301010803" pitchFamily="18" charset="0"/>
                <a:cs typeface="Garamond" panose="02020404030301010803" pitchFamily="18" charset="0"/>
              </a:rPr>
              <a:t> </a:t>
            </a:r>
          </a:p>
          <a:p>
            <a:pPr marL="0" marR="295275" lvl="0" indent="0" algn="just">
              <a:lnSpc>
                <a:spcPct val="150000"/>
              </a:lnSpc>
              <a:buSzPts val="1200"/>
              <a:buNone/>
              <a:tabLst>
                <a:tab pos="1039495" algn="l"/>
              </a:tabLst>
            </a:pPr>
            <a:r>
              <a:rPr lang="es-ES" sz="2400" dirty="0">
                <a:latin typeface="Arial" panose="020B0604020202020204" pitchFamily="34" charset="0"/>
                <a:ea typeface="Garamond" panose="02020404030301010803" pitchFamily="18" charset="0"/>
                <a:cs typeface="Garamond" panose="02020404030301010803" pitchFamily="18" charset="0"/>
              </a:rPr>
              <a:t>6. Alteración</a:t>
            </a:r>
            <a:r>
              <a:rPr lang="es-ES" sz="2400" spc="29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a:t>
            </a:r>
            <a:r>
              <a:rPr lang="es-ES" sz="2400" spc="30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los</a:t>
            </a:r>
            <a:r>
              <a:rPr lang="es-ES" sz="2400" spc="30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ciclos</a:t>
            </a:r>
            <a:r>
              <a:rPr lang="es-ES" sz="2400" spc="30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biogeoquímicos</a:t>
            </a:r>
          </a:p>
          <a:p>
            <a:pPr marL="0" marR="295275" lvl="0" indent="0" algn="just">
              <a:lnSpc>
                <a:spcPct val="150000"/>
              </a:lnSpc>
              <a:buSzPts val="1200"/>
              <a:buNone/>
              <a:tabLst>
                <a:tab pos="1039495" algn="l"/>
              </a:tabLst>
            </a:pPr>
            <a:r>
              <a:rPr lang="es-ES" sz="2400" dirty="0">
                <a:latin typeface="Arial" panose="020B0604020202020204" pitchFamily="34" charset="0"/>
                <a:ea typeface="Garamond" panose="02020404030301010803" pitchFamily="18" charset="0"/>
                <a:cs typeface="Garamond" panose="02020404030301010803" pitchFamily="18" charset="0"/>
              </a:rPr>
              <a:t>7. Alteración de los ciclos de agua dulce  </a:t>
            </a:r>
            <a:endParaRPr lang="es-UY" sz="2400" dirty="0">
              <a:latin typeface="Garamond" panose="02020404030301010803" pitchFamily="18" charset="0"/>
              <a:ea typeface="Garamond" panose="02020404030301010803" pitchFamily="18" charset="0"/>
              <a:cs typeface="Garamond" panose="02020404030301010803" pitchFamily="18" charset="0"/>
            </a:endParaRPr>
          </a:p>
          <a:p>
            <a:pPr marL="0" marR="296545" lvl="0" indent="0" algn="just">
              <a:lnSpc>
                <a:spcPct val="150000"/>
              </a:lnSpc>
              <a:buSzPts val="1200"/>
              <a:buNone/>
              <a:tabLst>
                <a:tab pos="1039495" algn="l"/>
              </a:tabLst>
            </a:pPr>
            <a:r>
              <a:rPr lang="es-ES" sz="2400" dirty="0">
                <a:latin typeface="Arial" panose="020B0604020202020204" pitchFamily="34" charset="0"/>
                <a:ea typeface="Garamond" panose="02020404030301010803" pitchFamily="18" charset="0"/>
                <a:cs typeface="Garamond" panose="02020404030301010803" pitchFamily="18" charset="0"/>
              </a:rPr>
              <a:t>8. Los cambios de uso del suelo </a:t>
            </a:r>
          </a:p>
          <a:p>
            <a:pPr marL="0" marR="296545" lvl="0" indent="0" algn="just">
              <a:lnSpc>
                <a:spcPct val="150000"/>
              </a:lnSpc>
              <a:buSzPts val="1200"/>
              <a:buNone/>
              <a:tabLst>
                <a:tab pos="1039495" algn="l"/>
              </a:tabLst>
            </a:pPr>
            <a:r>
              <a:rPr lang="es-ES" sz="2400" dirty="0">
                <a:latin typeface="Arial" panose="020B0604020202020204" pitchFamily="34" charset="0"/>
                <a:ea typeface="Garamond" panose="02020404030301010803" pitchFamily="18" charset="0"/>
                <a:cs typeface="Garamond" panose="02020404030301010803" pitchFamily="18" charset="0"/>
              </a:rPr>
              <a:t>9. La pérdida de biodiversidad</a:t>
            </a:r>
            <a:endParaRPr lang="es-UY" sz="2400" dirty="0">
              <a:latin typeface="Garamond" panose="02020404030301010803" pitchFamily="18" charset="0"/>
              <a:ea typeface="Garamond" panose="02020404030301010803" pitchFamily="18" charset="0"/>
              <a:cs typeface="Garamond" panose="02020404030301010803" pitchFamily="18" charset="0"/>
            </a:endParaRPr>
          </a:p>
          <a:p>
            <a:pPr marL="0" indent="0" algn="just">
              <a:spcBef>
                <a:spcPts val="0"/>
              </a:spcBef>
              <a:buClr>
                <a:schemeClr val="accent6">
                  <a:lumMod val="75000"/>
                </a:schemeClr>
              </a:buClr>
              <a:buNone/>
            </a:pPr>
            <a:r>
              <a:rPr lang="es-AR" sz="5100" b="1" dirty="0">
                <a:solidFill>
                  <a:schemeClr val="tx1">
                    <a:lumMod val="85000"/>
                    <a:lumOff val="15000"/>
                  </a:schemeClr>
                </a:solidFill>
              </a:rPr>
              <a:t>            </a:t>
            </a:r>
          </a:p>
          <a:p>
            <a:pPr marL="0" indent="0" algn="just">
              <a:spcBef>
                <a:spcPts val="0"/>
              </a:spcBef>
              <a:buClr>
                <a:schemeClr val="accent6">
                  <a:lumMod val="75000"/>
                </a:schemeClr>
              </a:buClr>
              <a:buNone/>
            </a:pPr>
            <a:r>
              <a:rPr lang="es-AR" sz="5100" b="1" dirty="0">
                <a:solidFill>
                  <a:schemeClr val="tx1">
                    <a:lumMod val="85000"/>
                    <a:lumOff val="15000"/>
                  </a:schemeClr>
                </a:solidFill>
              </a:rPr>
              <a:t>                                                   </a:t>
            </a:r>
          </a:p>
          <a:p>
            <a:pPr marL="0" indent="0" algn="just">
              <a:buClr>
                <a:schemeClr val="accent6">
                  <a:lumMod val="75000"/>
                </a:schemeClr>
              </a:buClr>
              <a:buNone/>
            </a:pPr>
            <a:endParaRPr lang="es-AR" sz="1600"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97688BE4-156F-D676-C4FE-95135798EF89}"/>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67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B3C5E77-D3F8-3FFD-797A-5E00CABD6F1D}"/>
              </a:ext>
            </a:extLst>
          </p:cNvPr>
          <p:cNvSpPr txBox="1"/>
          <p:nvPr/>
        </p:nvSpPr>
        <p:spPr>
          <a:xfrm>
            <a:off x="317500" y="525790"/>
            <a:ext cx="849630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UY" sz="2400" b="0" i="0" u="none" strike="noStrike" cap="none" normalizeH="0" baseline="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Estado de situación de los límites planetarios en 2009 y 2025</a:t>
            </a:r>
            <a:endParaRPr kumimoji="0" lang="es-UY" altLang="es-UY" sz="2400" b="0" i="0" u="none" strike="noStrike" cap="none" normalizeH="0" baseline="0" dirty="0">
              <a:ln>
                <a:noFill/>
              </a:ln>
              <a:solidFill>
                <a:schemeClr val="tx1"/>
              </a:solidFill>
              <a:effectLst/>
            </a:endParaRPr>
          </a:p>
        </p:txBody>
      </p:sp>
      <p:sp>
        <p:nvSpPr>
          <p:cNvPr id="8" name="CuadroTexto 7">
            <a:extLst>
              <a:ext uri="{FF2B5EF4-FFF2-40B4-BE49-F238E27FC236}">
                <a16:creationId xmlns:a16="http://schemas.microsoft.com/office/drawing/2014/main" id="{4033EAC8-52DD-C8A2-B622-DC2002C5D6E4}"/>
              </a:ext>
            </a:extLst>
          </p:cNvPr>
          <p:cNvSpPr txBox="1"/>
          <p:nvPr/>
        </p:nvSpPr>
        <p:spPr>
          <a:xfrm>
            <a:off x="1657349" y="6332210"/>
            <a:ext cx="6729413" cy="307777"/>
          </a:xfrm>
          <a:prstGeom prst="rect">
            <a:avLst/>
          </a:prstGeom>
          <a:noFill/>
        </p:spPr>
        <p:txBody>
          <a:bodyPr wrap="square">
            <a:spAutoFit/>
          </a:bodyPr>
          <a:lstStyle/>
          <a:p>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Tomado de Stockholm </a:t>
            </a:r>
            <a:r>
              <a:rPr kumimoji="0" lang="es-ES" altLang="es-UY" sz="1400" b="0" i="0" u="none" strike="noStrike" cap="none" normalizeH="0" baseline="0" dirty="0" err="1">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Resilience</a:t>
            </a: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Centre (traducción propia</a:t>
            </a:r>
            <a:endParaRPr lang="es-UY" dirty="0"/>
          </a:p>
        </p:txBody>
      </p:sp>
      <p:pic>
        <p:nvPicPr>
          <p:cNvPr id="9" name="Image 54">
            <a:extLst>
              <a:ext uri="{FF2B5EF4-FFF2-40B4-BE49-F238E27FC236}">
                <a16:creationId xmlns:a16="http://schemas.microsoft.com/office/drawing/2014/main" id="{053EE082-B81F-180F-D795-1DACB083FD4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00150"/>
            <a:ext cx="8185150" cy="513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1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1A7B-5542-DCD7-2393-2306829D8F96}"/>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A4D8CDBC-C56F-FA2E-A728-A5DEEFD751E7}"/>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11" name="CuadroTexto 10">
            <a:extLst>
              <a:ext uri="{FF2B5EF4-FFF2-40B4-BE49-F238E27FC236}">
                <a16:creationId xmlns:a16="http://schemas.microsoft.com/office/drawing/2014/main" id="{78BBBD4D-D687-4D30-494E-94141075E2BD}"/>
              </a:ext>
            </a:extLst>
          </p:cNvPr>
          <p:cNvSpPr txBox="1"/>
          <p:nvPr/>
        </p:nvSpPr>
        <p:spPr>
          <a:xfrm>
            <a:off x="0" y="0"/>
            <a:ext cx="8892540" cy="6863417"/>
          </a:xfrm>
          <a:prstGeom prst="rect">
            <a:avLst/>
          </a:prstGeom>
          <a:noFill/>
        </p:spPr>
        <p:txBody>
          <a:bodyPr wrap="square">
            <a:spAutoFit/>
          </a:bodyPr>
          <a:lstStyle/>
          <a:p>
            <a:pPr marL="374650" algn="l">
              <a:buNone/>
            </a:pPr>
            <a:r>
              <a:rPr lang="es-ES" sz="3200" dirty="0">
                <a:effectLst/>
                <a:latin typeface="Calibri" panose="020F0502020204030204" pitchFamily="34" charset="0"/>
                <a:ea typeface="Calibri" panose="020F0502020204030204" pitchFamily="34" charset="0"/>
                <a:cs typeface="Calibri" panose="020F0502020204030204" pitchFamily="34" charset="0"/>
              </a:rPr>
              <a:t>El diagrama  presenta los límites establecidos para cada problemática definida y en tanto  estos límites no sean transgredidos, el ecosistema guarda su capacidad de resiliencia y se mantiene en equilibrio. </a:t>
            </a:r>
            <a:endParaRPr lang="es-UY" sz="3200" dirty="0">
              <a:effectLst/>
              <a:latin typeface="Calibri" panose="020F0502020204030204" pitchFamily="34" charset="0"/>
              <a:ea typeface="Calibri" panose="020F0502020204030204" pitchFamily="34" charset="0"/>
              <a:cs typeface="Calibri" panose="020F0502020204030204" pitchFamily="34" charset="0"/>
            </a:endParaRPr>
          </a:p>
          <a:p>
            <a:pPr marL="374650" algn="l">
              <a:buNone/>
            </a:pPr>
            <a:r>
              <a:rPr lang="es-ES" sz="3200" dirty="0">
                <a:effectLst/>
                <a:latin typeface="Calibri" panose="020F0502020204030204" pitchFamily="34" charset="0"/>
                <a:ea typeface="Calibri" panose="020F0502020204030204" pitchFamily="34" charset="0"/>
                <a:cs typeface="Calibri" panose="020F0502020204030204" pitchFamily="34" charset="0"/>
              </a:rPr>
              <a:t>Esto se representa por el área verde.</a:t>
            </a:r>
          </a:p>
          <a:p>
            <a:pPr marL="374650" algn="l">
              <a:buNone/>
            </a:pPr>
            <a:endParaRPr lang="es-UY" sz="3200" dirty="0">
              <a:effectLst/>
              <a:latin typeface="Calibri" panose="020F0502020204030204" pitchFamily="34" charset="0"/>
              <a:ea typeface="Calibri" panose="020F0502020204030204" pitchFamily="34" charset="0"/>
              <a:cs typeface="Calibri" panose="020F0502020204030204" pitchFamily="34" charset="0"/>
            </a:endParaRPr>
          </a:p>
          <a:p>
            <a:pPr marL="374650" algn="l">
              <a:buNone/>
            </a:pPr>
            <a:r>
              <a:rPr lang="es-ES" sz="3200" dirty="0">
                <a:effectLst/>
                <a:latin typeface="Calibri" panose="020F0502020204030204" pitchFamily="34" charset="0"/>
                <a:ea typeface="Calibri" panose="020F0502020204030204" pitchFamily="34" charset="0"/>
                <a:cs typeface="Calibri" panose="020F0502020204030204" pitchFamily="34" charset="0"/>
              </a:rPr>
              <a:t>El estado de situación al 2009, indica que se han sobrepasado límites en tres de las nueve problemáticas ambientales clave (la pérdida de biodiversidad, la alteración de los ciclos biogeoquímicos y el cambio climático) que se en las áreas coloreadas de naranja.</a:t>
            </a:r>
          </a:p>
          <a:p>
            <a:pPr marL="374650" algn="l">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41586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8" name="CuadroTexto 7">
            <a:extLst>
              <a:ext uri="{FF2B5EF4-FFF2-40B4-BE49-F238E27FC236}">
                <a16:creationId xmlns:a16="http://schemas.microsoft.com/office/drawing/2014/main" id="{391BB05D-1E8E-4F5C-55BC-80C3520584C1}"/>
              </a:ext>
            </a:extLst>
          </p:cNvPr>
          <p:cNvSpPr txBox="1"/>
          <p:nvPr/>
        </p:nvSpPr>
        <p:spPr>
          <a:xfrm>
            <a:off x="694373" y="487025"/>
            <a:ext cx="7286625" cy="6370975"/>
          </a:xfrm>
          <a:prstGeom prst="rect">
            <a:avLst/>
          </a:prstGeom>
          <a:noFill/>
        </p:spPr>
        <p:txBody>
          <a:bodyPr wrap="square">
            <a:spAutoFit/>
          </a:bodyPr>
          <a:lstStyle/>
          <a:p>
            <a:r>
              <a:rPr lang="es-ES" sz="3200" dirty="0">
                <a:effectLst/>
                <a:latin typeface="Calibri" panose="020F0502020204030204" pitchFamily="34" charset="0"/>
                <a:ea typeface="Calibri" panose="020F0502020204030204" pitchFamily="34" charset="0"/>
                <a:cs typeface="Calibri" panose="020F0502020204030204" pitchFamily="34" charset="0"/>
              </a:rPr>
              <a:t>El</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Instituto</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Potsdam</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para</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la</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Investigación</a:t>
            </a:r>
            <a:r>
              <a:rPr lang="es-ES" sz="3200" spc="-15"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del Impacto Climático (PIK) que es el encargado del monitoreo y la elaboración de reportes anuales sobre</a:t>
            </a:r>
            <a:r>
              <a:rPr lang="es-ES" sz="3200" spc="140"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la</a:t>
            </a:r>
            <a:r>
              <a:rPr lang="es-ES" sz="3200" spc="140"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situación</a:t>
            </a:r>
            <a:r>
              <a:rPr lang="es-ES" sz="3200" spc="140"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planetaria ha señalado en su </a:t>
            </a:r>
            <a:r>
              <a:rPr lang="es-ES" sz="3200" spc="140"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último</a:t>
            </a:r>
            <a:r>
              <a:rPr lang="es-ES" sz="3200" spc="140" dirty="0">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latin typeface="Calibri" panose="020F0502020204030204" pitchFamily="34" charset="0"/>
                <a:ea typeface="Calibri" panose="020F0502020204030204" pitchFamily="34" charset="0"/>
                <a:cs typeface="Calibri" panose="020F0502020204030204" pitchFamily="34" charset="0"/>
              </a:rPr>
              <a:t>reporte del 2025, se han sobrepasado siete de los nueve límites planetarios.</a:t>
            </a:r>
          </a:p>
          <a:p>
            <a:endParaRPr lang="es-ES" sz="3200" dirty="0">
              <a:latin typeface="Calibri" panose="020F0502020204030204" pitchFamily="34" charset="0"/>
              <a:ea typeface="Calibri" panose="020F0502020204030204" pitchFamily="34" charset="0"/>
              <a:cs typeface="Calibri" panose="020F0502020204030204" pitchFamily="34" charset="0"/>
            </a:endParaRPr>
          </a:p>
          <a:p>
            <a:r>
              <a:rPr lang="es-ES" sz="3200" dirty="0">
                <a:latin typeface="Calibri" panose="020F0502020204030204" pitchFamily="34" charset="0"/>
                <a:ea typeface="Calibri" panose="020F0502020204030204" pitchFamily="34" charset="0"/>
                <a:cs typeface="Calibri" panose="020F0502020204030204" pitchFamily="34" charset="0"/>
              </a:rPr>
              <a:t>Los investigadores también muestran la interrelación  e interdependencia . que presentan  las problemáticas ambientales identificadas. </a:t>
            </a:r>
            <a:endParaRPr lang="es-UY" sz="3200" dirty="0">
              <a:latin typeface="Calibri" panose="020F0502020204030204" pitchFamily="34" charset="0"/>
              <a:ea typeface="Calibri" panose="020F0502020204030204" pitchFamily="34" charset="0"/>
              <a:cs typeface="Calibri" panose="020F0502020204030204" pitchFamily="34" charset="0"/>
            </a:endParaRPr>
          </a:p>
          <a:p>
            <a:endParaRPr lang="es-UY" sz="2400" dirty="0"/>
          </a:p>
        </p:txBody>
      </p:sp>
    </p:spTree>
    <p:extLst>
      <p:ext uri="{BB962C8B-B14F-4D97-AF65-F5344CB8AC3E}">
        <p14:creationId xmlns:p14="http://schemas.microsoft.com/office/powerpoint/2010/main" val="296814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p:cNvSpPr>
            <a:spLocks noGrp="1"/>
          </p:cNvSpPr>
          <p:nvPr>
            <p:ph idx="1"/>
          </p:nvPr>
        </p:nvSpPr>
        <p:spPr>
          <a:xfrm>
            <a:off x="583095" y="197241"/>
            <a:ext cx="8125183" cy="6283695"/>
          </a:xfrm>
        </p:spPr>
        <p:txBody>
          <a:bodyPr>
            <a:normAutofit/>
          </a:bodyPr>
          <a:lstStyle/>
          <a:p>
            <a:endParaRPr lang="es-MX" sz="1050" dirty="0"/>
          </a:p>
          <a:p>
            <a:pPr marL="0" indent="0" algn="ctr">
              <a:buNone/>
            </a:pPr>
            <a:endParaRPr lang="es-MX" dirty="0">
              <a:latin typeface="Arial Black" panose="020B0A04020102020204" pitchFamily="34" charset="0"/>
              <a:cs typeface="Aharoni" panose="02010803020104030203" pitchFamily="2" charset="-79"/>
            </a:endParaRPr>
          </a:p>
          <a:p>
            <a:pPr marL="400050" indent="-400050">
              <a:buFont typeface="Wingdings" panose="05000000000000000000" pitchFamily="2" charset="2"/>
              <a:buChar char="Ø"/>
            </a:pPr>
            <a:r>
              <a:rPr lang="es-MX" dirty="0"/>
              <a:t> La crisis ambiental contemporánea</a:t>
            </a:r>
          </a:p>
          <a:p>
            <a:pPr marL="400050" indent="-400050">
              <a:buFont typeface="Wingdings" panose="05000000000000000000" pitchFamily="2" charset="2"/>
              <a:buChar char="Ø"/>
            </a:pPr>
            <a:r>
              <a:rPr lang="es-MX" dirty="0"/>
              <a:t>Los problemas ambientales y los límites planetarios</a:t>
            </a:r>
          </a:p>
          <a:p>
            <a:pPr marL="400050" indent="-400050">
              <a:buFont typeface="Wingdings" panose="05000000000000000000" pitchFamily="2" charset="2"/>
              <a:buChar char="Ø"/>
            </a:pPr>
            <a:r>
              <a:rPr lang="es-MX" dirty="0"/>
              <a:t>El cambio climático</a:t>
            </a:r>
          </a:p>
          <a:p>
            <a:pPr marL="400050" indent="-400050">
              <a:buFont typeface="Wingdings" panose="05000000000000000000" pitchFamily="2" charset="2"/>
              <a:buChar char="Ø"/>
            </a:pPr>
            <a:r>
              <a:rPr lang="es-MX" dirty="0"/>
              <a:t> ¿Qué es y cómo se produce?</a:t>
            </a:r>
          </a:p>
          <a:p>
            <a:pPr marL="400050" indent="-400050">
              <a:buFont typeface="Wingdings" panose="05000000000000000000" pitchFamily="2" charset="2"/>
              <a:buChar char="Ø"/>
            </a:pPr>
            <a:r>
              <a:rPr lang="es-MX" dirty="0"/>
              <a:t> La doble injusticia de la crisis climática: efectos y causas</a:t>
            </a:r>
          </a:p>
          <a:p>
            <a:pPr marL="400050" indent="-400050">
              <a:buFont typeface="Wingdings" panose="05000000000000000000" pitchFamily="2" charset="2"/>
              <a:buChar char="Ø"/>
            </a:pPr>
            <a:r>
              <a:rPr lang="es-MX" dirty="0"/>
              <a:t> La comunidad internacional frente al cambio climático: crónica de una negociación estancada</a:t>
            </a:r>
          </a:p>
          <a:p>
            <a:pPr marL="400050" indent="-400050">
              <a:buFont typeface="Wingdings" panose="05000000000000000000" pitchFamily="2" charset="2"/>
              <a:buChar char="Ø"/>
            </a:pPr>
            <a:r>
              <a:rPr lang="es-MX" dirty="0"/>
              <a:t> ¿Qué hacer frente a la crisis ambiental? </a:t>
            </a:r>
          </a:p>
          <a:p>
            <a:pPr marL="0" indent="0">
              <a:buNone/>
            </a:pP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232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21EB-7B75-BB23-DF32-9E430812C4A3}"/>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5EA9CBD9-914E-6A18-8BEB-6DE10AFC20C0}"/>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8" name="CuadroTexto 7">
            <a:extLst>
              <a:ext uri="{FF2B5EF4-FFF2-40B4-BE49-F238E27FC236}">
                <a16:creationId xmlns:a16="http://schemas.microsoft.com/office/drawing/2014/main" id="{0F765C16-2E6C-5E09-8D84-A298C818BA44}"/>
              </a:ext>
            </a:extLst>
          </p:cNvPr>
          <p:cNvSpPr txBox="1"/>
          <p:nvPr/>
        </p:nvSpPr>
        <p:spPr>
          <a:xfrm>
            <a:off x="478631" y="184586"/>
            <a:ext cx="8186737" cy="6488828"/>
          </a:xfrm>
          <a:prstGeom prst="rect">
            <a:avLst/>
          </a:prstGeom>
          <a:noFill/>
        </p:spPr>
        <p:txBody>
          <a:bodyPr wrap="square">
            <a:spAutoFit/>
          </a:bodyPr>
          <a:lstStyle/>
          <a:p>
            <a:pPr marL="374650" marR="292100" indent="457200" algn="just">
              <a:lnSpc>
                <a:spcPct val="150000"/>
              </a:lnSpc>
              <a:buNone/>
            </a:pPr>
            <a:r>
              <a:rPr lang="es-ES" sz="2800" dirty="0">
                <a:latin typeface="Calibri" panose="020F0502020204030204" pitchFamily="34" charset="0"/>
                <a:ea typeface="Calibri" panose="020F0502020204030204" pitchFamily="34" charset="0"/>
                <a:cs typeface="Calibri" panose="020F0502020204030204" pitchFamily="34" charset="0"/>
              </a:rPr>
              <a:t>Esta </a:t>
            </a:r>
            <a:r>
              <a:rPr lang="es-ES" sz="2800" dirty="0">
                <a:effectLst/>
                <a:latin typeface="Calibri" panose="020F0502020204030204" pitchFamily="34" charset="0"/>
                <a:ea typeface="Calibri" panose="020F0502020204030204" pitchFamily="34" charset="0"/>
                <a:cs typeface="Calibri" panose="020F0502020204030204" pitchFamily="34" charset="0"/>
              </a:rPr>
              <a:t> propuesta analítica de “Límites planetarios” establece límites biofísicos de alerta con los  </a:t>
            </a:r>
            <a:r>
              <a:rPr lang="es-ES" sz="2800" dirty="0">
                <a:latin typeface="Calibri" panose="020F0502020204030204" pitchFamily="34" charset="0"/>
                <a:ea typeface="Calibri" panose="020F0502020204030204" pitchFamily="34" charset="0"/>
                <a:cs typeface="Calibri" panose="020F0502020204030204" pitchFamily="34" charset="0"/>
              </a:rPr>
              <a:t>cuales</a:t>
            </a:r>
            <a:r>
              <a:rPr lang="es-ES" sz="2800" spc="-10"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la humanidad</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puede</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desarrollarse</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de</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manera</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sostenible.</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endParaRPr lang="es-UY" sz="2800" dirty="0">
              <a:effectLst/>
              <a:latin typeface="Calibri" panose="020F0502020204030204" pitchFamily="34" charset="0"/>
              <a:ea typeface="Calibri" panose="020F0502020204030204" pitchFamily="34" charset="0"/>
              <a:cs typeface="Calibri" panose="020F0502020204030204" pitchFamily="34" charset="0"/>
            </a:endParaRPr>
          </a:p>
          <a:p>
            <a:pPr marL="374650" marR="292100" indent="457200" algn="just">
              <a:lnSpc>
                <a:spcPct val="150000"/>
              </a:lnSpc>
              <a:buNone/>
            </a:pPr>
            <a:r>
              <a:rPr lang="es-ES" sz="2800" dirty="0">
                <a:effectLst/>
                <a:latin typeface="Calibri" panose="020F0502020204030204" pitchFamily="34" charset="0"/>
                <a:ea typeface="Calibri" panose="020F0502020204030204" pitchFamily="34" charset="0"/>
                <a:cs typeface="Calibri" panose="020F0502020204030204" pitchFamily="34" charset="0"/>
              </a:rPr>
              <a:t>Se destaca la</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fortaleza</a:t>
            </a:r>
            <a:r>
              <a:rPr lang="es-ES" sz="2800" spc="-15" dirty="0">
                <a:effectLst/>
                <a:latin typeface="Calibri" panose="020F0502020204030204" pitchFamily="34" charset="0"/>
                <a:ea typeface="Calibri" panose="020F0502020204030204" pitchFamily="34" charset="0"/>
                <a:cs typeface="Calibri" panose="020F0502020204030204" pitchFamily="34" charset="0"/>
              </a:rPr>
              <a:t> </a:t>
            </a:r>
            <a:r>
              <a:rPr lang="es-ES" sz="2800" dirty="0">
                <a:effectLst/>
                <a:latin typeface="Calibri" panose="020F0502020204030204" pitchFamily="34" charset="0"/>
                <a:ea typeface="Calibri" panose="020F0502020204030204" pitchFamily="34" charset="0"/>
                <a:cs typeface="Calibri" panose="020F0502020204030204" pitchFamily="34" charset="0"/>
              </a:rPr>
              <a:t>de considerar el estudio de la dimensión ambiental del desarrollo con una perspectiva sistémica, reconociendo la complejidad del ecosistema</a:t>
            </a:r>
            <a:r>
              <a:rPr lang="es-ES" sz="2800" dirty="0">
                <a:latin typeface="Calibri" panose="020F0502020204030204" pitchFamily="34" charset="0"/>
                <a:ea typeface="Calibri" panose="020F0502020204030204" pitchFamily="34" charset="0"/>
                <a:cs typeface="Calibri" panose="020F0502020204030204" pitchFamily="34" charset="0"/>
              </a:rPr>
              <a:t> y las respuestas no lineales de sus procesos intrínsecos, lo que amerita el estudio de umbrales,</a:t>
            </a:r>
            <a:r>
              <a:rPr lang="es-ES" sz="2800" dirty="0">
                <a:effectLst/>
                <a:latin typeface="Calibri" panose="020F0502020204030204" pitchFamily="34" charset="0"/>
                <a:ea typeface="Calibri" panose="020F0502020204030204" pitchFamily="34" charset="0"/>
                <a:cs typeface="Calibri" panose="020F0502020204030204" pitchFamily="34" charset="0"/>
              </a:rPr>
              <a:t> (Cornell, 2015</a:t>
            </a:r>
            <a:r>
              <a:rPr lang="es-ES" sz="2400" dirty="0">
                <a:effectLst/>
                <a:latin typeface="Arial" panose="020B0604020202020204" pitchFamily="34" charset="0"/>
                <a:ea typeface="Garamond" panose="02020404030301010803" pitchFamily="18" charset="0"/>
                <a:cs typeface="Garamond" panose="02020404030301010803" pitchFamily="18" charset="0"/>
              </a:rPr>
              <a:t>).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14347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056DC-B1BA-49F2-ADD8-66EACE2256A1}"/>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2CE9125C-5E49-1753-ED25-30C6AA545BA0}"/>
              </a:ext>
            </a:extLst>
          </p:cNvPr>
          <p:cNvSpPr>
            <a:spLocks noGrp="1"/>
          </p:cNvSpPr>
          <p:nvPr>
            <p:ph type="title"/>
          </p:nvPr>
        </p:nvSpPr>
        <p:spPr>
          <a:xfrm>
            <a:off x="0" y="2800601"/>
            <a:ext cx="8643317" cy="1256798"/>
          </a:xfrm>
        </p:spPr>
        <p:txBody>
          <a:bodyPr>
            <a:noAutofit/>
          </a:bodyPr>
          <a:lstStyle/>
          <a:p>
            <a:pPr marL="374650" marR="293370" indent="457200" algn="just">
              <a:lnSpc>
                <a:spcPct val="150000"/>
              </a:lnSpc>
            </a:pPr>
            <a:r>
              <a:rPr lang="es-ES" sz="2800" dirty="0">
                <a:latin typeface="Arial" panose="020B0604020202020204" pitchFamily="34" charset="0"/>
                <a:ea typeface="Garamond" panose="02020404030301010803" pitchFamily="18" charset="0"/>
                <a:cs typeface="Garamond" panose="02020404030301010803" pitchFamily="18" charset="0"/>
              </a:rPr>
              <a:t>Otros indicadores biofísicos propuestos, son la huella ecológica y la biocapacidad. </a:t>
            </a: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La huella ecológica mide el impacto</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que generan las actividades productivas de los seres humanos en el ambiente. </a:t>
            </a: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Estima la cantidad de espacio biofísico necesario para sostener el nivel</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consumo</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y</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generación</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desechos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promedio</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una</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persona, país o región. </a:t>
            </a:r>
            <a:endParaRPr lang="es-UY" sz="28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028180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6A74-B1FA-F456-FF58-7FB6827C9963}"/>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DE2AC1C0-054F-3E63-B2F0-AE15BE7BCFFE}"/>
              </a:ext>
            </a:extLst>
          </p:cNvPr>
          <p:cNvSpPr>
            <a:spLocks noGrp="1"/>
          </p:cNvSpPr>
          <p:nvPr>
            <p:ph type="title"/>
          </p:nvPr>
        </p:nvSpPr>
        <p:spPr>
          <a:xfrm>
            <a:off x="4138863" y="4076633"/>
            <a:ext cx="4873423" cy="1256798"/>
          </a:xfrm>
        </p:spPr>
        <p:txBody>
          <a:bodyPr>
            <a:noAutofit/>
          </a:bodyPr>
          <a:lstStyle/>
          <a:p>
            <a:pPr marL="374650" marR="293370" indent="457200" algn="just">
              <a:lnSpc>
                <a:spcPct val="150000"/>
              </a:lnSpc>
            </a:pPr>
            <a:br>
              <a:rPr lang="es-ES" sz="2800" dirty="0">
                <a:latin typeface="Arial" panose="020B0604020202020204" pitchFamily="34"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La unidad de medida se presenta en hectáreas por persona, pudiendo también aplicarse a regiones específicas, países y al mundo entero. </a:t>
            </a: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highlight>
                  <a:srgbClr val="FFFF00"/>
                </a:highlight>
                <a:latin typeface="Arial" panose="020B0604020202020204" pitchFamily="34" charset="0"/>
                <a:ea typeface="Garamond" panose="02020404030301010803" pitchFamily="18" charset="0"/>
                <a:cs typeface="Garamond" panose="02020404030301010803" pitchFamily="18" charset="0"/>
              </a:rPr>
              <a:t>.</a:t>
            </a:r>
            <a:r>
              <a:rPr lang="es-ES" sz="2800" dirty="0">
                <a:latin typeface="Arial" panose="020B0604020202020204" pitchFamily="34" charset="0"/>
                <a:ea typeface="Garamond" panose="02020404030301010803" pitchFamily="18" charset="0"/>
                <a:cs typeface="Garamond" panose="02020404030301010803" pitchFamily="18" charset="0"/>
              </a:rPr>
              <a:t> </a:t>
            </a:r>
            <a:endParaRPr lang="es-UY" sz="2800" dirty="0">
              <a:latin typeface="Garamond" panose="02020404030301010803" pitchFamily="18" charset="0"/>
              <a:ea typeface="Garamond" panose="02020404030301010803" pitchFamily="18" charset="0"/>
              <a:cs typeface="Garamond" panose="02020404030301010803" pitchFamily="18" charset="0"/>
            </a:endParaRPr>
          </a:p>
        </p:txBody>
      </p:sp>
      <p:pic>
        <p:nvPicPr>
          <p:cNvPr id="3" name="Imagen 9">
            <a:extLst>
              <a:ext uri="{FF2B5EF4-FFF2-40B4-BE49-F238E27FC236}">
                <a16:creationId xmlns:a16="http://schemas.microsoft.com/office/drawing/2014/main" id="{ED2522DB-BE37-4689-81FF-D01469221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2" y="425868"/>
            <a:ext cx="3982414" cy="6006264"/>
          </a:xfrm>
          <a:prstGeom prst="rect">
            <a:avLst/>
          </a:prstGeom>
        </p:spPr>
      </p:pic>
    </p:spTree>
    <p:extLst>
      <p:ext uri="{BB962C8B-B14F-4D97-AF65-F5344CB8AC3E}">
        <p14:creationId xmlns:p14="http://schemas.microsoft.com/office/powerpoint/2010/main" val="3436356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9C7DA-9D4E-6B9A-8974-9A37543602AB}"/>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BA5252BE-6B5E-EA45-D50A-FF97F752D4AC}"/>
              </a:ext>
            </a:extLst>
          </p:cNvPr>
          <p:cNvSpPr>
            <a:spLocks noGrp="1"/>
          </p:cNvSpPr>
          <p:nvPr>
            <p:ph type="title"/>
          </p:nvPr>
        </p:nvSpPr>
        <p:spPr>
          <a:xfrm>
            <a:off x="0" y="417093"/>
            <a:ext cx="8855242" cy="1256798"/>
          </a:xfrm>
        </p:spPr>
        <p:txBody>
          <a:bodyPr>
            <a:noAutofit/>
          </a:bodyPr>
          <a:lstStyle/>
          <a:p>
            <a:pPr marL="374650" marR="292735" indent="457200" algn="l">
              <a:lnSpc>
                <a:spcPct val="150000"/>
              </a:lnSpc>
            </a:pPr>
            <a:br>
              <a:rPr lang="es-ES" sz="2800" dirty="0">
                <a:latin typeface="Arial" panose="020B0604020202020204" pitchFamily="34"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 </a:t>
            </a: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El indicador de biocapacidad es complementario a la huella ecológica. </a:t>
            </a:r>
            <a:br>
              <a:rPr lang="es-ES" sz="2800" dirty="0">
                <a:latin typeface="Arial" panose="020B0604020202020204" pitchFamily="34"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La</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biocapacidad</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mide</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la</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capacidad</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ecosistemas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para producir</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materiales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biológicos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utilizados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por</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las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personas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y</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para</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absorber</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desechos</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generados por los seres humanos bajo los esquemas de gestión y tecnologías de extracción existentes.</a:t>
            </a:r>
            <a:br>
              <a:rPr lang="es-ES" sz="2400" dirty="0">
                <a:latin typeface="Arial" panose="020B0604020202020204" pitchFamily="34" charset="0"/>
                <a:ea typeface="Garamond" panose="02020404030301010803" pitchFamily="18" charset="0"/>
                <a:cs typeface="Garamond" panose="02020404030301010803" pitchFamily="18" charset="0"/>
              </a:rPr>
            </a:br>
            <a:endParaRPr lang="es-UY" sz="24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47815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2E27-B68B-EAAF-0977-4EFA7ACA72AD}"/>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2AA2D55F-2582-CF26-C24D-6C6A25B07284}"/>
              </a:ext>
            </a:extLst>
          </p:cNvPr>
          <p:cNvSpPr>
            <a:spLocks noGrp="1"/>
          </p:cNvSpPr>
          <p:nvPr>
            <p:ph type="title"/>
          </p:nvPr>
        </p:nvSpPr>
        <p:spPr>
          <a:xfrm>
            <a:off x="288758" y="-283298"/>
            <a:ext cx="8855242" cy="1256798"/>
          </a:xfrm>
        </p:spPr>
        <p:txBody>
          <a:bodyPr>
            <a:noAutofit/>
          </a:bodyPr>
          <a:lstStyle/>
          <a:p>
            <a:pPr marL="374650" marR="292735" indent="457200" algn="l">
              <a:lnSpc>
                <a:spcPct val="150000"/>
              </a:lnSpc>
            </a:pPr>
            <a:br>
              <a:rPr lang="es-ES" sz="2800" dirty="0">
                <a:latin typeface="Arial" panose="020B0604020202020204" pitchFamily="34"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br>
              <a:rPr lang="es-ES" sz="2400" dirty="0">
                <a:latin typeface="Arial" panose="020B0604020202020204" pitchFamily="34" charset="0"/>
                <a:ea typeface="Garamond" panose="02020404030301010803" pitchFamily="18" charset="0"/>
                <a:cs typeface="Garamond" panose="02020404030301010803" pitchFamily="18" charset="0"/>
              </a:rPr>
            </a:br>
            <a:br>
              <a:rPr lang="es-UY" sz="2400" dirty="0">
                <a:latin typeface="Garamond" panose="02020404030301010803" pitchFamily="18" charset="0"/>
                <a:ea typeface="Garamond" panose="02020404030301010803" pitchFamily="18" charset="0"/>
                <a:cs typeface="Garamond" panose="02020404030301010803" pitchFamily="18" charset="0"/>
              </a:rPr>
            </a:br>
            <a:r>
              <a:rPr lang="es-ES" sz="2400" dirty="0">
                <a:latin typeface="Arial" panose="020B0604020202020204" pitchFamily="34" charset="0"/>
                <a:ea typeface="Garamond" panose="02020404030301010803" pitchFamily="18" charset="0"/>
                <a:cs typeface="Garamond" panose="02020404030301010803" pitchFamily="18" charset="0"/>
              </a:rPr>
              <a:t>.</a:t>
            </a:r>
            <a:br>
              <a:rPr lang="es-ES" sz="2400" dirty="0">
                <a:latin typeface="Arial" panose="020B0604020202020204" pitchFamily="34" charset="0"/>
                <a:ea typeface="Garamond" panose="02020404030301010803" pitchFamily="18" charset="0"/>
                <a:cs typeface="Garamond" panose="02020404030301010803" pitchFamily="18" charset="0"/>
              </a:rPr>
            </a:br>
            <a:br>
              <a:rPr lang="es-UY" sz="24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Si</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la</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huella</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ecológica de una población excede la biocapacidad de la región, se dice que esa región tiene un déficit ecológico. </a:t>
            </a:r>
            <a:br>
              <a:rPr lang="es-ES" sz="2800" dirty="0">
                <a:latin typeface="Arial" panose="020B0604020202020204" pitchFamily="34" charset="0"/>
                <a:ea typeface="Garamond" panose="02020404030301010803" pitchFamily="18" charset="0"/>
                <a:cs typeface="Garamond" panose="02020404030301010803" pitchFamily="18" charset="0"/>
              </a:rPr>
            </a:br>
            <a:br>
              <a:rPr lang="es-ES" sz="2800" dirty="0">
                <a:latin typeface="Arial" panose="020B0604020202020204" pitchFamily="34"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cs typeface="Garamond" panose="02020404030301010803" pitchFamily="18" charset="0"/>
              </a:rPr>
              <a:t>Cuando la biocapacidad de una región excede su huella ecológica, entonces se dice que tiene una reserva ecológica (o un superávit). </a:t>
            </a:r>
            <a:br>
              <a:rPr lang="es-ES" sz="2800" dirty="0">
                <a:latin typeface="Arial" panose="020B0604020202020204" pitchFamily="34" charset="0"/>
                <a:ea typeface="Garamond" panose="02020404030301010803" pitchFamily="18" charset="0"/>
                <a:cs typeface="Garamond" panose="02020404030301010803" pitchFamily="18" charset="0"/>
              </a:rPr>
            </a:br>
            <a:br>
              <a:rPr lang="es-UY" sz="2800" dirty="0">
                <a:latin typeface="Garamond" panose="02020404030301010803" pitchFamily="18" charset="0"/>
                <a:ea typeface="Garamond" panose="02020404030301010803" pitchFamily="18" charset="0"/>
                <a:cs typeface="Garamond" panose="02020404030301010803" pitchFamily="18" charset="0"/>
              </a:rPr>
            </a:br>
            <a:r>
              <a:rPr lang="es-ES" sz="2800" dirty="0">
                <a:latin typeface="Arial" panose="020B0604020202020204" pitchFamily="34" charset="0"/>
                <a:ea typeface="Garamond" panose="02020404030301010803" pitchFamily="18" charset="0"/>
              </a:rPr>
              <a:t>A escala global, esta ecuación es deficitaria</a:t>
            </a:r>
            <a:endParaRPr lang="es-UY" sz="28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56633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7" name="Image 55">
            <a:extLst>
              <a:ext uri="{FF2B5EF4-FFF2-40B4-BE49-F238E27FC236}">
                <a16:creationId xmlns:a16="http://schemas.microsoft.com/office/drawing/2014/main" id="{1C0D6C73-5B6C-969F-9C47-C321A30DBCDF}"/>
              </a:ext>
            </a:extLst>
          </p:cNvPr>
          <p:cNvPicPr>
            <a:picLocks noChangeArrowheads="1"/>
          </p:cNvPicPr>
          <p:nvPr/>
        </p:nvPicPr>
        <p:blipFill>
          <a:blip r:embed="rId2">
            <a:extLst>
              <a:ext uri="{28A0092B-C50C-407E-A947-70E740481C1C}">
                <a14:useLocalDpi xmlns:a14="http://schemas.microsoft.com/office/drawing/2010/main" val="0"/>
              </a:ext>
            </a:extLst>
          </a:blip>
          <a:srcRect l="982" r="2" b="2"/>
          <a:stretch>
            <a:fillRect/>
          </a:stretch>
        </p:blipFill>
        <p:spPr bwMode="auto">
          <a:xfrm>
            <a:off x="992241" y="817123"/>
            <a:ext cx="7509733" cy="511674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FCC8D5D-996E-02E3-8D8A-AE316AB2858F}"/>
              </a:ext>
            </a:extLst>
          </p:cNvPr>
          <p:cNvSpPr txBox="1"/>
          <p:nvPr/>
        </p:nvSpPr>
        <p:spPr>
          <a:xfrm>
            <a:off x="351358" y="293584"/>
            <a:ext cx="8150616"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UY" sz="2400" b="1"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Huella ecológica y biocapacidad mundial (1961-2024)</a:t>
            </a:r>
            <a:endParaRPr kumimoji="0" lang="es-UY" altLang="es-UY" sz="2400" b="1" i="0" u="none" strike="noStrike" cap="none" normalizeH="0" baseline="0" dirty="0">
              <a:ln>
                <a:noFill/>
              </a:ln>
              <a:solidFill>
                <a:schemeClr val="tx1"/>
              </a:solidFill>
              <a:effectLst/>
            </a:endParaRPr>
          </a:p>
        </p:txBody>
      </p:sp>
      <p:sp>
        <p:nvSpPr>
          <p:cNvPr id="5" name="CuadroTexto 4">
            <a:extLst>
              <a:ext uri="{FF2B5EF4-FFF2-40B4-BE49-F238E27FC236}">
                <a16:creationId xmlns:a16="http://schemas.microsoft.com/office/drawing/2014/main" id="{4DC486A3-7865-4CFA-4809-AAD5CCAD5441}"/>
              </a:ext>
            </a:extLst>
          </p:cNvPr>
          <p:cNvSpPr txBox="1"/>
          <p:nvPr/>
        </p:nvSpPr>
        <p:spPr>
          <a:xfrm>
            <a:off x="826850" y="6212068"/>
            <a:ext cx="7931387"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Tomado de la base de datos Global </a:t>
            </a:r>
            <a:r>
              <a:rPr kumimoji="0" lang="es-ES" altLang="es-UY" sz="1400" b="0" i="0" u="none" strike="noStrike" cap="none" normalizeH="0" baseline="0" dirty="0" err="1">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Footprint</a:t>
            </a: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Network, 2023.</a:t>
            </a:r>
            <a:endParaRPr kumimoji="0" lang="es-UY" altLang="es-UY"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Nota: los últimos tres años son estimaciones.</a:t>
            </a:r>
            <a:endParaRPr kumimoji="0" lang="es-ES" altLang="es-UY"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579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71893-F5BE-ECA2-350E-C67192DF965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CA34633-7365-3D79-5EB4-5E7B5E2A061B}"/>
              </a:ext>
            </a:extLst>
          </p:cNvPr>
          <p:cNvSpPr txBox="1"/>
          <p:nvPr/>
        </p:nvSpPr>
        <p:spPr>
          <a:xfrm>
            <a:off x="387926" y="228452"/>
            <a:ext cx="8659091" cy="707886"/>
          </a:xfrm>
          <a:prstGeom prst="rect">
            <a:avLst/>
          </a:prstGeom>
          <a:noFill/>
        </p:spPr>
        <p:txBody>
          <a:bodyPr wrap="square">
            <a:spAutoFit/>
          </a:bodyPr>
          <a:lstStyle/>
          <a:p>
            <a:r>
              <a:rPr lang="es-UY" sz="2000" dirty="0"/>
              <a:t>..</a:t>
            </a:r>
          </a:p>
          <a:p>
            <a:endParaRPr lang="es-UY" sz="2000" dirty="0"/>
          </a:p>
        </p:txBody>
      </p:sp>
      <p:sp>
        <p:nvSpPr>
          <p:cNvPr id="4" name="CuadroTexto 3">
            <a:extLst>
              <a:ext uri="{FF2B5EF4-FFF2-40B4-BE49-F238E27FC236}">
                <a16:creationId xmlns:a16="http://schemas.microsoft.com/office/drawing/2014/main" id="{D070CBB7-4944-FD7F-747D-1AF071458135}"/>
              </a:ext>
            </a:extLst>
          </p:cNvPr>
          <p:cNvSpPr txBox="1"/>
          <p:nvPr/>
        </p:nvSpPr>
        <p:spPr>
          <a:xfrm>
            <a:off x="569044" y="757280"/>
            <a:ext cx="7911547" cy="4070666"/>
          </a:xfrm>
          <a:prstGeom prst="rect">
            <a:avLst/>
          </a:prstGeom>
          <a:noFill/>
        </p:spPr>
        <p:txBody>
          <a:bodyPr wrap="square">
            <a:spAutoFit/>
          </a:bodyPr>
          <a:lstStyle/>
          <a:p>
            <a:pPr marL="228600">
              <a:lnSpc>
                <a:spcPct val="107000"/>
              </a:lnSpc>
              <a:spcAft>
                <a:spcPts val="800"/>
              </a:spcAft>
            </a:pPr>
            <a:r>
              <a:rPr lang="es-UY" sz="3200" b="1" kern="100" dirty="0">
                <a:effectLst/>
                <a:latin typeface="Aptos" panose="020B0004020202020204" pitchFamily="34" charset="0"/>
                <a:ea typeface="Aptos" panose="020B0004020202020204" pitchFamily="34" charset="0"/>
                <a:cs typeface="Arial" panose="020B0604020202020204" pitchFamily="34" charset="0"/>
              </a:rPr>
              <a:t>Lo que  se detecta es que ese vínculo entre el hombre y el entorno en la actualidad está provocando por primera vez:</a:t>
            </a:r>
            <a:endParaRPr lang="es-UY" sz="3200" b="1" kern="100" dirty="0">
              <a:latin typeface="Aptos" panose="020B0004020202020204" pitchFamily="34" charset="0"/>
              <a:ea typeface="Aptos" panose="020B0004020202020204" pitchFamily="34" charset="0"/>
              <a:cs typeface="Arial" panose="020B0604020202020204" pitchFamily="34" charset="0"/>
            </a:endParaRPr>
          </a:p>
          <a:p>
            <a:pPr marL="228600" lvl="5">
              <a:lnSpc>
                <a:spcPct val="107000"/>
              </a:lnSpc>
              <a:spcAft>
                <a:spcPts val="800"/>
              </a:spcAft>
            </a:pPr>
            <a:r>
              <a:rPr lang="es-UY" sz="3200" b="1" kern="100" dirty="0">
                <a:effectLst/>
                <a:latin typeface="Aptos" panose="020B0004020202020204" pitchFamily="34" charset="0"/>
                <a:ea typeface="Aptos" panose="020B0004020202020204" pitchFamily="34" charset="0"/>
                <a:cs typeface="Arial" panose="020B0604020202020204" pitchFamily="34" charset="0"/>
              </a:rPr>
              <a:t>                          cambios globales</a:t>
            </a:r>
          </a:p>
          <a:p>
            <a:pPr marL="228600" lvl="5">
              <a:lnSpc>
                <a:spcPct val="107000"/>
              </a:lnSpc>
              <a:spcAft>
                <a:spcPts val="800"/>
              </a:spcAft>
            </a:pPr>
            <a:r>
              <a:rPr lang="es-UY" sz="3200" b="1" kern="100" dirty="0">
                <a:effectLst/>
                <a:latin typeface="Aptos" panose="020B0004020202020204" pitchFamily="34" charset="0"/>
                <a:ea typeface="Aptos" panose="020B0004020202020204" pitchFamily="34" charset="0"/>
                <a:cs typeface="Arial" panose="020B0604020202020204" pitchFamily="34" charset="0"/>
              </a:rPr>
              <a:t>                          persistentes en el tiempo</a:t>
            </a:r>
          </a:p>
          <a:p>
            <a:pPr marL="228600" lvl="5">
              <a:lnSpc>
                <a:spcPct val="107000"/>
              </a:lnSpc>
              <a:spcAft>
                <a:spcPts val="800"/>
              </a:spcAft>
            </a:pPr>
            <a:r>
              <a:rPr lang="es-UY" sz="3200" b="1" kern="100" dirty="0">
                <a:effectLst/>
                <a:latin typeface="Aptos" panose="020B0004020202020204" pitchFamily="34" charset="0"/>
                <a:ea typeface="Aptos" panose="020B0004020202020204" pitchFamily="34" charset="0"/>
                <a:cs typeface="Arial" panose="020B0604020202020204" pitchFamily="34" charset="0"/>
              </a:rPr>
              <a:t>                          extendidos en el espacio</a:t>
            </a:r>
          </a:p>
        </p:txBody>
      </p:sp>
      <p:sp>
        <p:nvSpPr>
          <p:cNvPr id="5" name="Flecha: a la derecha 4">
            <a:extLst>
              <a:ext uri="{FF2B5EF4-FFF2-40B4-BE49-F238E27FC236}">
                <a16:creationId xmlns:a16="http://schemas.microsoft.com/office/drawing/2014/main" id="{43BCEE85-A7F3-5991-3225-C66BEC402538}"/>
              </a:ext>
            </a:extLst>
          </p:cNvPr>
          <p:cNvSpPr/>
          <p:nvPr/>
        </p:nvSpPr>
        <p:spPr>
          <a:xfrm>
            <a:off x="1785841" y="3093004"/>
            <a:ext cx="975769" cy="4418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Flecha: a la derecha 5">
            <a:extLst>
              <a:ext uri="{FF2B5EF4-FFF2-40B4-BE49-F238E27FC236}">
                <a16:creationId xmlns:a16="http://schemas.microsoft.com/office/drawing/2014/main" id="{87C0DE70-C8A9-7623-A0A7-8847C441E9F3}"/>
              </a:ext>
            </a:extLst>
          </p:cNvPr>
          <p:cNvSpPr/>
          <p:nvPr/>
        </p:nvSpPr>
        <p:spPr>
          <a:xfrm>
            <a:off x="1785841" y="3654772"/>
            <a:ext cx="975769" cy="4418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Flecha: a la derecha 6">
            <a:extLst>
              <a:ext uri="{FF2B5EF4-FFF2-40B4-BE49-F238E27FC236}">
                <a16:creationId xmlns:a16="http://schemas.microsoft.com/office/drawing/2014/main" id="{BD4B540D-5A4F-E5DA-3B78-EE0C0FF45EDF}"/>
              </a:ext>
            </a:extLst>
          </p:cNvPr>
          <p:cNvSpPr/>
          <p:nvPr/>
        </p:nvSpPr>
        <p:spPr>
          <a:xfrm>
            <a:off x="1785840" y="4241359"/>
            <a:ext cx="975769" cy="4418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721620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E17F-22F2-71A6-1409-E6E7E972A4A4}"/>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2D0A331D-FEAD-18C9-7A6F-10FC1CE1B8AC}"/>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AED96855-C6E2-9122-45F4-E7334A2ABE1D}"/>
              </a:ext>
            </a:extLst>
          </p:cNvPr>
          <p:cNvSpPr>
            <a:spLocks noGrp="1"/>
          </p:cNvSpPr>
          <p:nvPr>
            <p:ph idx="1"/>
          </p:nvPr>
        </p:nvSpPr>
        <p:spPr>
          <a:xfrm>
            <a:off x="1304637" y="2996952"/>
            <a:ext cx="6534726" cy="5056026"/>
          </a:xfrm>
        </p:spPr>
        <p:txBody>
          <a:bodyPr>
            <a:normAutofit/>
          </a:bodyPr>
          <a:lstStyle/>
          <a:p>
            <a:pPr marL="0" indent="0" algn="just">
              <a:buClr>
                <a:schemeClr val="accent6">
                  <a:lumMod val="75000"/>
                </a:schemeClr>
              </a:buClr>
              <a:buNone/>
            </a:pPr>
            <a:endParaRPr lang="es-MX" sz="2400" dirty="0"/>
          </a:p>
          <a:p>
            <a:pPr marL="0" indent="0">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9FE03463-07D3-D6EA-4469-5D9F0824B268}"/>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E28925B5-8E13-0780-58BB-061866F35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21" y="1944366"/>
            <a:ext cx="8191891" cy="4748520"/>
          </a:xfrm>
          <a:prstGeom prst="rect">
            <a:avLst/>
          </a:prstGeom>
        </p:spPr>
      </p:pic>
      <p:sp>
        <p:nvSpPr>
          <p:cNvPr id="8" name="Rectángulo 7">
            <a:extLst>
              <a:ext uri="{FF2B5EF4-FFF2-40B4-BE49-F238E27FC236}">
                <a16:creationId xmlns:a16="http://schemas.microsoft.com/office/drawing/2014/main" id="{41C9C8E5-E3E2-4861-656F-27CE65DC2057}"/>
              </a:ext>
            </a:extLst>
          </p:cNvPr>
          <p:cNvSpPr/>
          <p:nvPr/>
        </p:nvSpPr>
        <p:spPr>
          <a:xfrm>
            <a:off x="209791" y="295093"/>
            <a:ext cx="8724418" cy="1063689"/>
          </a:xfrm>
          <a:prstGeom prst="rect">
            <a:avLst/>
          </a:prstGeom>
        </p:spPr>
        <p:txBody>
          <a:bodyPr wrap="square">
            <a:spAutoFit/>
          </a:bodyPr>
          <a:lstStyle/>
          <a:p>
            <a:pPr algn="just">
              <a:lnSpc>
                <a:spcPct val="107000"/>
              </a:lnSpc>
              <a:spcAft>
                <a:spcPts val="600"/>
              </a:spcAft>
              <a:tabLst>
                <a:tab pos="2308860" algn="l"/>
              </a:tabLst>
            </a:pPr>
            <a:r>
              <a:rPr lang="es-UY" sz="2000" dirty="0">
                <a:latin typeface="Arial" panose="020B0604020202020204" pitchFamily="34" charset="0"/>
                <a:ea typeface="Calibri" panose="020F0502020204030204" pitchFamily="34" charset="0"/>
                <a:cs typeface="Times New Roman" panose="02020603050405020304" pitchFamily="18" charset="0"/>
              </a:rPr>
              <a:t>Efecto invernadero es un fenómeno natural  que mantiene condiciones con las cuales los seres vivos de nuestro planeta conviven, a consecuencia de la adaptación milenaria de  los ecosistemas a su evolución y cambios. </a:t>
            </a:r>
            <a:endParaRPr lang="es-UY"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551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86944-1BBD-4258-AC3C-04F26543DF45}"/>
              </a:ext>
            </a:extLst>
          </p:cNvPr>
          <p:cNvSpPr/>
          <p:nvPr/>
        </p:nvSpPr>
        <p:spPr>
          <a:xfrm>
            <a:off x="347357" y="258892"/>
            <a:ext cx="8210746" cy="1196610"/>
          </a:xfrm>
          <a:prstGeom prst="rect">
            <a:avLst/>
          </a:prstGeom>
        </p:spPr>
        <p:txBody>
          <a:bodyPr wrap="square">
            <a:spAutoFit/>
          </a:bodyPr>
          <a:lstStyle/>
          <a:p>
            <a:pPr algn="ctr">
              <a:lnSpc>
                <a:spcPct val="107000"/>
              </a:lnSpc>
              <a:spcAft>
                <a:spcPts val="600"/>
              </a:spcAft>
              <a:tabLst>
                <a:tab pos="2308860" algn="l"/>
              </a:tabLst>
            </a:pPr>
            <a:r>
              <a:rPr lang="es-UY" sz="3200" b="1" dirty="0">
                <a:latin typeface="Arial" panose="020B0604020202020204" pitchFamily="34" charset="0"/>
                <a:ea typeface="Calibri" panose="020F0502020204030204" pitchFamily="34" charset="0"/>
                <a:cs typeface="Times New Roman" panose="02020603050405020304" pitchFamily="18" charset="0"/>
              </a:rPr>
              <a:t>EL CAMBIO CLIMATICO</a:t>
            </a:r>
          </a:p>
          <a:p>
            <a:pPr algn="ctr">
              <a:lnSpc>
                <a:spcPct val="107000"/>
              </a:lnSpc>
              <a:spcAft>
                <a:spcPts val="600"/>
              </a:spcAft>
              <a:tabLst>
                <a:tab pos="2308860" algn="l"/>
              </a:tabLst>
            </a:pP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¿Qué</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es</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y</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cómo</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se</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produce?</a:t>
            </a:r>
            <a:endParaRPr lang="es-UY"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A076AD7-AD02-57F1-BDCF-1779213804C7}"/>
              </a:ext>
            </a:extLst>
          </p:cNvPr>
          <p:cNvSpPr txBox="1"/>
          <p:nvPr/>
        </p:nvSpPr>
        <p:spPr>
          <a:xfrm>
            <a:off x="347356" y="1985963"/>
            <a:ext cx="7996543" cy="4468531"/>
          </a:xfrm>
          <a:prstGeom prst="rect">
            <a:avLst/>
          </a:prstGeom>
          <a:noFill/>
        </p:spPr>
        <p:txBody>
          <a:bodyPr wrap="square">
            <a:spAutoFit/>
          </a:bodyPr>
          <a:lstStyle/>
          <a:p>
            <a:pPr marL="374650" marR="295275" indent="45720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Por cambio climático (CC) “se entiende un cambio de clima atribuido directa o indirectamente a la actividad humana que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altera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composición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atmósfera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mundial</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y</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que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se suma a la variabilidad natural del clima observada durante períodos de tiempo comparables.” (Convención Marco de las Naciones Unidas sobre el Cambio Climático, 1992, p. 3).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621775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5C848-0F63-A06D-7039-E8B99FE5AA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F3BA02-8432-FF84-14B2-BD1B82EFB9BE}"/>
              </a:ext>
            </a:extLst>
          </p:cNvPr>
          <p:cNvSpPr/>
          <p:nvPr/>
        </p:nvSpPr>
        <p:spPr>
          <a:xfrm>
            <a:off x="347357" y="258892"/>
            <a:ext cx="8210746" cy="1196610"/>
          </a:xfrm>
          <a:prstGeom prst="rect">
            <a:avLst/>
          </a:prstGeom>
        </p:spPr>
        <p:txBody>
          <a:bodyPr wrap="square">
            <a:spAutoFit/>
          </a:bodyPr>
          <a:lstStyle/>
          <a:p>
            <a:pPr algn="ctr">
              <a:lnSpc>
                <a:spcPct val="107000"/>
              </a:lnSpc>
              <a:spcAft>
                <a:spcPts val="600"/>
              </a:spcAft>
              <a:tabLst>
                <a:tab pos="2308860" algn="l"/>
              </a:tabLst>
            </a:pPr>
            <a:r>
              <a:rPr lang="es-UY" sz="3200" b="1" dirty="0">
                <a:latin typeface="Arial" panose="020B0604020202020204" pitchFamily="34" charset="0"/>
                <a:ea typeface="Calibri" panose="020F0502020204030204" pitchFamily="34" charset="0"/>
                <a:cs typeface="Times New Roman" panose="02020603050405020304" pitchFamily="18" charset="0"/>
              </a:rPr>
              <a:t>EL CAMBIO CLIMATICO</a:t>
            </a:r>
          </a:p>
          <a:p>
            <a:pPr algn="ctr">
              <a:lnSpc>
                <a:spcPct val="107000"/>
              </a:lnSpc>
              <a:spcAft>
                <a:spcPts val="600"/>
              </a:spcAft>
              <a:tabLst>
                <a:tab pos="2308860" algn="l"/>
              </a:tabLst>
            </a:pP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¿Qué</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es</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y</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cómo</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se</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produce?</a:t>
            </a:r>
            <a:endParaRPr lang="es-UY"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C62F49EC-8146-64E3-86F8-69A7974CCA5D}"/>
              </a:ext>
            </a:extLst>
          </p:cNvPr>
          <p:cNvSpPr txBox="1"/>
          <p:nvPr/>
        </p:nvSpPr>
        <p:spPr>
          <a:xfrm>
            <a:off x="347356" y="1985963"/>
            <a:ext cx="7996543" cy="3360535"/>
          </a:xfrm>
          <a:prstGeom prst="rect">
            <a:avLst/>
          </a:prstGeom>
          <a:noFill/>
        </p:spPr>
        <p:txBody>
          <a:bodyPr wrap="square">
            <a:spAutoFit/>
          </a:bodyPr>
          <a:lstStyle/>
          <a:p>
            <a:pPr marL="374650" marR="295275" indent="45720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El Panel Intergubernamental sobre Cambio Climático (IPCC, por sus siglas en inglés) de las Naciones Unidas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señala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que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muy</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probable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que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principal</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causa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variaciones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climáticas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observadas en las últimas décadas sean  emisiones antropogénicas.</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32831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C426-EF8C-1A71-3F78-8978B9E243B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5F9561-1FB4-233E-173D-10CA00480893}"/>
              </a:ext>
            </a:extLst>
          </p:cNvPr>
          <p:cNvSpPr txBox="1"/>
          <p:nvPr/>
        </p:nvSpPr>
        <p:spPr>
          <a:xfrm>
            <a:off x="890657" y="1105089"/>
            <a:ext cx="7084944" cy="3969933"/>
          </a:xfrm>
          <a:prstGeom prst="rect">
            <a:avLst/>
          </a:prstGeom>
          <a:noFill/>
        </p:spPr>
        <p:txBody>
          <a:bodyPr wrap="square">
            <a:spAutoFit/>
          </a:bodyPr>
          <a:lstStyle/>
          <a:p>
            <a:pPr>
              <a:lnSpc>
                <a:spcPct val="107000"/>
              </a:lnSpc>
              <a:spcAft>
                <a:spcPts val="800"/>
              </a:spcAft>
              <a:buNone/>
            </a:pPr>
            <a:r>
              <a:rPr lang="es-UY" sz="2800" kern="100" dirty="0">
                <a:effectLst/>
                <a:latin typeface="Aptos" panose="020B0004020202020204" pitchFamily="34" charset="0"/>
                <a:ea typeface="Aptos" panose="020B0004020202020204" pitchFamily="34" charset="0"/>
                <a:cs typeface="Arial" panose="020B0604020202020204" pitchFamily="34" charset="0"/>
              </a:rPr>
              <a:t> Los</a:t>
            </a:r>
            <a:r>
              <a:rPr lang="es-UY" sz="2800" kern="100" dirty="0">
                <a:latin typeface="Aptos" panose="020B0004020202020204" pitchFamily="34" charset="0"/>
                <a:ea typeface="Aptos" panose="020B0004020202020204" pitchFamily="34" charset="0"/>
                <a:cs typeface="Arial" panose="020B0604020202020204" pitchFamily="34" charset="0"/>
              </a:rPr>
              <a:t> </a:t>
            </a:r>
            <a:r>
              <a:rPr lang="es-UY" sz="2800" kern="100" dirty="0">
                <a:effectLst/>
                <a:latin typeface="Aptos" panose="020B0004020202020204" pitchFamily="34" charset="0"/>
                <a:ea typeface="Aptos" panose="020B0004020202020204" pitchFamily="34" charset="0"/>
                <a:cs typeface="Arial" panose="020B0604020202020204" pitchFamily="34" charset="0"/>
              </a:rPr>
              <a:t> problemas ambientales,  surgen  a partir  de los cambios  en el medio, que provoca el ser  humano,</a:t>
            </a:r>
            <a:r>
              <a:rPr lang="es-UY" sz="2800" kern="100" dirty="0">
                <a:latin typeface="Aptos" panose="020B0004020202020204" pitchFamily="34" charset="0"/>
                <a:ea typeface="Aptos" panose="020B0004020202020204" pitchFamily="34" charset="0"/>
                <a:cs typeface="Arial" panose="020B0604020202020204" pitchFamily="34" charset="0"/>
              </a:rPr>
              <a:t> en la búsqueda por dar</a:t>
            </a:r>
            <a:r>
              <a:rPr lang="es-UY" sz="2800" kern="100" dirty="0">
                <a:effectLst/>
                <a:latin typeface="Aptos" panose="020B0004020202020204" pitchFamily="34" charset="0"/>
                <a:ea typeface="Aptos" panose="020B0004020202020204" pitchFamily="34" charset="0"/>
                <a:cs typeface="Arial" panose="020B0604020202020204" pitchFamily="34" charset="0"/>
              </a:rPr>
              <a:t>  satisfacción a sus  necesidades. </a:t>
            </a:r>
          </a:p>
          <a:p>
            <a:pPr>
              <a:lnSpc>
                <a:spcPct val="107000"/>
              </a:lnSpc>
              <a:spcAft>
                <a:spcPts val="800"/>
              </a:spcAft>
              <a:buNone/>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s-UY" sz="2800" kern="100" dirty="0">
                <a:effectLst/>
                <a:latin typeface="Aptos" panose="020B0004020202020204" pitchFamily="34" charset="0"/>
                <a:ea typeface="Aptos" panose="020B0004020202020204" pitchFamily="34" charset="0"/>
                <a:cs typeface="Arial" panose="020B0604020202020204" pitchFamily="34" charset="0"/>
              </a:rPr>
              <a:t>Los tipos de satisfactores con los que el ser humano altera ese entorno,  determina el tipo de impacto que provoca.</a:t>
            </a:r>
          </a:p>
        </p:txBody>
      </p:sp>
      <p:sp>
        <p:nvSpPr>
          <p:cNvPr id="4" name="CuadroTexto 3">
            <a:extLst>
              <a:ext uri="{FF2B5EF4-FFF2-40B4-BE49-F238E27FC236}">
                <a16:creationId xmlns:a16="http://schemas.microsoft.com/office/drawing/2014/main" id="{E674DF40-C67E-CD65-6415-A58F52BE4E05}"/>
              </a:ext>
            </a:extLst>
          </p:cNvPr>
          <p:cNvSpPr txBox="1"/>
          <p:nvPr/>
        </p:nvSpPr>
        <p:spPr>
          <a:xfrm>
            <a:off x="1130300" y="303312"/>
            <a:ext cx="5867400" cy="461665"/>
          </a:xfrm>
          <a:prstGeom prst="rect">
            <a:avLst/>
          </a:prstGeom>
          <a:noFill/>
        </p:spPr>
        <p:txBody>
          <a:bodyPr wrap="square">
            <a:spAutoFit/>
          </a:bodyPr>
          <a:lstStyle/>
          <a:p>
            <a:pPr marL="400050" indent="-400050">
              <a:buFont typeface="Wingdings" panose="05000000000000000000" pitchFamily="2" charset="2"/>
              <a:buChar char="Ø"/>
            </a:pPr>
            <a:r>
              <a:rPr lang="es-MX" sz="2400" b="1" dirty="0"/>
              <a:t> La crisis ambiental contemporánea</a:t>
            </a:r>
          </a:p>
        </p:txBody>
      </p:sp>
    </p:spTree>
    <p:extLst>
      <p:ext uri="{BB962C8B-B14F-4D97-AF65-F5344CB8AC3E}">
        <p14:creationId xmlns:p14="http://schemas.microsoft.com/office/powerpoint/2010/main" val="1164368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72A1-3EE1-BBF6-CE97-704ED91524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260136-9FC8-DFC2-6A01-A1F57952F2C5}"/>
              </a:ext>
            </a:extLst>
          </p:cNvPr>
          <p:cNvSpPr/>
          <p:nvPr/>
        </p:nvSpPr>
        <p:spPr>
          <a:xfrm>
            <a:off x="347357" y="258892"/>
            <a:ext cx="8210746" cy="1196610"/>
          </a:xfrm>
          <a:prstGeom prst="rect">
            <a:avLst/>
          </a:prstGeom>
        </p:spPr>
        <p:txBody>
          <a:bodyPr wrap="square">
            <a:spAutoFit/>
          </a:bodyPr>
          <a:lstStyle/>
          <a:p>
            <a:pPr algn="ctr">
              <a:lnSpc>
                <a:spcPct val="107000"/>
              </a:lnSpc>
              <a:spcAft>
                <a:spcPts val="600"/>
              </a:spcAft>
              <a:tabLst>
                <a:tab pos="2308860" algn="l"/>
              </a:tabLst>
            </a:pPr>
            <a:r>
              <a:rPr lang="es-UY" sz="3200" b="1" dirty="0">
                <a:latin typeface="Arial" panose="020B0604020202020204" pitchFamily="34" charset="0"/>
                <a:ea typeface="Calibri" panose="020F0502020204030204" pitchFamily="34" charset="0"/>
                <a:cs typeface="Times New Roman" panose="02020603050405020304" pitchFamily="18" charset="0"/>
              </a:rPr>
              <a:t>EL CAMBIO CLIMATICO</a:t>
            </a:r>
          </a:p>
          <a:p>
            <a:pPr algn="ctr">
              <a:lnSpc>
                <a:spcPct val="107000"/>
              </a:lnSpc>
              <a:spcAft>
                <a:spcPts val="600"/>
              </a:spcAft>
              <a:tabLst>
                <a:tab pos="2308860" algn="l"/>
              </a:tabLst>
            </a:pP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¿Qué</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es</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y</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cómo</a:t>
            </a:r>
            <a:r>
              <a:rPr lang="es-ES" sz="3200" b="1" spc="-15"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3200" b="1" spc="-5" dirty="0">
                <a:solidFill>
                  <a:srgbClr val="0F4761"/>
                </a:solidFill>
                <a:latin typeface="Arial" panose="020B0604020202020204" pitchFamily="34" charset="0"/>
                <a:ea typeface="Garamond" panose="02020404030301010803" pitchFamily="18" charset="0"/>
                <a:cs typeface="Garamond" panose="02020404030301010803" pitchFamily="18" charset="0"/>
              </a:rPr>
              <a:t>se</a:t>
            </a:r>
            <a:r>
              <a:rPr lang="es-ES" sz="32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produce?</a:t>
            </a:r>
            <a:endParaRPr lang="es-UY"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596EDA1A-2354-0102-513A-34BDB589F7DC}"/>
              </a:ext>
            </a:extLst>
          </p:cNvPr>
          <p:cNvSpPr txBox="1"/>
          <p:nvPr/>
        </p:nvSpPr>
        <p:spPr>
          <a:xfrm>
            <a:off x="347356" y="1985963"/>
            <a:ext cx="7996543" cy="3360535"/>
          </a:xfrm>
          <a:prstGeom prst="rect">
            <a:avLst/>
          </a:prstGeom>
          <a:noFill/>
        </p:spPr>
        <p:txBody>
          <a:bodyPr wrap="square">
            <a:spAutoFit/>
          </a:bodyPr>
          <a:lstStyle/>
          <a:p>
            <a:pPr marL="374650" marR="295275" indent="457200" algn="just">
              <a:lnSpc>
                <a:spcPct val="150000"/>
              </a:lnSpc>
              <a:buNone/>
            </a:pPr>
            <a:r>
              <a:rPr lang="es-ES" sz="2400" u="sng" dirty="0">
                <a:effectLst/>
                <a:latin typeface="Arial" panose="020B0604020202020204" pitchFamily="34" charset="0"/>
                <a:ea typeface="Garamond" panose="02020404030301010803" pitchFamily="18" charset="0"/>
                <a:cs typeface="Garamond" panose="02020404030301010803" pitchFamily="18" charset="0"/>
              </a:rPr>
              <a:t>El calentamiento</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global,</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entendido</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como</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el</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incremento</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de</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la</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temperatura</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promedio</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de</a:t>
            </a:r>
            <a:r>
              <a:rPr lang="es-ES" sz="2400" u="sng" spc="-1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la Tierra,</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es</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el</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principal</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responsable</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del</a:t>
            </a:r>
            <a:r>
              <a:rPr lang="es-ES" sz="2400" u="sng" spc="135" dirty="0">
                <a:effectLst/>
                <a:latin typeface="Arial" panose="020B0604020202020204" pitchFamily="34" charset="0"/>
                <a:ea typeface="Garamond" panose="02020404030301010803" pitchFamily="18" charset="0"/>
                <a:cs typeface="Garamond" panose="02020404030301010803" pitchFamily="18" charset="0"/>
              </a:rPr>
              <a:t> </a:t>
            </a:r>
            <a:r>
              <a:rPr lang="es-ES" sz="2400" u="sng" dirty="0">
                <a:effectLst/>
                <a:latin typeface="Arial" panose="020B0604020202020204" pitchFamily="34" charset="0"/>
                <a:ea typeface="Garamond" panose="02020404030301010803" pitchFamily="18" charset="0"/>
                <a:cs typeface="Garamond" panose="02020404030301010803" pitchFamily="18" charset="0"/>
              </a:rPr>
              <a:t>CC.</a:t>
            </a:r>
          </a:p>
          <a:p>
            <a:pPr marL="374650" marR="295275" indent="457200" algn="just">
              <a:lnSpc>
                <a:spcPct val="150000"/>
              </a:lnSpc>
              <a:buNone/>
            </a:pPr>
            <a:r>
              <a:rPr lang="es-ES" sz="2400" u="sng" dirty="0">
                <a:latin typeface="Arial" panose="020B0604020202020204" pitchFamily="34" charset="0"/>
                <a:ea typeface="Garamond" panose="02020404030301010803" pitchFamily="18" charset="0"/>
                <a:cs typeface="Garamond" panose="02020404030301010803" pitchFamily="18" charset="0"/>
              </a:rPr>
              <a:t>Es originado por el llamado </a:t>
            </a:r>
            <a:r>
              <a:rPr lang="es-ES" sz="2400" dirty="0">
                <a:effectLst/>
                <a:latin typeface="Arial" panose="020B0604020202020204" pitchFamily="34" charset="0"/>
                <a:ea typeface="Garamond" panose="02020404030301010803" pitchFamily="18" charset="0"/>
                <a:cs typeface="Garamond" panose="02020404030301010803" pitchFamily="18" charset="0"/>
              </a:rPr>
              <a:t>«efecto invernadero» producido por las </a:t>
            </a:r>
            <a:r>
              <a:rPr lang="es-ES" sz="2400" dirty="0">
                <a:latin typeface="Arial" panose="020B0604020202020204" pitchFamily="34" charset="0"/>
                <a:ea typeface="Garamond" panose="02020404030301010803" pitchFamily="18" charset="0"/>
                <a:cs typeface="Garamond" panose="02020404030301010803" pitchFamily="18" charset="0"/>
              </a:rPr>
              <a:t>emisiones descontroladas a </a:t>
            </a:r>
            <a:r>
              <a:rPr lang="es-ES" sz="2400" dirty="0">
                <a:effectLst/>
                <a:latin typeface="Arial" panose="020B0604020202020204" pitchFamily="34" charset="0"/>
                <a:ea typeface="Garamond" panose="02020404030301010803" pitchFamily="18" charset="0"/>
                <a:cs typeface="Garamond" panose="02020404030301010803" pitchFamily="18" charset="0"/>
              </a:rPr>
              <a:t>la atmósfera de gases de efecto invernadero (GEI).</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276500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519DE-90D2-A751-F568-B303B98D807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3616082B-6C59-66D3-2EB5-35EF71595CA4}"/>
              </a:ext>
            </a:extLst>
          </p:cNvPr>
          <p:cNvSpPr txBox="1"/>
          <p:nvPr/>
        </p:nvSpPr>
        <p:spPr>
          <a:xfrm>
            <a:off x="928687" y="374749"/>
            <a:ext cx="7742237" cy="461665"/>
          </a:xfrm>
          <a:prstGeom prst="rect">
            <a:avLst/>
          </a:prstGeom>
          <a:noFill/>
        </p:spPr>
        <p:txBody>
          <a:bodyPr wrap="square">
            <a:spAutoFit/>
          </a:bodyPr>
          <a:lstStyle/>
          <a:p>
            <a:r>
              <a:rPr kumimoji="0" lang="es-ES" altLang="es-UY" sz="2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Contribución al calentamiento global, según GEI</a:t>
            </a:r>
            <a:endParaRPr lang="es-UY" sz="2400" dirty="0"/>
          </a:p>
        </p:txBody>
      </p:sp>
      <p:sp>
        <p:nvSpPr>
          <p:cNvPr id="7" name="CuadroTexto 6">
            <a:extLst>
              <a:ext uri="{FF2B5EF4-FFF2-40B4-BE49-F238E27FC236}">
                <a16:creationId xmlns:a16="http://schemas.microsoft.com/office/drawing/2014/main" id="{F3C35F2C-AA9F-7B2F-36BB-92C67EE90E46}"/>
              </a:ext>
            </a:extLst>
          </p:cNvPr>
          <p:cNvSpPr txBox="1"/>
          <p:nvPr/>
        </p:nvSpPr>
        <p:spPr>
          <a:xfrm>
            <a:off x="321469" y="5995184"/>
            <a:ext cx="8501062" cy="738664"/>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a:t>
            </a:r>
            <a:r>
              <a:rPr kumimoji="0" lang="en-US" altLang="es-UY" sz="1400" b="0" i="0" u="none" strike="noStrike" cap="none" normalizeH="0" baseline="0" dirty="0" err="1">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Tomado</a:t>
            </a:r>
            <a:r>
              <a:rPr kumimoji="0" lang="en-U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de Our World Data.2024.</a:t>
            </a:r>
            <a:endParaRPr kumimoji="0" lang="es-UY" altLang="es-UY" sz="9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Como se aprecia en el diagrama 8.4, los principales GEI, según su contribución al calentamiento global y por tanto al CC, son el Dióxido de Carbono (</a:t>
            </a:r>
            <a:endParaRPr lang="es-UY" dirty="0"/>
          </a:p>
        </p:txBody>
      </p:sp>
      <p:pic>
        <p:nvPicPr>
          <p:cNvPr id="8" name="Image 56">
            <a:extLst>
              <a:ext uri="{FF2B5EF4-FFF2-40B4-BE49-F238E27FC236}">
                <a16:creationId xmlns:a16="http://schemas.microsoft.com/office/drawing/2014/main" id="{8E7D2774-DE1A-D8F5-3FAC-8FC48AAAC2C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871538"/>
            <a:ext cx="7842250" cy="490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70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5ADCB2-9A48-4D22-B89F-A3CC9DB6A488}"/>
              </a:ext>
            </a:extLst>
          </p:cNvPr>
          <p:cNvSpPr/>
          <p:nvPr/>
        </p:nvSpPr>
        <p:spPr>
          <a:xfrm>
            <a:off x="522308" y="558019"/>
            <a:ext cx="8099384" cy="5630003"/>
          </a:xfrm>
          <a:prstGeom prst="rect">
            <a:avLst/>
          </a:prstGeom>
        </p:spPr>
        <p:txBody>
          <a:bodyPr wrap="square">
            <a:spAutoFit/>
          </a:bodyPr>
          <a:lstStyle/>
          <a:p>
            <a:pPr algn="just">
              <a:lnSpc>
                <a:spcPct val="107000"/>
              </a:lnSpc>
              <a:spcAft>
                <a:spcPts val="600"/>
              </a:spcAft>
              <a:tabLst>
                <a:tab pos="2308860" algn="l"/>
              </a:tabLst>
            </a:pPr>
            <a:r>
              <a:rPr lang="es-UY" sz="3600" b="1" dirty="0">
                <a:latin typeface="Arial" panose="020B0604020202020204" pitchFamily="34" charset="0"/>
                <a:ea typeface="Calibri" panose="020F0502020204030204" pitchFamily="34" charset="0"/>
                <a:cs typeface="Times New Roman" panose="02020603050405020304" pitchFamily="18" charset="0"/>
              </a:rPr>
              <a:t>Puede considerarse al cambio climático como un problema:</a:t>
            </a:r>
            <a:endParaRPr lang="es-UY" sz="3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tabLst>
                <a:tab pos="2308860" algn="l"/>
              </a:tabLst>
            </a:pPr>
            <a:endParaRPr lang="es-UY" sz="3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tabLst>
                <a:tab pos="2308860" algn="l"/>
              </a:tabLst>
            </a:pPr>
            <a:r>
              <a:rPr lang="es-UY" sz="3300" dirty="0">
                <a:latin typeface="Arial" panose="020B0604020202020204" pitchFamily="34" charset="0"/>
                <a:ea typeface="Calibri" panose="020F0502020204030204" pitchFamily="34" charset="0"/>
                <a:cs typeface="Times New Roman" panose="02020603050405020304" pitchFamily="18" charset="0"/>
              </a:rPr>
              <a:t>De </a:t>
            </a:r>
            <a:r>
              <a:rPr lang="es-UY" sz="3300" i="1" dirty="0">
                <a:latin typeface="Arial" panose="020B0604020202020204" pitchFamily="34" charset="0"/>
                <a:ea typeface="Calibri" panose="020F0502020204030204" pitchFamily="34" charset="0"/>
                <a:cs typeface="Times New Roman" panose="02020603050405020304" pitchFamily="18" charset="0"/>
              </a:rPr>
              <a:t>carácter</a:t>
            </a:r>
            <a:r>
              <a:rPr lang="es-UY" sz="3300" b="1" i="1"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600"/>
              </a:spcAft>
              <a:tabLst>
                <a:tab pos="2308860" algn="l"/>
              </a:tabLst>
            </a:pPr>
            <a:r>
              <a:rPr lang="es-UY" sz="3300" b="1" i="1" dirty="0">
                <a:latin typeface="Arial" panose="020B0604020202020204" pitchFamily="34" charset="0"/>
                <a:ea typeface="Calibri" panose="020F0502020204030204" pitchFamily="34" charset="0"/>
                <a:cs typeface="Times New Roman" panose="02020603050405020304" pitchFamily="18" charset="0"/>
              </a:rPr>
              <a:t>                               global </a:t>
            </a:r>
          </a:p>
          <a:p>
            <a:pPr algn="just">
              <a:lnSpc>
                <a:spcPct val="107000"/>
              </a:lnSpc>
              <a:spcAft>
                <a:spcPts val="600"/>
              </a:spcAft>
              <a:tabLst>
                <a:tab pos="2308860" algn="l"/>
              </a:tabLst>
            </a:pPr>
            <a:r>
              <a:rPr lang="es-UY" sz="33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600"/>
              </a:spcAft>
              <a:tabLst>
                <a:tab pos="2308860" algn="l"/>
              </a:tabLst>
            </a:pPr>
            <a:r>
              <a:rPr lang="es-UY" sz="3300" dirty="0">
                <a:latin typeface="Arial" panose="020B0604020202020204" pitchFamily="34" charset="0"/>
                <a:ea typeface="Calibri" panose="020F0502020204030204" pitchFamily="34" charset="0"/>
                <a:cs typeface="Times New Roman" panose="02020603050405020304" pitchFamily="18" charset="0"/>
              </a:rPr>
              <a:t>                              </a:t>
            </a:r>
            <a:r>
              <a:rPr lang="es-UY" sz="3300" b="1" i="1" dirty="0">
                <a:latin typeface="Arial" panose="020B0604020202020204" pitchFamily="34" charset="0"/>
                <a:ea typeface="Calibri" panose="020F0502020204030204" pitchFamily="34" charset="0"/>
                <a:cs typeface="Times New Roman" panose="02020603050405020304" pitchFamily="18" charset="0"/>
              </a:rPr>
              <a:t>exponencial</a:t>
            </a:r>
            <a:endParaRPr lang="es-UY" sz="33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600"/>
              </a:spcAft>
              <a:tabLst>
                <a:tab pos="2308860" algn="l"/>
              </a:tabLst>
            </a:pPr>
            <a:endParaRPr lang="es-UY" sz="33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600"/>
              </a:spcAft>
              <a:tabLst>
                <a:tab pos="2308860" algn="l"/>
              </a:tabLst>
            </a:pPr>
            <a:r>
              <a:rPr lang="es-UY" sz="3300" dirty="0">
                <a:latin typeface="Arial" panose="020B0604020202020204" pitchFamily="34" charset="0"/>
                <a:ea typeface="Calibri" panose="020F0502020204030204" pitchFamily="34" charset="0"/>
                <a:cs typeface="Times New Roman" panose="02020603050405020304" pitchFamily="18" charset="0"/>
              </a:rPr>
              <a:t>                              </a:t>
            </a:r>
            <a:r>
              <a:rPr lang="es-UY" sz="3300" b="1" i="1" dirty="0">
                <a:latin typeface="Arial" panose="020B0604020202020204" pitchFamily="34" charset="0"/>
                <a:ea typeface="Calibri" panose="020F0502020204030204" pitchFamily="34" charset="0"/>
                <a:cs typeface="Times New Roman" panose="02020603050405020304" pitchFamily="18" charset="0"/>
              </a:rPr>
              <a:t>persistente</a:t>
            </a:r>
          </a:p>
        </p:txBody>
      </p:sp>
      <p:sp>
        <p:nvSpPr>
          <p:cNvPr id="2" name="Flecha: a la derecha 1">
            <a:extLst>
              <a:ext uri="{FF2B5EF4-FFF2-40B4-BE49-F238E27FC236}">
                <a16:creationId xmlns:a16="http://schemas.microsoft.com/office/drawing/2014/main" id="{FD55C58E-A7FA-C1F1-C5FC-B6FCED48C9FC}"/>
              </a:ext>
            </a:extLst>
          </p:cNvPr>
          <p:cNvSpPr/>
          <p:nvPr/>
        </p:nvSpPr>
        <p:spPr>
          <a:xfrm>
            <a:off x="2584174" y="3185491"/>
            <a:ext cx="1186069" cy="48701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 name="Flecha: a la derecha 3">
            <a:extLst>
              <a:ext uri="{FF2B5EF4-FFF2-40B4-BE49-F238E27FC236}">
                <a16:creationId xmlns:a16="http://schemas.microsoft.com/office/drawing/2014/main" id="{9DEAAFB8-668D-8DD7-BEA0-4643188E7194}"/>
              </a:ext>
            </a:extLst>
          </p:cNvPr>
          <p:cNvSpPr/>
          <p:nvPr/>
        </p:nvSpPr>
        <p:spPr>
          <a:xfrm>
            <a:off x="2643808" y="4443247"/>
            <a:ext cx="1186069" cy="48701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Flecha: a la derecha 4">
            <a:extLst>
              <a:ext uri="{FF2B5EF4-FFF2-40B4-BE49-F238E27FC236}">
                <a16:creationId xmlns:a16="http://schemas.microsoft.com/office/drawing/2014/main" id="{68E49E1E-F36C-3217-C618-521D9F157E67}"/>
              </a:ext>
            </a:extLst>
          </p:cNvPr>
          <p:cNvSpPr/>
          <p:nvPr/>
        </p:nvSpPr>
        <p:spPr>
          <a:xfrm>
            <a:off x="2696818" y="5664559"/>
            <a:ext cx="1186069" cy="48701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354541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1EEFA-4EC3-AFCC-B540-BC6138AF46BF}"/>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042EA1EF-084F-D73C-D754-359ECDE56130}"/>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78EB1DE6-6791-06C1-7B51-DBD43A008841}"/>
              </a:ext>
            </a:extLst>
          </p:cNvPr>
          <p:cNvSpPr>
            <a:spLocks noGrp="1"/>
          </p:cNvSpPr>
          <p:nvPr>
            <p:ph idx="1"/>
          </p:nvPr>
        </p:nvSpPr>
        <p:spPr>
          <a:xfrm>
            <a:off x="1304637" y="2996952"/>
            <a:ext cx="6534726" cy="5056026"/>
          </a:xfrm>
        </p:spPr>
        <p:txBody>
          <a:bodyPr>
            <a:normAutofit/>
          </a:bodyPr>
          <a:lstStyle/>
          <a:p>
            <a:pPr marL="0" indent="0" algn="just">
              <a:buClr>
                <a:schemeClr val="accent6">
                  <a:lumMod val="75000"/>
                </a:schemeClr>
              </a:buClr>
              <a:buNone/>
            </a:pPr>
            <a:endParaRPr lang="es-MX" sz="2400" dirty="0"/>
          </a:p>
          <a:p>
            <a:pPr marL="0" indent="0">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FDB59D4C-8512-678A-A55A-175EE153B60C}"/>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67374826-420E-04CC-9C75-DFC4CB527FD4}"/>
              </a:ext>
            </a:extLst>
          </p:cNvPr>
          <p:cNvSpPr txBox="1"/>
          <p:nvPr/>
        </p:nvSpPr>
        <p:spPr>
          <a:xfrm>
            <a:off x="268793" y="1200150"/>
            <a:ext cx="8606414" cy="698717"/>
          </a:xfrm>
          <a:prstGeom prst="rect">
            <a:avLst/>
          </a:prstGeom>
          <a:noFill/>
        </p:spPr>
        <p:txBody>
          <a:bodyPr wrap="square">
            <a:spAutoFit/>
          </a:bodyPr>
          <a:lstStyle/>
          <a:p>
            <a:pPr marL="374650" marR="296545" indent="457200" algn="just">
              <a:lnSpc>
                <a:spcPct val="150000"/>
              </a:lnSpc>
              <a:buNone/>
            </a:pPr>
            <a:endParaRPr lang="es-ES" dirty="0">
              <a:highlight>
                <a:srgbClr val="00FFFF"/>
              </a:highlight>
              <a:latin typeface="Arial" panose="020B0604020202020204" pitchFamily="34" charset="0"/>
              <a:ea typeface="Garamond" panose="02020404030301010803" pitchFamily="18" charset="0"/>
              <a:cs typeface="Garamond" panose="02020404030301010803" pitchFamily="18" charset="0"/>
            </a:endParaRPr>
          </a:p>
          <a:p>
            <a:pPr marL="374650" marR="296545" indent="457200" algn="just">
              <a:lnSpc>
                <a:spcPct val="150000"/>
              </a:lnSpc>
              <a:buNone/>
            </a:pPr>
            <a:endParaRPr lang="es-ES" sz="1400" dirty="0">
              <a:effectLst/>
              <a:highlight>
                <a:srgbClr val="00FFFF"/>
              </a:highlight>
              <a:latin typeface="Arial" panose="020B0604020202020204" pitchFamily="34" charset="0"/>
              <a:ea typeface="Garamond" panose="02020404030301010803" pitchFamily="18" charset="0"/>
              <a:cs typeface="Garamond" panose="02020404030301010803" pitchFamily="18" charset="0"/>
            </a:endParaRPr>
          </a:p>
        </p:txBody>
      </p:sp>
      <p:sp>
        <p:nvSpPr>
          <p:cNvPr id="9" name="Rectangle 1">
            <a:extLst>
              <a:ext uri="{FF2B5EF4-FFF2-40B4-BE49-F238E27FC236}">
                <a16:creationId xmlns:a16="http://schemas.microsoft.com/office/drawing/2014/main" id="{EF3352B1-D389-CB83-DAE3-EFC0056A110F}"/>
              </a:ext>
            </a:extLst>
          </p:cNvPr>
          <p:cNvSpPr/>
          <p:nvPr/>
        </p:nvSpPr>
        <p:spPr>
          <a:xfrm>
            <a:off x="466627" y="576392"/>
            <a:ext cx="8210746" cy="6482096"/>
          </a:xfrm>
          <a:prstGeom prst="rect">
            <a:avLst/>
          </a:prstGeom>
        </p:spPr>
        <p:txBody>
          <a:bodyPr wrap="square">
            <a:spAutoFit/>
          </a:bodyPr>
          <a:lstStyle/>
          <a:p>
            <a:pPr marL="374650" marR="296545" indent="457200" algn="just">
              <a:lnSpc>
                <a:spcPct val="150000"/>
              </a:lnSpc>
              <a:buNone/>
            </a:pPr>
            <a:r>
              <a:rPr lang="es-UY" sz="2400" dirty="0">
                <a:latin typeface="Arial" panose="020B0604020202020204" pitchFamily="34" charset="0"/>
                <a:ea typeface="Calibri" panose="020F0502020204030204" pitchFamily="34" charset="0"/>
                <a:cs typeface="Times New Roman" panose="02020603050405020304" pitchFamily="18" charset="0"/>
              </a:rPr>
              <a:t>El </a:t>
            </a:r>
            <a:r>
              <a:rPr lang="es-ES" sz="2400" dirty="0">
                <a:latin typeface="Arial" panose="020B0604020202020204" pitchFamily="34" charset="0"/>
                <a:ea typeface="Garamond" panose="02020404030301010803" pitchFamily="18" charset="0"/>
                <a:cs typeface="Garamond" panose="02020404030301010803" pitchFamily="18" charset="0"/>
              </a:rPr>
              <a:t>calentamiento global, con una temperatura superficial global que ha alcanzado 1,1°C por encima</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los</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niveles</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1850-1900</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entre</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2011</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y</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2020 vuelve urgente la implementación de</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acciones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que</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limiten</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las</a:t>
            </a:r>
            <a:r>
              <a:rPr lang="es-ES" sz="2400" spc="-2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emisiones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acumulativas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gases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 efecto invernadero, sobre todo los de larga duración, como el CO</a:t>
            </a:r>
            <a:r>
              <a:rPr lang="es-ES" sz="2400" dirty="0">
                <a:latin typeface="Cambria Math" panose="02040503050406030204" pitchFamily="18" charset="0"/>
                <a:ea typeface="Garamond" panose="02020404030301010803" pitchFamily="18" charset="0"/>
                <a:cs typeface="Cambria Math" panose="02040503050406030204" pitchFamily="18" charset="0"/>
              </a:rPr>
              <a:t>₂</a:t>
            </a:r>
            <a:r>
              <a:rPr lang="es-ES" sz="2400" dirty="0">
                <a:latin typeface="Arial" panose="020B0604020202020204" pitchFamily="34" charset="0"/>
                <a:ea typeface="Garamond" panose="02020404030301010803" pitchFamily="18" charset="0"/>
                <a:cs typeface="Garamond" panose="02020404030301010803" pitchFamily="18" charset="0"/>
              </a:rPr>
              <a:t>, que permanecen en la atmósfera durante siglos, contribuyendo de manera continua al calentamiento global, incluso después de haber sido emitidos.</a:t>
            </a:r>
            <a:endParaRPr lang="es-UY" sz="2400" dirty="0">
              <a:latin typeface="Garamond" panose="02020404030301010803" pitchFamily="18" charset="0"/>
              <a:ea typeface="Garamond" panose="02020404030301010803" pitchFamily="18" charset="0"/>
              <a:cs typeface="Garamond" panose="02020404030301010803" pitchFamily="18" charset="0"/>
            </a:endParaRPr>
          </a:p>
          <a:p>
            <a:pPr>
              <a:lnSpc>
                <a:spcPct val="107000"/>
              </a:lnSpc>
              <a:spcAft>
                <a:spcPts val="600"/>
              </a:spcAft>
              <a:tabLst>
                <a:tab pos="2308860" algn="l"/>
              </a:tabLst>
            </a:pPr>
            <a:endParaRPr lang="es-UY"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793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34050" y="500735"/>
            <a:ext cx="8212238" cy="799598"/>
          </a:xfrm>
        </p:spPr>
        <p:txBody>
          <a:bodyPr>
            <a:noAutofit/>
          </a:bodyPr>
          <a:lstStyle/>
          <a:p>
            <a:pPr algn="l"/>
            <a:r>
              <a:rPr lang="es-ES" sz="3000" dirty="0"/>
              <a:t>Las principales actividades que generan gases de efecto invernadero</a:t>
            </a:r>
            <a:br>
              <a:rPr lang="es-ES" sz="3000" dirty="0"/>
            </a:br>
            <a:br>
              <a:rPr lang="es-ES" sz="2100" dirty="0"/>
            </a:br>
            <a:endParaRPr lang="es-MX" sz="1800" dirty="0"/>
          </a:p>
        </p:txBody>
      </p:sp>
      <p:sp>
        <p:nvSpPr>
          <p:cNvPr id="6" name="2 Marcador de contenido"/>
          <p:cNvSpPr>
            <a:spLocks noGrp="1"/>
          </p:cNvSpPr>
          <p:nvPr>
            <p:ph idx="1"/>
          </p:nvPr>
        </p:nvSpPr>
        <p:spPr>
          <a:xfrm>
            <a:off x="-316287" y="7094562"/>
            <a:ext cx="6534726"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p:cNvSpPr/>
          <p:nvPr/>
        </p:nvSpPr>
        <p:spPr>
          <a:xfrm>
            <a:off x="434050" y="1128558"/>
            <a:ext cx="8212238" cy="1369606"/>
          </a:xfrm>
          <a:prstGeom prst="rect">
            <a:avLst/>
          </a:prstGeom>
        </p:spPr>
        <p:txBody>
          <a:bodyPr wrap="square">
            <a:spAutoFit/>
          </a:bodyPr>
          <a:lstStyle/>
          <a:p>
            <a:pPr marL="257175" indent="-257175">
              <a:buFont typeface="+mj-lt"/>
              <a:buAutoNum type="arabicPeriod"/>
            </a:pPr>
            <a:r>
              <a:rPr lang="es-UY" sz="2100" dirty="0"/>
              <a:t>La quema de combustibles (C02)</a:t>
            </a:r>
          </a:p>
          <a:p>
            <a:pPr marL="257175" indent="-257175">
              <a:buFont typeface="+mj-lt"/>
              <a:buAutoNum type="arabicPeriod"/>
            </a:pPr>
            <a:r>
              <a:rPr lang="es-UY" sz="2100" dirty="0"/>
              <a:t>Actividades agrícolas (N20)</a:t>
            </a:r>
          </a:p>
          <a:p>
            <a:pPr marL="257175" indent="-257175">
              <a:buFont typeface="+mj-lt"/>
              <a:buAutoNum type="arabicPeriod"/>
            </a:pPr>
            <a:r>
              <a:rPr lang="es-UY" sz="2100" dirty="0"/>
              <a:t>Actividades ganaderas (CH4)</a:t>
            </a:r>
          </a:p>
          <a:p>
            <a:pPr marL="257175" indent="-257175">
              <a:buFont typeface="+mj-lt"/>
              <a:buAutoNum type="arabicPeriod"/>
            </a:pPr>
            <a:r>
              <a:rPr lang="es-UY" sz="2000" dirty="0">
                <a:latin typeface="Arial" panose="020B0604020202020204" pitchFamily="34" charset="0"/>
                <a:ea typeface="Calibri" panose="020F0502020204030204" pitchFamily="34" charset="0"/>
                <a:cs typeface="Times New Roman" panose="02020603050405020304" pitchFamily="18" charset="0"/>
              </a:rPr>
              <a:t>La producción de disolventes y refrigerantes  (CFC)</a:t>
            </a:r>
            <a:endParaRPr lang="es-UY" sz="2000" dirty="0"/>
          </a:p>
        </p:txBody>
      </p:sp>
      <p:pic>
        <p:nvPicPr>
          <p:cNvPr id="9" name="Imagen 8">
            <a:extLst>
              <a:ext uri="{FF2B5EF4-FFF2-40B4-BE49-F238E27FC236}">
                <a16:creationId xmlns:a16="http://schemas.microsoft.com/office/drawing/2014/main" id="{29E62465-FA01-4C3F-B8C6-76771E86E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742" y="2660385"/>
            <a:ext cx="5926329" cy="4063767"/>
          </a:xfrm>
          <a:prstGeom prst="rect">
            <a:avLst/>
          </a:prstGeom>
        </p:spPr>
      </p:pic>
    </p:spTree>
    <p:extLst>
      <p:ext uri="{BB962C8B-B14F-4D97-AF65-F5344CB8AC3E}">
        <p14:creationId xmlns:p14="http://schemas.microsoft.com/office/powerpoint/2010/main" val="3221198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p:cNvSpPr>
            <a:spLocks noGrp="1"/>
          </p:cNvSpPr>
          <p:nvPr>
            <p:ph idx="1"/>
          </p:nvPr>
        </p:nvSpPr>
        <p:spPr>
          <a:xfrm>
            <a:off x="1277634" y="857250"/>
            <a:ext cx="6534726"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907473" y="437861"/>
            <a:ext cx="7082458" cy="2186881"/>
          </a:xfrm>
          <a:prstGeom prst="rect">
            <a:avLst/>
          </a:prstGeom>
        </p:spPr>
        <p:txBody>
          <a:bodyPr wrap="square">
            <a:spAutoFit/>
          </a:bodyPr>
          <a:lstStyle/>
          <a:p>
            <a:pPr algn="just">
              <a:lnSpc>
                <a:spcPct val="115000"/>
              </a:lnSpc>
            </a:pPr>
            <a:r>
              <a:rPr lang="es-ES" sz="3600" dirty="0">
                <a:latin typeface="IbarraReal-Regular"/>
                <a:ea typeface="Calibri" panose="020F0502020204030204" pitchFamily="34" charset="0"/>
                <a:cs typeface="IbarraReal-Regular"/>
              </a:rPr>
              <a:t>Efectos del CC….</a:t>
            </a:r>
          </a:p>
          <a:p>
            <a:pPr algn="just">
              <a:lnSpc>
                <a:spcPct val="115000"/>
              </a:lnSpc>
            </a:pPr>
            <a:endParaRPr lang="es-ES" sz="2800" dirty="0">
              <a:latin typeface="IbarraReal-Regular"/>
              <a:ea typeface="Calibri" panose="020F0502020204030204" pitchFamily="34" charset="0"/>
              <a:cs typeface="IbarraReal-Regular"/>
            </a:endParaRPr>
          </a:p>
          <a:p>
            <a:pPr marL="214313" indent="-214313" algn="just">
              <a:lnSpc>
                <a:spcPct val="115000"/>
              </a:lnSpc>
              <a:buFont typeface="Wingdings" panose="05000000000000000000" pitchFamily="2" charset="2"/>
              <a:buChar char="q"/>
            </a:pPr>
            <a:r>
              <a:rPr lang="es-ES" sz="2800" dirty="0">
                <a:latin typeface="IbarraReal-Regular"/>
                <a:ea typeface="Calibri" panose="020F0502020204030204" pitchFamily="34" charset="0"/>
                <a:cs typeface="IbarraReal-Regular"/>
              </a:rPr>
              <a:t>retroceso de glaciares</a:t>
            </a:r>
          </a:p>
          <a:p>
            <a:pPr marL="214313" indent="-214313" algn="just">
              <a:lnSpc>
                <a:spcPct val="115000"/>
              </a:lnSpc>
              <a:buFont typeface="Wingdings" panose="05000000000000000000" pitchFamily="2" charset="2"/>
              <a:buChar char="q"/>
            </a:pPr>
            <a:r>
              <a:rPr lang="es-ES" sz="2800" dirty="0">
                <a:latin typeface="IbarraReal-Regular"/>
                <a:ea typeface="Calibri" panose="020F0502020204030204" pitchFamily="34" charset="0"/>
                <a:cs typeface="IbarraReal-Regular"/>
              </a:rPr>
              <a:t>aumento del nivel del mar</a:t>
            </a:r>
          </a:p>
        </p:txBody>
      </p:sp>
      <p:pic>
        <p:nvPicPr>
          <p:cNvPr id="4098" name="Picture 2" descr="Alerta ambiental: calentamiento, pérdida de biodiversidad y contaminación -  Qi Argentina">
            <a:extLst>
              <a:ext uri="{FF2B5EF4-FFF2-40B4-BE49-F238E27FC236}">
                <a16:creationId xmlns:a16="http://schemas.microsoft.com/office/drawing/2014/main" id="{CEDF75E2-B294-6530-B308-A45C73328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01" y="2777759"/>
            <a:ext cx="5854823" cy="378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26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E9D7-9342-4929-A076-548C098C4058}"/>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EDFE7AF2-A635-2F50-2219-131585AC1E5D}"/>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AC565BBF-5922-3385-0FC1-B6056D08D58F}"/>
              </a:ext>
            </a:extLst>
          </p:cNvPr>
          <p:cNvSpPr>
            <a:spLocks noGrp="1"/>
          </p:cNvSpPr>
          <p:nvPr>
            <p:ph idx="1"/>
          </p:nvPr>
        </p:nvSpPr>
        <p:spPr>
          <a:xfrm>
            <a:off x="1277634" y="857250"/>
            <a:ext cx="6534726"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93576AF7-ABE9-EF5E-A20E-598005C572DF}"/>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7576AF3D-9619-F3BC-A6C7-48DE2050C8DC}"/>
              </a:ext>
            </a:extLst>
          </p:cNvPr>
          <p:cNvSpPr/>
          <p:nvPr/>
        </p:nvSpPr>
        <p:spPr>
          <a:xfrm>
            <a:off x="348792" y="1063228"/>
            <a:ext cx="8446416" cy="5513945"/>
          </a:xfrm>
          <a:prstGeom prst="rect">
            <a:avLst/>
          </a:prstGeom>
        </p:spPr>
        <p:txBody>
          <a:bodyPr wrap="square">
            <a:spAutoFit/>
          </a:bodyPr>
          <a:lstStyle/>
          <a:p>
            <a:pPr marL="457200" indent="-457200" algn="just">
              <a:lnSpc>
                <a:spcPct val="115000"/>
              </a:lnSpc>
              <a:buFont typeface="Wingdings" panose="05000000000000000000" pitchFamily="2" charset="2"/>
              <a:buChar char="q"/>
            </a:pPr>
            <a:r>
              <a:rPr lang="es-ES" sz="2800" dirty="0">
                <a:latin typeface="IbarraReal-Regular"/>
                <a:ea typeface="Calibri" panose="020F0502020204030204" pitchFamily="34" charset="0"/>
                <a:cs typeface="IbarraReal-Regular"/>
              </a:rPr>
              <a:t>Y avances de desertificación </a:t>
            </a:r>
          </a:p>
          <a:p>
            <a:pPr algn="just">
              <a:lnSpc>
                <a:spcPct val="115000"/>
              </a:lnSpc>
            </a:pPr>
            <a:r>
              <a:rPr lang="es-ES" sz="2800" dirty="0">
                <a:latin typeface="IbarraReal-Regular"/>
                <a:ea typeface="Calibri" panose="020F0502020204030204" pitchFamily="34" charset="0"/>
                <a:cs typeface="IbarraReal-Regular"/>
              </a:rPr>
              <a:t>por exceso de evaporación</a:t>
            </a:r>
          </a:p>
          <a:p>
            <a:pPr algn="just">
              <a:lnSpc>
                <a:spcPct val="115000"/>
              </a:lnSpc>
            </a:pP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15000"/>
              </a:lnSpc>
              <a:buFont typeface="Wingdings" panose="05000000000000000000" pitchFamily="2" charset="2"/>
              <a:buChar char="q"/>
            </a:pPr>
            <a:r>
              <a:rPr lang="es-ES" sz="2800" dirty="0">
                <a:latin typeface="IbarraReal-Regular"/>
                <a:ea typeface="Calibri" panose="020F0502020204030204" pitchFamily="34" charset="0"/>
                <a:cs typeface="IbarraReal-Regular"/>
              </a:rPr>
              <a:t>intensificación de algunos</a:t>
            </a:r>
          </a:p>
          <a:p>
            <a:pPr algn="just">
              <a:lnSpc>
                <a:spcPct val="115000"/>
              </a:lnSpc>
            </a:pPr>
            <a:r>
              <a:rPr lang="es-ES" sz="2800" dirty="0">
                <a:latin typeface="IbarraReal-Regular"/>
                <a:ea typeface="Calibri" panose="020F0502020204030204" pitchFamily="34" charset="0"/>
                <a:cs typeface="IbarraReal-Regular"/>
              </a:rPr>
              <a:t> fenómenos de origen </a:t>
            </a:r>
          </a:p>
          <a:p>
            <a:pPr algn="just">
              <a:lnSpc>
                <a:spcPct val="115000"/>
              </a:lnSpc>
            </a:pPr>
            <a:r>
              <a:rPr lang="es-ES" sz="2800" dirty="0">
                <a:latin typeface="IbarraReal-Regular"/>
                <a:ea typeface="Calibri" panose="020F0502020204030204" pitchFamily="34" charset="0"/>
                <a:cs typeface="IbarraReal-Regular"/>
              </a:rPr>
              <a:t>natural: como huracanes, </a:t>
            </a:r>
          </a:p>
          <a:p>
            <a:pPr algn="just">
              <a:lnSpc>
                <a:spcPct val="115000"/>
              </a:lnSpc>
            </a:pPr>
            <a:r>
              <a:rPr lang="es-ES" sz="2800" dirty="0">
                <a:latin typeface="IbarraReal-Regular"/>
                <a:ea typeface="Calibri" panose="020F0502020204030204" pitchFamily="34" charset="0"/>
                <a:cs typeface="IbarraReal-Regular"/>
              </a:rPr>
              <a:t>precipitaciones, olas de calor</a:t>
            </a:r>
          </a:p>
          <a:p>
            <a:pPr algn="just">
              <a:lnSpc>
                <a:spcPct val="115000"/>
              </a:lnSpc>
            </a:pPr>
            <a:r>
              <a:rPr lang="es-ES" sz="2800" dirty="0">
                <a:latin typeface="IbarraReal-Regular"/>
                <a:ea typeface="Calibri" panose="020F0502020204030204" pitchFamily="34" charset="0"/>
                <a:cs typeface="IbarraReal-Regular"/>
              </a:rPr>
              <a:t>o de frío</a:t>
            </a:r>
          </a:p>
          <a:p>
            <a:pPr algn="just">
              <a:lnSpc>
                <a:spcPct val="115000"/>
              </a:lnSpc>
            </a:pPr>
            <a:endParaRPr lang="es-ES" sz="2800" dirty="0">
              <a:latin typeface="IbarraReal-Regular"/>
              <a:ea typeface="Calibri" panose="020F0502020204030204" pitchFamily="34" charset="0"/>
              <a:cs typeface="IbarraReal-Regular"/>
            </a:endParaRPr>
          </a:p>
          <a:p>
            <a:pPr marL="214313" indent="-214313" algn="just">
              <a:lnSpc>
                <a:spcPct val="115000"/>
              </a:lnSpc>
              <a:buFont typeface="Wingdings" panose="05000000000000000000" pitchFamily="2" charset="2"/>
              <a:buChar char="q"/>
            </a:pPr>
            <a:r>
              <a:rPr lang="es-ES" sz="2800" dirty="0">
                <a:latin typeface="IbarraReal-Regular"/>
                <a:ea typeface="Calibri" panose="020F0502020204030204" pitchFamily="34" charset="0"/>
                <a:cs typeface="IbarraReal-Regular"/>
              </a:rPr>
              <a:t>alteración de las características propias de las estaciones.</a:t>
            </a:r>
            <a:endParaRPr lang="es-MX"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769" y="1063228"/>
            <a:ext cx="3280684" cy="2987560"/>
          </a:xfrm>
          <a:prstGeom prst="rect">
            <a:avLst/>
          </a:prstGeom>
        </p:spPr>
      </p:pic>
    </p:spTree>
    <p:extLst>
      <p:ext uri="{BB962C8B-B14F-4D97-AF65-F5344CB8AC3E}">
        <p14:creationId xmlns:p14="http://schemas.microsoft.com/office/powerpoint/2010/main" val="2432216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6611-CEA0-714C-EFF5-FF4595308140}"/>
            </a:ext>
          </a:extLst>
        </p:cNvPr>
        <p:cNvGrpSpPr/>
        <p:nvPr/>
      </p:nvGrpSpPr>
      <p:grpSpPr>
        <a:xfrm>
          <a:off x="0" y="0"/>
          <a:ext cx="0" cy="0"/>
          <a:chOff x="0" y="0"/>
          <a:chExt cx="0" cy="0"/>
        </a:xfrm>
      </p:grpSpPr>
      <p:pic>
        <p:nvPicPr>
          <p:cNvPr id="8194" name="Picture 2" descr="Video: imágenes de antes de la sequía y actuales permiten ver la dimensión  de la bajante histórica en la represa de Canelón Grande - Teledoce.com">
            <a:extLst>
              <a:ext uri="{FF2B5EF4-FFF2-40B4-BE49-F238E27FC236}">
                <a16:creationId xmlns:a16="http://schemas.microsoft.com/office/drawing/2014/main" id="{C12A16AD-5A75-C94D-93EA-6A51C4EBD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70" y="159210"/>
            <a:ext cx="4946299" cy="29951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a Nación / Sequía agota reservas de agua y destruye cultivos en Uruguay">
            <a:extLst>
              <a:ext uri="{FF2B5EF4-FFF2-40B4-BE49-F238E27FC236}">
                <a16:creationId xmlns:a16="http://schemas.microsoft.com/office/drawing/2014/main" id="{8408C707-A018-B585-858A-19C941DEF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634" y="2739010"/>
            <a:ext cx="5869415" cy="390582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D3262F4-3E63-31EC-9216-7ECEDA5D7090}"/>
              </a:ext>
            </a:extLst>
          </p:cNvPr>
          <p:cNvSpPr txBox="1"/>
          <p:nvPr/>
        </p:nvSpPr>
        <p:spPr>
          <a:xfrm>
            <a:off x="6377940" y="1364404"/>
            <a:ext cx="2766060" cy="584775"/>
          </a:xfrm>
          <a:prstGeom prst="rect">
            <a:avLst/>
          </a:prstGeom>
          <a:noFill/>
        </p:spPr>
        <p:txBody>
          <a:bodyPr wrap="square" rtlCol="0">
            <a:spAutoFit/>
          </a:bodyPr>
          <a:lstStyle/>
          <a:p>
            <a:r>
              <a:rPr lang="es-UY" sz="3200" dirty="0"/>
              <a:t>Sequías</a:t>
            </a:r>
          </a:p>
        </p:txBody>
      </p:sp>
      <p:sp>
        <p:nvSpPr>
          <p:cNvPr id="3" name="CuadroTexto 2">
            <a:extLst>
              <a:ext uri="{FF2B5EF4-FFF2-40B4-BE49-F238E27FC236}">
                <a16:creationId xmlns:a16="http://schemas.microsoft.com/office/drawing/2014/main" id="{964EB317-AEF1-326E-75A3-D1F92DCB72F7}"/>
              </a:ext>
            </a:extLst>
          </p:cNvPr>
          <p:cNvSpPr txBox="1"/>
          <p:nvPr/>
        </p:nvSpPr>
        <p:spPr>
          <a:xfrm>
            <a:off x="242951" y="4022444"/>
            <a:ext cx="2766060" cy="584775"/>
          </a:xfrm>
          <a:prstGeom prst="rect">
            <a:avLst/>
          </a:prstGeom>
          <a:noFill/>
        </p:spPr>
        <p:txBody>
          <a:bodyPr wrap="square" rtlCol="0">
            <a:spAutoFit/>
          </a:bodyPr>
          <a:lstStyle/>
          <a:p>
            <a:r>
              <a:rPr lang="es-UY" sz="3200" dirty="0"/>
              <a:t>Inundaciones</a:t>
            </a:r>
          </a:p>
        </p:txBody>
      </p:sp>
    </p:spTree>
    <p:extLst>
      <p:ext uri="{BB962C8B-B14F-4D97-AF65-F5344CB8AC3E}">
        <p14:creationId xmlns:p14="http://schemas.microsoft.com/office/powerpoint/2010/main" val="3896104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FF4717D-6803-4F98-BCF9-61AFD4EAEA6B}"/>
              </a:ext>
            </a:extLst>
          </p:cNvPr>
          <p:cNvSpPr/>
          <p:nvPr/>
        </p:nvSpPr>
        <p:spPr>
          <a:xfrm>
            <a:off x="2020566" y="492857"/>
            <a:ext cx="7394565" cy="558743"/>
          </a:xfrm>
          <a:prstGeom prst="rect">
            <a:avLst/>
          </a:prstGeom>
        </p:spPr>
        <p:txBody>
          <a:bodyPr wrap="square">
            <a:spAutoFit/>
          </a:bodyPr>
          <a:lstStyle/>
          <a:p>
            <a:pPr algn="just">
              <a:lnSpc>
                <a:spcPct val="115000"/>
              </a:lnSpc>
            </a:pPr>
            <a:r>
              <a:rPr lang="es-ES" sz="2800" b="1" dirty="0">
                <a:latin typeface="Calibri" panose="020F0502020204030204" pitchFamily="34" charset="0"/>
                <a:ea typeface="Calibri" panose="020F0502020204030204" pitchFamily="34" charset="0"/>
                <a:cs typeface="Times New Roman" panose="02020603050405020304" pitchFamily="18" charset="0"/>
              </a:rPr>
              <a:t>Degradación de suelos</a:t>
            </a:r>
            <a:r>
              <a:rPr lang="es-ES" sz="2400" b="1" dirty="0">
                <a:latin typeface="Calibri" panose="020F0502020204030204" pitchFamily="34" charset="0"/>
                <a:ea typeface="Calibri" panose="020F0502020204030204" pitchFamily="34" charset="0"/>
                <a:cs typeface="Times New Roman" panose="02020603050405020304" pitchFamily="18" charset="0"/>
              </a:rPr>
              <a:t> </a:t>
            </a:r>
            <a:endParaRPr lang="es-MX"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72A1B6A8-A437-87E7-5FB9-849837C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78" y="1244381"/>
            <a:ext cx="7587659" cy="503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3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5EA3F4E-CBCF-1371-43BB-BB0A8FEC9D3E}"/>
              </a:ext>
            </a:extLst>
          </p:cNvPr>
          <p:cNvSpPr txBox="1"/>
          <p:nvPr/>
        </p:nvSpPr>
        <p:spPr>
          <a:xfrm>
            <a:off x="0" y="226826"/>
            <a:ext cx="8648700" cy="7136890"/>
          </a:xfrm>
          <a:prstGeom prst="rect">
            <a:avLst/>
          </a:prstGeom>
          <a:noFill/>
        </p:spPr>
        <p:txBody>
          <a:bodyPr wrap="square">
            <a:spAutoFit/>
          </a:bodyPr>
          <a:lstStyle/>
          <a:p>
            <a:pPr marL="374650" marR="297180" indent="457200"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De acuerdo al Informe de Desarrollo Humano 2023/2024:</a:t>
            </a:r>
          </a:p>
          <a:p>
            <a:pPr marL="736600" marR="292100" algn="just">
              <a:lnSpc>
                <a:spcPct val="150000"/>
              </a:lnSpc>
            </a:pPr>
            <a:r>
              <a:rPr lang="es-ES" sz="2800" dirty="0">
                <a:effectLst/>
                <a:latin typeface="Arial" panose="020B0604020202020204" pitchFamily="34" charset="0"/>
                <a:ea typeface="Garamond" panose="02020404030301010803" pitchFamily="18" charset="0"/>
                <a:cs typeface="Garamond" panose="02020404030301010803" pitchFamily="18" charset="0"/>
              </a:rPr>
              <a:t>(…) si continuamos por la senda actual de intensas presiones planetarias, el cambio climático tendrá efectos devastadores -y muy desiguales- sobre el desarrollo humano. Incluso con una mitigación moderada</a:t>
            </a:r>
            <a:r>
              <a:rPr lang="es-ES" sz="2800" dirty="0">
                <a:latin typeface="Arial" panose="020B0604020202020204" pitchFamily="34" charset="0"/>
                <a:ea typeface="Garamond" panose="02020404030301010803" pitchFamily="18" charset="0"/>
                <a:cs typeface="Garamond" panose="02020404030301010803" pitchFamily="18" charset="0"/>
              </a:rPr>
              <a:t>,</a:t>
            </a:r>
            <a:r>
              <a:rPr lang="es-ES" sz="2800" dirty="0">
                <a:latin typeface="Arial" panose="020B0604020202020204" pitchFamily="34" charset="0"/>
                <a:ea typeface="Garamond" panose="02020404030301010803" pitchFamily="18" charset="0"/>
              </a:rPr>
              <a:t> se vuelve urgente la implementación de</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acciones</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que</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limiten</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las</a:t>
            </a:r>
            <a:r>
              <a:rPr lang="es-ES" sz="2800" spc="-20"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emisiones</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acumulativas</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de</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gases</a:t>
            </a:r>
            <a:r>
              <a:rPr lang="es-ES" sz="2800" spc="-15" dirty="0">
                <a:latin typeface="Arial" panose="020B0604020202020204" pitchFamily="34" charset="0"/>
                <a:ea typeface="Garamond" panose="02020404030301010803" pitchFamily="18" charset="0"/>
              </a:rPr>
              <a:t> </a:t>
            </a:r>
            <a:r>
              <a:rPr lang="es-ES" sz="2800" dirty="0">
                <a:latin typeface="Arial" panose="020B0604020202020204" pitchFamily="34" charset="0"/>
                <a:ea typeface="Garamond" panose="02020404030301010803" pitchFamily="18" charset="0"/>
              </a:rPr>
              <a:t>de efecto invernadero.</a:t>
            </a:r>
            <a:endParaRPr lang="es-UY" sz="2800" dirty="0"/>
          </a:p>
          <a:p>
            <a:pPr marL="736600" marR="292100" algn="just">
              <a:lnSpc>
                <a:spcPct val="150000"/>
              </a:lnSpc>
              <a:buNone/>
            </a:pPr>
            <a:r>
              <a:rPr lang="es-ES" sz="2800" spc="-10" dirty="0">
                <a:effectLst/>
                <a:latin typeface="Arial" panose="020B0604020202020204" pitchFamily="34" charset="0"/>
                <a:ea typeface="Garamond" panose="02020404030301010803" pitchFamily="18" charset="0"/>
                <a:cs typeface="Garamond" panose="02020404030301010803" pitchFamily="18" charset="0"/>
              </a:rPr>
              <a:t> </a:t>
            </a:r>
            <a:endParaRPr lang="es-UY" sz="2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14591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39B9AA-1F31-AE03-626D-5A2395438280}"/>
              </a:ext>
            </a:extLst>
          </p:cNvPr>
          <p:cNvSpPr txBox="1"/>
          <p:nvPr/>
        </p:nvSpPr>
        <p:spPr>
          <a:xfrm>
            <a:off x="0" y="578886"/>
            <a:ext cx="8728954" cy="5545236"/>
          </a:xfrm>
          <a:prstGeom prst="rect">
            <a:avLst/>
          </a:prstGeom>
          <a:noFill/>
        </p:spPr>
        <p:txBody>
          <a:bodyPr wrap="square">
            <a:spAutoFit/>
          </a:bodyPr>
          <a:lstStyle/>
          <a:p>
            <a:pPr marL="457200">
              <a:lnSpc>
                <a:spcPct val="107000"/>
              </a:lnSpc>
              <a:buNone/>
            </a:pPr>
            <a:r>
              <a:rPr lang="es-UY" sz="2800" kern="100" dirty="0">
                <a:effectLst/>
                <a:latin typeface="Aptos" panose="020B0004020202020204" pitchFamily="34" charset="0"/>
                <a:ea typeface="Aptos" panose="020B0004020202020204" pitchFamily="34" charset="0"/>
                <a:cs typeface="Arial" panose="020B0604020202020204" pitchFamily="34" charset="0"/>
              </a:rPr>
              <a:t>El desarrollo se ve como  el proceso por el cual es posible ampliar las capacidades de las personas, </a:t>
            </a:r>
            <a:r>
              <a:rPr lang="es-UY" sz="2800" kern="100" dirty="0">
                <a:latin typeface="Aptos" panose="020B0004020202020204" pitchFamily="34" charset="0"/>
                <a:ea typeface="Aptos" panose="020B0004020202020204" pitchFamily="34" charset="0"/>
                <a:cs typeface="Arial" panose="020B0604020202020204" pitchFamily="34" charset="0"/>
              </a:rPr>
              <a:t>para vivir las vidas que consideran valioso vivir, </a:t>
            </a:r>
            <a:r>
              <a:rPr lang="es-ES" sz="2800" dirty="0">
                <a:latin typeface="Arial" panose="020B0604020202020204" pitchFamily="34" charset="0"/>
                <a:ea typeface="Garamond" panose="02020404030301010803" pitchFamily="18" charset="0"/>
                <a:cs typeface="Garamond" panose="02020404030301010803" pitchFamily="18" charset="0"/>
              </a:rPr>
              <a:t>sin</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comprometer</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la</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ampliación</a:t>
            </a:r>
            <a:r>
              <a:rPr lang="es-ES" sz="2800" spc="-15"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 las oportunidades</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las</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generaciones</a:t>
            </a:r>
            <a:r>
              <a:rPr lang="es-ES" sz="2800" spc="-1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futuras</a:t>
            </a:r>
            <a:r>
              <a:rPr lang="es-UY" sz="2800" kern="100" dirty="0">
                <a:effectLst/>
                <a:latin typeface="Aptos" panose="020B0004020202020204" pitchFamily="34" charset="0"/>
                <a:ea typeface="Aptos" panose="020B0004020202020204" pitchFamily="34" charset="0"/>
                <a:cs typeface="Arial" panose="020B0604020202020204" pitchFamily="34" charset="0"/>
              </a:rPr>
              <a:t>. </a:t>
            </a:r>
          </a:p>
          <a:p>
            <a:pPr marL="457200">
              <a:lnSpc>
                <a:spcPct val="107000"/>
              </a:lnSpc>
              <a:buNone/>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buNone/>
            </a:pPr>
            <a:r>
              <a:rPr lang="es-UY" sz="2800" kern="100" dirty="0">
                <a:latin typeface="Aptos" panose="020B0004020202020204" pitchFamily="34" charset="0"/>
                <a:ea typeface="Aptos" panose="020B0004020202020204" pitchFamily="34" charset="0"/>
                <a:cs typeface="Arial" panose="020B0604020202020204" pitchFamily="34" charset="0"/>
              </a:rPr>
              <a:t>Cuando se trató sobre la dimensión económica del desarrollo, quedó claro que las sociedades requieren de ciertas condiciones materiales para cubrir  las  necesidades asociadas a los procesos de desarrollo que se buscan. </a:t>
            </a:r>
            <a:r>
              <a:rPr lang="es-UY" sz="2800" kern="100" dirty="0">
                <a:effectLst/>
                <a:latin typeface="Aptos" panose="020B0004020202020204" pitchFamily="34" charset="0"/>
                <a:ea typeface="Aptos" panose="020B0004020202020204" pitchFamily="34" charset="0"/>
                <a:cs typeface="Arial" panose="020B0604020202020204" pitchFamily="34" charset="0"/>
              </a:rPr>
              <a:t> </a:t>
            </a:r>
          </a:p>
          <a:p>
            <a:pPr marL="457200">
              <a:lnSpc>
                <a:spcPct val="107000"/>
              </a:lnSpc>
              <a:buNone/>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50082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C69D47-21B3-3CAD-2F9A-46097C3818E9}"/>
              </a:ext>
            </a:extLst>
          </p:cNvPr>
          <p:cNvSpPr txBox="1"/>
          <p:nvPr/>
        </p:nvSpPr>
        <p:spPr>
          <a:xfrm>
            <a:off x="850900" y="3581281"/>
            <a:ext cx="7442200" cy="2677656"/>
          </a:xfrm>
          <a:prstGeom prst="rect">
            <a:avLst/>
          </a:prstGeom>
          <a:noFill/>
        </p:spPr>
        <p:txBody>
          <a:bodyPr wrap="square">
            <a:spAutoFit/>
          </a:bodyPr>
          <a:lstStyle/>
          <a:p>
            <a:pPr>
              <a:buNone/>
            </a:pPr>
            <a:r>
              <a:rPr lang="es-ES" sz="2400" kern="0" dirty="0">
                <a:effectLst/>
                <a:latin typeface="Arial" panose="020B0604020202020204" pitchFamily="34" charset="0"/>
                <a:ea typeface="Garamond" panose="02020404030301010803" pitchFamily="18" charset="0"/>
              </a:rPr>
              <a:t>El Informe de</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Desarrollo</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Humano</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2014,</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centrado</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en</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la</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reducción</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de</a:t>
            </a:r>
            <a:r>
              <a:rPr lang="es-ES" sz="2400" kern="0" spc="-10" dirty="0">
                <a:effectLst/>
                <a:latin typeface="Arial" panose="020B0604020202020204" pitchFamily="34" charset="0"/>
                <a:ea typeface="Garamond" panose="02020404030301010803" pitchFamily="18" charset="0"/>
              </a:rPr>
              <a:t> </a:t>
            </a:r>
            <a:r>
              <a:rPr lang="es-ES" sz="2400" kern="0" dirty="0">
                <a:effectLst/>
                <a:latin typeface="Arial" panose="020B0604020202020204" pitchFamily="34" charset="0"/>
                <a:ea typeface="Garamond" panose="02020404030301010803" pitchFamily="18" charset="0"/>
              </a:rPr>
              <a:t>vulnerabilidades y la construcción de resiliencia, ya alertaba sobre  zonas del mundo (y grupos de personas) que se encuentran más expuestos a la problemática, como los estados insulares, las ciudades costeras y los pequeños agricultores.</a:t>
            </a:r>
            <a:endParaRPr lang="es-UY" sz="2400" dirty="0"/>
          </a:p>
        </p:txBody>
      </p:sp>
      <p:sp>
        <p:nvSpPr>
          <p:cNvPr id="7" name="CuadroTexto 6">
            <a:extLst>
              <a:ext uri="{FF2B5EF4-FFF2-40B4-BE49-F238E27FC236}">
                <a16:creationId xmlns:a16="http://schemas.microsoft.com/office/drawing/2014/main" id="{65947EA9-317A-F9A8-DB28-4496298D08D6}"/>
              </a:ext>
            </a:extLst>
          </p:cNvPr>
          <p:cNvSpPr txBox="1"/>
          <p:nvPr/>
        </p:nvSpPr>
        <p:spPr>
          <a:xfrm>
            <a:off x="177800" y="599063"/>
            <a:ext cx="7772400" cy="2252540"/>
          </a:xfrm>
          <a:prstGeom prst="rect">
            <a:avLst/>
          </a:prstGeom>
          <a:noFill/>
        </p:spPr>
        <p:txBody>
          <a:bodyPr wrap="square">
            <a:spAutoFit/>
          </a:bodyPr>
          <a:lstStyle/>
          <a:p>
            <a:pPr marL="736600" marR="292100" indent="95250">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E</a:t>
            </a:r>
            <a:r>
              <a:rPr lang="es-ES" sz="2400" dirty="0">
                <a:effectLst/>
                <a:latin typeface="Arial" panose="020B0604020202020204" pitchFamily="34" charset="0"/>
                <a:ea typeface="Garamond" panose="02020404030301010803" pitchFamily="18" charset="0"/>
                <a:cs typeface="Garamond" panose="02020404030301010803" pitchFamily="18" charset="0"/>
              </a:rPr>
              <a:t>l CC es un fenómeno complejo con efectos diferenciados en los países y regiones así</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como</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entre</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sectores,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grupos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ingresos,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grupos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edad,</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etnias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y</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sexos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al</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interior</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 cada país.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064201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1818-F05C-2E6D-E754-7054A57232D3}"/>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A12C710B-E766-50E9-2EF1-873D05CE72E5}"/>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4CFFA7A7-338B-DE82-159E-6583D5DEE1C1}"/>
              </a:ext>
            </a:extLst>
          </p:cNvPr>
          <p:cNvSpPr>
            <a:spLocks noGrp="1"/>
          </p:cNvSpPr>
          <p:nvPr>
            <p:ph idx="1"/>
          </p:nvPr>
        </p:nvSpPr>
        <p:spPr>
          <a:xfrm>
            <a:off x="702416" y="359414"/>
            <a:ext cx="8034633" cy="5056026"/>
          </a:xfrm>
        </p:spPr>
        <p:txBody>
          <a:bodyPr>
            <a:normAutofit/>
          </a:bodyPr>
          <a:lstStyle/>
          <a:p>
            <a:pPr marL="0" indent="0" algn="just">
              <a:buClr>
                <a:schemeClr val="accent6">
                  <a:lumMod val="75000"/>
                </a:schemeClr>
              </a:buClr>
              <a:buNone/>
            </a:pPr>
            <a:endParaRPr lang="es-MX" sz="2400" dirty="0"/>
          </a:p>
          <a:p>
            <a:pPr marL="0" indent="0" algn="ctr">
              <a:buNone/>
            </a:pPr>
            <a:r>
              <a:rPr lang="es-UY" dirty="0"/>
              <a:t>Los efectos del CC son enfrentados en forma diferente por la población del mundo.</a:t>
            </a:r>
            <a:endParaRPr lang="es-AR"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8C3BC4D4-0F1E-333E-25A2-CC32C886E27B}"/>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Últimas noticias sobre inundaciones - Subrayado">
            <a:extLst>
              <a:ext uri="{FF2B5EF4-FFF2-40B4-BE49-F238E27FC236}">
                <a16:creationId xmlns:a16="http://schemas.microsoft.com/office/drawing/2014/main" id="{D75A6DEF-B08B-0BE1-B063-EA4B580C0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90" y="2121860"/>
            <a:ext cx="7733993" cy="430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65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473D627-B3F6-4F1C-099D-15962409A562}"/>
              </a:ext>
            </a:extLst>
          </p:cNvPr>
          <p:cNvSpPr txBox="1"/>
          <p:nvPr/>
        </p:nvSpPr>
        <p:spPr>
          <a:xfrm>
            <a:off x="175260" y="668019"/>
            <a:ext cx="7833360" cy="5022529"/>
          </a:xfrm>
          <a:prstGeom prst="rect">
            <a:avLst/>
          </a:prstGeom>
          <a:noFill/>
        </p:spPr>
        <p:txBody>
          <a:bodyPr wrap="square">
            <a:spAutoFit/>
          </a:bodyPr>
          <a:lstStyle/>
          <a:p>
            <a:pPr marL="83185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L</a:t>
            </a:r>
            <a:r>
              <a:rPr lang="es-ES" sz="2400" dirty="0">
                <a:effectLst/>
                <a:latin typeface="Arial" panose="020B0604020202020204" pitchFamily="34" charset="0"/>
                <a:ea typeface="Garamond" panose="02020404030301010803" pitchFamily="18" charset="0"/>
                <a:cs typeface="Garamond" panose="02020404030301010803" pitchFamily="18" charset="0"/>
              </a:rPr>
              <a:t>as poblaciones de mayor vulnerabilidad  y expuestas a los riesgos derivados del fenómeno son las que viven en los países más pobres, aunque paradójicamente sea mínima su contribución</a:t>
            </a:r>
            <a:r>
              <a:rPr lang="es-ES" sz="2400" spc="1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a:t>
            </a:r>
            <a:r>
              <a:rPr lang="es-ES" sz="2400" spc="1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huella</a:t>
            </a:r>
            <a:r>
              <a:rPr lang="es-ES" sz="2400" spc="1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ecológica del mundo comparado con los países ricos.</a:t>
            </a:r>
          </a:p>
          <a:p>
            <a:pPr marL="83185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Los países de menor desarrollo</a:t>
            </a:r>
            <a:r>
              <a:rPr lang="es-ES" sz="2400" spc="14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relativo</a:t>
            </a:r>
            <a:r>
              <a:rPr lang="es-ES" sz="2400" spc="14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tienen</a:t>
            </a:r>
            <a:r>
              <a:rPr lang="es-ES" sz="2400" spc="14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más riesgo de sufrir desastres</a:t>
            </a:r>
            <a:r>
              <a:rPr lang="es-ES" sz="2400" dirty="0">
                <a:latin typeface="Arial" panose="020B0604020202020204" pitchFamily="34" charset="0"/>
                <a:ea typeface="Garamond" panose="02020404030301010803" pitchFamily="18" charset="0"/>
                <a:cs typeface="Garamond" panose="02020404030301010803" pitchFamily="18" charset="0"/>
              </a:rPr>
              <a:t> y esto se  agudiza al paso de años</a:t>
            </a:r>
            <a:r>
              <a:rPr lang="es-ES" sz="2400" dirty="0">
                <a:effectLst/>
                <a:latin typeface="Arial" panose="020B0604020202020204" pitchFamily="34" charset="0"/>
                <a:ea typeface="Garamond" panose="02020404030301010803" pitchFamily="18" charset="0"/>
                <a:cs typeface="Garamond" panose="02020404030301010803" pitchFamily="18" charset="0"/>
              </a:rPr>
              <a:t>.</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356671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ovalada 3"/>
          <p:cNvSpPr/>
          <p:nvPr/>
        </p:nvSpPr>
        <p:spPr>
          <a:xfrm rot="19547690">
            <a:off x="682023" y="2746333"/>
            <a:ext cx="3186870" cy="2384729"/>
          </a:xfrm>
          <a:prstGeom prst="wedgeEllipse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 vive el 15 % de la población mundial</a:t>
            </a:r>
            <a:endParaRPr lang="es-MX" sz="2400" dirty="0"/>
          </a:p>
        </p:txBody>
      </p:sp>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p:cNvSpPr>
            <a:spLocks noGrp="1"/>
          </p:cNvSpPr>
          <p:nvPr>
            <p:ph idx="1"/>
          </p:nvPr>
        </p:nvSpPr>
        <p:spPr>
          <a:xfrm>
            <a:off x="2275458" y="5649235"/>
            <a:ext cx="6534726" cy="4062161"/>
          </a:xfrm>
        </p:spPr>
        <p:txBody>
          <a:bodyPr>
            <a:normAutofit/>
          </a:bodyPr>
          <a:lstStyle/>
          <a:p>
            <a:pPr marL="0" indent="0">
              <a:buNone/>
            </a:pPr>
            <a:r>
              <a:rPr lang="es-ES" sz="3000" b="1" dirty="0"/>
              <a:t>Los países desarrollados</a:t>
            </a:r>
            <a:endParaRPr lang="es-MX" sz="3000" b="1" dirty="0"/>
          </a:p>
          <a:p>
            <a:pPr marL="0" indent="0">
              <a:buNone/>
            </a:pPr>
            <a:endParaRPr lang="es-ES" dirty="0"/>
          </a:p>
          <a:p>
            <a:pPr marL="0" indent="0">
              <a:buNone/>
            </a:pPr>
            <a:endParaRPr lang="es-MX"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61366" y="177941"/>
            <a:ext cx="8695292" cy="1536767"/>
          </a:xfrm>
          <a:prstGeom prst="rect">
            <a:avLst/>
          </a:prstGeom>
        </p:spPr>
        <p:txBody>
          <a:bodyPr wrap="square">
            <a:spAutoFit/>
          </a:bodyPr>
          <a:lstStyle/>
          <a:p>
            <a:pPr algn="just">
              <a:lnSpc>
                <a:spcPct val="115000"/>
              </a:lnSpc>
            </a:pPr>
            <a:r>
              <a:rPr lang="es-ES" sz="2800" dirty="0">
                <a:latin typeface="+mn-lt"/>
                <a:ea typeface="Calibri" panose="020F0502020204030204" pitchFamily="34" charset="0"/>
                <a:cs typeface="IbarraReal-Regular"/>
              </a:rPr>
              <a:t>Ya muchos de los habitantes más pobres del mundo y los sistemas ecológicos más frágiles, están siendo obligados a adaptarse al cambio climático.</a:t>
            </a:r>
            <a:endParaRPr lang="es-MX" sz="2800" dirty="0">
              <a:latin typeface="+mn-lt"/>
              <a:ea typeface="Calibri" panose="020F0502020204030204" pitchFamily="34" charset="0"/>
              <a:cs typeface="Times New Roman" panose="02020603050405020304" pitchFamily="18" charset="0"/>
            </a:endParaRPr>
          </a:p>
        </p:txBody>
      </p:sp>
      <p:sp>
        <p:nvSpPr>
          <p:cNvPr id="7" name="Llamada de nube 6"/>
          <p:cNvSpPr/>
          <p:nvPr/>
        </p:nvSpPr>
        <p:spPr>
          <a:xfrm rot="364623">
            <a:off x="5870774" y="2729654"/>
            <a:ext cx="2322258" cy="2418087"/>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dirty="0"/>
              <a:t>Aportan  casi la mitad de las emisiones de CO2</a:t>
            </a:r>
            <a:endParaRPr lang="es-MX" sz="2100" dirty="0"/>
          </a:p>
        </p:txBody>
      </p:sp>
    </p:spTree>
    <p:extLst>
      <p:ext uri="{BB962C8B-B14F-4D97-AF65-F5344CB8AC3E}">
        <p14:creationId xmlns:p14="http://schemas.microsoft.com/office/powerpoint/2010/main" val="2449799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E804-3DBE-6C0D-9C22-38CE155876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BA939912-1785-DE52-F4C0-418DC8DC93EC}"/>
              </a:ext>
            </a:extLst>
          </p:cNvPr>
          <p:cNvSpPr txBox="1"/>
          <p:nvPr/>
        </p:nvSpPr>
        <p:spPr>
          <a:xfrm>
            <a:off x="571500" y="1445259"/>
            <a:ext cx="7152640" cy="3360535"/>
          </a:xfrm>
          <a:prstGeom prst="rect">
            <a:avLst/>
          </a:prstGeom>
          <a:noFill/>
        </p:spPr>
        <p:txBody>
          <a:bodyPr wrap="square">
            <a:spAutoFit/>
          </a:bodyPr>
          <a:lstStyle/>
          <a:p>
            <a:pPr marL="83185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El Informe de Desarrollo Humano 2023/2024 señala un  aumento de muertes por causa del calentamiento global</a:t>
            </a:r>
            <a:r>
              <a:rPr lang="es-ES" sz="2400" dirty="0">
                <a:latin typeface="Arial" panose="020B0604020202020204" pitchFamily="34" charset="0"/>
                <a:ea typeface="Garamond" panose="02020404030301010803" pitchFamily="18" charset="0"/>
                <a:cs typeface="Garamond" panose="02020404030301010803" pitchFamily="18" charset="0"/>
              </a:rPr>
              <a:t> que</a:t>
            </a:r>
            <a:r>
              <a:rPr lang="es-ES" sz="2400" dirty="0">
                <a:effectLst/>
                <a:latin typeface="Arial" panose="020B0604020202020204" pitchFamily="34" charset="0"/>
                <a:ea typeface="Garamond" panose="02020404030301010803" pitchFamily="18" charset="0"/>
                <a:cs typeface="Garamond" panose="02020404030301010803" pitchFamily="18" charset="0"/>
              </a:rPr>
              <a:t> de acuerdo a las proyecciones  se dará en las regiones de los Estados Árabes, Asia Meridional y África Subsahariana.</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72379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F0419E7-1DB9-CEA7-FFB1-0A8C7DBCF9EE}"/>
              </a:ext>
            </a:extLst>
          </p:cNvPr>
          <p:cNvSpPr txBox="1"/>
          <p:nvPr/>
        </p:nvSpPr>
        <p:spPr>
          <a:xfrm>
            <a:off x="1066800" y="0"/>
            <a:ext cx="6248400" cy="104644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Garamond" panose="02020404030301010803" pitchFamily="18" charset="0"/>
              </a:rPr>
            </a:br>
            <a:r>
              <a:rPr kumimoji="0" lang="es-ES" altLang="es-UY" sz="2400" b="1"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Cambio Climático: proyección sobre cantidad de muertes según región</a:t>
            </a:r>
            <a:endParaRPr kumimoji="0" lang="es-UY" altLang="es-UY" sz="2400" b="1" i="0" u="none" strike="noStrike" cap="none" normalizeH="0" baseline="0" dirty="0">
              <a:ln>
                <a:noFill/>
              </a:ln>
              <a:solidFill>
                <a:schemeClr val="tx1"/>
              </a:solidFill>
              <a:effectLst/>
            </a:endParaRPr>
          </a:p>
        </p:txBody>
      </p:sp>
      <p:sp>
        <p:nvSpPr>
          <p:cNvPr id="7" name="CuadroTexto 6">
            <a:extLst>
              <a:ext uri="{FF2B5EF4-FFF2-40B4-BE49-F238E27FC236}">
                <a16:creationId xmlns:a16="http://schemas.microsoft.com/office/drawing/2014/main" id="{6305C627-0F39-4CA3-C8C4-5929FF8FB2BD}"/>
              </a:ext>
            </a:extLst>
          </p:cNvPr>
          <p:cNvSpPr txBox="1"/>
          <p:nvPr/>
        </p:nvSpPr>
        <p:spPr>
          <a:xfrm>
            <a:off x="295836" y="6347012"/>
            <a:ext cx="7575176"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PNUD. Informe de Desarrollo Humano 2023/2024.</a:t>
            </a:r>
            <a:endParaRPr kumimoji="0" lang="es-ES" altLang="es-UY" sz="2000" b="0" i="0" u="none" strike="noStrike" cap="none" normalizeH="0" baseline="0" dirty="0">
              <a:ln>
                <a:noFill/>
              </a:ln>
              <a:solidFill>
                <a:schemeClr val="tx1"/>
              </a:solidFill>
              <a:effectLst/>
              <a:latin typeface="Arial" panose="020B0604020202020204" pitchFamily="34" charset="0"/>
            </a:endParaRPr>
          </a:p>
        </p:txBody>
      </p:sp>
      <p:pic>
        <p:nvPicPr>
          <p:cNvPr id="8" name="Image 57">
            <a:extLst>
              <a:ext uri="{FF2B5EF4-FFF2-40B4-BE49-F238E27FC236}">
                <a16:creationId xmlns:a16="http://schemas.microsoft.com/office/drawing/2014/main" id="{E575A383-4059-8BC1-90E4-4828CBE7B5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09" y="1219201"/>
            <a:ext cx="7575176" cy="496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2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1B1545-EDEE-3026-D550-8C095F9477C3}"/>
              </a:ext>
            </a:extLst>
          </p:cNvPr>
          <p:cNvSpPr txBox="1"/>
          <p:nvPr/>
        </p:nvSpPr>
        <p:spPr>
          <a:xfrm>
            <a:off x="89647" y="173478"/>
            <a:ext cx="8964706" cy="6688178"/>
          </a:xfrm>
          <a:prstGeom prst="rect">
            <a:avLst/>
          </a:prstGeom>
          <a:noFill/>
        </p:spPr>
        <p:txBody>
          <a:bodyPr wrap="square">
            <a:spAutoFit/>
          </a:bodyPr>
          <a:lstStyle/>
          <a:p>
            <a:pPr marL="374650" marR="293370" indent="45720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Cuanto más elevado es el</a:t>
            </a:r>
            <a:r>
              <a:rPr lang="es-ES" sz="2400" dirty="0">
                <a:effectLst/>
                <a:latin typeface="Arial" panose="020B0604020202020204" pitchFamily="34" charset="0"/>
                <a:ea typeface="Garamond" panose="02020404030301010803" pitchFamily="18" charset="0"/>
                <a:cs typeface="Garamond" panose="02020404030301010803" pitchFamily="18" charset="0"/>
              </a:rPr>
              <a:t> nivel socioeconómico  mayor es la capacidad para enfrentar la problemática y absorber las pérdidas.</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Los</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hogares</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pobres</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tienen en contrario,</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menor</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capacidad</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para</a:t>
            </a:r>
            <a:r>
              <a:rPr lang="es-ES" sz="2400" spc="-2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enfrentar los perjuicios del CC. </a:t>
            </a:r>
          </a:p>
          <a:p>
            <a:pPr marL="374650" marR="292735" indent="45720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Pero los países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de</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mayores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ingresos</a:t>
            </a:r>
            <a:r>
              <a:rPr lang="es-ES" sz="2400" spc="-15"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tienen</a:t>
            </a:r>
            <a:r>
              <a:rPr lang="es-ES" sz="2400" spc="-15" dirty="0">
                <a:latin typeface="Arial" panose="020B0604020202020204" pitchFamily="34" charset="0"/>
                <a:ea typeface="Garamond" panose="02020404030301010803" pitchFamily="18" charset="0"/>
                <a:cs typeface="Garamond" panose="02020404030301010803" pitchFamily="18" charset="0"/>
              </a:rPr>
              <a:t> mayor </a:t>
            </a:r>
            <a:r>
              <a:rPr lang="es-ES" sz="2400" dirty="0">
                <a:latin typeface="Arial" panose="020B0604020202020204" pitchFamily="34" charset="0"/>
                <a:ea typeface="Garamond" panose="02020404030301010803" pitchFamily="18" charset="0"/>
                <a:cs typeface="Garamond" panose="02020404030301010803" pitchFamily="18" charset="0"/>
              </a:rPr>
              <a:t>responsabilidad en el CC, porque su nivel de emisiones promedio quintuplica el nivel de emisiones promedio de los países de menores ingresos, entre otras cuestiones.</a:t>
            </a:r>
          </a:p>
          <a:p>
            <a:pPr marL="374650" marR="292735" indent="45720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La</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misma</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inequidad</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se</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verifica</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al</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considerar</a:t>
            </a:r>
            <a:r>
              <a:rPr lang="es-ES" sz="2400" spc="-10" dirty="0">
                <a:latin typeface="Arial" panose="020B0604020202020204" pitchFamily="34" charset="0"/>
                <a:ea typeface="Garamond" panose="02020404030301010803" pitchFamily="18" charset="0"/>
                <a:cs typeface="Garamond" panose="02020404030301010803" pitchFamily="18" charset="0"/>
              </a:rPr>
              <a:t> </a:t>
            </a:r>
            <a:r>
              <a:rPr lang="es-ES" sz="2400" dirty="0">
                <a:latin typeface="Arial" panose="020B0604020202020204" pitchFamily="34" charset="0"/>
                <a:ea typeface="Garamond" panose="02020404030301010803" pitchFamily="18" charset="0"/>
                <a:cs typeface="Garamond" panose="02020404030301010803" pitchFamily="18" charset="0"/>
              </a:rPr>
              <a:t>los grupos de países según nivel de desarrollo humano. </a:t>
            </a:r>
            <a:endParaRPr lang="es-UY" sz="2400" dirty="0">
              <a:latin typeface="Garamond" panose="02020404030301010803" pitchFamily="18" charset="0"/>
              <a:ea typeface="Garamond" panose="02020404030301010803" pitchFamily="18" charset="0"/>
              <a:cs typeface="Garamond" panose="02020404030301010803" pitchFamily="18" charset="0"/>
            </a:endParaRPr>
          </a:p>
          <a:p>
            <a:pPr marL="374650" marR="293370" indent="457200" algn="just">
              <a:lnSpc>
                <a:spcPct val="150000"/>
              </a:lnSpc>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388681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2F87-3415-0E96-7300-DF62652DFFC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770367C-49FD-B6FA-8848-E8AC11C1081C}"/>
              </a:ext>
            </a:extLst>
          </p:cNvPr>
          <p:cNvSpPr txBox="1"/>
          <p:nvPr/>
        </p:nvSpPr>
        <p:spPr>
          <a:xfrm>
            <a:off x="-1" y="177079"/>
            <a:ext cx="8875059"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1400" b="1"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kumimoji="0" lang="es-ES" altLang="es-UY" sz="2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Emisiones anuales de GEI per cápita, por grupo de países según nivel de ingresos</a:t>
            </a:r>
            <a:endParaRPr kumimoji="0" lang="es-ES" altLang="es-UY" sz="2400" b="0" i="0" u="none" strike="noStrike" cap="none" normalizeH="0" baseline="0" dirty="0">
              <a:ln>
                <a:noFill/>
              </a:ln>
              <a:solidFill>
                <a:schemeClr val="tx1"/>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CDCA5029-B656-83F0-33B3-719A649FAF64}"/>
              </a:ext>
            </a:extLst>
          </p:cNvPr>
          <p:cNvSpPr txBox="1"/>
          <p:nvPr/>
        </p:nvSpPr>
        <p:spPr>
          <a:xfrm>
            <a:off x="-60158" y="5889103"/>
            <a:ext cx="9204158" cy="6617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UY" altLang="es-UY"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a:t>
            </a:r>
            <a:r>
              <a:rPr kumimoji="0" lang="en-US" altLang="es-UY" sz="1400" b="0" i="0" u="none" strike="noStrike" cap="none" normalizeH="0" baseline="0" dirty="0" err="1">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Tomado</a:t>
            </a:r>
            <a:r>
              <a:rPr kumimoji="0" lang="en-U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de Our World Data, 2024. </a:t>
            </a: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Incluye las emisiones de CO2, CH4 y N2O provenientes de los combustibles fósiles, la industria y el cambio de uso de la tierra. Se mide en toneladas de CO2 equivalente</a:t>
            </a:r>
            <a:endParaRPr kumimoji="0" lang="es-ES" altLang="es-UY" sz="2000" b="0" i="0" u="none" strike="noStrike" cap="none" normalizeH="0" baseline="0" dirty="0">
              <a:ln>
                <a:noFill/>
              </a:ln>
              <a:solidFill>
                <a:schemeClr val="tx1"/>
              </a:solidFill>
              <a:effectLst/>
              <a:latin typeface="Arial" panose="020B0604020202020204" pitchFamily="34" charset="0"/>
            </a:endParaRPr>
          </a:p>
        </p:txBody>
      </p:sp>
      <p:pic>
        <p:nvPicPr>
          <p:cNvPr id="7" name="Image 58">
            <a:extLst>
              <a:ext uri="{FF2B5EF4-FFF2-40B4-BE49-F238E27FC236}">
                <a16:creationId xmlns:a16="http://schemas.microsoft.com/office/drawing/2014/main" id="{0DCBC09A-8F08-CE68-CCA1-F1ED97A82CF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02" y="1322962"/>
            <a:ext cx="8430355" cy="456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90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F68F097C-EA05-F2D9-E028-38CF9E20F5B8}"/>
              </a:ext>
            </a:extLst>
          </p:cNvPr>
          <p:cNvSpPr txBox="1"/>
          <p:nvPr/>
        </p:nvSpPr>
        <p:spPr>
          <a:xfrm>
            <a:off x="282102" y="109121"/>
            <a:ext cx="8861898"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2400" b="1"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Emisiones de CO</a:t>
            </a:r>
            <a:r>
              <a:rPr kumimoji="0" lang="es-ES" altLang="es-UY" sz="2400" b="1" i="0" u="none" strike="noStrike" cap="none" normalizeH="0" baseline="0" dirty="0">
                <a:ln>
                  <a:noFill/>
                </a:ln>
                <a:solidFill>
                  <a:schemeClr val="tx1"/>
                </a:solidFill>
                <a:effectLst/>
                <a:ea typeface="Garamond" panose="02020404030301010803" pitchFamily="18" charset="0"/>
                <a:cs typeface="Cambria Math" panose="02040503050406030204" pitchFamily="18" charset="0"/>
              </a:rPr>
              <a:t>₂</a:t>
            </a:r>
            <a:r>
              <a:rPr kumimoji="0" lang="es-ES" altLang="es-UY" sz="2400" b="1"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 pc, por grupo de países según nivel de desarrollo humano</a:t>
            </a:r>
            <a:endParaRPr kumimoji="0" lang="es-UY" altLang="es-UY" sz="2400" b="1" i="0" u="none" strike="noStrike" cap="none" normalizeH="0" baseline="0" dirty="0">
              <a:ln>
                <a:noFill/>
              </a:ln>
              <a:solidFill>
                <a:schemeClr val="tx1"/>
              </a:solidFill>
              <a:effectLst/>
            </a:endParaRPr>
          </a:p>
        </p:txBody>
      </p:sp>
      <p:sp>
        <p:nvSpPr>
          <p:cNvPr id="10" name="CuadroTexto 9">
            <a:extLst>
              <a:ext uri="{FF2B5EF4-FFF2-40B4-BE49-F238E27FC236}">
                <a16:creationId xmlns:a16="http://schemas.microsoft.com/office/drawing/2014/main" id="{EE07E0BA-B18B-0FFB-9740-D58891F7DA95}"/>
              </a:ext>
            </a:extLst>
          </p:cNvPr>
          <p:cNvSpPr txBox="1"/>
          <p:nvPr/>
        </p:nvSpPr>
        <p:spPr>
          <a:xfrm>
            <a:off x="141050" y="6303523"/>
            <a:ext cx="8263647"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UY" sz="1400" b="0" i="0" u="none" strike="noStrike" cap="none" normalizeH="0" baseline="0" dirty="0">
                <a:ln>
                  <a:noFill/>
                </a:ln>
                <a:solidFill>
                  <a:schemeClr val="tx1"/>
                </a:solidFill>
                <a:effectLst/>
                <a:latin typeface="Arial" panose="020B0604020202020204" pitchFamily="34" charset="0"/>
                <a:ea typeface="Garamond" panose="02020404030301010803" pitchFamily="18" charset="0"/>
                <a:cs typeface="Arial" panose="020B0604020202020204" pitchFamily="34" charset="0"/>
              </a:rPr>
              <a:t>Fuente: PNUD. Informe de Desarrollo Humano 2018 (datos para 2014)</a:t>
            </a:r>
            <a:endParaRPr kumimoji="0" lang="es-ES" altLang="es-UY" sz="2000" b="0" i="0" u="none" strike="noStrike" cap="none" normalizeH="0" baseline="0" dirty="0">
              <a:ln>
                <a:noFill/>
              </a:ln>
              <a:solidFill>
                <a:schemeClr val="tx1"/>
              </a:solidFill>
              <a:effectLst/>
              <a:latin typeface="Arial" panose="020B0604020202020204" pitchFamily="34" charset="0"/>
            </a:endParaRPr>
          </a:p>
        </p:txBody>
      </p:sp>
      <p:pic>
        <p:nvPicPr>
          <p:cNvPr id="11" name="Image 59" descr="https://lh5.googleusercontent.com/1XXbRdJKM-iGtxr8A0R8XdtfqFoc2lLWLhV1VzW78YWX_EaUqeT3i_j4uZ1Gr5XLQ2iw0hE0_x9E412LxvOQ1egrN7EqeAcnPaWt82BChkmSRCpZ-v_QmfWawmf_pSQuioBL36k">
            <a:extLst>
              <a:ext uri="{FF2B5EF4-FFF2-40B4-BE49-F238E27FC236}">
                <a16:creationId xmlns:a16="http://schemas.microsoft.com/office/drawing/2014/main" id="{5B92CECF-096D-3D19-C63D-ACF55DCB6A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02" y="1206231"/>
            <a:ext cx="8122595" cy="493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64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6A2A3D1-16AD-26E6-A9D0-90378FBAC535}"/>
              </a:ext>
            </a:extLst>
          </p:cNvPr>
          <p:cNvSpPr txBox="1"/>
          <p:nvPr/>
        </p:nvSpPr>
        <p:spPr>
          <a:xfrm>
            <a:off x="384242" y="310150"/>
            <a:ext cx="8375515" cy="5563831"/>
          </a:xfrm>
          <a:prstGeom prst="rect">
            <a:avLst/>
          </a:prstGeom>
          <a:noFill/>
        </p:spPr>
        <p:txBody>
          <a:bodyPr wrap="square">
            <a:spAutoFit/>
          </a:bodyPr>
          <a:lstStyle/>
          <a:p>
            <a:pPr marL="374650" marR="293370" indent="45720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En el Informe de Desarrollo Humano 2019 se pone el énfasis en las desigualdades del desarrollo humano en el siglo XXI </a:t>
            </a:r>
            <a:endParaRPr lang="es-ES" sz="2400" dirty="0">
              <a:latin typeface="Arial" panose="020B0604020202020204" pitchFamily="34" charset="0"/>
              <a:ea typeface="Garamond" panose="02020404030301010803" pitchFamily="18" charset="0"/>
              <a:cs typeface="Garamond" panose="02020404030301010803" pitchFamily="18" charset="0"/>
            </a:endParaRPr>
          </a:p>
          <a:p>
            <a:pPr marL="374650" marR="293370" algn="just">
              <a:lnSpc>
                <a:spcPct val="150000"/>
              </a:lnSpc>
            </a:pPr>
            <a:r>
              <a:rPr lang="es-ES" sz="2400" spc="0" dirty="0">
                <a:effectLst/>
                <a:latin typeface="Arial" panose="020B0604020202020204" pitchFamily="34" charset="0"/>
                <a:ea typeface="Arial" panose="020B0604020202020204" pitchFamily="34" charset="0"/>
                <a:cs typeface="Garamond" panose="02020404030301010803" pitchFamily="18" charset="0"/>
              </a:rPr>
              <a:t>- Los países con mayor índice de desarrollo humano presentan generalmente mayores emisiones de carbono per cápita y tienen una huella ecológica más profunda.</a:t>
            </a:r>
            <a:endParaRPr lang="es-UY" sz="2400" spc="0" dirty="0">
              <a:effectLst/>
              <a:latin typeface="Garamond" panose="02020404030301010803" pitchFamily="18" charset="0"/>
              <a:ea typeface="Arial" panose="020B0604020202020204" pitchFamily="34" charset="0"/>
              <a:cs typeface="Garamond" panose="02020404030301010803" pitchFamily="18" charset="0"/>
            </a:endParaRPr>
          </a:p>
          <a:p>
            <a:pPr marR="296545" lvl="0" algn="just">
              <a:lnSpc>
                <a:spcPct val="150000"/>
              </a:lnSpc>
              <a:buSzPts val="1200"/>
              <a:tabLst>
                <a:tab pos="831850" algn="l"/>
              </a:tabLst>
            </a:pPr>
            <a:r>
              <a:rPr lang="es-ES" sz="2400" dirty="0">
                <a:latin typeface="Arial" panose="020B0604020202020204" pitchFamily="34" charset="0"/>
                <a:ea typeface="Arial" panose="020B0604020202020204" pitchFamily="34" charset="0"/>
                <a:cs typeface="Garamond" panose="02020404030301010803" pitchFamily="18" charset="0"/>
              </a:rPr>
              <a:t>   -  </a:t>
            </a:r>
            <a:r>
              <a:rPr lang="es-ES" sz="2400" spc="0" dirty="0">
                <a:effectLst/>
                <a:latin typeface="Arial" panose="020B0604020202020204" pitchFamily="34" charset="0"/>
                <a:ea typeface="Arial" panose="020B0604020202020204" pitchFamily="34" charset="0"/>
                <a:cs typeface="Garamond" panose="02020404030301010803" pitchFamily="18" charset="0"/>
              </a:rPr>
              <a:t>El cambio climático golpea primeramente y de forma</a:t>
            </a:r>
          </a:p>
          <a:p>
            <a:pPr marR="296545" lvl="0" algn="just">
              <a:lnSpc>
                <a:spcPct val="150000"/>
              </a:lnSpc>
              <a:buSzPts val="1200"/>
              <a:tabLst>
                <a:tab pos="831850" algn="l"/>
              </a:tabLst>
            </a:pPr>
            <a:r>
              <a:rPr lang="es-ES" sz="2400" spc="0" dirty="0">
                <a:effectLst/>
                <a:latin typeface="Arial" panose="020B0604020202020204" pitchFamily="34" charset="0"/>
                <a:ea typeface="Arial" panose="020B0604020202020204" pitchFamily="34" charset="0"/>
                <a:cs typeface="Garamond" panose="02020404030301010803" pitchFamily="18" charset="0"/>
              </a:rPr>
              <a:t>        más dura a los</a:t>
            </a:r>
            <a:r>
              <a:rPr lang="es-ES" sz="2400" spc="-10" dirty="0">
                <a:effectLst/>
                <a:latin typeface="Arial" panose="020B0604020202020204" pitchFamily="34" charset="0"/>
                <a:ea typeface="Arial" panose="020B0604020202020204" pitchFamily="34" charset="0"/>
                <a:cs typeface="Garamond" panose="02020404030301010803" pitchFamily="18" charset="0"/>
              </a:rPr>
              <a:t> </a:t>
            </a:r>
            <a:r>
              <a:rPr lang="es-ES" sz="2400" spc="0" dirty="0">
                <a:effectLst/>
                <a:latin typeface="Arial" panose="020B0604020202020204" pitchFamily="34" charset="0"/>
                <a:ea typeface="Arial" panose="020B0604020202020204" pitchFamily="34" charset="0"/>
                <a:cs typeface="Garamond" panose="02020404030301010803" pitchFamily="18" charset="0"/>
              </a:rPr>
              <a:t>trópicos</a:t>
            </a:r>
            <a:r>
              <a:rPr lang="es-ES" sz="2400" spc="-10" dirty="0">
                <a:effectLst/>
                <a:latin typeface="Arial" panose="020B0604020202020204" pitchFamily="34" charset="0"/>
                <a:ea typeface="Arial" panose="020B0604020202020204" pitchFamily="34" charset="0"/>
                <a:cs typeface="Garamond" panose="02020404030301010803" pitchFamily="18" charset="0"/>
              </a:rPr>
              <a:t> </a:t>
            </a:r>
            <a:r>
              <a:rPr lang="es-ES" sz="2400" spc="0" dirty="0">
                <a:effectLst/>
                <a:latin typeface="Arial" panose="020B0604020202020204" pitchFamily="34" charset="0"/>
                <a:ea typeface="Arial" panose="020B0604020202020204" pitchFamily="34" charset="0"/>
                <a:cs typeface="Garamond" panose="02020404030301010803" pitchFamily="18" charset="0"/>
              </a:rPr>
              <a:t>lo</a:t>
            </a:r>
            <a:r>
              <a:rPr lang="es-ES" sz="2400" spc="-10" dirty="0">
                <a:effectLst/>
                <a:latin typeface="Arial" panose="020B0604020202020204" pitchFamily="34" charset="0"/>
                <a:ea typeface="Arial" panose="020B0604020202020204" pitchFamily="34" charset="0"/>
                <a:cs typeface="Garamond" panose="02020404030301010803" pitchFamily="18" charset="0"/>
              </a:rPr>
              <a:t> </a:t>
            </a:r>
            <a:r>
              <a:rPr lang="es-ES" sz="2400" spc="0" dirty="0">
                <a:effectLst/>
                <a:latin typeface="Arial" panose="020B0604020202020204" pitchFamily="34" charset="0"/>
                <a:ea typeface="Arial" panose="020B0604020202020204" pitchFamily="34" charset="0"/>
                <a:cs typeface="Garamond" panose="02020404030301010803" pitchFamily="18" charset="0"/>
              </a:rPr>
              <a:t>cual</a:t>
            </a:r>
            <a:r>
              <a:rPr lang="es-ES" sz="2400" spc="-10" dirty="0">
                <a:effectLst/>
                <a:latin typeface="Arial" panose="020B0604020202020204" pitchFamily="34" charset="0"/>
                <a:ea typeface="Arial" panose="020B0604020202020204" pitchFamily="34" charset="0"/>
                <a:cs typeface="Garamond" panose="02020404030301010803" pitchFamily="18" charset="0"/>
              </a:rPr>
              <a:t> </a:t>
            </a:r>
            <a:r>
              <a:rPr lang="es-ES" sz="2400" spc="0" dirty="0">
                <a:effectLst/>
                <a:latin typeface="Arial" panose="020B0604020202020204" pitchFamily="34" charset="0"/>
                <a:ea typeface="Arial" panose="020B0604020202020204" pitchFamily="34" charset="0"/>
                <a:cs typeface="Garamond" panose="02020404030301010803" pitchFamily="18" charset="0"/>
              </a:rPr>
              <a:t>no es menor ya que</a:t>
            </a:r>
          </a:p>
          <a:p>
            <a:pPr marR="296545" lvl="0" algn="just">
              <a:lnSpc>
                <a:spcPct val="150000"/>
              </a:lnSpc>
              <a:buSzPts val="1200"/>
              <a:tabLst>
                <a:tab pos="831850" algn="l"/>
              </a:tabLst>
            </a:pPr>
            <a:r>
              <a:rPr lang="es-ES" sz="2400" dirty="0">
                <a:latin typeface="Arial" panose="020B0604020202020204" pitchFamily="34" charset="0"/>
                <a:ea typeface="Arial" panose="020B0604020202020204" pitchFamily="34" charset="0"/>
                <a:cs typeface="Garamond" panose="02020404030301010803" pitchFamily="18" charset="0"/>
              </a:rPr>
              <a:t>       </a:t>
            </a:r>
            <a:r>
              <a:rPr lang="es-ES" sz="2400" spc="0" dirty="0">
                <a:effectLst/>
                <a:latin typeface="Arial" panose="020B0604020202020204" pitchFamily="34" charset="0"/>
                <a:ea typeface="Arial" panose="020B0604020202020204" pitchFamily="34" charset="0"/>
                <a:cs typeface="Garamond" panose="02020404030301010803" pitchFamily="18" charset="0"/>
              </a:rPr>
              <a:t> muchos países tropicales son países en desarrollo.</a:t>
            </a:r>
          </a:p>
        </p:txBody>
      </p:sp>
    </p:spTree>
    <p:extLst>
      <p:ext uri="{BB962C8B-B14F-4D97-AF65-F5344CB8AC3E}">
        <p14:creationId xmlns:p14="http://schemas.microsoft.com/office/powerpoint/2010/main" val="61341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DCF3-6C7A-C030-EF7F-7243BCB0DA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D897CD-69CD-ADDA-46A5-8DC1F41F64A2}"/>
              </a:ext>
            </a:extLst>
          </p:cNvPr>
          <p:cNvSpPr txBox="1"/>
          <p:nvPr/>
        </p:nvSpPr>
        <p:spPr>
          <a:xfrm>
            <a:off x="207523" y="0"/>
            <a:ext cx="8728954" cy="4448975"/>
          </a:xfrm>
          <a:prstGeom prst="rect">
            <a:avLst/>
          </a:prstGeom>
          <a:noFill/>
        </p:spPr>
        <p:txBody>
          <a:bodyPr wrap="square">
            <a:spAutoFit/>
          </a:bodyPr>
          <a:lstStyle/>
          <a:p>
            <a:pPr marL="457200">
              <a:lnSpc>
                <a:spcPct val="107000"/>
              </a:lnSpc>
              <a:buNone/>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a:p>
            <a:pPr marL="374650" marR="293370" indent="457200" algn="just">
              <a:buNone/>
            </a:pPr>
            <a:r>
              <a:rPr lang="es-ES" sz="2800" dirty="0">
                <a:latin typeface="Arial" panose="020B0604020202020204" pitchFamily="34" charset="0"/>
                <a:ea typeface="Garamond" panose="02020404030301010803" pitchFamily="18" charset="0"/>
                <a:cs typeface="Garamond" panose="02020404030301010803" pitchFamily="18" charset="0"/>
              </a:rPr>
              <a:t>Ahora bien, algunos cambios en el transcurso de la evolución humana complejizan aún más nuestra relación con la naturaleza. </a:t>
            </a:r>
            <a:endParaRPr lang="es-UY" sz="2800" dirty="0">
              <a:latin typeface="Garamond" panose="02020404030301010803" pitchFamily="18" charset="0"/>
              <a:ea typeface="Garamond" panose="02020404030301010803" pitchFamily="18" charset="0"/>
              <a:cs typeface="Garamond" panose="02020404030301010803" pitchFamily="18" charset="0"/>
            </a:endParaRPr>
          </a:p>
          <a:p>
            <a:pPr marL="374650" marR="293370" indent="457200" algn="just">
              <a:buNone/>
            </a:pPr>
            <a:r>
              <a:rPr lang="es-ES" sz="2800" dirty="0">
                <a:latin typeface="Arial" panose="020B0604020202020204" pitchFamily="34" charset="0"/>
                <a:ea typeface="Garamond" panose="02020404030301010803" pitchFamily="18" charset="0"/>
                <a:cs typeface="Garamond" panose="02020404030301010803" pitchFamily="18" charset="0"/>
              </a:rPr>
              <a:t>El aumento demográfico, las pautas de consumo, los cambios culturales y las transformaciones tecnológicas han modificado los patrones de producción y de consumo. </a:t>
            </a:r>
            <a:endParaRPr lang="es-UY" sz="2800" dirty="0">
              <a:latin typeface="Garamond" panose="02020404030301010803" pitchFamily="18" charset="0"/>
              <a:ea typeface="Garamond" panose="02020404030301010803" pitchFamily="18" charset="0"/>
              <a:cs typeface="Garamond" panose="02020404030301010803" pitchFamily="18" charset="0"/>
            </a:endParaRPr>
          </a:p>
          <a:p>
            <a:pPr marL="457200">
              <a:lnSpc>
                <a:spcPct val="107000"/>
              </a:lnSpc>
              <a:spcAft>
                <a:spcPts val="800"/>
              </a:spcAft>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1034" name="Picture 10" descr="Montañas de ropa usada, en desuso: el Desierto de Atacama como basural ...">
            <a:extLst>
              <a:ext uri="{FF2B5EF4-FFF2-40B4-BE49-F238E27FC236}">
                <a16:creationId xmlns:a16="http://schemas.microsoft.com/office/drawing/2014/main" id="{22355016-B1E8-CB4F-2763-303404955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3429000"/>
            <a:ext cx="5045461" cy="30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14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93D8-A0A2-98BC-6DD6-97A28FAF8A82}"/>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2AB6A572-F4A7-2487-8B91-AB328EF62337}"/>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2" name="Rectángulo 1">
            <a:extLst>
              <a:ext uri="{FF2B5EF4-FFF2-40B4-BE49-F238E27FC236}">
                <a16:creationId xmlns:a16="http://schemas.microsoft.com/office/drawing/2014/main" id="{A8436E9A-089C-E01D-25D7-898709435460}"/>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309F39F7-0CA3-9F1E-8748-26034A66B15E}"/>
              </a:ext>
            </a:extLst>
          </p:cNvPr>
          <p:cNvSpPr txBox="1"/>
          <p:nvPr/>
        </p:nvSpPr>
        <p:spPr>
          <a:xfrm>
            <a:off x="384242" y="1490506"/>
            <a:ext cx="8375515" cy="5171737"/>
          </a:xfrm>
          <a:prstGeom prst="rect">
            <a:avLst/>
          </a:prstGeom>
          <a:noFill/>
        </p:spPr>
        <p:txBody>
          <a:bodyPr wrap="square">
            <a:spAutoFit/>
          </a:bodyPr>
          <a:lstStyle/>
          <a:p>
            <a:pPr marL="342900" marR="299085" lvl="0" indent="-342900" algn="just">
              <a:lnSpc>
                <a:spcPct val="150000"/>
              </a:lnSpc>
              <a:buSzPts val="1200"/>
              <a:buFontTx/>
              <a:buChar char="-"/>
              <a:tabLst>
                <a:tab pos="831850" algn="l"/>
              </a:tabLst>
            </a:pPr>
            <a:r>
              <a:rPr lang="es-ES" sz="3200" spc="0" dirty="0">
                <a:effectLst/>
                <a:latin typeface="Arial" panose="020B0604020202020204" pitchFamily="34" charset="0"/>
                <a:ea typeface="Arial" panose="020B0604020202020204" pitchFamily="34" charset="0"/>
                <a:cs typeface="Garamond" panose="02020404030301010803" pitchFamily="18" charset="0"/>
              </a:rPr>
              <a:t>Los países</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en</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desarrollo</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y</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las</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comunidades</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pobres</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tienen</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menor</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capacidad</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de</a:t>
            </a:r>
            <a:r>
              <a:rPr lang="es-ES" sz="3200" spc="-15" dirty="0">
                <a:effectLst/>
                <a:latin typeface="Arial" panose="020B0604020202020204" pitchFamily="34" charset="0"/>
                <a:ea typeface="Arial" panose="020B0604020202020204" pitchFamily="34" charset="0"/>
                <a:cs typeface="Garamond" panose="02020404030301010803" pitchFamily="18" charset="0"/>
              </a:rPr>
              <a:t> </a:t>
            </a:r>
            <a:r>
              <a:rPr lang="es-ES" sz="3200" spc="0" dirty="0">
                <a:effectLst/>
                <a:latin typeface="Arial" panose="020B0604020202020204" pitchFamily="34" charset="0"/>
                <a:ea typeface="Arial" panose="020B0604020202020204" pitchFamily="34" charset="0"/>
                <a:cs typeface="Garamond" panose="02020404030301010803" pitchFamily="18" charset="0"/>
              </a:rPr>
              <a:t>adaptación al cambio climático que los países ricos, por lo que las brechas socioeconómicas se </a:t>
            </a:r>
            <a:r>
              <a:rPr lang="es-ES" sz="3200" spc="-10" dirty="0">
                <a:effectLst/>
                <a:latin typeface="Arial" panose="020B0604020202020204" pitchFamily="34" charset="0"/>
                <a:ea typeface="Arial" panose="020B0604020202020204" pitchFamily="34" charset="0"/>
                <a:cs typeface="Garamond" panose="02020404030301010803" pitchFamily="18" charset="0"/>
              </a:rPr>
              <a:t>profundizan.</a:t>
            </a:r>
          </a:p>
          <a:p>
            <a:pPr marL="342900" marR="299085" lvl="0" indent="-342900" algn="just">
              <a:lnSpc>
                <a:spcPct val="150000"/>
              </a:lnSpc>
              <a:buSzPts val="1200"/>
              <a:buFontTx/>
              <a:buChar char="-"/>
              <a:tabLst>
                <a:tab pos="831850" algn="l"/>
              </a:tabLst>
            </a:pPr>
            <a:endParaRPr lang="es-UY" sz="3200" dirty="0"/>
          </a:p>
        </p:txBody>
      </p:sp>
    </p:spTree>
    <p:extLst>
      <p:ext uri="{BB962C8B-B14F-4D97-AF65-F5344CB8AC3E}">
        <p14:creationId xmlns:p14="http://schemas.microsoft.com/office/powerpoint/2010/main" val="3593240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24E7-D723-2265-E036-5303521F140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4C4E529-AF87-0D62-EC4B-F11DE717EDCB}"/>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7F1E13C-F903-1876-422A-40CB36B3D980}"/>
              </a:ext>
            </a:extLst>
          </p:cNvPr>
          <p:cNvSpPr/>
          <p:nvPr/>
        </p:nvSpPr>
        <p:spPr>
          <a:xfrm>
            <a:off x="712399" y="1776238"/>
            <a:ext cx="7287154" cy="3812903"/>
          </a:xfrm>
          <a:prstGeom prst="rect">
            <a:avLst/>
          </a:prstGeom>
        </p:spPr>
        <p:txBody>
          <a:bodyPr wrap="square">
            <a:spAutoFit/>
          </a:bodyPr>
          <a:lstStyle/>
          <a:p>
            <a:pPr algn="just">
              <a:lnSpc>
                <a:spcPct val="107000"/>
              </a:lnSpc>
              <a:spcAft>
                <a:spcPts val="600"/>
              </a:spcAft>
              <a:tabLst>
                <a:tab pos="2308860" algn="l"/>
              </a:tabLst>
            </a:pPr>
            <a:endParaRPr lang="es-UY"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600"/>
              </a:spcAft>
              <a:tabLst>
                <a:tab pos="2308860" algn="l"/>
              </a:tabLst>
            </a:pPr>
            <a:r>
              <a:rPr lang="es-UY" sz="2700" dirty="0"/>
              <a:t>La primera Conferencia de Naciones Unidas sobre medio Ambiente y Desarrollo se realizó en 1972 en Estocolmo, </a:t>
            </a:r>
            <a:r>
              <a:rPr lang="es-ES" sz="2800" dirty="0">
                <a:latin typeface="Arial" panose="020B0604020202020204" pitchFamily="34" charset="0"/>
                <a:ea typeface="Garamond" panose="02020404030301010803" pitchFamily="18" charset="0"/>
                <a:cs typeface="Garamond" panose="02020404030301010803" pitchFamily="18" charset="0"/>
              </a:rPr>
              <a:t>donde se creó el Programa de Naciones Unidas para el Medio Ambiente (PNUMA).</a:t>
            </a:r>
            <a:endParaRPr lang="es-UY" sz="2800" dirty="0">
              <a:latin typeface="Garamond" panose="02020404030301010803" pitchFamily="18" charset="0"/>
              <a:ea typeface="Garamond" panose="02020404030301010803" pitchFamily="18" charset="0"/>
              <a:cs typeface="Garamond" panose="02020404030301010803" pitchFamily="18" charset="0"/>
            </a:endParaRPr>
          </a:p>
          <a:p>
            <a:pPr algn="just">
              <a:lnSpc>
                <a:spcPct val="107000"/>
              </a:lnSpc>
              <a:spcAft>
                <a:spcPts val="600"/>
              </a:spcAft>
              <a:tabLst>
                <a:tab pos="2308860" algn="l"/>
              </a:tabLst>
            </a:pPr>
            <a:r>
              <a:rPr lang="es-UY" sz="2700" dirty="0"/>
              <a:t>.</a:t>
            </a:r>
          </a:p>
          <a:p>
            <a:pPr algn="just">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8C52CBF4-2856-2780-D366-A55D3F565A67}"/>
              </a:ext>
            </a:extLst>
          </p:cNvPr>
          <p:cNvSpPr txBox="1"/>
          <p:nvPr/>
        </p:nvSpPr>
        <p:spPr>
          <a:xfrm>
            <a:off x="248855" y="259444"/>
            <a:ext cx="8646289" cy="1384995"/>
          </a:xfrm>
          <a:prstGeom prst="rect">
            <a:avLst/>
          </a:prstGeom>
          <a:noFill/>
        </p:spPr>
        <p:txBody>
          <a:bodyPr wrap="square">
            <a:spAutoFit/>
          </a:bodyPr>
          <a:lstStyle/>
          <a:p>
            <a:pPr algn="ctr">
              <a:buClr>
                <a:schemeClr val="accent6">
                  <a:lumMod val="75000"/>
                </a:schemeClr>
              </a:buClr>
            </a:pPr>
            <a:r>
              <a:rPr lang="es-UY" sz="2800" b="1" dirty="0">
                <a:ea typeface="Calibri" panose="020F0502020204030204" pitchFamily="34" charset="0"/>
                <a:cs typeface="Times New Roman" panose="02020603050405020304" pitchFamily="18" charset="0"/>
              </a:rPr>
              <a:t>La Comunidad Internacional frente al cambio climático</a:t>
            </a:r>
            <a:r>
              <a:rPr lang="es-ES" sz="2800" b="1" spc="-5" dirty="0">
                <a:solidFill>
                  <a:srgbClr val="0F4761"/>
                </a:solidFill>
                <a:latin typeface="Arial" panose="020B0604020202020204" pitchFamily="34" charset="0"/>
                <a:ea typeface="Garamond" panose="02020404030301010803" pitchFamily="18" charset="0"/>
                <a:cs typeface="Garamond" panose="02020404030301010803" pitchFamily="18" charset="0"/>
              </a:rPr>
              <a:t>:</a:t>
            </a:r>
            <a:r>
              <a:rPr lang="es-ES" sz="28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2800" b="1" spc="-5" dirty="0">
                <a:solidFill>
                  <a:srgbClr val="0F4761"/>
                </a:solidFill>
                <a:latin typeface="Arial" panose="020B0604020202020204" pitchFamily="34" charset="0"/>
                <a:ea typeface="Garamond" panose="02020404030301010803" pitchFamily="18" charset="0"/>
                <a:cs typeface="Garamond" panose="02020404030301010803" pitchFamily="18" charset="0"/>
              </a:rPr>
              <a:t>crónica</a:t>
            </a:r>
            <a:r>
              <a:rPr lang="es-ES" sz="28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2800" b="1" spc="-5" dirty="0">
                <a:solidFill>
                  <a:srgbClr val="0F4761"/>
                </a:solidFill>
                <a:latin typeface="Arial" panose="020B0604020202020204" pitchFamily="34" charset="0"/>
                <a:ea typeface="Garamond" panose="02020404030301010803" pitchFamily="18" charset="0"/>
                <a:cs typeface="Garamond" panose="02020404030301010803" pitchFamily="18" charset="0"/>
              </a:rPr>
              <a:t>de</a:t>
            </a:r>
            <a:r>
              <a:rPr lang="es-ES" sz="2800" b="1" spc="-10" dirty="0">
                <a:solidFill>
                  <a:srgbClr val="0F4761"/>
                </a:solidFill>
                <a:latin typeface="Arial" panose="020B0604020202020204" pitchFamily="34" charset="0"/>
                <a:ea typeface="Garamond" panose="02020404030301010803" pitchFamily="18" charset="0"/>
                <a:cs typeface="Garamond" panose="02020404030301010803" pitchFamily="18" charset="0"/>
              </a:rPr>
              <a:t> </a:t>
            </a:r>
            <a:r>
              <a:rPr lang="es-ES" sz="2800" b="1" spc="-5" dirty="0">
                <a:solidFill>
                  <a:srgbClr val="0F4761"/>
                </a:solidFill>
                <a:latin typeface="Arial" panose="020B0604020202020204" pitchFamily="34" charset="0"/>
                <a:ea typeface="Garamond" panose="02020404030301010803" pitchFamily="18" charset="0"/>
                <a:cs typeface="Garamond" panose="02020404030301010803" pitchFamily="18" charset="0"/>
              </a:rPr>
              <a:t>una negociación estancada</a:t>
            </a:r>
            <a:endParaRPr lang="es-UY" sz="2800" b="1" dirty="0">
              <a:ea typeface="Calibri" panose="020F0502020204030204" pitchFamily="34" charset="0"/>
              <a:cs typeface="Times New Roman" panose="02020603050405020304" pitchFamily="18" charset="0"/>
            </a:endParaRPr>
          </a:p>
          <a:p>
            <a:pPr algn="ctr">
              <a:buClr>
                <a:schemeClr val="accent6">
                  <a:lumMod val="75000"/>
                </a:schemeClr>
              </a:buClr>
            </a:pPr>
            <a:endParaRPr lang="es-UY" sz="28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302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4C75C-C53A-88EE-6F98-742119EBA61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22CC837-6D7C-3CA4-1997-7F2007AC5329}"/>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2569A5D-E903-C5B6-EEB5-F544D7F2B45D}"/>
              </a:ext>
            </a:extLst>
          </p:cNvPr>
          <p:cNvSpPr txBox="1"/>
          <p:nvPr/>
        </p:nvSpPr>
        <p:spPr>
          <a:xfrm>
            <a:off x="525294" y="739302"/>
            <a:ext cx="7821038" cy="5022529"/>
          </a:xfrm>
          <a:prstGeom prst="rect">
            <a:avLst/>
          </a:prstGeom>
          <a:noFill/>
        </p:spPr>
        <p:txBody>
          <a:bodyPr wrap="square">
            <a:spAutoFit/>
          </a:bodyPr>
          <a:lstStyle/>
          <a:p>
            <a:pPr marL="831850" marR="29337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Para</a:t>
            </a:r>
            <a:r>
              <a:rPr lang="es-ES" sz="2400" dirty="0">
                <a:effectLst/>
                <a:latin typeface="Arial" panose="020B0604020202020204" pitchFamily="34" charset="0"/>
                <a:ea typeface="Garamond" panose="02020404030301010803" pitchFamily="18" charset="0"/>
                <a:cs typeface="Garamond" panose="02020404030301010803" pitchFamily="18" charset="0"/>
              </a:rPr>
              <a:t> la problemática específica del CC,</a:t>
            </a:r>
            <a:r>
              <a:rPr lang="es-ES" sz="2400" spc="-15" dirty="0">
                <a:effectLst/>
                <a:latin typeface="Arial" panose="020B0604020202020204" pitchFamily="34" charset="0"/>
                <a:ea typeface="Garamond" panose="02020404030301010803" pitchFamily="18" charset="0"/>
                <a:cs typeface="Garamond" panose="02020404030301010803" pitchFamily="18" charset="0"/>
              </a:rPr>
              <a:t> los </a:t>
            </a:r>
            <a:r>
              <a:rPr lang="es-ES" sz="2400" dirty="0">
                <a:effectLst/>
                <a:latin typeface="Arial" panose="020B0604020202020204" pitchFamily="34" charset="0"/>
                <a:ea typeface="Garamond" panose="02020404030301010803" pitchFamily="18" charset="0"/>
                <a:cs typeface="Garamond" panose="02020404030301010803" pitchFamily="18" charset="0"/>
              </a:rPr>
              <a:t>dos</a:t>
            </a:r>
            <a:r>
              <a:rPr lang="es-ES" sz="2400" spc="-15" dirty="0">
                <a:effectLst/>
                <a:latin typeface="Arial" panose="020B0604020202020204" pitchFamily="34" charset="0"/>
                <a:ea typeface="Garamond" panose="02020404030301010803" pitchFamily="18" charset="0"/>
                <a:cs typeface="Garamond" panose="02020404030301010803" pitchFamily="18" charset="0"/>
              </a:rPr>
              <a:t> acontecimientos clave fueron </a:t>
            </a:r>
          </a:p>
          <a:p>
            <a:pPr marL="831850" marR="293370" algn="just">
              <a:lnSpc>
                <a:spcPct val="150000"/>
              </a:lnSpc>
              <a:buNone/>
            </a:pPr>
            <a:endParaRPr lang="es-ES" sz="2400" spc="-15" dirty="0">
              <a:effectLst/>
              <a:latin typeface="Arial" panose="020B0604020202020204" pitchFamily="34" charset="0"/>
              <a:ea typeface="Garamond" panose="02020404030301010803" pitchFamily="18" charset="0"/>
              <a:cs typeface="Garamond" panose="02020404030301010803" pitchFamily="18" charset="0"/>
            </a:endParaRPr>
          </a:p>
          <a:p>
            <a:pPr marL="1174750" marR="293370" indent="-342900" algn="just">
              <a:lnSpc>
                <a:spcPct val="150000"/>
              </a:lnSpc>
              <a:buFont typeface="Wingdings" panose="05000000000000000000" pitchFamily="2" charset="2"/>
              <a:buChar char="Ø"/>
            </a:pP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creación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del Panel Intergubernamental de Expertos sobre el</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Cambio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Climático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(IPCC)</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1988</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y</a:t>
            </a:r>
          </a:p>
          <a:p>
            <a:pPr marL="1174750" marR="293370" indent="-342900" algn="just">
              <a:lnSpc>
                <a:spcPct val="150000"/>
              </a:lnSpc>
              <a:buFont typeface="Wingdings" panose="05000000000000000000" pitchFamily="2" charset="2"/>
              <a:buChar char="Ø"/>
            </a:pP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adopción de la Convención Marco de las Naciones Unidas sobre el Cambio Climático durante</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Cumbre de la Tierra de 1992.</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423397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5825A01-704D-8CE2-C9EA-BD040959D25C}"/>
              </a:ext>
            </a:extLst>
          </p:cNvPr>
          <p:cNvSpPr txBox="1"/>
          <p:nvPr/>
        </p:nvSpPr>
        <p:spPr>
          <a:xfrm>
            <a:off x="-311286" y="136187"/>
            <a:ext cx="9007813" cy="7053854"/>
          </a:xfrm>
          <a:prstGeom prst="rect">
            <a:avLst/>
          </a:prstGeom>
          <a:noFill/>
        </p:spPr>
        <p:txBody>
          <a:bodyPr wrap="square">
            <a:spAutoFit/>
          </a:bodyPr>
          <a:lstStyle/>
          <a:p>
            <a:pPr marL="831850" marR="292735"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La primera COP, se celebró en Berlín, y se estableció ahí un procedimiento para negociar mayores compromisos para los países desarrollados, preparando el terreno para el protocolo de Kioto que tendría lugar en la COP3 de 1997. </a:t>
            </a:r>
            <a:endParaRPr lang="es-UY" sz="2800" dirty="0">
              <a:effectLst/>
              <a:latin typeface="Garamond" panose="02020404030301010803" pitchFamily="18" charset="0"/>
              <a:ea typeface="Garamond" panose="02020404030301010803" pitchFamily="18" charset="0"/>
              <a:cs typeface="Garamond" panose="02020404030301010803" pitchFamily="18" charset="0"/>
            </a:endParaRPr>
          </a:p>
          <a:p>
            <a:pPr marL="831850" marR="292735"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Este protocolo fue</a:t>
            </a:r>
          </a:p>
          <a:p>
            <a:pPr marL="831850" marR="292735"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uno de los</a:t>
            </a:r>
          </a:p>
          <a:p>
            <a:pPr marL="831850" marR="292735"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acuerdos climáticos</a:t>
            </a:r>
          </a:p>
          <a:p>
            <a:pPr marL="831850" marR="292735" algn="just">
              <a:lnSpc>
                <a:spcPct val="150000"/>
              </a:lnSpc>
              <a:buNone/>
            </a:pPr>
            <a:r>
              <a:rPr lang="es-ES" sz="2800" dirty="0">
                <a:effectLst/>
                <a:latin typeface="Arial" panose="020B0604020202020204" pitchFamily="34" charset="0"/>
                <a:ea typeface="Garamond" panose="02020404030301010803" pitchFamily="18" charset="0"/>
                <a:cs typeface="Garamond" panose="02020404030301010803" pitchFamily="18" charset="0"/>
              </a:rPr>
              <a:t> más importantes.</a:t>
            </a:r>
          </a:p>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pic>
        <p:nvPicPr>
          <p:cNvPr id="8" name="Imagen 7">
            <a:extLst>
              <a:ext uri="{FF2B5EF4-FFF2-40B4-BE49-F238E27FC236}">
                <a16:creationId xmlns:a16="http://schemas.microsoft.com/office/drawing/2014/main" id="{842C4246-0CE4-5744-0561-BFA036A9C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968" y="3443661"/>
            <a:ext cx="2868383" cy="3278152"/>
          </a:xfrm>
          <a:prstGeom prst="rect">
            <a:avLst/>
          </a:prstGeom>
        </p:spPr>
      </p:pic>
    </p:spTree>
    <p:extLst>
      <p:ext uri="{BB962C8B-B14F-4D97-AF65-F5344CB8AC3E}">
        <p14:creationId xmlns:p14="http://schemas.microsoft.com/office/powerpoint/2010/main" val="977400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66AB-4181-BF8B-78A9-0A4F389EB88B}"/>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2FDF34A2-321C-A0F5-41C9-794279588BEE}"/>
              </a:ext>
            </a:extLst>
          </p:cNvPr>
          <p:cNvSpPr txBox="1"/>
          <p:nvPr/>
        </p:nvSpPr>
        <p:spPr>
          <a:xfrm>
            <a:off x="0" y="173478"/>
            <a:ext cx="9007813" cy="6684522"/>
          </a:xfrm>
          <a:prstGeom prst="rect">
            <a:avLst/>
          </a:prstGeom>
          <a:noFill/>
        </p:spPr>
        <p:txBody>
          <a:bodyPr wrap="square">
            <a:spAutoFit/>
          </a:bodyPr>
          <a:lstStyle/>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Allí los países desarrollados se comprometieron a reducir sus emisiones de GEI en un 5% para 2012 en comparación con los niveles de 1990, mientras que no se exigieron metas para los países en desarrollo.</a:t>
            </a:r>
          </a:p>
          <a:p>
            <a:pPr marL="831850" marR="292735" algn="just">
              <a:lnSpc>
                <a:spcPct val="150000"/>
              </a:lnSpc>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El protocolo estableció mecanismos a través de los cuales los países desarrollados pudieran invertir en proyectos de reducción de emisiones en países en desarrollo, favoreciendo su transición hacia economías bajas en carbono</a:t>
            </a:r>
            <a:r>
              <a:rPr lang="es-ES" sz="2400" dirty="0">
                <a:latin typeface="Arial" panose="020B0604020202020204" pitchFamily="34" charset="0"/>
                <a:ea typeface="Garamond" panose="02020404030301010803" pitchFamily="18" charset="0"/>
                <a:cs typeface="Garamond" panose="02020404030301010803" pitchFamily="18" charset="0"/>
              </a:rPr>
              <a:t>, a través de instrumentos como los </a:t>
            </a:r>
            <a:r>
              <a:rPr lang="es-ES" sz="2400" dirty="0">
                <a:effectLst/>
                <a:latin typeface="Arial" panose="020B0604020202020204" pitchFamily="34" charset="0"/>
                <a:ea typeface="Garamond" panose="02020404030301010803" pitchFamily="18" charset="0"/>
                <a:cs typeface="Garamond" panose="02020404030301010803" pitchFamily="18" charset="0"/>
              </a:rPr>
              <a:t>mercados de carbono, que son sistemas de intercambio de créditos o bonos de carbono entre países.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754266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A7CF-5CA9-852F-0EC7-E067E831AC1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2E1A608-CE60-7542-DF13-A75F77125E6A}"/>
              </a:ext>
            </a:extLst>
          </p:cNvPr>
          <p:cNvSpPr txBox="1"/>
          <p:nvPr/>
        </p:nvSpPr>
        <p:spPr>
          <a:xfrm>
            <a:off x="0" y="428016"/>
            <a:ext cx="9144000" cy="6117829"/>
          </a:xfrm>
          <a:prstGeom prst="rect">
            <a:avLst/>
          </a:prstGeom>
          <a:noFill/>
        </p:spPr>
        <p:txBody>
          <a:bodyPr wrap="square">
            <a:spAutoFit/>
          </a:bodyPr>
          <a:lstStyle/>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La COP15, celebrada en diciembre del 2009 en Copenhague, no tuvo grandes resultados, salvo un acuerdo por el que se creó un fondo para ayudar a la implementación de medidas para hacer frente al CC en países en desarrollo durante el período 2010-2012. </a:t>
            </a:r>
          </a:p>
          <a:p>
            <a:pPr marL="831850" marR="292735" algn="just">
              <a:lnSpc>
                <a:spcPct val="150000"/>
              </a:lnSpc>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En la Cumbre</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Doha</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(COP18)</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2012,</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se</a:t>
            </a:r>
            <a:r>
              <a:rPr lang="es-ES" sz="2400" spc="-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prorrogó el Protocolo de Kioto y se estableció un nuevo compromiso de reducción de emisiones de GEI para el período 2012-2020.</a:t>
            </a:r>
          </a:p>
          <a:p>
            <a:pPr marL="831850" marR="292735" algn="just">
              <a:lnSpc>
                <a:spcPct val="150000"/>
              </a:lnSpc>
              <a:buNone/>
            </a:pPr>
            <a:endParaRPr lang="es-ES" sz="2400" dirty="0">
              <a:latin typeface="Arial" panose="020B0604020202020204" pitchFamily="34"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454065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93D98-8FA8-0827-728F-7F9EB297E2B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12452CF-86CD-23F3-8F0E-6B1CB0D1B72E}"/>
              </a:ext>
            </a:extLst>
          </p:cNvPr>
          <p:cNvSpPr txBox="1"/>
          <p:nvPr/>
        </p:nvSpPr>
        <p:spPr>
          <a:xfrm>
            <a:off x="0" y="428016"/>
            <a:ext cx="9144000" cy="6117829"/>
          </a:xfrm>
          <a:prstGeom prst="rect">
            <a:avLst/>
          </a:prstGeom>
          <a:noFill/>
        </p:spPr>
        <p:txBody>
          <a:bodyPr wrap="square">
            <a:spAutoFit/>
          </a:bodyPr>
          <a:lstStyle/>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La COP21 de 2015 en París, fue un hito entre estas conferencias, ya que allí se logró el primer acuerdo mundial universal sobre el clima vinculante, conocido como: el Acuerdo</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París.</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831850" marR="292735"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Se </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fijó</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nueva</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meta</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mantener</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el</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aumento</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temperatura</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global</a:t>
            </a:r>
            <a:r>
              <a:rPr lang="es-ES" sz="2400" spc="-2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por debajo de los 2°C con respecto a los niveles preindustriales.</a:t>
            </a:r>
          </a:p>
          <a:p>
            <a:pPr marL="831850" marR="292735" algn="just">
              <a:lnSpc>
                <a:spcPct val="150000"/>
              </a:lnSpc>
              <a:buNone/>
            </a:pPr>
            <a:r>
              <a:rPr lang="es-ES" sz="2400" spc="-15" dirty="0">
                <a:latin typeface="Arial" panose="020B0604020202020204" pitchFamily="34" charset="0"/>
                <a:ea typeface="Garamond" panose="02020404030301010803" pitchFamily="18" charset="0"/>
                <a:cs typeface="Garamond" panose="02020404030301010803" pitchFamily="18" charset="0"/>
              </a:rPr>
              <a:t>También se e</a:t>
            </a:r>
            <a:r>
              <a:rPr lang="es-ES" sz="2400" dirty="0">
                <a:effectLst/>
                <a:latin typeface="Arial" panose="020B0604020202020204" pitchFamily="34" charset="0"/>
                <a:ea typeface="Garamond" panose="02020404030301010803" pitchFamily="18" charset="0"/>
                <a:cs typeface="Garamond" panose="02020404030301010803" pitchFamily="18" charset="0"/>
              </a:rPr>
              <a:t>stablecieron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contribuciones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determinadas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nivel nacional (NDC, por sus siglas en inglés) que son</a:t>
            </a:r>
            <a:r>
              <a:rPr lang="es-ES" sz="2400" spc="20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compromisos que asumieron los países para alcanzar dicha meta.</a:t>
            </a:r>
          </a:p>
        </p:txBody>
      </p:sp>
    </p:spTree>
    <p:extLst>
      <p:ext uri="{BB962C8B-B14F-4D97-AF65-F5344CB8AC3E}">
        <p14:creationId xmlns:p14="http://schemas.microsoft.com/office/powerpoint/2010/main" val="4160974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B067-B909-0045-4E7B-C3E201835B7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B12B3E1-3EDB-36D9-353E-8AF22CB10CA3}"/>
              </a:ext>
            </a:extLst>
          </p:cNvPr>
          <p:cNvSpPr txBox="1"/>
          <p:nvPr/>
        </p:nvSpPr>
        <p:spPr>
          <a:xfrm>
            <a:off x="-223737" y="468751"/>
            <a:ext cx="8978629" cy="5563831"/>
          </a:xfrm>
          <a:prstGeom prst="rect">
            <a:avLst/>
          </a:prstGeom>
          <a:noFill/>
        </p:spPr>
        <p:txBody>
          <a:bodyPr wrap="square">
            <a:spAutoFit/>
          </a:bodyPr>
          <a:lstStyle/>
          <a:p>
            <a:pPr marL="831850" marR="29337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La COP25 realizada en Madrid en el año 2019 planteó otro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nuevo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compromiso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para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que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los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países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presenten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planes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reducción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emisiones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más ambiciosos</a:t>
            </a:r>
            <a:r>
              <a:rPr lang="es-ES" sz="2400" dirty="0">
                <a:latin typeface="Arial" panose="020B0604020202020204" pitchFamily="34" charset="0"/>
                <a:ea typeface="Garamond" panose="02020404030301010803" pitchFamily="18" charset="0"/>
                <a:cs typeface="Garamond" panose="02020404030301010803" pitchFamily="18" charset="0"/>
              </a:rPr>
              <a:t>, pero </a:t>
            </a:r>
            <a:r>
              <a:rPr lang="es-ES" sz="2400" dirty="0">
                <a:effectLst/>
                <a:latin typeface="Arial" panose="020B0604020202020204" pitchFamily="34" charset="0"/>
                <a:ea typeface="Garamond" panose="02020404030301010803" pitchFamily="18" charset="0"/>
                <a:cs typeface="Garamond" panose="02020404030301010803" pitchFamily="18" charset="0"/>
              </a:rPr>
              <a:t> Estados</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Unidos,</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China,</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Rusia</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India</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no</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adhirieron siendo los mayores emisores de GEI.</a:t>
            </a:r>
            <a:r>
              <a:rPr lang="es-ES" sz="2400" spc="-30" dirty="0">
                <a:effectLst/>
                <a:latin typeface="Arial" panose="020B0604020202020204" pitchFamily="34" charset="0"/>
                <a:ea typeface="Garamond" panose="02020404030301010803" pitchFamily="18" charset="0"/>
                <a:cs typeface="Garamond" panose="02020404030301010803" pitchFamily="18" charset="0"/>
              </a:rPr>
              <a:t> </a:t>
            </a:r>
          </a:p>
          <a:p>
            <a:pPr marL="831850" marR="293370" algn="just">
              <a:lnSpc>
                <a:spcPct val="150000"/>
              </a:lnSpc>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831850" marR="29337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La COP27 en Egipto 2022 centró su atención en el Fondo de Pérdidas y Daños, un mecanismo destinado a financiar los efectos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irreversibles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del</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CC</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los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países</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en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desarrollo.</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p>
        </p:txBody>
      </p:sp>
    </p:spTree>
    <p:extLst>
      <p:ext uri="{BB962C8B-B14F-4D97-AF65-F5344CB8AC3E}">
        <p14:creationId xmlns:p14="http://schemas.microsoft.com/office/powerpoint/2010/main" val="2096126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2DD4D-C6E0-1A71-48E8-9671023B3E1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1F58F3B-BD55-A03D-E44E-8610A9FA354E}"/>
              </a:ext>
            </a:extLst>
          </p:cNvPr>
          <p:cNvSpPr txBox="1"/>
          <p:nvPr/>
        </p:nvSpPr>
        <p:spPr>
          <a:xfrm>
            <a:off x="-223737" y="468751"/>
            <a:ext cx="8978629" cy="6130524"/>
          </a:xfrm>
          <a:prstGeom prst="rect">
            <a:avLst/>
          </a:prstGeom>
          <a:noFill/>
        </p:spPr>
        <p:txBody>
          <a:bodyPr wrap="square">
            <a:spAutoFit/>
          </a:bodyPr>
          <a:lstStyle/>
          <a:p>
            <a:pPr marL="831850" marR="29337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En</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COP28</a:t>
            </a:r>
            <a:r>
              <a:rPr lang="es-ES" sz="2400" spc="-15"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 Dubái 2023 se realizó el primer balance global del Acuerdo de París que demostró lo lento de los avances en todos los ámbitos de la acción climática, aprobándose una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hoja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de</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ruta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para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la transición hacia el abandono de los combustibles fósiles.</a:t>
            </a:r>
          </a:p>
          <a:p>
            <a:pPr marL="831850" marR="293370" algn="just">
              <a:lnSpc>
                <a:spcPct val="150000"/>
              </a:lnSpc>
              <a:buNone/>
            </a:pP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831850" marR="293370" algn="just">
              <a:lnSpc>
                <a:spcPct val="150000"/>
              </a:lnSpc>
              <a:buNone/>
            </a:pPr>
            <a:r>
              <a:rPr lang="es-ES" sz="2400" dirty="0">
                <a:effectLst/>
                <a:latin typeface="Arial" panose="020B0604020202020204" pitchFamily="34" charset="0"/>
                <a:ea typeface="Garamond" panose="02020404030301010803" pitchFamily="18" charset="0"/>
                <a:cs typeface="Garamond" panose="02020404030301010803" pitchFamily="18" charset="0"/>
              </a:rPr>
              <a:t> En la COP29 de Azerbaiyán 2024 se alcanzó un acuerdo para regular el comercio internacional de créditos de carbono y se establecieron nuevos objetivos de financiación climática destinados a países en desarrollo.</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828865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grupo de personas de pie en la calle&#10;&#10;Descripción generada automáticamente">
            <a:extLst>
              <a:ext uri="{FF2B5EF4-FFF2-40B4-BE49-F238E27FC236}">
                <a16:creationId xmlns:a16="http://schemas.microsoft.com/office/drawing/2014/main" id="{DCC63C63-A508-709D-BB7E-4F72FE38E03C}"/>
              </a:ext>
            </a:extLst>
          </p:cNvPr>
          <p:cNvPicPr>
            <a:picLocks noChangeAspect="1"/>
          </p:cNvPicPr>
          <p:nvPr/>
        </p:nvPicPr>
        <p:blipFill>
          <a:blip r:embed="rId2"/>
          <a:stretch>
            <a:fillRect/>
          </a:stretch>
        </p:blipFill>
        <p:spPr>
          <a:xfrm>
            <a:off x="4937082" y="2767748"/>
            <a:ext cx="4057266" cy="5409688"/>
          </a:xfrm>
          <a:prstGeom prst="rect">
            <a:avLst/>
          </a:prstGeom>
        </p:spPr>
      </p:pic>
      <p:pic>
        <p:nvPicPr>
          <p:cNvPr id="5122" name="Picture 2" descr="Delegates at the COP28 closing plenary">
            <a:extLst>
              <a:ext uri="{FF2B5EF4-FFF2-40B4-BE49-F238E27FC236}">
                <a16:creationId xmlns:a16="http://schemas.microsoft.com/office/drawing/2014/main" id="{D717DC2A-EE73-0D39-CF43-6A9036EC5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52" y="127991"/>
            <a:ext cx="5376710" cy="358447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D8B488D-C032-D306-4B4D-DFD68601B463}"/>
              </a:ext>
            </a:extLst>
          </p:cNvPr>
          <p:cNvSpPr txBox="1"/>
          <p:nvPr/>
        </p:nvSpPr>
        <p:spPr>
          <a:xfrm>
            <a:off x="5907024" y="312456"/>
            <a:ext cx="4572000" cy="1569660"/>
          </a:xfrm>
          <a:prstGeom prst="rect">
            <a:avLst/>
          </a:prstGeom>
          <a:noFill/>
        </p:spPr>
        <p:txBody>
          <a:bodyPr wrap="square">
            <a:spAutoFit/>
          </a:bodyPr>
          <a:lstStyle/>
          <a:p>
            <a:pPr algn="l"/>
            <a:r>
              <a:rPr lang="es-ES" sz="3200" b="1" i="0" dirty="0">
                <a:solidFill>
                  <a:srgbClr val="08080A"/>
                </a:solidFill>
                <a:effectLst/>
                <a:latin typeface="+mj-lt"/>
              </a:rPr>
              <a:t>COP28: </a:t>
            </a:r>
          </a:p>
          <a:p>
            <a:pPr algn="l"/>
            <a:r>
              <a:rPr lang="es-ES" sz="3200" b="1" i="0" dirty="0">
                <a:solidFill>
                  <a:srgbClr val="08080A"/>
                </a:solidFill>
                <a:effectLst/>
                <a:latin typeface="+mj-lt"/>
              </a:rPr>
              <a:t>el Acuerdo de</a:t>
            </a:r>
          </a:p>
          <a:p>
            <a:pPr algn="l"/>
            <a:r>
              <a:rPr lang="es-ES" sz="3200" b="1" i="0" dirty="0">
                <a:solidFill>
                  <a:srgbClr val="08080A"/>
                </a:solidFill>
                <a:effectLst/>
                <a:latin typeface="+mj-lt"/>
              </a:rPr>
              <a:t> Dubái</a:t>
            </a:r>
          </a:p>
        </p:txBody>
      </p:sp>
      <p:sp>
        <p:nvSpPr>
          <p:cNvPr id="6" name="CuadroTexto 5">
            <a:extLst>
              <a:ext uri="{FF2B5EF4-FFF2-40B4-BE49-F238E27FC236}">
                <a16:creationId xmlns:a16="http://schemas.microsoft.com/office/drawing/2014/main" id="{45B64D6E-8B6A-54F2-E9B0-298AB22D0384}"/>
              </a:ext>
            </a:extLst>
          </p:cNvPr>
          <p:cNvSpPr txBox="1"/>
          <p:nvPr/>
        </p:nvSpPr>
        <p:spPr>
          <a:xfrm>
            <a:off x="561170" y="4417216"/>
            <a:ext cx="3571918" cy="1600438"/>
          </a:xfrm>
          <a:prstGeom prst="rect">
            <a:avLst/>
          </a:prstGeom>
          <a:noFill/>
        </p:spPr>
        <p:txBody>
          <a:bodyPr wrap="square">
            <a:spAutoFit/>
          </a:bodyPr>
          <a:lstStyle/>
          <a:p>
            <a:pPr algn="l"/>
            <a:endParaRPr lang="es-ES" sz="1400" b="0" i="0" dirty="0">
              <a:solidFill>
                <a:srgbClr val="08080A"/>
              </a:solidFill>
              <a:effectLst/>
              <a:latin typeface="+mj-lt"/>
            </a:endParaRPr>
          </a:p>
          <a:p>
            <a:pPr algn="l"/>
            <a:r>
              <a:rPr lang="es-ES" sz="2800" b="1" i="0" dirty="0">
                <a:solidFill>
                  <a:srgbClr val="000000"/>
                </a:solidFill>
                <a:effectLst/>
                <a:latin typeface="+mj-lt"/>
              </a:rPr>
              <a:t>198 países  firmaron el Acuerdo de Dubái. </a:t>
            </a:r>
            <a:endParaRPr lang="es-UY" sz="2800" dirty="0"/>
          </a:p>
        </p:txBody>
      </p:sp>
    </p:spTree>
    <p:extLst>
      <p:ext uri="{BB962C8B-B14F-4D97-AF65-F5344CB8AC3E}">
        <p14:creationId xmlns:p14="http://schemas.microsoft.com/office/powerpoint/2010/main" val="314643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C45C2-1B42-4F88-90AB-8B4E046BBE31}"/>
            </a:ext>
          </a:extLst>
        </p:cNvPr>
        <p:cNvGrpSpPr/>
        <p:nvPr/>
      </p:nvGrpSpPr>
      <p:grpSpPr>
        <a:xfrm>
          <a:off x="0" y="0"/>
          <a:ext cx="0" cy="0"/>
          <a:chOff x="0" y="0"/>
          <a:chExt cx="0" cy="0"/>
        </a:xfrm>
      </p:grpSpPr>
      <p:pic>
        <p:nvPicPr>
          <p:cNvPr id="2050" name="Picture 2" descr="Humo del escape del coche Primer plano Un humo denso sale del montón de escape de un coche. Profundidad de campo poco profunda, céntrate en el extremo del tubo de escape. Vista cercana. Foto de stock de coches">
            <a:extLst>
              <a:ext uri="{FF2B5EF4-FFF2-40B4-BE49-F238E27FC236}">
                <a16:creationId xmlns:a16="http://schemas.microsoft.com/office/drawing/2014/main" id="{23496EA7-E4C9-C8DA-FE39-D32DFCEB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082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E514061-3C24-4C2C-F965-B9093C908E61}"/>
              </a:ext>
            </a:extLst>
          </p:cNvPr>
          <p:cNvSpPr txBox="1"/>
          <p:nvPr/>
        </p:nvSpPr>
        <p:spPr>
          <a:xfrm>
            <a:off x="102870" y="3177540"/>
            <a:ext cx="8938260" cy="3454472"/>
          </a:xfrm>
          <a:prstGeom prst="rect">
            <a:avLst/>
          </a:prstGeom>
          <a:solidFill>
            <a:schemeClr val="bg1"/>
          </a:solidFill>
        </p:spPr>
        <p:txBody>
          <a:bodyPr wrap="square">
            <a:spAutoFit/>
          </a:bodyPr>
          <a:lstStyle/>
          <a:p>
            <a:pPr marL="457200">
              <a:lnSpc>
                <a:spcPct val="107000"/>
              </a:lnSpc>
              <a:buNone/>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a:p>
            <a:pPr marL="374650" marR="292735" indent="457200" algn="just">
              <a:buNone/>
            </a:pPr>
            <a:r>
              <a:rPr lang="es-ES" sz="2800" dirty="0">
                <a:latin typeface="Arial" panose="020B0604020202020204" pitchFamily="34" charset="0"/>
                <a:ea typeface="Garamond" panose="02020404030301010803" pitchFamily="18" charset="0"/>
                <a:cs typeface="Garamond" panose="02020404030301010803" pitchFamily="18" charset="0"/>
              </a:rPr>
              <a:t>El modo de producción vigente a escala global es el capitalismo y por eso se afecta la relación del ser humano con la naturaleza, por el empleo</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intensivo</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energía</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proveniente</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de</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combustibles</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fósiles</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y</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materias</a:t>
            </a:r>
            <a:r>
              <a:rPr lang="es-ES" sz="2800" spc="-20" dirty="0">
                <a:latin typeface="Arial" panose="020B0604020202020204" pitchFamily="34" charset="0"/>
                <a:ea typeface="Garamond" panose="02020404030301010803" pitchFamily="18" charset="0"/>
                <a:cs typeface="Garamond" panose="02020404030301010803" pitchFamily="18" charset="0"/>
              </a:rPr>
              <a:t> </a:t>
            </a:r>
            <a:r>
              <a:rPr lang="es-ES" sz="2800" dirty="0">
                <a:latin typeface="Arial" panose="020B0604020202020204" pitchFamily="34" charset="0"/>
                <a:ea typeface="Garamond" panose="02020404030301010803" pitchFamily="18" charset="0"/>
                <a:cs typeface="Garamond" panose="02020404030301010803" pitchFamily="18" charset="0"/>
              </a:rPr>
              <a:t>primas derivadas mayormente de la explotación de recursos naturales. </a:t>
            </a:r>
          </a:p>
          <a:p>
            <a:pPr marL="457200">
              <a:lnSpc>
                <a:spcPct val="107000"/>
              </a:lnSpc>
              <a:spcAft>
                <a:spcPts val="800"/>
              </a:spcAft>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7876419-754A-468C-F8BE-517D7EDDA2DD}"/>
              </a:ext>
            </a:extLst>
          </p:cNvPr>
          <p:cNvSpPr/>
          <p:nvPr/>
        </p:nvSpPr>
        <p:spPr>
          <a:xfrm>
            <a:off x="2948941" y="1943100"/>
            <a:ext cx="2191882" cy="594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716183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58109" y="1199024"/>
            <a:ext cx="6743794" cy="3647152"/>
          </a:xfrm>
          <a:prstGeom prst="rect">
            <a:avLst/>
          </a:prstGeom>
        </p:spPr>
        <p:txBody>
          <a:bodyPr wrap="square">
            <a:spAutoFit/>
          </a:bodyPr>
          <a:lstStyle/>
          <a:p>
            <a:r>
              <a:rPr lang="es-ES" sz="2100"/>
              <a:t>El carácter</a:t>
            </a:r>
          </a:p>
          <a:p>
            <a:endParaRPr lang="es-MX" sz="2100"/>
          </a:p>
          <a:p>
            <a:pPr marL="342900" indent="-342900">
              <a:buFont typeface="Wingdings" panose="05000000000000000000" pitchFamily="2" charset="2"/>
              <a:buChar char="Ø"/>
            </a:pPr>
            <a:r>
              <a:rPr lang="es-ES" sz="2100" b="1"/>
              <a:t>Global</a:t>
            </a:r>
            <a:endParaRPr lang="es-MX" sz="2100" b="1"/>
          </a:p>
          <a:p>
            <a:pPr marL="342900" indent="-342900">
              <a:buFont typeface="Wingdings" panose="05000000000000000000" pitchFamily="2" charset="2"/>
              <a:buChar char="Ø"/>
            </a:pPr>
            <a:r>
              <a:rPr lang="es-ES" sz="2100" b="1"/>
              <a:t>exponencial y</a:t>
            </a:r>
            <a:endParaRPr lang="es-MX" sz="2100" b="1"/>
          </a:p>
          <a:p>
            <a:pPr marL="342900" indent="-342900">
              <a:buFont typeface="Wingdings" panose="05000000000000000000" pitchFamily="2" charset="2"/>
              <a:buChar char="Ø"/>
            </a:pPr>
            <a:r>
              <a:rPr lang="es-ES" sz="2100" b="1"/>
              <a:t>persistente </a:t>
            </a:r>
            <a:r>
              <a:rPr lang="es-ES" sz="2100"/>
              <a:t>del cambio climático</a:t>
            </a:r>
          </a:p>
          <a:p>
            <a:endParaRPr lang="es-MX" sz="2100"/>
          </a:p>
          <a:p>
            <a:r>
              <a:rPr lang="es-ES" sz="2100"/>
              <a:t>Requiere de medidas para enfrentar sus efectos</a:t>
            </a:r>
          </a:p>
          <a:p>
            <a:endParaRPr lang="es-MX" sz="2100"/>
          </a:p>
          <a:p>
            <a:pPr marL="342900" indent="-342900">
              <a:buFont typeface="Wingdings" panose="05000000000000000000" pitchFamily="2" charset="2"/>
              <a:buChar char="q"/>
            </a:pPr>
            <a:r>
              <a:rPr lang="es-ES" sz="2100"/>
              <a:t>en el </a:t>
            </a:r>
            <a:r>
              <a:rPr lang="es-ES" sz="2100" b="1"/>
              <a:t>corto</a:t>
            </a:r>
            <a:endParaRPr lang="es-MX" sz="2100" b="1"/>
          </a:p>
          <a:p>
            <a:pPr marL="342900" indent="-342900">
              <a:buFont typeface="Wingdings" panose="05000000000000000000" pitchFamily="2" charset="2"/>
              <a:buChar char="q"/>
            </a:pPr>
            <a:r>
              <a:rPr lang="es-ES" sz="2100"/>
              <a:t>en el </a:t>
            </a:r>
            <a:r>
              <a:rPr lang="es-ES" sz="2100" b="1"/>
              <a:t>mediano</a:t>
            </a:r>
            <a:r>
              <a:rPr lang="es-ES" sz="2100"/>
              <a:t> y</a:t>
            </a:r>
            <a:endParaRPr lang="es-MX" sz="2100"/>
          </a:p>
          <a:p>
            <a:pPr marL="342900" indent="-342900">
              <a:buFont typeface="Wingdings" panose="05000000000000000000" pitchFamily="2" charset="2"/>
              <a:buChar char="q"/>
            </a:pPr>
            <a:r>
              <a:rPr lang="es-ES" sz="2100"/>
              <a:t>en </a:t>
            </a:r>
            <a:r>
              <a:rPr lang="es-ES" sz="2100" b="1"/>
              <a:t>largo plazo</a:t>
            </a:r>
            <a:r>
              <a:rPr lang="es-ES" sz="2100"/>
              <a:t>.</a:t>
            </a:r>
            <a:endParaRPr lang="es-MX" sz="2100" dirty="0"/>
          </a:p>
        </p:txBody>
      </p:sp>
      <p:sp>
        <p:nvSpPr>
          <p:cNvPr id="3" name="Rectángulo 2"/>
          <p:cNvSpPr/>
          <p:nvPr/>
        </p:nvSpPr>
        <p:spPr>
          <a:xfrm>
            <a:off x="749478" y="130689"/>
            <a:ext cx="8161057" cy="692049"/>
          </a:xfrm>
          <a:prstGeom prst="rect">
            <a:avLst/>
          </a:prstGeom>
        </p:spPr>
        <p:txBody>
          <a:bodyPr wrap="square">
            <a:spAutoFit/>
          </a:bodyPr>
          <a:lstStyle/>
          <a:p>
            <a:pPr algn="just">
              <a:lnSpc>
                <a:spcPct val="115000"/>
              </a:lnSpc>
            </a:pPr>
            <a:r>
              <a:rPr lang="es-ES" sz="3600" b="1" dirty="0">
                <a:latin typeface="AbadiMT-CondensedLight"/>
                <a:ea typeface="Calibri" panose="020F0502020204030204" pitchFamily="34" charset="0"/>
                <a:cs typeface="AbadiMT-CondensedLight"/>
              </a:rPr>
              <a:t>¿Qué hacer frente a la crisis ambiental ?</a:t>
            </a:r>
            <a:endParaRPr lang="es-MX" sz="3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84DD261D-269F-5F46-3304-E38731A1E33A}"/>
              </a:ext>
            </a:extLst>
          </p:cNvPr>
          <p:cNvSpPr txBox="1"/>
          <p:nvPr/>
        </p:nvSpPr>
        <p:spPr>
          <a:xfrm>
            <a:off x="258006" y="4633919"/>
            <a:ext cx="8403394" cy="1944122"/>
          </a:xfrm>
          <a:prstGeom prst="rect">
            <a:avLst/>
          </a:prstGeom>
          <a:noFill/>
        </p:spPr>
        <p:txBody>
          <a:bodyPr wrap="square">
            <a:spAutoFit/>
          </a:bodyPr>
          <a:lstStyle/>
          <a:p>
            <a:pPr marL="1727200">
              <a:lnSpc>
                <a:spcPct val="150000"/>
              </a:lnSpc>
              <a:spcBef>
                <a:spcPts val="800"/>
              </a:spcBef>
              <a:spcAft>
                <a:spcPts val="400"/>
              </a:spcAft>
              <a:buNone/>
              <a:tabLst>
                <a:tab pos="1727200" algn="l"/>
              </a:tabLst>
            </a:pPr>
            <a:r>
              <a:rPr lang="es-ES" sz="1400" b="1"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UY"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374650" marR="295275" indent="457200" algn="just">
              <a:buNone/>
            </a:pPr>
            <a:r>
              <a:rPr lang="es-ES" sz="2400" dirty="0">
                <a:effectLst/>
                <a:latin typeface="Arial" panose="020B0604020202020204" pitchFamily="34" charset="0"/>
                <a:ea typeface="Garamond" panose="02020404030301010803" pitchFamily="18" charset="0"/>
                <a:cs typeface="Garamond" panose="02020404030301010803" pitchFamily="18" charset="0"/>
              </a:rPr>
              <a:t>Las presiones sobre los límites planetarios ponen de manifiesto la necesidad de actuar para cambiar la forma en que nos relacionamos con el ambiente y promover procesos de desarrollo sostenibles.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441826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49320" y="826960"/>
            <a:ext cx="7845359" cy="799598"/>
          </a:xfrm>
        </p:spPr>
        <p:txBody>
          <a:bodyPr>
            <a:noAutofit/>
          </a:bodyPr>
          <a:lstStyle/>
          <a:p>
            <a:pPr algn="l"/>
            <a:r>
              <a:rPr lang="es-ES" sz="3600" dirty="0"/>
              <a:t>Las medidas de respuesta al cambio climático se dividen en dos categorías: </a:t>
            </a:r>
            <a:br>
              <a:rPr lang="es-ES" sz="3600" dirty="0"/>
            </a:br>
            <a:br>
              <a:rPr lang="es-MX" sz="3600" dirty="0"/>
            </a:br>
            <a:r>
              <a:rPr lang="es-MX" sz="3600" dirty="0"/>
              <a:t>      </a:t>
            </a:r>
            <a:r>
              <a:rPr lang="es-ES" sz="3600" dirty="0"/>
              <a:t>de </a:t>
            </a:r>
            <a:r>
              <a:rPr lang="es-ES" sz="3600" b="1" dirty="0"/>
              <a:t>mitigación</a:t>
            </a:r>
            <a:r>
              <a:rPr lang="es-ES" sz="3600" dirty="0"/>
              <a:t> y de  </a:t>
            </a:r>
            <a:r>
              <a:rPr lang="es-ES" sz="3600" b="1" dirty="0"/>
              <a:t>adaptación.</a:t>
            </a:r>
            <a:endParaRPr lang="es-MX" sz="3600" b="1" dirty="0"/>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09DC2F09-BDEE-94C7-3313-108F5A8BEF74}"/>
              </a:ext>
            </a:extLst>
          </p:cNvPr>
          <p:cNvSpPr txBox="1"/>
          <p:nvPr/>
        </p:nvSpPr>
        <p:spPr>
          <a:xfrm>
            <a:off x="433296" y="2456892"/>
            <a:ext cx="8061383" cy="3877536"/>
          </a:xfrm>
          <a:prstGeom prst="rect">
            <a:avLst/>
          </a:prstGeom>
          <a:noFill/>
        </p:spPr>
        <p:txBody>
          <a:bodyPr wrap="square">
            <a:spAutoFit/>
          </a:bodyPr>
          <a:lstStyle/>
          <a:p>
            <a:pPr algn="just">
              <a:lnSpc>
                <a:spcPct val="115000"/>
              </a:lnSpc>
            </a:pPr>
            <a:r>
              <a:rPr lang="es-UY" sz="3600" dirty="0">
                <a:latin typeface="Calibri" panose="020F0502020204030204" pitchFamily="34" charset="0"/>
                <a:ea typeface="Calibri" panose="020F0502020204030204" pitchFamily="34" charset="0"/>
                <a:cs typeface="Calibri" panose="020F0502020204030204" pitchFamily="34" charset="0"/>
              </a:rPr>
              <a:t>La </a:t>
            </a:r>
            <a:r>
              <a:rPr lang="es-UY" sz="3600" b="1" dirty="0">
                <a:latin typeface="Calibri" panose="020F0502020204030204" pitchFamily="34" charset="0"/>
                <a:ea typeface="Calibri" panose="020F0502020204030204" pitchFamily="34" charset="0"/>
                <a:cs typeface="Calibri" panose="020F0502020204030204" pitchFamily="34" charset="0"/>
              </a:rPr>
              <a:t>adaptación </a:t>
            </a:r>
            <a:r>
              <a:rPr lang="es-UY" sz="3600" dirty="0">
                <a:latin typeface="Calibri" panose="020F0502020204030204" pitchFamily="34" charset="0"/>
                <a:ea typeface="Calibri" panose="020F0502020204030204" pitchFamily="34" charset="0"/>
                <a:cs typeface="Calibri" panose="020F0502020204030204" pitchFamily="34" charset="0"/>
              </a:rPr>
              <a:t>es una forma de aprender a convivir con las consecuencias del CC. </a:t>
            </a:r>
          </a:p>
          <a:p>
            <a:pPr algn="just">
              <a:lnSpc>
                <a:spcPct val="115000"/>
              </a:lnSpc>
            </a:pPr>
            <a:endParaRPr lang="es-UY" sz="3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UY" sz="3600" dirty="0">
                <a:latin typeface="Calibri" panose="020F0502020204030204" pitchFamily="34" charset="0"/>
                <a:ea typeface="Calibri" panose="020F0502020204030204" pitchFamily="34" charset="0"/>
                <a:cs typeface="Calibri" panose="020F0502020204030204" pitchFamily="34" charset="0"/>
              </a:rPr>
              <a:t>Según los instrumentos que se usen se califican en:</a:t>
            </a:r>
          </a:p>
          <a:p>
            <a:pPr algn="just">
              <a:lnSpc>
                <a:spcPct val="115000"/>
              </a:lnSpc>
            </a:pPr>
            <a:r>
              <a:rPr lang="es-UY" sz="3600" dirty="0">
                <a:latin typeface="Calibri" panose="020F0502020204030204" pitchFamily="34" charset="0"/>
                <a:ea typeface="Calibri" panose="020F0502020204030204" pitchFamily="34" charset="0"/>
                <a:cs typeface="Calibri" panose="020F0502020204030204" pitchFamily="34" charset="0"/>
              </a:rPr>
              <a:t>medidas </a:t>
            </a:r>
            <a:r>
              <a:rPr lang="es-UY" sz="3600" b="1" dirty="0">
                <a:latin typeface="Calibri" panose="020F0502020204030204" pitchFamily="34" charset="0"/>
                <a:ea typeface="Calibri" panose="020F0502020204030204" pitchFamily="34" charset="0"/>
                <a:cs typeface="Calibri" panose="020F0502020204030204" pitchFamily="34" charset="0"/>
              </a:rPr>
              <a:t>reactivas o </a:t>
            </a:r>
            <a:r>
              <a:rPr lang="es-UY" sz="3600" dirty="0">
                <a:latin typeface="Calibri" panose="020F0502020204030204" pitchFamily="34" charset="0"/>
                <a:ea typeface="Calibri" panose="020F0502020204030204" pitchFamily="34" charset="0"/>
                <a:cs typeface="Calibri" panose="020F0502020204030204" pitchFamily="34" charset="0"/>
              </a:rPr>
              <a:t>medidas </a:t>
            </a:r>
            <a:r>
              <a:rPr lang="es-UY" sz="3600" b="1" dirty="0">
                <a:latin typeface="Calibri" panose="020F0502020204030204" pitchFamily="34" charset="0"/>
                <a:ea typeface="Calibri" panose="020F0502020204030204" pitchFamily="34" charset="0"/>
                <a:cs typeface="Calibri" panose="020F0502020204030204" pitchFamily="34" charset="0"/>
              </a:rPr>
              <a:t>preventivas</a:t>
            </a:r>
          </a:p>
        </p:txBody>
      </p:sp>
    </p:spTree>
    <p:extLst>
      <p:ext uri="{BB962C8B-B14F-4D97-AF65-F5344CB8AC3E}">
        <p14:creationId xmlns:p14="http://schemas.microsoft.com/office/powerpoint/2010/main" val="2089143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572452" y="750555"/>
            <a:ext cx="6172200" cy="799598"/>
          </a:xfrm>
        </p:spPr>
        <p:txBody>
          <a:bodyPr>
            <a:noAutofit/>
          </a:bodyPr>
          <a:lstStyle/>
          <a:p>
            <a:pPr algn="l"/>
            <a:br>
              <a:rPr lang="es-MX" sz="2700" dirty="0"/>
            </a:br>
            <a:endParaRPr lang="es-AR" sz="2700" dirty="0"/>
          </a:p>
        </p:txBody>
      </p:sp>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52691" y="346252"/>
            <a:ext cx="8038617" cy="2032288"/>
          </a:xfrm>
          <a:prstGeom prst="rect">
            <a:avLst/>
          </a:prstGeom>
        </p:spPr>
        <p:txBody>
          <a:bodyPr wrap="square">
            <a:spAutoFit/>
          </a:bodyPr>
          <a:lstStyle/>
          <a:p>
            <a:pPr algn="just">
              <a:lnSpc>
                <a:spcPct val="115000"/>
              </a:lnSpc>
            </a:pPr>
            <a:endParaRPr lang="es-UY" sz="2800" b="1" dirty="0"/>
          </a:p>
          <a:p>
            <a:pPr algn="just">
              <a:lnSpc>
                <a:spcPct val="115000"/>
              </a:lnSpc>
            </a:pPr>
            <a:r>
              <a:rPr lang="es-UY" sz="2800" dirty="0">
                <a:latin typeface="Arial" panose="020B0604020202020204" pitchFamily="34" charset="0"/>
                <a:ea typeface="Calibri" panose="020F0502020204030204" pitchFamily="34" charset="0"/>
                <a:cs typeface="Times New Roman" panose="02020603050405020304" pitchFamily="18" charset="0"/>
              </a:rPr>
              <a:t>La </a:t>
            </a:r>
            <a:r>
              <a:rPr lang="es-UY" sz="2800" b="1" dirty="0">
                <a:latin typeface="Arial" panose="020B0604020202020204" pitchFamily="34" charset="0"/>
                <a:ea typeface="Calibri" panose="020F0502020204030204" pitchFamily="34" charset="0"/>
                <a:cs typeface="Times New Roman" panose="02020603050405020304" pitchFamily="18" charset="0"/>
              </a:rPr>
              <a:t>mitigación</a:t>
            </a:r>
            <a:r>
              <a:rPr lang="es-UY" sz="2800" dirty="0">
                <a:latin typeface="Arial" panose="020B0604020202020204" pitchFamily="34" charset="0"/>
                <a:ea typeface="Calibri" panose="020F0502020204030204" pitchFamily="34" charset="0"/>
                <a:cs typeface="Times New Roman" panose="02020603050405020304" pitchFamily="18" charset="0"/>
              </a:rPr>
              <a:t> apunta a lograr medidas de disminución de emisión de los GEI y a la captura de carbono en depósitos terrestres. </a:t>
            </a:r>
            <a:endParaRPr lang="es-UY" sz="2400" dirty="0"/>
          </a:p>
        </p:txBody>
      </p:sp>
      <p:sp>
        <p:nvSpPr>
          <p:cNvPr id="6" name="CuadroTexto 5">
            <a:extLst>
              <a:ext uri="{FF2B5EF4-FFF2-40B4-BE49-F238E27FC236}">
                <a16:creationId xmlns:a16="http://schemas.microsoft.com/office/drawing/2014/main" id="{599D1DA0-9AC0-B71A-897A-942DEA81ABA4}"/>
              </a:ext>
            </a:extLst>
          </p:cNvPr>
          <p:cNvSpPr txBox="1"/>
          <p:nvPr/>
        </p:nvSpPr>
        <p:spPr>
          <a:xfrm>
            <a:off x="768717" y="3327400"/>
            <a:ext cx="8038617" cy="2677656"/>
          </a:xfrm>
          <a:prstGeom prst="rect">
            <a:avLst/>
          </a:prstGeom>
          <a:noFill/>
        </p:spPr>
        <p:txBody>
          <a:bodyPr wrap="square">
            <a:spAutoFit/>
          </a:bodyPr>
          <a:lstStyle/>
          <a:p>
            <a:r>
              <a:rPr lang="es-UY" sz="2800" b="1" dirty="0"/>
              <a:t> </a:t>
            </a:r>
            <a:r>
              <a:rPr lang="es-UY" sz="2800" dirty="0"/>
              <a:t>Las medidas de mitigación de mayor impacto están vinculadas con la forma en que se produce y se utiliza la energía.</a:t>
            </a:r>
          </a:p>
          <a:p>
            <a:endParaRPr lang="es-UY" sz="2800" dirty="0"/>
          </a:p>
          <a:p>
            <a:r>
              <a:rPr lang="es-UY" sz="2800" dirty="0"/>
              <a:t>El desarrollo de fuentes renovables, son impulsadas con este objetivo.</a:t>
            </a:r>
          </a:p>
        </p:txBody>
      </p:sp>
    </p:spTree>
    <p:extLst>
      <p:ext uri="{BB962C8B-B14F-4D97-AF65-F5344CB8AC3E}">
        <p14:creationId xmlns:p14="http://schemas.microsoft.com/office/powerpoint/2010/main" val="1711372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F397710-9DC1-492C-9342-6428770D3407}"/>
              </a:ext>
            </a:extLst>
          </p:cNvPr>
          <p:cNvSpPr/>
          <p:nvPr/>
        </p:nvSpPr>
        <p:spPr>
          <a:xfrm>
            <a:off x="248855" y="1464953"/>
            <a:ext cx="8419627" cy="991553"/>
          </a:xfrm>
          <a:prstGeom prst="rect">
            <a:avLst/>
          </a:prstGeom>
        </p:spPr>
        <p:txBody>
          <a:bodyPr wrap="square">
            <a:spAutoFit/>
          </a:bodyPr>
          <a:lstStyle/>
          <a:p>
            <a:pPr algn="just">
              <a:lnSpc>
                <a:spcPct val="107000"/>
              </a:lnSpc>
              <a:spcAft>
                <a:spcPts val="600"/>
              </a:spcAft>
              <a:tabLst>
                <a:tab pos="2308860" algn="l"/>
              </a:tabLst>
            </a:pPr>
            <a:r>
              <a:rPr lang="es-UY" sz="2700" dirty="0"/>
              <a:t>.</a:t>
            </a:r>
          </a:p>
          <a:p>
            <a:pPr algn="just">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7D3553A-0779-4914-A6C0-3E43B940B45B}"/>
              </a:ext>
            </a:extLst>
          </p:cNvPr>
          <p:cNvSpPr txBox="1"/>
          <p:nvPr/>
        </p:nvSpPr>
        <p:spPr>
          <a:xfrm>
            <a:off x="809204" y="0"/>
            <a:ext cx="7525591" cy="5262979"/>
          </a:xfrm>
          <a:prstGeom prst="rect">
            <a:avLst/>
          </a:prstGeom>
          <a:noFill/>
        </p:spPr>
        <p:txBody>
          <a:bodyPr wrap="square">
            <a:spAutoFit/>
          </a:bodyPr>
          <a:lstStyle/>
          <a:p>
            <a:endParaRPr lang="es-UY" sz="2800" b="1" dirty="0"/>
          </a:p>
          <a:p>
            <a:r>
              <a:rPr lang="es-UY" sz="2800" b="1" dirty="0"/>
              <a:t>Uruguay lidera en América Latina este proceso, con un 98 % de su </a:t>
            </a:r>
            <a:r>
              <a:rPr lang="es-UY" sz="2800" b="1" dirty="0" err="1"/>
              <a:t>matríz</a:t>
            </a:r>
            <a:r>
              <a:rPr lang="es-UY" sz="2800" b="1" dirty="0"/>
              <a:t> energética, basada en energía eléctrica que se produce a partir de recursos naturales, tales como los hídricos, eólicos y solares.</a:t>
            </a:r>
          </a:p>
          <a:p>
            <a:endParaRPr lang="es-UY" sz="2800" b="1" dirty="0"/>
          </a:p>
          <a:p>
            <a:r>
              <a:rPr lang="es-UY" sz="2800" b="1" dirty="0"/>
              <a:t>No obstante ello cambios en las formas de producción agrícola y ganadera son necesarios debido a las emisiones que estas actividades generan. </a:t>
            </a:r>
          </a:p>
        </p:txBody>
      </p:sp>
    </p:spTree>
    <p:extLst>
      <p:ext uri="{BB962C8B-B14F-4D97-AF65-F5344CB8AC3E}">
        <p14:creationId xmlns:p14="http://schemas.microsoft.com/office/powerpoint/2010/main" val="3254526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A8E8B-B35E-CA98-D01E-ADDE30C2460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5460CB9-2855-1837-9919-74F0F3D0F77F}"/>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AE8C4E7-130C-925E-22E5-04D2D33DD268}"/>
              </a:ext>
            </a:extLst>
          </p:cNvPr>
          <p:cNvSpPr/>
          <p:nvPr/>
        </p:nvSpPr>
        <p:spPr>
          <a:xfrm>
            <a:off x="248855" y="1464953"/>
            <a:ext cx="8419627" cy="991553"/>
          </a:xfrm>
          <a:prstGeom prst="rect">
            <a:avLst/>
          </a:prstGeom>
        </p:spPr>
        <p:txBody>
          <a:bodyPr wrap="square">
            <a:spAutoFit/>
          </a:bodyPr>
          <a:lstStyle/>
          <a:p>
            <a:pPr algn="just">
              <a:lnSpc>
                <a:spcPct val="107000"/>
              </a:lnSpc>
              <a:spcAft>
                <a:spcPts val="600"/>
              </a:spcAft>
              <a:tabLst>
                <a:tab pos="2308860" algn="l"/>
              </a:tabLst>
            </a:pPr>
            <a:r>
              <a:rPr lang="es-UY" sz="2700" dirty="0"/>
              <a:t>.</a:t>
            </a:r>
          </a:p>
          <a:p>
            <a:pPr algn="just">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A8EF4D4E-4A91-98A5-9683-1DF949038156}"/>
              </a:ext>
            </a:extLst>
          </p:cNvPr>
          <p:cNvSpPr txBox="1"/>
          <p:nvPr/>
        </p:nvSpPr>
        <p:spPr>
          <a:xfrm>
            <a:off x="475518" y="322077"/>
            <a:ext cx="8419627" cy="5130700"/>
          </a:xfrm>
          <a:prstGeom prst="rect">
            <a:avLst/>
          </a:prstGeom>
          <a:noFill/>
        </p:spPr>
        <p:txBody>
          <a:bodyPr wrap="square">
            <a:spAutoFit/>
          </a:bodyPr>
          <a:lstStyle/>
          <a:p>
            <a:pPr marL="374650" marR="292735" indent="457200" algn="just">
              <a:lnSpc>
                <a:spcPct val="150000"/>
              </a:lnSpc>
              <a:buNone/>
            </a:pPr>
            <a:r>
              <a:rPr lang="es-ES" dirty="0">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Otro de los compromisos logrados a nivel internacional, </a:t>
            </a:r>
            <a:r>
              <a:rPr lang="es-ES" sz="2400" dirty="0">
                <a:latin typeface="Arial" panose="020B0604020202020204" pitchFamily="34" charset="0"/>
                <a:ea typeface="Garamond" panose="02020404030301010803" pitchFamily="18" charset="0"/>
                <a:cs typeface="Garamond" panose="02020404030301010803" pitchFamily="18" charset="0"/>
              </a:rPr>
              <a:t>fue el compromiso con los Objetivos de Desarrollo Sostenible (ODS) que compromete a los ´países a que </a:t>
            </a:r>
            <a:r>
              <a:rPr lang="es-ES" sz="2400" dirty="0">
                <a:effectLst/>
                <a:latin typeface="Arial" panose="020B0604020202020204" pitchFamily="34" charset="0"/>
                <a:ea typeface="Garamond" panose="02020404030301010803" pitchFamily="18" charset="0"/>
                <a:cs typeface="Garamond" panose="02020404030301010803" pitchFamily="18" charset="0"/>
              </a:rPr>
              <a:t>desarrollen esfuerzos en materia ambiental en diferentes frentes</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para</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cumplir</a:t>
            </a:r>
            <a:r>
              <a:rPr lang="es-ES" sz="2400" spc="-10" dirty="0">
                <a:effectLst/>
                <a:latin typeface="Arial" panose="020B0604020202020204" pitchFamily="34" charset="0"/>
                <a:ea typeface="Garamond" panose="02020404030301010803" pitchFamily="18" charset="0"/>
                <a:cs typeface="Garamond" panose="02020404030301010803" pitchFamily="18" charset="0"/>
              </a:rPr>
              <a:t> </a:t>
            </a:r>
            <a:r>
              <a:rPr lang="es-ES" sz="2400" dirty="0">
                <a:effectLst/>
                <a:latin typeface="Arial" panose="020B0604020202020204" pitchFamily="34" charset="0"/>
                <a:ea typeface="Garamond" panose="02020404030301010803" pitchFamily="18" charset="0"/>
                <a:cs typeface="Garamond" panose="02020404030301010803" pitchFamily="18" charset="0"/>
              </a:rPr>
              <a:t>con las metas propuestas. </a:t>
            </a:r>
            <a:endParaRPr lang="es-UY" sz="2400" dirty="0">
              <a:effectLst/>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50000"/>
              </a:lnSpc>
              <a:buNone/>
            </a:pPr>
            <a:r>
              <a:rPr lang="es-ES" sz="2400" dirty="0">
                <a:latin typeface="Arial" panose="020B0604020202020204" pitchFamily="34" charset="0"/>
                <a:ea typeface="Garamond" panose="02020404030301010803" pitchFamily="18" charset="0"/>
                <a:cs typeface="Garamond" panose="02020404030301010803" pitchFamily="18" charset="0"/>
              </a:rPr>
              <a:t>El compromiso incluye 17 objetivos con múltiples metas.</a:t>
            </a:r>
          </a:p>
          <a:p>
            <a:pPr marL="374650" marR="292735" indent="457200" algn="just">
              <a:lnSpc>
                <a:spcPct val="150000"/>
              </a:lnSpc>
              <a:buNone/>
            </a:pPr>
            <a:endParaRPr lang="es-ES" dirty="0">
              <a:latin typeface="Arial" panose="020B0604020202020204" pitchFamily="34"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36971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E270-4306-0B96-0618-DB2CA6ED890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1907970-6D3E-C50E-A646-9980A029336D}"/>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6900CE3-6EF7-32AE-2BA2-E83B33879968}"/>
              </a:ext>
            </a:extLst>
          </p:cNvPr>
          <p:cNvSpPr/>
          <p:nvPr/>
        </p:nvSpPr>
        <p:spPr>
          <a:xfrm>
            <a:off x="248855" y="1464953"/>
            <a:ext cx="8419627" cy="991553"/>
          </a:xfrm>
          <a:prstGeom prst="rect">
            <a:avLst/>
          </a:prstGeom>
        </p:spPr>
        <p:txBody>
          <a:bodyPr wrap="square">
            <a:spAutoFit/>
          </a:bodyPr>
          <a:lstStyle/>
          <a:p>
            <a:pPr algn="just">
              <a:lnSpc>
                <a:spcPct val="107000"/>
              </a:lnSpc>
              <a:spcAft>
                <a:spcPts val="600"/>
              </a:spcAft>
              <a:tabLst>
                <a:tab pos="2308860" algn="l"/>
              </a:tabLst>
            </a:pPr>
            <a:r>
              <a:rPr lang="es-UY" sz="2700" dirty="0"/>
              <a:t>.</a:t>
            </a:r>
          </a:p>
          <a:p>
            <a:pPr algn="just">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Qué son los Objetivos de Desarrollo Sostenible?">
            <a:extLst>
              <a:ext uri="{FF2B5EF4-FFF2-40B4-BE49-F238E27FC236}">
                <a16:creationId xmlns:a16="http://schemas.microsoft.com/office/drawing/2014/main" id="{9E01ADBE-D9D0-5E5D-F3B7-D13B09471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74" y="-251459"/>
            <a:ext cx="11272948" cy="736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36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97D6-1900-CBAA-1104-7A96D0A6480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6AD1B85-E30C-A021-84F5-659BEE502665}"/>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6F9E95B-0DB4-CE70-13DF-60181D0E07AC}"/>
              </a:ext>
            </a:extLst>
          </p:cNvPr>
          <p:cNvSpPr/>
          <p:nvPr/>
        </p:nvSpPr>
        <p:spPr>
          <a:xfrm>
            <a:off x="248855" y="1464953"/>
            <a:ext cx="8419627" cy="991553"/>
          </a:xfrm>
          <a:prstGeom prst="rect">
            <a:avLst/>
          </a:prstGeom>
        </p:spPr>
        <p:txBody>
          <a:bodyPr wrap="square">
            <a:spAutoFit/>
          </a:bodyPr>
          <a:lstStyle/>
          <a:p>
            <a:pPr algn="just">
              <a:lnSpc>
                <a:spcPct val="107000"/>
              </a:lnSpc>
              <a:spcAft>
                <a:spcPts val="600"/>
              </a:spcAft>
              <a:tabLst>
                <a:tab pos="2308860" algn="l"/>
              </a:tabLst>
            </a:pPr>
            <a:r>
              <a:rPr lang="es-UY" sz="2700" dirty="0"/>
              <a:t>.</a:t>
            </a:r>
          </a:p>
          <a:p>
            <a:pPr algn="just">
              <a:lnSpc>
                <a:spcPct val="107000"/>
              </a:lnSpc>
              <a:spcAft>
                <a:spcPts val="600"/>
              </a:spcAft>
              <a:tabLst>
                <a:tab pos="2308860" algn="l"/>
              </a:tabLst>
            </a:pPr>
            <a:endParaRPr lang="es-UY"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028ABCD7-38E1-101B-D08E-EF85D1A2E0D7}"/>
              </a:ext>
            </a:extLst>
          </p:cNvPr>
          <p:cNvSpPr txBox="1"/>
          <p:nvPr/>
        </p:nvSpPr>
        <p:spPr>
          <a:xfrm>
            <a:off x="914400" y="2702761"/>
            <a:ext cx="7200900" cy="954107"/>
          </a:xfrm>
          <a:prstGeom prst="rect">
            <a:avLst/>
          </a:prstGeom>
          <a:noFill/>
        </p:spPr>
        <p:txBody>
          <a:bodyPr wrap="square">
            <a:spAutoFit/>
          </a:bodyPr>
          <a:lstStyle/>
          <a:p>
            <a:r>
              <a:rPr lang="es-UY" sz="2800" dirty="0"/>
              <a:t>https://www.youtube.com/watch?v=bk9Z6OWh_34&amp;t=212s</a:t>
            </a:r>
          </a:p>
        </p:txBody>
      </p:sp>
    </p:spTree>
    <p:extLst>
      <p:ext uri="{BB962C8B-B14F-4D97-AF65-F5344CB8AC3E}">
        <p14:creationId xmlns:p14="http://schemas.microsoft.com/office/powerpoint/2010/main" val="4260245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998F4-FD32-059F-BFA2-31EE708D8401}"/>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D6528484-9776-09A3-21AB-5FDEB86877D4}"/>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8128A34A-9DA3-0053-1FC3-BE77A91FB32E}"/>
              </a:ext>
            </a:extLst>
          </p:cNvPr>
          <p:cNvSpPr>
            <a:spLocks noGrp="1"/>
          </p:cNvSpPr>
          <p:nvPr>
            <p:ph idx="1"/>
          </p:nvPr>
        </p:nvSpPr>
        <p:spPr>
          <a:xfrm>
            <a:off x="1277634" y="857250"/>
            <a:ext cx="6534726" cy="5056026"/>
          </a:xfrm>
        </p:spPr>
        <p:txBody>
          <a:bodyPr>
            <a:normAutofit/>
          </a:bodyPr>
          <a:lstStyle/>
          <a:p>
            <a:pPr marL="0" indent="0" algn="just">
              <a:buClr>
                <a:schemeClr val="accent6">
                  <a:lumMod val="75000"/>
                </a:schemeClr>
              </a:buClr>
              <a:buNone/>
            </a:pPr>
            <a:endParaRPr lang="es-MX" sz="2400" dirty="0"/>
          </a:p>
          <a:p>
            <a:pPr marL="0" indent="0" algn="just">
              <a:buClr>
                <a:schemeClr val="accent6">
                  <a:lumMod val="75000"/>
                </a:schemeClr>
              </a:buClr>
              <a:buNone/>
            </a:pPr>
            <a:endParaRPr lang="es-AR" sz="2175" b="1" dirty="0">
              <a:solidFill>
                <a:schemeClr val="tx1">
                  <a:lumMod val="85000"/>
                  <a:lumOff val="15000"/>
                </a:schemeClr>
              </a:solidFill>
            </a:endParaRPr>
          </a:p>
        </p:txBody>
      </p:sp>
      <p:sp>
        <p:nvSpPr>
          <p:cNvPr id="2" name="Rectángulo 1">
            <a:extLst>
              <a:ext uri="{FF2B5EF4-FFF2-40B4-BE49-F238E27FC236}">
                <a16:creationId xmlns:a16="http://schemas.microsoft.com/office/drawing/2014/main" id="{AABB2B90-9795-B825-67F9-B8D33334F70C}"/>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59F82919-E68F-FDD7-44D0-B319C366DFDF}"/>
              </a:ext>
            </a:extLst>
          </p:cNvPr>
          <p:cNvSpPr/>
          <p:nvPr/>
        </p:nvSpPr>
        <p:spPr>
          <a:xfrm>
            <a:off x="486138" y="432967"/>
            <a:ext cx="8657862" cy="6755183"/>
          </a:xfrm>
          <a:prstGeom prst="rect">
            <a:avLst/>
          </a:prstGeom>
        </p:spPr>
        <p:txBody>
          <a:bodyPr wrap="square">
            <a:spAutoFit/>
          </a:bodyPr>
          <a:lstStyle/>
          <a:p>
            <a:pPr algn="just">
              <a:lnSpc>
                <a:spcPct val="115000"/>
              </a:lnSpc>
            </a:pPr>
            <a:r>
              <a:rPr lang="es-ES" sz="3200" dirty="0">
                <a:latin typeface="+mj-lt"/>
                <a:ea typeface="Calibri" panose="020F0502020204030204" pitchFamily="34" charset="0"/>
                <a:cs typeface="IbarraReal-Regular"/>
              </a:rPr>
              <a:t>En síntesis:</a:t>
            </a:r>
          </a:p>
          <a:p>
            <a:pPr algn="just">
              <a:lnSpc>
                <a:spcPct val="115000"/>
              </a:lnSpc>
            </a:pPr>
            <a:endParaRPr lang="es-ES" sz="3200" dirty="0">
              <a:latin typeface="+mj-lt"/>
              <a:ea typeface="Calibri" panose="020F0502020204030204" pitchFamily="34" charset="0"/>
              <a:cs typeface="IbarraReal-Regular"/>
            </a:endParaRPr>
          </a:p>
          <a:p>
            <a:r>
              <a:rPr lang="es-UY" sz="3200" dirty="0">
                <a:latin typeface="+mj-lt"/>
              </a:rPr>
              <a:t>Los problemas socio ambientales son la expresión de los conflictos y contradicciones entre las sociedades humanas y el ambiente.</a:t>
            </a:r>
          </a:p>
          <a:p>
            <a:endParaRPr lang="es-UY" sz="3200" dirty="0">
              <a:latin typeface="+mj-lt"/>
            </a:endParaRPr>
          </a:p>
          <a:p>
            <a:r>
              <a:rPr lang="es-UY" sz="3200" dirty="0">
                <a:latin typeface="+mj-lt"/>
              </a:rPr>
              <a:t>El ritmo, amplitud, nivel y profundidad de las consecuencias de la depredación y la contaminación que provoca el hombre hoy con una problemática de gran envergadura a afrontar.</a:t>
            </a:r>
          </a:p>
          <a:p>
            <a:endParaRPr lang="es-UY" sz="2400" dirty="0">
              <a:latin typeface="+mj-lt"/>
            </a:endParaRPr>
          </a:p>
          <a:p>
            <a:endParaRPr lang="es-UY" sz="1800" dirty="0">
              <a:latin typeface="+mj-lt"/>
            </a:endParaRPr>
          </a:p>
          <a:p>
            <a:endParaRPr lang="es-UY" sz="1800" dirty="0">
              <a:latin typeface="+mj-lt"/>
            </a:endParaRPr>
          </a:p>
          <a:p>
            <a:pPr algn="just">
              <a:lnSpc>
                <a:spcPct val="115000"/>
              </a:lnSpc>
            </a:pPr>
            <a:endParaRPr lang="es-MX"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859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007C-7F96-6108-3A3D-ED00D87B3E7E}"/>
            </a:ext>
          </a:extLst>
        </p:cNvPr>
        <p:cNvGrpSpPr/>
        <p:nvPr/>
      </p:nvGrpSpPr>
      <p:grpSpPr>
        <a:xfrm>
          <a:off x="0" y="0"/>
          <a:ext cx="0" cy="0"/>
          <a:chOff x="0" y="0"/>
          <a:chExt cx="0" cy="0"/>
        </a:xfrm>
      </p:grpSpPr>
      <p:sp>
        <p:nvSpPr>
          <p:cNvPr id="5" name="1 Título">
            <a:extLst>
              <a:ext uri="{FF2B5EF4-FFF2-40B4-BE49-F238E27FC236}">
                <a16:creationId xmlns:a16="http://schemas.microsoft.com/office/drawing/2014/main" id="{65444072-8E71-E0D3-2E85-8B635C1D236E}"/>
              </a:ext>
            </a:extLst>
          </p:cNvPr>
          <p:cNvSpPr>
            <a:spLocks noGrp="1"/>
          </p:cNvSpPr>
          <p:nvPr>
            <p:ph type="title"/>
          </p:nvPr>
        </p:nvSpPr>
        <p:spPr>
          <a:xfrm>
            <a:off x="1485900" y="1063228"/>
            <a:ext cx="6172200" cy="799598"/>
          </a:xfrm>
        </p:spPr>
        <p:txBody>
          <a:bodyPr>
            <a:noAutofit/>
          </a:bodyPr>
          <a:lstStyle/>
          <a:p>
            <a:pPr algn="l"/>
            <a:br>
              <a:rPr lang="es-MX" sz="2700" dirty="0"/>
            </a:br>
            <a:endParaRPr lang="es-AR" sz="2700" dirty="0"/>
          </a:p>
        </p:txBody>
      </p:sp>
      <p:sp>
        <p:nvSpPr>
          <p:cNvPr id="6" name="2 Marcador de contenido">
            <a:extLst>
              <a:ext uri="{FF2B5EF4-FFF2-40B4-BE49-F238E27FC236}">
                <a16:creationId xmlns:a16="http://schemas.microsoft.com/office/drawing/2014/main" id="{2C745E37-8C0A-6FE9-80A0-9AE88234D7E1}"/>
              </a:ext>
            </a:extLst>
          </p:cNvPr>
          <p:cNvSpPr>
            <a:spLocks noGrp="1"/>
          </p:cNvSpPr>
          <p:nvPr>
            <p:ph idx="1"/>
          </p:nvPr>
        </p:nvSpPr>
        <p:spPr>
          <a:xfrm>
            <a:off x="483488" y="4536165"/>
            <a:ext cx="8174374" cy="5056026"/>
          </a:xfrm>
        </p:spPr>
        <p:txBody>
          <a:bodyPr>
            <a:normAutofit/>
          </a:bodyPr>
          <a:lstStyle/>
          <a:p>
            <a:pPr marL="50800" indent="0">
              <a:buNone/>
            </a:pPr>
            <a:r>
              <a:rPr lang="es-UY" b="1" dirty="0">
                <a:latin typeface="Britannic Bold" panose="020B0903060703020204" pitchFamily="34" charset="0"/>
              </a:rPr>
              <a:t>Y todo lo hasta ahora  señalado, atravesado por el compromiso de cumplimiento de  los 17 ODS          (Objetivos de Desarrollo Sostenible) al 2030</a:t>
            </a:r>
          </a:p>
        </p:txBody>
      </p:sp>
      <p:sp>
        <p:nvSpPr>
          <p:cNvPr id="2" name="Rectángulo 1">
            <a:extLst>
              <a:ext uri="{FF2B5EF4-FFF2-40B4-BE49-F238E27FC236}">
                <a16:creationId xmlns:a16="http://schemas.microsoft.com/office/drawing/2014/main" id="{0B19CC0A-7C02-83E7-3E6E-F65BC4D67552}"/>
              </a:ext>
            </a:extLst>
          </p:cNvPr>
          <p:cNvSpPr/>
          <p:nvPr/>
        </p:nvSpPr>
        <p:spPr>
          <a:xfrm>
            <a:off x="1546176" y="2456892"/>
            <a:ext cx="2809800" cy="861070"/>
          </a:xfrm>
          <a:prstGeom prst="rect">
            <a:avLst/>
          </a:prstGeom>
        </p:spPr>
        <p:txBody>
          <a:bodyPr wrap="square">
            <a:spAutoFit/>
          </a:bodyPr>
          <a:lstStyle/>
          <a:p>
            <a:endParaRPr lang="es-MX" sz="788" dirty="0"/>
          </a:p>
          <a:p>
            <a:endParaRPr lang="es-MX" sz="788" dirty="0"/>
          </a:p>
          <a:p>
            <a:endParaRPr lang="es-MX" sz="788" dirty="0"/>
          </a:p>
          <a:p>
            <a:endParaRPr lang="es-MX" sz="788" dirty="0"/>
          </a:p>
          <a:p>
            <a:endParaRPr lang="es-MX" sz="788" dirty="0"/>
          </a:p>
          <a:p>
            <a:pPr algn="just">
              <a:lnSpc>
                <a:spcPct val="107000"/>
              </a:lnSpc>
              <a:spcBef>
                <a:spcPts val="281"/>
              </a:spcBef>
              <a:spcAft>
                <a:spcPts val="450"/>
              </a:spcAft>
            </a:pPr>
            <a:endParaRPr lang="es-MX"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45E5F4AC-A9B7-508C-387A-B088215751D8}"/>
              </a:ext>
            </a:extLst>
          </p:cNvPr>
          <p:cNvSpPr/>
          <p:nvPr/>
        </p:nvSpPr>
        <p:spPr>
          <a:xfrm>
            <a:off x="486138" y="438180"/>
            <a:ext cx="8657862" cy="4268348"/>
          </a:xfrm>
          <a:prstGeom prst="rect">
            <a:avLst/>
          </a:prstGeom>
        </p:spPr>
        <p:txBody>
          <a:bodyPr wrap="square">
            <a:spAutoFit/>
          </a:bodyPr>
          <a:lstStyle/>
          <a:p>
            <a:r>
              <a:rPr lang="es-UY" sz="2800" dirty="0">
                <a:latin typeface="+mj-lt"/>
              </a:rPr>
              <a:t>Stiglitz señala que la mayor problemática para resolver estos problemas es el hecho de estar  ”atrapados” en este planeta, por lo que deben encararse en forma global.</a:t>
            </a:r>
          </a:p>
          <a:p>
            <a:endParaRPr lang="es-UY" sz="2800" dirty="0">
              <a:latin typeface="+mj-lt"/>
            </a:endParaRPr>
          </a:p>
          <a:p>
            <a:r>
              <a:rPr lang="es-UY" sz="2800" dirty="0">
                <a:latin typeface="+mj-lt"/>
              </a:rPr>
              <a:t>En la búsqueda del Desarrollo Humano con equidad, es imperioso encarar medidas de mitigación y adaptación al CC en los países mas vulnerables.</a:t>
            </a:r>
          </a:p>
          <a:p>
            <a:endParaRPr lang="es-UY" sz="1800" dirty="0">
              <a:latin typeface="+mj-lt"/>
            </a:endParaRPr>
          </a:p>
          <a:p>
            <a:endParaRPr lang="es-UY" sz="1800" dirty="0">
              <a:latin typeface="+mj-lt"/>
            </a:endParaRPr>
          </a:p>
          <a:p>
            <a:pPr algn="just">
              <a:lnSpc>
                <a:spcPct val="115000"/>
              </a:lnSpc>
            </a:pPr>
            <a:endParaRPr lang="es-MX"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873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036A0-E76E-E188-11E1-19086C71F4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1D7B4D2-FEB3-A02D-9B21-77BA451EF8A6}"/>
              </a:ext>
            </a:extLst>
          </p:cNvPr>
          <p:cNvSpPr txBox="1"/>
          <p:nvPr/>
        </p:nvSpPr>
        <p:spPr>
          <a:xfrm>
            <a:off x="444788" y="165171"/>
            <a:ext cx="8588376" cy="6771084"/>
          </a:xfrm>
          <a:prstGeom prst="rect">
            <a:avLst/>
          </a:prstGeom>
          <a:noFill/>
        </p:spPr>
        <p:txBody>
          <a:bodyPr wrap="square">
            <a:spAutoFit/>
          </a:bodyPr>
          <a:lstStyle/>
          <a:p>
            <a:r>
              <a:rPr lang="es-UY" sz="2800" dirty="0"/>
              <a:t>Y el cambio en Uruguay ¿se </a:t>
            </a:r>
            <a:r>
              <a:rPr lang="es-UY" sz="2800" dirty="0" err="1"/>
              <a:t>dió</a:t>
            </a:r>
            <a:r>
              <a:rPr lang="es-UY" sz="2800" dirty="0"/>
              <a:t>?</a:t>
            </a:r>
          </a:p>
          <a:p>
            <a:endParaRPr lang="es-UY" sz="2800" dirty="0"/>
          </a:p>
          <a:p>
            <a:pPr marL="457200" indent="-457200">
              <a:buFont typeface="Wingdings" panose="05000000000000000000" pitchFamily="2" charset="2"/>
              <a:buChar char="Ø"/>
            </a:pPr>
            <a:r>
              <a:rPr lang="es-UY" sz="2800" dirty="0"/>
              <a:t>Política energética </a:t>
            </a:r>
          </a:p>
          <a:p>
            <a:pPr marL="457200" indent="-457200">
              <a:buFont typeface="Wingdings" panose="05000000000000000000" pitchFamily="2" charset="2"/>
              <a:buChar char="Ø"/>
            </a:pPr>
            <a:r>
              <a:rPr lang="es-UY" sz="2800" dirty="0"/>
              <a:t>Política Nacional de Cambio Climático </a:t>
            </a:r>
          </a:p>
          <a:p>
            <a:pPr marL="457200" indent="-457200">
              <a:buFont typeface="Wingdings" panose="05000000000000000000" pitchFamily="2" charset="2"/>
              <a:buChar char="Ø"/>
            </a:pPr>
            <a:r>
              <a:rPr lang="es-UY" sz="2800" dirty="0"/>
              <a:t>Estrategia Climática de Largo Plazo </a:t>
            </a:r>
          </a:p>
          <a:p>
            <a:pPr marL="457200" indent="-457200">
              <a:buFont typeface="Wingdings" panose="05000000000000000000" pitchFamily="2" charset="2"/>
              <a:buChar char="Ø"/>
            </a:pPr>
            <a:r>
              <a:rPr lang="es-UY" sz="2800" dirty="0"/>
              <a:t>Plan Nacional de Aguas</a:t>
            </a:r>
          </a:p>
          <a:p>
            <a:pPr marL="457200" indent="-457200">
              <a:buFont typeface="Wingdings" panose="05000000000000000000" pitchFamily="2" charset="2"/>
              <a:buChar char="Ø"/>
            </a:pPr>
            <a:r>
              <a:rPr lang="es-UY" sz="2800" dirty="0"/>
              <a:t>Presentación de Uruguay de las  NDC 1</a:t>
            </a:r>
          </a:p>
          <a:p>
            <a:pPr marL="457200" indent="-457200">
              <a:buFont typeface="Wingdings" panose="05000000000000000000" pitchFamily="2" charset="2"/>
              <a:buChar char="Ø"/>
            </a:pPr>
            <a:r>
              <a:rPr lang="es-UY" sz="2800" dirty="0"/>
              <a:t>Ley de Gestión Integral de Residuos</a:t>
            </a:r>
          </a:p>
          <a:p>
            <a:pPr marL="457200" indent="-457200">
              <a:buFont typeface="Wingdings" panose="05000000000000000000" pitchFamily="2" charset="2"/>
              <a:buChar char="Ø"/>
            </a:pPr>
            <a:r>
              <a:rPr lang="es-UY" sz="2800" dirty="0"/>
              <a:t>Creación del Ministerio de Ambiente</a:t>
            </a:r>
          </a:p>
          <a:p>
            <a:pPr marL="457200" indent="-457200">
              <a:buFont typeface="Wingdings" panose="05000000000000000000" pitchFamily="2" charset="2"/>
              <a:buChar char="Ø"/>
            </a:pPr>
            <a:r>
              <a:rPr lang="es-UY" sz="2800" dirty="0"/>
              <a:t>Plan Nacional de Gestión de Residuos</a:t>
            </a:r>
          </a:p>
          <a:p>
            <a:pPr marL="457200" indent="-457200">
              <a:buFont typeface="Wingdings" panose="05000000000000000000" pitchFamily="2" charset="2"/>
              <a:buChar char="Ø"/>
            </a:pPr>
            <a:r>
              <a:rPr lang="es-UY" sz="2800" dirty="0"/>
              <a:t>Estrategia Nacional de Pérdida y Reducción de Desperdicios de alimentos</a:t>
            </a:r>
          </a:p>
          <a:p>
            <a:pPr marL="457200" indent="-457200">
              <a:buFont typeface="Wingdings" panose="05000000000000000000" pitchFamily="2" charset="2"/>
              <a:buChar char="Ø"/>
            </a:pPr>
            <a:r>
              <a:rPr lang="es-UY" sz="2800" dirty="0"/>
              <a:t>Estrategia Nacional de Economía Circular</a:t>
            </a:r>
          </a:p>
          <a:p>
            <a:pPr marL="457200" indent="-457200">
              <a:buFont typeface="Wingdings" panose="05000000000000000000" pitchFamily="2" charset="2"/>
              <a:buChar char="Ø"/>
            </a:pPr>
            <a:r>
              <a:rPr lang="es-UY" sz="2800" dirty="0"/>
              <a:t>Estrategia Nacional de Bioeconomía Sostenible</a:t>
            </a:r>
          </a:p>
          <a:p>
            <a:pPr marL="457200" indent="-457200">
              <a:buFont typeface="Wingdings" panose="05000000000000000000" pitchFamily="2" charset="2"/>
              <a:buChar char="Ø"/>
            </a:pPr>
            <a:r>
              <a:rPr lang="es-UY" sz="2800" dirty="0"/>
              <a:t>Presentación de Uruguay de las  NDC 2</a:t>
            </a:r>
          </a:p>
          <a:p>
            <a:endParaRPr lang="es-UY" dirty="0"/>
          </a:p>
        </p:txBody>
      </p:sp>
    </p:spTree>
    <p:extLst>
      <p:ext uri="{BB962C8B-B14F-4D97-AF65-F5344CB8AC3E}">
        <p14:creationId xmlns:p14="http://schemas.microsoft.com/office/powerpoint/2010/main" val="171873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74F3-D431-8C93-17C2-1674BDD815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1C990D8-4D98-474B-2ED9-6830E590470B}"/>
              </a:ext>
            </a:extLst>
          </p:cNvPr>
          <p:cNvSpPr txBox="1"/>
          <p:nvPr/>
        </p:nvSpPr>
        <p:spPr>
          <a:xfrm>
            <a:off x="901700" y="450460"/>
            <a:ext cx="6972300" cy="5957080"/>
          </a:xfrm>
          <a:prstGeom prst="rect">
            <a:avLst/>
          </a:prstGeom>
          <a:noFill/>
        </p:spPr>
        <p:txBody>
          <a:bodyPr wrap="square">
            <a:spAutoFit/>
          </a:bodyPr>
          <a:lstStyle/>
          <a:p>
            <a:pPr marL="457200">
              <a:lnSpc>
                <a:spcPct val="107000"/>
              </a:lnSpc>
              <a:buNone/>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a:p>
            <a:pPr marL="374650" marR="292735" indent="457200" algn="just">
              <a:lnSpc>
                <a:spcPct val="150000"/>
              </a:lnSpc>
              <a:buNone/>
            </a:pPr>
            <a:r>
              <a:rPr lang="es-ES" sz="2800" dirty="0">
                <a:latin typeface="Arial" panose="020B0604020202020204" pitchFamily="34" charset="0"/>
                <a:ea typeface="Garamond" panose="02020404030301010803" pitchFamily="18" charset="0"/>
                <a:cs typeface="Garamond" panose="02020404030301010803" pitchFamily="18" charset="0"/>
              </a:rPr>
              <a:t>Los ciclos biogeoquímicos son los procesos naturales que regulan elementos esenciales para la vida —como el agua, el carbono o el nitrógeno—.</a:t>
            </a:r>
            <a:endParaRPr lang="es-UY" sz="2800" dirty="0">
              <a:latin typeface="Garamond" panose="02020404030301010803" pitchFamily="18" charset="0"/>
              <a:ea typeface="Garamond" panose="02020404030301010803" pitchFamily="18" charset="0"/>
              <a:cs typeface="Garamond" panose="02020404030301010803" pitchFamily="18" charset="0"/>
            </a:endParaRPr>
          </a:p>
          <a:p>
            <a:pPr marL="374650" marR="292735" indent="457200" algn="just">
              <a:lnSpc>
                <a:spcPct val="150000"/>
              </a:lnSpc>
              <a:buNone/>
            </a:pPr>
            <a:r>
              <a:rPr lang="es-ES" sz="2800" dirty="0">
                <a:latin typeface="Arial" panose="020B0604020202020204" pitchFamily="34" charset="0"/>
                <a:ea typeface="Garamond" panose="02020404030301010803" pitchFamily="18" charset="0"/>
                <a:cs typeface="Garamond" panose="02020404030301010803" pitchFamily="18" charset="0"/>
              </a:rPr>
              <a:t> Abordaremos esta contradicción y sus principales problemáticas.</a:t>
            </a:r>
            <a:endParaRPr lang="es-UY" sz="2800" dirty="0"/>
          </a:p>
          <a:p>
            <a:pPr marL="457200">
              <a:lnSpc>
                <a:spcPct val="107000"/>
              </a:lnSpc>
              <a:spcAft>
                <a:spcPts val="800"/>
              </a:spcAft>
            </a:pPr>
            <a:endParaRPr lang="es-UY" sz="2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endParaRPr lang="es-UY"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5783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3" name="Google Shape;133;p8" descr="C:\Amalia\CUT_Desarrollo PDU en desarrollo\logos juntos IDIIS y TED.jpg"/>
          <p:cNvPicPr preferRelativeResize="0"/>
          <p:nvPr/>
        </p:nvPicPr>
        <p:blipFill rotWithShape="1">
          <a:blip r:embed="rId3">
            <a:alphaModFix/>
          </a:blip>
          <a:srcRect/>
          <a:stretch/>
        </p:blipFill>
        <p:spPr>
          <a:xfrm>
            <a:off x="2981191" y="100683"/>
            <a:ext cx="3312368" cy="867347"/>
          </a:xfrm>
          <a:prstGeom prst="rect">
            <a:avLst/>
          </a:prstGeom>
          <a:noFill/>
          <a:ln>
            <a:noFill/>
          </a:ln>
        </p:spPr>
      </p:pic>
      <p:pic>
        <p:nvPicPr>
          <p:cNvPr id="6" name="Imagen 4">
            <a:extLst>
              <a:ext uri="{FF2B5EF4-FFF2-40B4-BE49-F238E27FC236}">
                <a16:creationId xmlns:a16="http://schemas.microsoft.com/office/drawing/2014/main" id="{590D50A0-8825-4A94-86D3-1C483BCC8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580" y="1075036"/>
            <a:ext cx="6843459" cy="3115518"/>
          </a:xfrm>
          <a:prstGeom prst="rect">
            <a:avLst/>
          </a:prstGeom>
        </p:spPr>
      </p:pic>
      <p:sp>
        <p:nvSpPr>
          <p:cNvPr id="132" name="Google Shape;132;p8"/>
          <p:cNvSpPr txBox="1">
            <a:spLocks noGrp="1"/>
          </p:cNvSpPr>
          <p:nvPr>
            <p:ph type="body" idx="2"/>
          </p:nvPr>
        </p:nvSpPr>
        <p:spPr>
          <a:xfrm>
            <a:off x="2439515" y="5370486"/>
            <a:ext cx="8075240" cy="8249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4400"/>
              <a:buNone/>
            </a:pPr>
            <a:r>
              <a:rPr lang="es-AR" sz="4400" b="1" i="1" dirty="0">
                <a:solidFill>
                  <a:srgbClr val="C00000"/>
                </a:solidFill>
                <a:latin typeface="Calibri"/>
                <a:ea typeface="Calibri"/>
                <a:cs typeface="Calibri"/>
                <a:sym typeface="Calibri"/>
              </a:rPr>
              <a:t>¡BUENA SEMANA!</a:t>
            </a:r>
            <a:endParaRPr dirty="0"/>
          </a:p>
        </p:txBody>
      </p:sp>
      <p:sp>
        <p:nvSpPr>
          <p:cNvPr id="2" name="CuadroTexto 1">
            <a:extLst>
              <a:ext uri="{FF2B5EF4-FFF2-40B4-BE49-F238E27FC236}">
                <a16:creationId xmlns:a16="http://schemas.microsoft.com/office/drawing/2014/main" id="{88F3F240-D70B-96F6-1EB3-125921557C07}"/>
              </a:ext>
            </a:extLst>
          </p:cNvPr>
          <p:cNvSpPr txBox="1"/>
          <p:nvPr/>
        </p:nvSpPr>
        <p:spPr>
          <a:xfrm>
            <a:off x="2439515" y="6260028"/>
            <a:ext cx="6347637" cy="307777"/>
          </a:xfrm>
          <a:prstGeom prst="rect">
            <a:avLst/>
          </a:prstGeom>
          <a:noFill/>
        </p:spPr>
        <p:txBody>
          <a:bodyPr wrap="square" rtlCol="0">
            <a:spAutoFit/>
          </a:bodyPr>
          <a:lstStyle/>
          <a:p>
            <a:pPr algn="r"/>
            <a:r>
              <a:rPr lang="es-UY" b="1" dirty="0"/>
              <a:t>Ing. Agr. Ma. Laura Lacuague Pérez</a:t>
            </a:r>
            <a:endParaRPr lang="es-UY" dirty="0"/>
          </a:p>
        </p:txBody>
      </p:sp>
      <p:sp>
        <p:nvSpPr>
          <p:cNvPr id="4" name="Rectángulo 3">
            <a:extLst>
              <a:ext uri="{FF2B5EF4-FFF2-40B4-BE49-F238E27FC236}">
                <a16:creationId xmlns:a16="http://schemas.microsoft.com/office/drawing/2014/main" id="{45C9F643-CFFC-5FEE-AA77-061D2035F43C}"/>
              </a:ext>
            </a:extLst>
          </p:cNvPr>
          <p:cNvSpPr/>
          <p:nvPr/>
        </p:nvSpPr>
        <p:spPr>
          <a:xfrm>
            <a:off x="786367" y="3791804"/>
            <a:ext cx="7762984" cy="9266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uadroTexto 4">
            <a:extLst>
              <a:ext uri="{FF2B5EF4-FFF2-40B4-BE49-F238E27FC236}">
                <a16:creationId xmlns:a16="http://schemas.microsoft.com/office/drawing/2014/main" id="{12CF2C4C-9727-EBA4-835C-0D301DB74DC2}"/>
              </a:ext>
            </a:extLst>
          </p:cNvPr>
          <p:cNvSpPr txBox="1"/>
          <p:nvPr/>
        </p:nvSpPr>
        <p:spPr>
          <a:xfrm>
            <a:off x="747266" y="3820506"/>
            <a:ext cx="8075240" cy="1692771"/>
          </a:xfrm>
          <a:prstGeom prst="rect">
            <a:avLst/>
          </a:prstGeom>
          <a:solidFill>
            <a:schemeClr val="accent3">
              <a:lumMod val="20000"/>
              <a:lumOff val="80000"/>
            </a:schemeClr>
          </a:solidFill>
        </p:spPr>
        <p:txBody>
          <a:bodyPr wrap="square" rtlCol="0">
            <a:spAutoFit/>
          </a:bodyPr>
          <a:lstStyle/>
          <a:p>
            <a:r>
              <a:rPr lang="es-UY" sz="1800" b="1" dirty="0">
                <a:solidFill>
                  <a:schemeClr val="accent3">
                    <a:lumMod val="50000"/>
                  </a:schemeClr>
                </a:solidFill>
              </a:rPr>
              <a:t>Y como ha dicho Silva Filho, </a:t>
            </a:r>
            <a:r>
              <a:rPr lang="es-UY" sz="1800" b="1">
                <a:solidFill>
                  <a:schemeClr val="accent3">
                    <a:lumMod val="50000"/>
                  </a:schemeClr>
                </a:solidFill>
              </a:rPr>
              <a:t>ex presidente de ISWA, </a:t>
            </a:r>
            <a:r>
              <a:rPr lang="es-UY" sz="1800" b="1" kern="100" dirty="0">
                <a:solidFill>
                  <a:schemeClr val="accent3">
                    <a:lumMod val="50000"/>
                  </a:schemeClr>
                </a:solidFill>
                <a:latin typeface="Aptos" panose="020B0004020202020204" pitchFamily="34" charset="0"/>
                <a:ea typeface="Aptos" panose="020B0004020202020204" pitchFamily="34" charset="0"/>
                <a:cs typeface="Arial" panose="020B0604020202020204" pitchFamily="34" charset="0"/>
              </a:rPr>
              <a:t>el planeta no dejará de existir, porque su  demostrada  resiliencia  no lo destruirá, pero lo que sí sucederá, será  la extinción ¡de la presencia humana en él!</a:t>
            </a:r>
          </a:p>
          <a:p>
            <a:endParaRPr lang="es-UY" sz="1800" b="1" kern="100" dirty="0">
              <a:solidFill>
                <a:schemeClr val="accent3">
                  <a:lumMod val="50000"/>
                </a:schemeClr>
              </a:solidFill>
              <a:latin typeface="Aptos" panose="020B0004020202020204" pitchFamily="34" charset="0"/>
              <a:ea typeface="Aptos" panose="020B0004020202020204" pitchFamily="34" charset="0"/>
              <a:cs typeface="Arial" panose="020B0604020202020204" pitchFamily="34" charset="0"/>
            </a:endParaRPr>
          </a:p>
          <a:p>
            <a:r>
              <a:rPr lang="es-UY" sz="1600" b="1" dirty="0">
                <a:solidFill>
                  <a:schemeClr val="accent3">
                    <a:lumMod val="50000"/>
                  </a:schemeClr>
                </a:solidFill>
              </a:rPr>
              <a:t>(escucharlo en: </a:t>
            </a:r>
            <a:r>
              <a:rPr lang="es-UY" sz="1600" b="1"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a:t>
            </a:r>
            <a:r>
              <a:rPr lang="es-UY" sz="1600" b="1" kern="100" dirty="0">
                <a:solidFill>
                  <a:schemeClr val="accent3">
                    <a:lumMod val="50000"/>
                  </a:schemeClr>
                </a:solidFill>
                <a:latin typeface="Aptos" panose="020B00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DXUrOWF8nOs</a:t>
            </a:r>
            <a:r>
              <a:rPr lang="es-UY" sz="1600" b="1" kern="100" dirty="0">
                <a:solidFill>
                  <a:schemeClr val="accent3">
                    <a:lumMod val="50000"/>
                  </a:schemeClr>
                </a:solidFill>
                <a:latin typeface="Aptos" panose="020B0004020202020204" pitchFamily="34" charset="0"/>
                <a:ea typeface="Aptos" panose="020B0004020202020204" pitchFamily="34" charset="0"/>
                <a:cs typeface="Arial" panose="020B0604020202020204" pitchFamily="34" charset="0"/>
              </a:rPr>
              <a:t>)</a:t>
            </a:r>
          </a:p>
          <a:p>
            <a:endParaRPr lang="es-UY"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7359ADE-4E62-4764-AB3F-C1100B62B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77" y="3857650"/>
            <a:ext cx="2627516" cy="1967124"/>
          </a:xfrm>
          <a:prstGeom prst="rect">
            <a:avLst/>
          </a:prstGeom>
        </p:spPr>
      </p:pic>
      <p:pic>
        <p:nvPicPr>
          <p:cNvPr id="6" name="Imagen 5">
            <a:extLst>
              <a:ext uri="{FF2B5EF4-FFF2-40B4-BE49-F238E27FC236}">
                <a16:creationId xmlns:a16="http://schemas.microsoft.com/office/drawing/2014/main" id="{350652E7-FC14-4F35-8378-7E187D98A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309" y="3943350"/>
            <a:ext cx="2117427" cy="2319964"/>
          </a:xfrm>
          <a:prstGeom prst="rect">
            <a:avLst/>
          </a:prstGeom>
        </p:spPr>
      </p:pic>
      <p:pic>
        <p:nvPicPr>
          <p:cNvPr id="7" name="Imagen 6">
            <a:extLst>
              <a:ext uri="{FF2B5EF4-FFF2-40B4-BE49-F238E27FC236}">
                <a16:creationId xmlns:a16="http://schemas.microsoft.com/office/drawing/2014/main" id="{4066756F-9171-4DDA-A813-76A59898D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752" y="3310349"/>
            <a:ext cx="2193083" cy="2652924"/>
          </a:xfrm>
          <a:prstGeom prst="rect">
            <a:avLst/>
          </a:prstGeom>
        </p:spPr>
      </p:pic>
      <p:sp>
        <p:nvSpPr>
          <p:cNvPr id="8" name="CuadroTexto 7">
            <a:extLst>
              <a:ext uri="{FF2B5EF4-FFF2-40B4-BE49-F238E27FC236}">
                <a16:creationId xmlns:a16="http://schemas.microsoft.com/office/drawing/2014/main" id="{AC1DF55F-ABEB-4462-9BB6-6C93A9E01D70}"/>
              </a:ext>
            </a:extLst>
          </p:cNvPr>
          <p:cNvSpPr txBox="1"/>
          <p:nvPr/>
        </p:nvSpPr>
        <p:spPr>
          <a:xfrm>
            <a:off x="1020985" y="5824774"/>
            <a:ext cx="2193083" cy="646331"/>
          </a:xfrm>
          <a:prstGeom prst="rect">
            <a:avLst/>
          </a:prstGeom>
          <a:noFill/>
        </p:spPr>
        <p:txBody>
          <a:bodyPr wrap="square" rtlCol="0">
            <a:spAutoFit/>
          </a:bodyPr>
          <a:lstStyle/>
          <a:p>
            <a:r>
              <a:rPr lang="es-UY" sz="1800" b="1" dirty="0"/>
              <a:t>Humberto </a:t>
            </a:r>
            <a:r>
              <a:rPr lang="es-UY" sz="1800" b="1" dirty="0" err="1"/>
              <a:t>Tomassino</a:t>
            </a:r>
            <a:endParaRPr lang="es-UY" sz="1800" b="1" dirty="0"/>
          </a:p>
        </p:txBody>
      </p:sp>
      <p:sp>
        <p:nvSpPr>
          <p:cNvPr id="9" name="CuadroTexto 8">
            <a:extLst>
              <a:ext uri="{FF2B5EF4-FFF2-40B4-BE49-F238E27FC236}">
                <a16:creationId xmlns:a16="http://schemas.microsoft.com/office/drawing/2014/main" id="{F8851C8A-7ED0-476A-BCF8-E73E84B63DA8}"/>
              </a:ext>
            </a:extLst>
          </p:cNvPr>
          <p:cNvSpPr txBox="1"/>
          <p:nvPr/>
        </p:nvSpPr>
        <p:spPr>
          <a:xfrm>
            <a:off x="3975261" y="3105834"/>
            <a:ext cx="2193083" cy="646331"/>
          </a:xfrm>
          <a:prstGeom prst="rect">
            <a:avLst/>
          </a:prstGeom>
          <a:noFill/>
        </p:spPr>
        <p:txBody>
          <a:bodyPr wrap="square" rtlCol="0">
            <a:spAutoFit/>
          </a:bodyPr>
          <a:lstStyle/>
          <a:p>
            <a:r>
              <a:rPr lang="es-UY" sz="1800" b="1" dirty="0"/>
              <a:t>Guillermo </a:t>
            </a:r>
            <a:r>
              <a:rPr lang="es-UY" sz="1800" b="1" dirty="0" err="1"/>
              <a:t>Foladori</a:t>
            </a:r>
            <a:endParaRPr lang="es-UY" sz="1800" b="1" dirty="0"/>
          </a:p>
        </p:txBody>
      </p:sp>
      <p:sp>
        <p:nvSpPr>
          <p:cNvPr id="10" name="CuadroTexto 9">
            <a:extLst>
              <a:ext uri="{FF2B5EF4-FFF2-40B4-BE49-F238E27FC236}">
                <a16:creationId xmlns:a16="http://schemas.microsoft.com/office/drawing/2014/main" id="{33DBEC5D-6B9F-47E2-B35E-99DD3B0CA109}"/>
              </a:ext>
            </a:extLst>
          </p:cNvPr>
          <p:cNvSpPr txBox="1"/>
          <p:nvPr/>
        </p:nvSpPr>
        <p:spPr>
          <a:xfrm>
            <a:off x="6610163" y="5963273"/>
            <a:ext cx="2193083" cy="369332"/>
          </a:xfrm>
          <a:prstGeom prst="rect">
            <a:avLst/>
          </a:prstGeom>
          <a:noFill/>
        </p:spPr>
        <p:txBody>
          <a:bodyPr wrap="square" rtlCol="0">
            <a:spAutoFit/>
          </a:bodyPr>
          <a:lstStyle/>
          <a:p>
            <a:r>
              <a:rPr lang="es-UY" sz="1800" b="1" dirty="0"/>
              <a:t>Javier </a:t>
            </a:r>
            <a:r>
              <a:rPr lang="es-UY" sz="1800" b="1" dirty="0" err="1"/>
              <a:t>Taks</a:t>
            </a:r>
            <a:endParaRPr lang="es-UY" sz="1800" b="1" dirty="0"/>
          </a:p>
        </p:txBody>
      </p:sp>
      <p:sp>
        <p:nvSpPr>
          <p:cNvPr id="3" name="CuadroTexto 2">
            <a:extLst>
              <a:ext uri="{FF2B5EF4-FFF2-40B4-BE49-F238E27FC236}">
                <a16:creationId xmlns:a16="http://schemas.microsoft.com/office/drawing/2014/main" id="{DE04EDEE-38EB-37FA-CE56-F18924E67642}"/>
              </a:ext>
            </a:extLst>
          </p:cNvPr>
          <p:cNvSpPr txBox="1"/>
          <p:nvPr/>
        </p:nvSpPr>
        <p:spPr>
          <a:xfrm>
            <a:off x="131928" y="1212900"/>
            <a:ext cx="8671318" cy="1746888"/>
          </a:xfrm>
          <a:prstGeom prst="rect">
            <a:avLst/>
          </a:prstGeom>
          <a:noFill/>
        </p:spPr>
        <p:txBody>
          <a:bodyPr wrap="square">
            <a:spAutoFit/>
          </a:bodyPr>
          <a:lstStyle/>
          <a:p>
            <a:pPr marL="457200">
              <a:lnSpc>
                <a:spcPct val="107000"/>
              </a:lnSpc>
              <a:spcAft>
                <a:spcPts val="800"/>
              </a:spcAft>
            </a:pPr>
            <a:r>
              <a:rPr lang="es-UY" sz="2400" kern="100" dirty="0">
                <a:latin typeface="Aptos" panose="020B0004020202020204" pitchFamily="34" charset="0"/>
                <a:ea typeface="Aptos" panose="020B0004020202020204" pitchFamily="34" charset="0"/>
                <a:cs typeface="Arial" panose="020B0604020202020204" pitchFamily="34" charset="0"/>
              </a:rPr>
              <a:t>Tommasino, </a:t>
            </a:r>
            <a:r>
              <a:rPr lang="es-UY" sz="2400" kern="100" dirty="0" err="1">
                <a:latin typeface="Aptos" panose="020B0004020202020204" pitchFamily="34" charset="0"/>
                <a:ea typeface="Aptos" panose="020B0004020202020204" pitchFamily="34" charset="0"/>
                <a:cs typeface="Arial" panose="020B0604020202020204" pitchFamily="34" charset="0"/>
              </a:rPr>
              <a:t>Foladori</a:t>
            </a:r>
            <a:r>
              <a:rPr lang="es-UY" sz="2400" kern="100" dirty="0">
                <a:latin typeface="Aptos" panose="020B0004020202020204" pitchFamily="34" charset="0"/>
                <a:ea typeface="Aptos" panose="020B0004020202020204" pitchFamily="34" charset="0"/>
                <a:cs typeface="Arial" panose="020B0604020202020204" pitchFamily="34" charset="0"/>
              </a:rPr>
              <a:t> y Taks (2005) señalan que</a:t>
            </a:r>
          </a:p>
          <a:p>
            <a:pPr marL="457200">
              <a:lnSpc>
                <a:spcPct val="107000"/>
              </a:lnSpc>
              <a:spcAft>
                <a:spcPts val="800"/>
              </a:spcAft>
            </a:pPr>
            <a:r>
              <a:rPr lang="es-UY" sz="2400" kern="100" dirty="0">
                <a:latin typeface="Aptos" panose="020B0004020202020204" pitchFamily="34" charset="0"/>
                <a:ea typeface="Aptos" panose="020B0004020202020204" pitchFamily="34" charset="0"/>
                <a:cs typeface="Arial" panose="020B0604020202020204" pitchFamily="34" charset="0"/>
              </a:rPr>
              <a:t> “…. </a:t>
            </a:r>
            <a:r>
              <a:rPr lang="es-UY" sz="2400" dirty="0"/>
              <a:t>las sociedades menos desarrolladas tecnológicamente sufrieron de crisis ambientales, en la mayoría de los casos por depredar recursos naturales hasta su extinción”.</a:t>
            </a:r>
          </a:p>
        </p:txBody>
      </p:sp>
      <p:sp>
        <p:nvSpPr>
          <p:cNvPr id="4" name="CuadroTexto 3">
            <a:extLst>
              <a:ext uri="{FF2B5EF4-FFF2-40B4-BE49-F238E27FC236}">
                <a16:creationId xmlns:a16="http://schemas.microsoft.com/office/drawing/2014/main" id="{EB5A1006-15CF-73C9-6262-D038E3D5B9CF}"/>
              </a:ext>
            </a:extLst>
          </p:cNvPr>
          <p:cNvSpPr txBox="1"/>
          <p:nvPr/>
        </p:nvSpPr>
        <p:spPr>
          <a:xfrm>
            <a:off x="0" y="271744"/>
            <a:ext cx="8728954" cy="589649"/>
          </a:xfrm>
          <a:prstGeom prst="rect">
            <a:avLst/>
          </a:prstGeom>
          <a:noFill/>
        </p:spPr>
        <p:txBody>
          <a:bodyPr wrap="square">
            <a:spAutoFit/>
          </a:bodyPr>
          <a:lstStyle/>
          <a:p>
            <a:pPr marL="717550" marR="292735" indent="-342900" algn="just">
              <a:lnSpc>
                <a:spcPct val="150000"/>
              </a:lnSpc>
              <a:buFont typeface="Wingdings" panose="05000000000000000000" pitchFamily="2" charset="2"/>
              <a:buChar char="Ø"/>
            </a:pP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Los</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problemas</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ambientales</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y</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los</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5" dirty="0">
                <a:solidFill>
                  <a:schemeClr val="tx1"/>
                </a:solidFill>
                <a:latin typeface="Arial" panose="020B0604020202020204" pitchFamily="34" charset="0"/>
                <a:ea typeface="Garamond" panose="02020404030301010803" pitchFamily="18" charset="0"/>
                <a:cs typeface="Garamond" panose="02020404030301010803" pitchFamily="18" charset="0"/>
              </a:rPr>
              <a:t>límites</a:t>
            </a:r>
            <a:r>
              <a:rPr lang="es-ES" sz="2400" b="1" spc="-25" dirty="0">
                <a:solidFill>
                  <a:schemeClr val="tx1"/>
                </a:solidFill>
                <a:latin typeface="Arial" panose="020B0604020202020204" pitchFamily="34" charset="0"/>
                <a:ea typeface="Garamond" panose="02020404030301010803" pitchFamily="18" charset="0"/>
                <a:cs typeface="Garamond" panose="02020404030301010803" pitchFamily="18" charset="0"/>
              </a:rPr>
              <a:t> </a:t>
            </a:r>
            <a:r>
              <a:rPr lang="es-ES" sz="2400" b="1" spc="-10" dirty="0">
                <a:solidFill>
                  <a:schemeClr val="tx1"/>
                </a:solidFill>
                <a:latin typeface="Arial" panose="020B0604020202020204" pitchFamily="34" charset="0"/>
                <a:ea typeface="Garamond" panose="02020404030301010803" pitchFamily="18" charset="0"/>
                <a:cs typeface="Garamond" panose="02020404030301010803" pitchFamily="18" charset="0"/>
              </a:rPr>
              <a:t>planetarios</a:t>
            </a:r>
            <a:endParaRPr lang="es-UY" sz="3200" b="1" spc="-5" dirty="0">
              <a:solidFill>
                <a:schemeClr val="tx1"/>
              </a:solidFill>
              <a:latin typeface="Aptos Display" panose="020B0004020202020204" pitchFamily="34"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32512607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TotalTime>
  <Words>4059</Words>
  <Application>Microsoft Office PowerPoint</Application>
  <PresentationFormat>Presentación en pantalla (4:3)</PresentationFormat>
  <Paragraphs>491</Paragraphs>
  <Slides>80</Slides>
  <Notes>2</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80</vt:i4>
      </vt:variant>
    </vt:vector>
  </HeadingPairs>
  <TitlesOfParts>
    <vt:vector size="95" baseType="lpstr">
      <vt:lpstr>AbadiMT-CondensedLight</vt:lpstr>
      <vt:lpstr>Aptos</vt:lpstr>
      <vt:lpstr>Aptos Display</vt:lpstr>
      <vt:lpstr>Arial</vt:lpstr>
      <vt:lpstr>Arial Black</vt:lpstr>
      <vt:lpstr>Bahnschrift SemiBold SemiConden</vt:lpstr>
      <vt:lpstr>Britannic Bold</vt:lpstr>
      <vt:lpstr>Calibri</vt:lpstr>
      <vt:lpstr>Calibri Light</vt:lpstr>
      <vt:lpstr>Cambria</vt:lpstr>
      <vt:lpstr>Cambria Math</vt:lpstr>
      <vt:lpstr>Garamond</vt:lpstr>
      <vt:lpstr>IbarraReal-Regular</vt:lpstr>
      <vt:lpstr>Wingdings</vt:lpstr>
      <vt:lpstr>Tema de Office</vt:lpstr>
      <vt:lpstr>CURSO: Introducción a los problemas del desarrollo 1er semestre 2026 – 8vo teórico</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 </vt:lpstr>
      <vt:lpstr> </vt:lpstr>
      <vt:lpstr> </vt:lpstr>
      <vt:lpstr>Presentación de PowerPoint</vt:lpstr>
      <vt:lpstr> </vt:lpstr>
      <vt:lpstr> </vt:lpstr>
      <vt:lpstr> </vt:lpstr>
      <vt:lpstr>Otros indicadores biofísicos propuestos, son la huella ecológica y la biocapacidad.   La huella ecológica mide el impacto que generan las actividades productivas de los seres humanos en el ambiente.  Estima la cantidad de espacio biofísico necesario para sostener el nivel de consumo y generación de desechos promedio de una persona, país o región. </vt:lpstr>
      <vt:lpstr>  La unidad de medida se presenta en hectáreas por persona, pudiendo también aplicarse a regiones específicas, países y al mundo entero.        . </vt:lpstr>
      <vt:lpstr>        El indicador de biocapacidad es complementario a la huella ecológica.   La biocapacidad mide la capacidad de los ecosistemas para producir materiales biológicos utilizados por las personas y para absorber los desechos generados por los seres humanos bajo los esquemas de gestión y tecnologías de extracción existentes. </vt:lpstr>
      <vt:lpstr>        .  Si la huella ecológica de una población excede la biocapacidad de la región, se dice que esa región tiene un déficit ecológico.   Cuando la biocapacidad de una región excede su huella ecológica, entonces se dice que tiene una reserva ecológica (o un superávit).   A escala global, esta ecuación es deficitaria</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Las principales actividades que generan gases de efecto invernadero  </vt:lpstr>
      <vt:lpstr> </vt:lpstr>
      <vt:lpstr> </vt:lpstr>
      <vt:lpstr>Presentación de PowerPoint</vt:lpstr>
      <vt:lpstr>Presentación de PowerPoint</vt:lpstr>
      <vt:lpstr>Presentación de PowerPoint</vt:lpstr>
      <vt:lpstr>Presentación de PowerPoint</vt:lpstr>
      <vt:lpstr> </vt:lpstr>
      <vt:lpstr>Presentación de PowerPoint</vt:lpstr>
      <vt:lpstr> </vt:lpstr>
      <vt:lpstr>Presentación de PowerPoint</vt:lpstr>
      <vt:lpstr>Presentación de PowerPoint</vt:lpstr>
      <vt:lpstr>Presentación de PowerPoint</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medidas de respuesta al cambio climático se dividen en dos categorías:         de mitigación y de  adaptación.</vt:lpstr>
      <vt:lpstr> </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Introducción a los problemas del desarrolllo 1er semestre 2021 – 2do práctico</dc:title>
  <dc:creator>GUILLE</dc:creator>
  <cp:lastModifiedBy>Maria Laura Lacuague Pérez</cp:lastModifiedBy>
  <cp:revision>24</cp:revision>
  <dcterms:created xsi:type="dcterms:W3CDTF">2014-03-13T19:31:35Z</dcterms:created>
  <dcterms:modified xsi:type="dcterms:W3CDTF">2026-05-26T15:00:45Z</dcterms:modified>
</cp:coreProperties>
</file>