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82" r:id="rId5"/>
    <p:sldId id="258" r:id="rId6"/>
    <p:sldId id="283" r:id="rId7"/>
    <p:sldId id="284" r:id="rId8"/>
    <p:sldId id="259" r:id="rId9"/>
    <p:sldId id="285" r:id="rId10"/>
    <p:sldId id="286" r:id="rId11"/>
    <p:sldId id="287" r:id="rId12"/>
    <p:sldId id="269" r:id="rId13"/>
    <p:sldId id="288" r:id="rId14"/>
    <p:sldId id="270" r:id="rId15"/>
    <p:sldId id="294" r:id="rId16"/>
    <p:sldId id="263" r:id="rId17"/>
    <p:sldId id="266" r:id="rId18"/>
    <p:sldId id="267" r:id="rId19"/>
    <p:sldId id="292" r:id="rId20"/>
    <p:sldId id="268" r:id="rId21"/>
    <p:sldId id="260" r:id="rId22"/>
    <p:sldId id="264" r:id="rId23"/>
    <p:sldId id="280" r:id="rId24"/>
    <p:sldId id="275" r:id="rId25"/>
    <p:sldId id="276" r:id="rId26"/>
    <p:sldId id="277" r:id="rId27"/>
    <p:sldId id="271" r:id="rId28"/>
    <p:sldId id="281" r:id="rId29"/>
    <p:sldId id="289" r:id="rId30"/>
    <p:sldId id="291" r:id="rId31"/>
    <p:sldId id="265" r:id="rId32"/>
    <p:sldId id="278" r:id="rId33"/>
    <p:sldId id="279" r:id="rId34"/>
    <p:sldId id="293" r:id="rId35"/>
    <p:sldId id="295" r:id="rId36"/>
    <p:sldId id="296" r:id="rId37"/>
    <p:sldId id="297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0756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0078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368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6590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9665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089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265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5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8375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3734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9761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7255F1F-39DC-40EF-B4F6-19B86CB9789B}" type="datetimeFigureOut">
              <a:rPr lang="es-UY" smtClean="0"/>
              <a:t>19/5/2025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3B58481-0A42-4CC5-B9AA-DFBD2DEB3E3E}" type="slidenum">
              <a:rPr lang="es-UY" smtClean="0"/>
              <a:t>‹Nº›</a:t>
            </a:fld>
            <a:endParaRPr lang="es-UY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937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492322"/>
            <a:ext cx="10993549" cy="1601522"/>
          </a:xfrm>
        </p:spPr>
        <p:txBody>
          <a:bodyPr>
            <a:normAutofit fontScale="90000"/>
          </a:bodyPr>
          <a:lstStyle/>
          <a:p>
            <a:pPr algn="ctr"/>
            <a:br>
              <a:rPr lang="es-UY" sz="4800" b="1" dirty="0"/>
            </a:br>
            <a:br>
              <a:rPr lang="es-UY" sz="4800" b="1" dirty="0"/>
            </a:br>
            <a:br>
              <a:rPr lang="es-UY" sz="4800" b="1" dirty="0"/>
            </a:br>
            <a:br>
              <a:rPr lang="es-UY" sz="4800" b="1" dirty="0"/>
            </a:br>
            <a:br>
              <a:rPr lang="es-UY" sz="4800" b="1" dirty="0"/>
            </a:br>
            <a:br>
              <a:rPr lang="es-UY" sz="4800" b="1" dirty="0"/>
            </a:br>
            <a:br>
              <a:rPr lang="es-UY" sz="4800" b="1" dirty="0"/>
            </a:br>
            <a:br>
              <a:rPr lang="es-UY" sz="4800" b="1" dirty="0"/>
            </a:br>
            <a:br>
              <a:rPr lang="es-UY" sz="4800" b="1" dirty="0"/>
            </a:br>
            <a:r>
              <a:rPr lang="es-UY" sz="4000" b="1" dirty="0"/>
              <a:t>Antropología y Turismo</a:t>
            </a:r>
            <a:br>
              <a:rPr lang="es-UY" sz="4800" b="1" dirty="0"/>
            </a:br>
            <a:endParaRPr lang="es-UY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3" y="1325217"/>
            <a:ext cx="11029615" cy="176054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UY" sz="2400" b="1" dirty="0"/>
              <a:t>Unidad 3 (Parte 1):  </a:t>
            </a:r>
          </a:p>
          <a:p>
            <a:r>
              <a:rPr lang="es-UY" sz="2400" b="1" dirty="0"/>
              <a:t>a) conceptualizaciones</a:t>
            </a:r>
          </a:p>
          <a:p>
            <a:r>
              <a:rPr lang="es-UY" sz="2400" b="1" dirty="0"/>
              <a:t>b) el Turismo como Ritual</a:t>
            </a:r>
          </a:p>
          <a:p>
            <a:r>
              <a:rPr lang="es-UY" sz="2400" b="1" dirty="0"/>
              <a:t>c) La institucionalización del tiempo turístico</a:t>
            </a:r>
          </a:p>
        </p:txBody>
      </p:sp>
    </p:spTree>
    <p:extLst>
      <p:ext uri="{BB962C8B-B14F-4D97-AF65-F5344CB8AC3E}">
        <p14:creationId xmlns:p14="http://schemas.microsoft.com/office/powerpoint/2010/main" val="4112161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0BF7B-DD28-438E-9268-32FFD4AAD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8835"/>
          </a:xfrm>
        </p:spPr>
        <p:txBody>
          <a:bodyPr/>
          <a:lstStyle/>
          <a:p>
            <a:pPr algn="ctr"/>
            <a:r>
              <a:rPr lang="es-UY" b="1" dirty="0"/>
              <a:t>Costos socio-culturales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48575-8D27-44F7-9BF9-47A7A0D84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" y="2180496"/>
            <a:ext cx="11900452" cy="4525104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dirty="0"/>
              <a:t>-Xenofobia 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dirty="0"/>
              <a:t>-Desigualdad social 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dirty="0"/>
              <a:t>-Pérdida de algunas tradiciones locales 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dirty="0"/>
              <a:t>-Prostitución, nuevas formas de delincuencia, etc. 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dirty="0"/>
              <a:t>-Servilismo hacia los turistas extranjeros</a:t>
            </a:r>
          </a:p>
        </p:txBody>
      </p:sp>
    </p:spTree>
    <p:extLst>
      <p:ext uri="{BB962C8B-B14F-4D97-AF65-F5344CB8AC3E}">
        <p14:creationId xmlns:p14="http://schemas.microsoft.com/office/powerpoint/2010/main" val="3789147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12648-2D8F-4415-84E7-DC31F3B2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99F940-147E-42D6-8353-F5ACB917B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40" y="2180496"/>
            <a:ext cx="11635408" cy="4551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Y" sz="3600" b="1" dirty="0"/>
              <a:t>ADAPTANCY PLATFORM:  </a:t>
            </a:r>
            <a:r>
              <a:rPr lang="es-UY" sz="3600" b="1" dirty="0" err="1"/>
              <a:t>The</a:t>
            </a:r>
            <a:r>
              <a:rPr lang="es-UY" sz="3600" b="1" dirty="0"/>
              <a:t> </a:t>
            </a:r>
            <a:r>
              <a:rPr lang="es-UY" sz="3600" b="1" dirty="0" err="1"/>
              <a:t>how</a:t>
            </a:r>
            <a:endParaRPr lang="es-UY" sz="3600" b="1" dirty="0"/>
          </a:p>
          <a:p>
            <a:pPr marL="0" indent="0" algn="ctr">
              <a:buNone/>
            </a:pPr>
            <a:endParaRPr lang="es-UY" sz="3600" b="1" dirty="0"/>
          </a:p>
          <a:p>
            <a:pPr marL="0" indent="0" algn="ctr">
              <a:buNone/>
            </a:pPr>
            <a:endParaRPr lang="es-UY" sz="3600" b="1" dirty="0"/>
          </a:p>
          <a:p>
            <a:pPr marL="0" indent="0" algn="ctr">
              <a:buNone/>
            </a:pPr>
            <a:endParaRPr lang="es-UY" sz="3600" b="1" dirty="0"/>
          </a:p>
        </p:txBody>
      </p:sp>
    </p:spTree>
    <p:extLst>
      <p:ext uri="{BB962C8B-B14F-4D97-AF65-F5344CB8AC3E}">
        <p14:creationId xmlns:p14="http://schemas.microsoft.com/office/powerpoint/2010/main" val="1576703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9261"/>
          </a:xfrm>
        </p:spPr>
        <p:txBody>
          <a:bodyPr>
            <a:normAutofit/>
          </a:bodyPr>
          <a:lstStyle/>
          <a:p>
            <a:pPr algn="ctr"/>
            <a:r>
              <a:rPr lang="es-UY" sz="3200" b="1" dirty="0"/>
              <a:t>Plataforma de la adaptación (‘80)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503" y="2180495"/>
            <a:ext cx="11769633" cy="45338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r>
              <a:rPr lang="es-UY" sz="2800" dirty="0"/>
              <a:t>- Se nutre de las conceptualizaciones anteriores</a:t>
            </a:r>
          </a:p>
          <a:p>
            <a:endParaRPr lang="es-UY" sz="2800" dirty="0"/>
          </a:p>
          <a:p>
            <a:pPr marL="0" indent="0">
              <a:buNone/>
            </a:pPr>
            <a:r>
              <a:rPr lang="es-UY" sz="2800" dirty="0"/>
              <a:t>- Busca “alternativas” de desarrollo turístico basadas en las necesidades y entornos de los anfitriones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r>
              <a:rPr lang="es-UY" sz="2800" dirty="0"/>
              <a:t>- Ausencia de elaboraciones teóricas y respuestas a los impactos que trae aparejado el turismo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31644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A4547-1D33-4735-9832-2525E18C9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CBAB41-E995-42BE-AE46-2A9BF57F3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2180496"/>
            <a:ext cx="11993217" cy="4445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Y" sz="3200" b="1" dirty="0"/>
              <a:t>KNOWLEDGE-BASED PLATFORM:  </a:t>
            </a:r>
            <a:r>
              <a:rPr lang="es-UY" sz="3200" b="1" dirty="0" err="1"/>
              <a:t>The</a:t>
            </a:r>
            <a:r>
              <a:rPr lang="es-UY" sz="3200" b="1" dirty="0"/>
              <a:t> </a:t>
            </a:r>
            <a:r>
              <a:rPr lang="es-UY" sz="3200" b="1" dirty="0" err="1"/>
              <a:t>why</a:t>
            </a:r>
            <a:r>
              <a:rPr lang="es-UY" sz="3200" b="1" dirty="0"/>
              <a:t> </a:t>
            </a:r>
          </a:p>
          <a:p>
            <a:pPr marL="0" indent="0" algn="ctr">
              <a:buNone/>
            </a:pPr>
            <a:endParaRPr lang="es-UY" sz="3200" b="1" dirty="0"/>
          </a:p>
          <a:p>
            <a:pPr marL="0" indent="0" algn="ctr">
              <a:buNone/>
            </a:pPr>
            <a:endParaRPr lang="es-UY" sz="3200" b="1" dirty="0"/>
          </a:p>
          <a:p>
            <a:pPr marL="0" indent="0" algn="ctr">
              <a:buNone/>
            </a:pPr>
            <a:endParaRPr lang="es-UY" sz="3200" b="1" dirty="0"/>
          </a:p>
        </p:txBody>
      </p:sp>
    </p:spTree>
    <p:extLst>
      <p:ext uri="{BB962C8B-B14F-4D97-AF65-F5344CB8AC3E}">
        <p14:creationId xmlns:p14="http://schemas.microsoft.com/office/powerpoint/2010/main" val="3426764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8450"/>
          </a:xfrm>
        </p:spPr>
        <p:txBody>
          <a:bodyPr>
            <a:normAutofit/>
          </a:bodyPr>
          <a:lstStyle/>
          <a:p>
            <a:pPr algn="ctr"/>
            <a:r>
              <a:rPr lang="es-UY" sz="3200" b="1" dirty="0"/>
              <a:t>Plataforma del conocimiento (‘90)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2522" y="2001078"/>
            <a:ext cx="11793867" cy="45695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UY" sz="2800" b="1" dirty="0" err="1"/>
              <a:t>Jafar</a:t>
            </a:r>
            <a:r>
              <a:rPr lang="es-UY" sz="2800" b="1" dirty="0"/>
              <a:t> </a:t>
            </a:r>
            <a:r>
              <a:rPr lang="es-UY" sz="2800" b="1" dirty="0" err="1"/>
              <a:t>Jafari</a:t>
            </a:r>
            <a:r>
              <a:rPr lang="es-UY" sz="2800" b="1" dirty="0"/>
              <a:t>: </a:t>
            </a:r>
          </a:p>
          <a:p>
            <a:pPr marL="0" indent="0">
              <a:buNone/>
            </a:pPr>
            <a:endParaRPr lang="es-UY" sz="2800" dirty="0"/>
          </a:p>
          <a:p>
            <a:pPr marL="0" indent="0" algn="just">
              <a:buNone/>
            </a:pPr>
            <a:r>
              <a:rPr lang="es-UY" sz="2800" dirty="0"/>
              <a:t>- Estudio del turismo desde una mirada </a:t>
            </a:r>
            <a:r>
              <a:rPr lang="es-UY" sz="2800" dirty="0" err="1"/>
              <a:t>multi-disciplinaria</a:t>
            </a:r>
            <a:r>
              <a:rPr lang="es-UY" sz="2800" dirty="0"/>
              <a:t> dentro de las CCSS</a:t>
            </a:r>
          </a:p>
          <a:p>
            <a:pPr algn="just">
              <a:buFontTx/>
              <a:buChar char="-"/>
            </a:pPr>
            <a:endParaRPr lang="es-UY" sz="2800" dirty="0"/>
          </a:p>
          <a:p>
            <a:pPr marL="0" indent="0" algn="just">
              <a:buNone/>
            </a:pPr>
            <a:r>
              <a:rPr lang="es-UY" sz="2800" dirty="0"/>
              <a:t>- Se preocupa por generar diseños y modelos teóricos, así como nuevas técnicas de investigación para el estudio del fenómeno turístico</a:t>
            </a:r>
          </a:p>
          <a:p>
            <a:pPr algn="just">
              <a:buFontTx/>
              <a:buChar char="-"/>
            </a:pPr>
            <a:endParaRPr lang="es-UY" sz="2800" dirty="0"/>
          </a:p>
          <a:p>
            <a:pPr marL="0" indent="0" algn="just">
              <a:buNone/>
            </a:pPr>
            <a:r>
              <a:rPr lang="es-UY" sz="2800" dirty="0"/>
              <a:t>- Busca definir conceptos y un vocabulario específico dentro de los estudios turísticos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229217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994EA-59FB-4616-BDFF-CB8220B18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1357"/>
          </a:xfrm>
        </p:spPr>
        <p:txBody>
          <a:bodyPr>
            <a:normAutofit/>
          </a:bodyPr>
          <a:lstStyle/>
          <a:p>
            <a:pPr algn="ctr"/>
            <a:r>
              <a:rPr lang="es-UY" sz="4000" b="1" dirty="0">
                <a:solidFill>
                  <a:srgbClr val="FF0000"/>
                </a:solidFill>
              </a:rPr>
              <a:t>Importante…!!! A Recordar…!!!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4120F2-D4C2-4BE4-B983-AB6E21057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40" y="2180496"/>
            <a:ext cx="11781182" cy="444559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200" dirty="0"/>
              <a:t>Las plataformas de la Defensa, la Advertencia, la Adaptación y el Conocimiento emergieron en forma cronológica, cada una de las cuáles superando la anterior, pero sin reemplazarla*. De acuerdo con Jafar </a:t>
            </a:r>
            <a:r>
              <a:rPr lang="es-UY" sz="3200" dirty="0" err="1"/>
              <a:t>Jafari</a:t>
            </a:r>
            <a:r>
              <a:rPr lang="es-UY" sz="3200" dirty="0"/>
              <a:t> (2001), </a:t>
            </a:r>
            <a:r>
              <a:rPr lang="es-UY" sz="3200" b="1" dirty="0"/>
              <a:t>las 4 plataformas coexisten en la actualidad</a:t>
            </a:r>
            <a:r>
              <a:rPr lang="es-UY" sz="3200" dirty="0"/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2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200" dirty="0"/>
              <a:t>* Noción de “</a:t>
            </a:r>
            <a:r>
              <a:rPr lang="es-UY" sz="3200" dirty="0" err="1"/>
              <a:t>aufheben</a:t>
            </a:r>
            <a:r>
              <a:rPr lang="es-UY" sz="3200" dirty="0"/>
              <a:t>” en Hegel</a:t>
            </a:r>
          </a:p>
        </p:txBody>
      </p:sp>
    </p:spTree>
    <p:extLst>
      <p:ext uri="{BB962C8B-B14F-4D97-AF65-F5344CB8AC3E}">
        <p14:creationId xmlns:p14="http://schemas.microsoft.com/office/powerpoint/2010/main" val="66818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5387"/>
          </a:xfrm>
        </p:spPr>
        <p:txBody>
          <a:bodyPr/>
          <a:lstStyle/>
          <a:p>
            <a:pPr algn="ctr"/>
            <a:r>
              <a:rPr lang="es-UY" b="1" dirty="0"/>
              <a:t>el turismo como práctica social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503" y="2180496"/>
            <a:ext cx="11834947" cy="45338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r>
              <a:rPr lang="es-UY" sz="2400" dirty="0"/>
              <a:t>Según la perspectiva de </a:t>
            </a:r>
            <a:r>
              <a:rPr lang="es-UY" sz="2400" dirty="0" err="1"/>
              <a:t>Valene</a:t>
            </a:r>
            <a:r>
              <a:rPr lang="es-UY" sz="2400" dirty="0"/>
              <a:t> Smith, el fenómeno del turismo ocurre sólo cuando tres elementos se presentan simultáneamente: </a:t>
            </a:r>
          </a:p>
          <a:p>
            <a:pPr marL="0" indent="0">
              <a:buNone/>
            </a:pPr>
            <a:endParaRPr lang="es-UY" sz="2400" dirty="0"/>
          </a:p>
          <a:p>
            <a:pPr>
              <a:buFontTx/>
              <a:buChar char="-"/>
            </a:pPr>
            <a:r>
              <a:rPr lang="es-UY" sz="2400" dirty="0"/>
              <a:t>tiempo de ocio, </a:t>
            </a:r>
          </a:p>
          <a:p>
            <a:pPr>
              <a:buFontTx/>
              <a:buChar char="-"/>
            </a:pPr>
            <a:r>
              <a:rPr lang="es-UY" sz="2400" dirty="0"/>
              <a:t>disponibilidad económica, y</a:t>
            </a:r>
          </a:p>
          <a:p>
            <a:pPr>
              <a:buFontTx/>
              <a:buChar char="-"/>
            </a:pPr>
            <a:r>
              <a:rPr lang="es-UY" sz="2400" dirty="0"/>
              <a:t>motivación del viaje</a:t>
            </a:r>
          </a:p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r>
              <a:rPr lang="es-UY" sz="2400" dirty="0"/>
              <a:t>La aprobación del viaje dentro de una cultura es lo que convierte el uso de tiempo y recursos en movilidad social, espacial o geográfica.</a:t>
            </a:r>
          </a:p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26475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513"/>
          </a:xfrm>
        </p:spPr>
        <p:txBody>
          <a:bodyPr/>
          <a:lstStyle/>
          <a:p>
            <a:pPr algn="ctr"/>
            <a:r>
              <a:rPr lang="es-UY" b="1" dirty="0"/>
              <a:t>Dos enfoques diferentes del turismo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5131" y="2180496"/>
            <a:ext cx="11665131" cy="4403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Y" sz="2800" dirty="0"/>
              <a:t>-El turismo como negocio</a:t>
            </a:r>
            <a:br>
              <a:rPr lang="es-UY" sz="2800" dirty="0"/>
            </a:br>
            <a:endParaRPr lang="es-UY" sz="2800" dirty="0"/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br>
              <a:rPr lang="es-UY" sz="2800" dirty="0"/>
            </a:br>
            <a:r>
              <a:rPr lang="es-UY" sz="2800" dirty="0"/>
              <a:t>-El turismo como problema (o conjunto de fenómenos)</a:t>
            </a:r>
          </a:p>
        </p:txBody>
      </p:sp>
    </p:spTree>
    <p:extLst>
      <p:ext uri="{BB962C8B-B14F-4D97-AF65-F5344CB8AC3E}">
        <p14:creationId xmlns:p14="http://schemas.microsoft.com/office/powerpoint/2010/main" val="529934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3135"/>
          </a:xfrm>
        </p:spPr>
        <p:txBody>
          <a:bodyPr/>
          <a:lstStyle/>
          <a:p>
            <a:pPr algn="ctr"/>
            <a:r>
              <a:rPr lang="es-UY" b="1" dirty="0"/>
              <a:t>El turismo como fenómeno cultural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006" y="2180496"/>
            <a:ext cx="11625943" cy="4481561"/>
          </a:xfrm>
        </p:spPr>
        <p:txBody>
          <a:bodyPr/>
          <a:lstStyle/>
          <a:p>
            <a:pPr marL="0" indent="0">
              <a:buNone/>
            </a:pPr>
            <a:r>
              <a:rPr lang="es-UY" sz="2400" dirty="0"/>
              <a:t>El estudio del turismo, entendido como un conjunto de actividades que entrecruza diversas culturas, nos reclama un conocimiento mas profundo respecto a las consecuencias de la interacción entre sociedades que generan y reciben turistas.</a:t>
            </a:r>
          </a:p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r>
              <a:rPr lang="es-UY" sz="2400" dirty="0"/>
              <a:t>Desde esta mirada el turismo no resulta exclusivamente un negocio sino un “fenómeno cultural” (Ej.: el turismo como “ritual”)</a:t>
            </a:r>
          </a:p>
          <a:p>
            <a:pPr marL="0" indent="0">
              <a:buNone/>
            </a:pPr>
            <a:endParaRPr lang="es-UY" sz="2400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Flecha derecha 3"/>
          <p:cNvSpPr/>
          <p:nvPr/>
        </p:nvSpPr>
        <p:spPr>
          <a:xfrm rot="5400000">
            <a:off x="4268037" y="3928407"/>
            <a:ext cx="1600703" cy="444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95283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CB01B-6C2C-405A-A4C2-FCACA318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EE008C-1720-45F1-9678-27FCFA5B6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Y" sz="4800" b="1" dirty="0"/>
              <a:t>¿Qué es un “rito”?</a:t>
            </a:r>
          </a:p>
          <a:p>
            <a:pPr marL="0" indent="0" algn="ctr">
              <a:buNone/>
            </a:pPr>
            <a:endParaRPr lang="es-UY" sz="4800" b="1" dirty="0"/>
          </a:p>
          <a:p>
            <a:pPr marL="0" indent="0" algn="ctr">
              <a:buNone/>
            </a:pPr>
            <a:endParaRPr lang="es-UY" sz="4800" b="1" dirty="0"/>
          </a:p>
        </p:txBody>
      </p:sp>
    </p:spTree>
    <p:extLst>
      <p:ext uri="{BB962C8B-B14F-4D97-AF65-F5344CB8AC3E}">
        <p14:creationId xmlns:p14="http://schemas.microsoft.com/office/powerpoint/2010/main" val="42737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4137" y="561703"/>
            <a:ext cx="11338560" cy="1214846"/>
          </a:xfrm>
        </p:spPr>
        <p:txBody>
          <a:bodyPr>
            <a:normAutofit fontScale="90000"/>
          </a:bodyPr>
          <a:lstStyle/>
          <a:p>
            <a:r>
              <a:rPr lang="es-UY" b="1" dirty="0"/>
              <a:t>¿Cuáles son los aportes de la Antropología del Turismo?</a:t>
            </a:r>
            <a:br>
              <a:rPr lang="es-UY" b="1" dirty="0"/>
            </a:b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194" y="2180496"/>
            <a:ext cx="11704320" cy="4416247"/>
          </a:xfrm>
        </p:spPr>
        <p:txBody>
          <a:bodyPr>
            <a:normAutofit lnSpcReduction="10000"/>
          </a:bodyPr>
          <a:lstStyle/>
          <a:p>
            <a:r>
              <a:rPr lang="es-UY" sz="3200" b="1" dirty="0"/>
              <a:t>Su base comparativa: </a:t>
            </a:r>
            <a:r>
              <a:rPr lang="es-UY" sz="3200" dirty="0"/>
              <a:t>El estudio de varios fenómenos en diferentes lugares, procurando establecer puntos en común.</a:t>
            </a:r>
          </a:p>
          <a:p>
            <a:endParaRPr lang="es-UY" sz="3200" dirty="0"/>
          </a:p>
          <a:p>
            <a:r>
              <a:rPr lang="es-UY" sz="3200" b="1" dirty="0"/>
              <a:t>Su enfoque holístico: </a:t>
            </a:r>
            <a:r>
              <a:rPr lang="es-UY" sz="3200" dirty="0"/>
              <a:t>Teniendo en consideración factores sociales, económicos, culturales y sus relaciones.</a:t>
            </a:r>
          </a:p>
          <a:p>
            <a:pPr marL="0" indent="0">
              <a:buNone/>
            </a:pPr>
            <a:endParaRPr lang="es-UY" sz="3200" dirty="0"/>
          </a:p>
          <a:p>
            <a:r>
              <a:rPr lang="es-UY" sz="3200" b="1" dirty="0"/>
              <a:t>Ofrecer un nivel más profundo de análisis:</a:t>
            </a:r>
            <a:r>
              <a:rPr lang="es-UY" sz="3200" dirty="0"/>
              <a:t> Buscando comprender las causas subyacentes al fenómeno “turístico”.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09933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825" y="702156"/>
            <a:ext cx="11184835" cy="813135"/>
          </a:xfrm>
        </p:spPr>
        <p:txBody>
          <a:bodyPr>
            <a:normAutofit/>
          </a:bodyPr>
          <a:lstStyle/>
          <a:p>
            <a:pPr algn="ctr"/>
            <a:r>
              <a:rPr lang="es-UY" sz="3200" b="1" dirty="0"/>
              <a:t>El enfoque antropológico de lo ritual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194" y="2180496"/>
            <a:ext cx="11612880" cy="4455435"/>
          </a:xfrm>
        </p:spPr>
        <p:txBody>
          <a:bodyPr/>
          <a:lstStyle/>
          <a:p>
            <a:pPr marL="0" indent="0" algn="just">
              <a:buNone/>
            </a:pPr>
            <a:r>
              <a:rPr lang="es-UY" sz="3200" dirty="0"/>
              <a:t>- Lo ritual remite a un “tiempo sagrado”</a:t>
            </a:r>
          </a:p>
          <a:p>
            <a:pPr marL="0" indent="0" algn="just">
              <a:buNone/>
            </a:pPr>
            <a:endParaRPr lang="es-UY" sz="3200" dirty="0"/>
          </a:p>
          <a:p>
            <a:pPr marL="0" indent="0" algn="just">
              <a:buNone/>
            </a:pPr>
            <a:r>
              <a:rPr lang="es-UY" sz="3200" dirty="0"/>
              <a:t>- Existen diversos tipos de ritos:  de “pasaje”, de “inversión”, de “cambio de </a:t>
            </a:r>
            <a:r>
              <a:rPr lang="es-UY" sz="3200" i="1" dirty="0"/>
              <a:t>status</a:t>
            </a:r>
            <a:r>
              <a:rPr lang="es-UY" sz="3200" dirty="0"/>
              <a:t>”…</a:t>
            </a:r>
          </a:p>
          <a:p>
            <a:pPr marL="0" indent="0" algn="just">
              <a:buNone/>
            </a:pPr>
            <a:endParaRPr lang="es-UY" sz="3200" dirty="0"/>
          </a:p>
          <a:p>
            <a:pPr marL="0" indent="0" algn="just">
              <a:buNone/>
            </a:pPr>
            <a:r>
              <a:rPr lang="es-UY" sz="3200" dirty="0"/>
              <a:t>- El tiempo ritual se caracteriza por ser “un tiempo fuera del tiempo”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46874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574" y="384313"/>
            <a:ext cx="11290852" cy="612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051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483326"/>
            <a:ext cx="11029616" cy="1463039"/>
          </a:xfrm>
        </p:spPr>
        <p:txBody>
          <a:bodyPr>
            <a:noAutofit/>
          </a:bodyPr>
          <a:lstStyle/>
          <a:p>
            <a:pPr algn="ctr"/>
            <a:r>
              <a:rPr lang="es-UY" sz="2400" b="1" dirty="0"/>
              <a:t>VARIOS autores coinciden en señalar 3 elementos principales en los ritos de pasaje:</a:t>
            </a:r>
            <a:br>
              <a:rPr lang="es-UY" sz="2400" b="1" dirty="0"/>
            </a:br>
            <a:endParaRPr lang="es-UY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006" y="2180496"/>
            <a:ext cx="11599817" cy="4677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UY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UY" sz="2800" b="1" dirty="0"/>
              <a:t>Separación: </a:t>
            </a:r>
            <a:r>
              <a:rPr lang="es-UY" sz="2800" dirty="0"/>
              <a:t>El retiro ritual de una persona respecto a su sociedad y vida “normal”. </a:t>
            </a:r>
          </a:p>
          <a:p>
            <a:pPr marL="0" indent="0" algn="just">
              <a:buNone/>
            </a:pPr>
            <a:endParaRPr lang="es-UY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UY" sz="2800" b="1" dirty="0" err="1"/>
              <a:t>Liminaridad</a:t>
            </a:r>
            <a:r>
              <a:rPr lang="es-UY" sz="2800" b="1" dirty="0"/>
              <a:t>: </a:t>
            </a:r>
            <a:r>
              <a:rPr lang="es-UY" sz="2800" dirty="0"/>
              <a:t>Un período de aislamiento o marginación para los participantes (el “tiempo sagrado”). </a:t>
            </a:r>
          </a:p>
          <a:p>
            <a:pPr marL="0" indent="0" algn="just">
              <a:buNone/>
            </a:pPr>
            <a:endParaRPr lang="es-UY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UY" sz="2800" b="1" dirty="0"/>
              <a:t>Incorporación: </a:t>
            </a:r>
            <a:r>
              <a:rPr lang="es-UY" sz="2800" dirty="0"/>
              <a:t>El retorno a la comunidad ostentando un nuevo status o cambio de categoría social.</a:t>
            </a:r>
          </a:p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637320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" y="702156"/>
            <a:ext cx="12100560" cy="51566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Y" sz="5400" b="1" dirty="0"/>
              <a:t>Ejemplo de un “rito de pasaje”: el Bar </a:t>
            </a:r>
            <a:r>
              <a:rPr lang="es-UY" sz="5400" b="1" dirty="0" err="1"/>
              <a:t>Mitzvah</a:t>
            </a:r>
            <a:endParaRPr lang="es-UY" sz="5400" b="1" dirty="0"/>
          </a:p>
        </p:txBody>
      </p:sp>
    </p:spTree>
    <p:extLst>
      <p:ext uri="{BB962C8B-B14F-4D97-AF65-F5344CB8AC3E}">
        <p14:creationId xmlns:p14="http://schemas.microsoft.com/office/powerpoint/2010/main" val="3728237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7821"/>
          </a:xfrm>
        </p:spPr>
        <p:txBody>
          <a:bodyPr/>
          <a:lstStyle/>
          <a:p>
            <a:pPr algn="ctr"/>
            <a:r>
              <a:rPr lang="es-UY" b="1" dirty="0"/>
              <a:t>La ceremonia del </a:t>
            </a:r>
            <a:r>
              <a:rPr lang="es-UY" b="1" i="1" dirty="0"/>
              <a:t>Bar </a:t>
            </a:r>
            <a:r>
              <a:rPr lang="es-UY" b="1" i="1" dirty="0" err="1"/>
              <a:t>Mitzvah</a:t>
            </a:r>
            <a:endParaRPr lang="es-UY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4320" y="2180496"/>
            <a:ext cx="11639006" cy="4507687"/>
          </a:xfrm>
        </p:spPr>
        <p:txBody>
          <a:bodyPr/>
          <a:lstStyle/>
          <a:p>
            <a:r>
              <a:rPr lang="es-UY" sz="2800" dirty="0"/>
              <a:t>Según la tradición judía, a los 13 años de edad el niño deja de ser un “menor” y cruza el </a:t>
            </a:r>
            <a:r>
              <a:rPr lang="es-UY" sz="2800" i="1" dirty="0"/>
              <a:t>umbral</a:t>
            </a:r>
            <a:r>
              <a:rPr lang="es-UY" sz="2800" dirty="0"/>
              <a:t> para ingresar a una nueva época de responsabilidad, entendimiento y compromisos morales. 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sz="2800" dirty="0"/>
          </a:p>
          <a:p>
            <a:r>
              <a:rPr lang="es-UY" sz="2800" dirty="0"/>
              <a:t>En hebreo </a:t>
            </a:r>
            <a:r>
              <a:rPr lang="es-UY" sz="2800" i="1" dirty="0"/>
              <a:t>Bar-</a:t>
            </a:r>
            <a:r>
              <a:rPr lang="es-UY" sz="2800" i="1" dirty="0" err="1"/>
              <a:t>Mitzvah</a:t>
            </a:r>
            <a:r>
              <a:rPr lang="es-UY" sz="2800" dirty="0"/>
              <a:t> </a:t>
            </a:r>
            <a:r>
              <a:rPr lang="es-UY" sz="2800" dirty="0" err="1"/>
              <a:t>siginifica</a:t>
            </a:r>
            <a:r>
              <a:rPr lang="es-UY" sz="2800" dirty="0"/>
              <a:t> “hijo del deber”. Es decir, que después de los 13 años el joven judío asume las obligaciones morales y religiosas de un adulto. Es el “pasaje” de la niñez </a:t>
            </a:r>
            <a:r>
              <a:rPr lang="es-UY" sz="2800" i="1" dirty="0"/>
              <a:t>a la </a:t>
            </a:r>
            <a:r>
              <a:rPr lang="es-UY" sz="2800" dirty="0"/>
              <a:t>adultez.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920482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5387"/>
          </a:xfrm>
        </p:spPr>
        <p:txBody>
          <a:bodyPr>
            <a:normAutofit/>
          </a:bodyPr>
          <a:lstStyle/>
          <a:p>
            <a:pPr algn="ctr"/>
            <a:r>
              <a:rPr lang="es-UY" sz="3600" b="1" dirty="0"/>
              <a:t>Las etapas del “rito de pasaje”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069" y="2180496"/>
            <a:ext cx="11717381" cy="4494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UY" sz="2800" dirty="0"/>
              <a:t>El joven comienza su ceremonia el Jueves.  En este día cumple dos mandamientos a la vez: estrena los “</a:t>
            </a:r>
            <a:r>
              <a:rPr lang="es-UY" sz="2800" dirty="0" err="1"/>
              <a:t>tefilín</a:t>
            </a:r>
            <a:r>
              <a:rPr lang="es-UY" sz="2800" dirty="0"/>
              <a:t>” y lee en voz alta un fragmento de la </a:t>
            </a:r>
            <a:r>
              <a:rPr lang="es-UY" sz="2800" dirty="0" err="1"/>
              <a:t>Torah</a:t>
            </a:r>
            <a:r>
              <a:rPr lang="es-UY" sz="2800" dirty="0"/>
              <a:t> enfrente a amigos, familiares, compañeros y conocidos. El rito se puede llevar acabo tanto en el Templo (Sinagoga) como en el Muro de los Lamentos (sólo en Israel). </a:t>
            </a:r>
          </a:p>
          <a:p>
            <a:pPr marL="0" indent="0" algn="just">
              <a:buNone/>
            </a:pPr>
            <a:endParaRPr lang="es-UY" sz="2800" dirty="0"/>
          </a:p>
          <a:p>
            <a:pPr marL="0" indent="0" algn="just">
              <a:buNone/>
            </a:pPr>
            <a:endParaRPr lang="es-UY" sz="2800" dirty="0"/>
          </a:p>
          <a:p>
            <a:pPr algn="just"/>
            <a:r>
              <a:rPr lang="es-UY" sz="2800" dirty="0"/>
              <a:t>El sábado siguiente, el </a:t>
            </a:r>
            <a:r>
              <a:rPr lang="es-UY" sz="2800" i="1" dirty="0"/>
              <a:t>Bar-</a:t>
            </a:r>
            <a:r>
              <a:rPr lang="es-UY" sz="2800" i="1" dirty="0" err="1"/>
              <a:t>Mitzvah</a:t>
            </a:r>
            <a:r>
              <a:rPr lang="es-UY" sz="2800" dirty="0"/>
              <a:t> lee nuevamente la </a:t>
            </a:r>
            <a:r>
              <a:rPr lang="es-UY" sz="2800" dirty="0" err="1"/>
              <a:t>Torah</a:t>
            </a:r>
            <a:r>
              <a:rPr lang="es-UY" sz="2800" dirty="0"/>
              <a:t>, y luego pronuncia un discurso en el que expresa sus deseos de cumplir los mandamientos de la religión judía, hace comentarios sobre el significado de su </a:t>
            </a:r>
            <a:r>
              <a:rPr lang="es-UY" sz="2800" i="1" dirty="0"/>
              <a:t>Bar-</a:t>
            </a:r>
            <a:r>
              <a:rPr lang="es-UY" sz="2800" i="1" dirty="0" err="1"/>
              <a:t>Mitzvah</a:t>
            </a:r>
            <a:r>
              <a:rPr lang="es-UY" sz="2800" dirty="0"/>
              <a:t>, relata un episodio de la </a:t>
            </a:r>
            <a:r>
              <a:rPr lang="es-UY" sz="2800" i="1" dirty="0" err="1"/>
              <a:t>parashá</a:t>
            </a:r>
            <a:r>
              <a:rPr lang="es-UY" sz="2800" dirty="0"/>
              <a:t>, y se compromete a seguir el sendero de la rectitud y la honradez.</a:t>
            </a:r>
          </a:p>
        </p:txBody>
      </p:sp>
    </p:spTree>
    <p:extLst>
      <p:ext uri="{BB962C8B-B14F-4D97-AF65-F5344CB8AC3E}">
        <p14:creationId xmlns:p14="http://schemas.microsoft.com/office/powerpoint/2010/main" val="464310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513"/>
          </a:xfrm>
        </p:spPr>
        <p:txBody>
          <a:bodyPr>
            <a:normAutofit/>
          </a:bodyPr>
          <a:lstStyle/>
          <a:p>
            <a:pPr algn="ctr"/>
            <a:r>
              <a:rPr lang="es-UY" sz="3600" b="1" dirty="0"/>
              <a:t>La ceremonia ritual del </a:t>
            </a:r>
            <a:r>
              <a:rPr lang="es-UY" sz="3600" b="1" i="1" dirty="0"/>
              <a:t>bar </a:t>
            </a:r>
            <a:r>
              <a:rPr lang="es-UY" sz="3600" b="1" i="1" dirty="0" err="1"/>
              <a:t>mitzvah</a:t>
            </a:r>
            <a:endParaRPr lang="es-UY" sz="3600" b="1" i="1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064" y="1918402"/>
            <a:ext cx="6712472" cy="4474981"/>
          </a:xfrm>
        </p:spPr>
      </p:pic>
      <p:sp>
        <p:nvSpPr>
          <p:cNvPr id="5" name="Flecha abajo 4"/>
          <p:cNvSpPr/>
          <p:nvPr/>
        </p:nvSpPr>
        <p:spPr>
          <a:xfrm rot="19098104">
            <a:off x="4389121" y="1928989"/>
            <a:ext cx="404948" cy="979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Flecha abajo 5"/>
          <p:cNvSpPr/>
          <p:nvPr/>
        </p:nvSpPr>
        <p:spPr>
          <a:xfrm rot="16200000">
            <a:off x="3520322" y="3443845"/>
            <a:ext cx="391886" cy="142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7" name="Flecha abajo 6"/>
          <p:cNvSpPr/>
          <p:nvPr/>
        </p:nvSpPr>
        <p:spPr>
          <a:xfrm rot="16200000">
            <a:off x="3931560" y="4066202"/>
            <a:ext cx="326571" cy="2286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8" name="Flecha abajo 7"/>
          <p:cNvSpPr/>
          <p:nvPr/>
        </p:nvSpPr>
        <p:spPr>
          <a:xfrm rot="5400000">
            <a:off x="6433932" y="4893470"/>
            <a:ext cx="418012" cy="2258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650336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0073"/>
          </a:xfrm>
        </p:spPr>
        <p:txBody>
          <a:bodyPr>
            <a:normAutofit/>
          </a:bodyPr>
          <a:lstStyle/>
          <a:p>
            <a:pPr algn="ctr"/>
            <a:r>
              <a:rPr lang="es-UY" b="1" dirty="0"/>
              <a:t>El turismo como un “espacio-tiempo” sagrado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070" y="2180496"/>
            <a:ext cx="11665130" cy="445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UY" sz="3200" b="1" dirty="0"/>
              <a:t>Lo profano: </a:t>
            </a:r>
            <a:r>
              <a:rPr lang="es-UY" sz="3200" dirty="0"/>
              <a:t>abarca lo mundano, la vida diaria, lo ordinario.</a:t>
            </a:r>
          </a:p>
          <a:p>
            <a:pPr marL="0" indent="0" algn="just">
              <a:buNone/>
            </a:pPr>
            <a:endParaRPr lang="es-UY" sz="3200" b="1" dirty="0"/>
          </a:p>
          <a:p>
            <a:pPr marL="0" indent="0" algn="just">
              <a:buNone/>
            </a:pPr>
            <a:endParaRPr lang="es-UY" sz="3200" b="1" dirty="0"/>
          </a:p>
          <a:p>
            <a:pPr marL="0" indent="0" algn="just">
              <a:buNone/>
            </a:pPr>
            <a:r>
              <a:rPr lang="es-UY" sz="3200" b="1" dirty="0"/>
              <a:t>Lo sagrado: </a:t>
            </a:r>
            <a:r>
              <a:rPr lang="es-UY" sz="3200" dirty="0"/>
              <a:t>constituye un momento </a:t>
            </a:r>
            <a:r>
              <a:rPr lang="es-UY" sz="3200" i="1" dirty="0"/>
              <a:t>liminal</a:t>
            </a:r>
            <a:r>
              <a:rPr lang="es-UY" sz="3200" dirty="0"/>
              <a:t> en el tiempo (un tiempo “fuera del tiempo” profano). Desde esta perspectiva, el turismo se asemeja a la práctica ritual y al peregrinaje, ubicándose dentro de la dimensión “sagrada”.  </a:t>
            </a:r>
          </a:p>
        </p:txBody>
      </p:sp>
    </p:spTree>
    <p:extLst>
      <p:ext uri="{BB962C8B-B14F-4D97-AF65-F5344CB8AC3E}">
        <p14:creationId xmlns:p14="http://schemas.microsoft.com/office/powerpoint/2010/main" val="2511811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A9DAB-C556-4603-9CC8-6CEAB9938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5096"/>
          </a:xfrm>
        </p:spPr>
        <p:txBody>
          <a:bodyPr>
            <a:normAutofit/>
          </a:bodyPr>
          <a:lstStyle/>
          <a:p>
            <a:pPr algn="ctr"/>
            <a:r>
              <a:rPr lang="es-UY" sz="3200" b="1" dirty="0"/>
              <a:t>El Turismo como “ritual”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F809732-26F7-4C08-93F0-EC9DCC75E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2160" y="1958002"/>
            <a:ext cx="10047680" cy="471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31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B1667-A69A-45A6-971B-E7BC06D8F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pPr algn="ctr"/>
            <a:r>
              <a:rPr lang="es-UY" sz="3600" b="1" dirty="0"/>
              <a:t>La “magia del turismo”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B6E122-191A-4B2E-83FB-A3B630114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2180496"/>
            <a:ext cx="11807687" cy="4419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Y" sz="3200" b="1" dirty="0"/>
              <a:t>Nelson </a:t>
            </a:r>
            <a:r>
              <a:rPr lang="es-UY" sz="3200" b="1" dirty="0" err="1"/>
              <a:t>Graburn</a:t>
            </a:r>
            <a:r>
              <a:rPr lang="es-UY" sz="3200" b="1" dirty="0"/>
              <a:t> (1989): </a:t>
            </a:r>
            <a:r>
              <a:rPr lang="es-UY" sz="3200" dirty="0"/>
              <a:t>lo </a:t>
            </a:r>
            <a:r>
              <a:rPr lang="es-UY" sz="3200" i="1" dirty="0"/>
              <a:t>temporal </a:t>
            </a:r>
            <a:r>
              <a:rPr lang="es-UY" sz="3200" dirty="0"/>
              <a:t>sobre lo </a:t>
            </a:r>
            <a:r>
              <a:rPr lang="es-UY" sz="3200" i="1" dirty="0"/>
              <a:t>espacial</a:t>
            </a:r>
          </a:p>
          <a:p>
            <a:pPr marL="0" indent="0">
              <a:buNone/>
            </a:pPr>
            <a:endParaRPr lang="es-UY" sz="3200" i="1" dirty="0"/>
          </a:p>
          <a:p>
            <a:pPr marL="0" indent="0">
              <a:buNone/>
            </a:pPr>
            <a:endParaRPr lang="es-UY" sz="3200" i="1" dirty="0"/>
          </a:p>
          <a:p>
            <a:pPr marL="0" indent="0">
              <a:buNone/>
            </a:pPr>
            <a:r>
              <a:rPr lang="es-UY" sz="3200" dirty="0"/>
              <a:t>…“a </a:t>
            </a:r>
            <a:r>
              <a:rPr lang="es-UY" sz="3200" dirty="0" err="1"/>
              <a:t>temporary</a:t>
            </a:r>
            <a:r>
              <a:rPr lang="es-UY" sz="3200" dirty="0"/>
              <a:t> shift” (un cambio temporal)</a:t>
            </a:r>
          </a:p>
          <a:p>
            <a:pPr marL="0" indent="0">
              <a:buNone/>
            </a:pPr>
            <a:endParaRPr lang="es-UY" sz="3200" i="1" dirty="0"/>
          </a:p>
          <a:p>
            <a:pPr marL="0" indent="0">
              <a:buNone/>
            </a:pPr>
            <a:endParaRPr lang="es-UY" sz="3200" i="1" dirty="0"/>
          </a:p>
        </p:txBody>
      </p:sp>
    </p:spTree>
    <p:extLst>
      <p:ext uri="{BB962C8B-B14F-4D97-AF65-F5344CB8AC3E}">
        <p14:creationId xmlns:p14="http://schemas.microsoft.com/office/powerpoint/2010/main" val="109527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Y" sz="5400" b="1" dirty="0"/>
              <a:t>CONCEPTUALIZACIONES</a:t>
            </a:r>
          </a:p>
          <a:p>
            <a:pPr marL="0" indent="0" algn="ctr">
              <a:buNone/>
            </a:pPr>
            <a:endParaRPr lang="es-UY" sz="6000" b="1" dirty="0"/>
          </a:p>
          <a:p>
            <a:pPr marL="0" indent="0" algn="ctr">
              <a:buNone/>
            </a:pPr>
            <a:endParaRPr lang="es-UY" sz="6000" b="1" dirty="0"/>
          </a:p>
        </p:txBody>
      </p:sp>
    </p:spTree>
    <p:extLst>
      <p:ext uri="{BB962C8B-B14F-4D97-AF65-F5344CB8AC3E}">
        <p14:creationId xmlns:p14="http://schemas.microsoft.com/office/powerpoint/2010/main" val="421539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C7911-C80B-4112-AA21-8BC06682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372491-08F8-4F53-80BA-55F9895E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842052"/>
            <a:ext cx="11847444" cy="4797287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200" dirty="0"/>
              <a:t>Para Nelson </a:t>
            </a:r>
            <a:r>
              <a:rPr lang="es-UY" sz="3200" dirty="0" err="1"/>
              <a:t>Graburn</a:t>
            </a:r>
            <a:r>
              <a:rPr lang="es-UY" sz="3200" dirty="0"/>
              <a:t> (1989), aún la mínima expresión de cualquier tipo de turismo contiene elementos de </a:t>
            </a:r>
            <a:r>
              <a:rPr lang="es-UY" sz="3200" b="1" dirty="0"/>
              <a:t>la “magia del turismo”.  </a:t>
            </a:r>
            <a:r>
              <a:rPr lang="es-UY" sz="3200" dirty="0"/>
              <a:t>Ejemplos: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200" dirty="0"/>
          </a:p>
          <a:p>
            <a:pPr marL="0" indent="0">
              <a:buNone/>
            </a:pPr>
            <a:r>
              <a:rPr lang="es-UY" sz="3200" dirty="0"/>
              <a:t>1- un </a:t>
            </a:r>
            <a:r>
              <a:rPr lang="es-UY" sz="3200" i="1" dirty="0"/>
              <a:t>picnic</a:t>
            </a:r>
            <a:r>
              <a:rPr lang="es-UY" sz="3200" dirty="0"/>
              <a:t> en el jardín de la casa, y</a:t>
            </a:r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r>
              <a:rPr lang="es-UY" sz="3200" dirty="0"/>
              <a:t>2- una cena especial (“romántica”) en el </a:t>
            </a:r>
            <a:r>
              <a:rPr lang="es-UY" sz="3200" i="1" dirty="0"/>
              <a:t>living-</a:t>
            </a:r>
            <a:r>
              <a:rPr lang="es-UY" sz="3200" i="1" dirty="0" err="1"/>
              <a:t>room</a:t>
            </a:r>
            <a:r>
              <a:rPr lang="es-UY" sz="3200" dirty="0"/>
              <a:t> de la casa (decoración y apronte especial) </a:t>
            </a:r>
          </a:p>
        </p:txBody>
      </p:sp>
    </p:spTree>
    <p:extLst>
      <p:ext uri="{BB962C8B-B14F-4D97-AF65-F5344CB8AC3E}">
        <p14:creationId xmlns:p14="http://schemas.microsoft.com/office/powerpoint/2010/main" val="10385285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2324"/>
          </a:xfrm>
        </p:spPr>
        <p:txBody>
          <a:bodyPr>
            <a:normAutofit/>
          </a:bodyPr>
          <a:lstStyle/>
          <a:p>
            <a:pPr algn="ctr"/>
            <a:r>
              <a:rPr lang="es-UY" sz="3200" b="1" dirty="0"/>
              <a:t>La estructura ordinaria-extraordinaria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867" y="2281979"/>
            <a:ext cx="8560242" cy="416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503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800073"/>
          </a:xfrm>
        </p:spPr>
        <p:txBody>
          <a:bodyPr/>
          <a:lstStyle/>
          <a:p>
            <a:pPr algn="ctr"/>
            <a:r>
              <a:rPr lang="es-UY" b="1" dirty="0"/>
              <a:t>Crítica al turismo como “ritual de inversión”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194" y="1232452"/>
            <a:ext cx="11665132" cy="53642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s-UY" sz="3200" dirty="0"/>
          </a:p>
          <a:p>
            <a:pPr marL="0" indent="0" algn="just">
              <a:buNone/>
            </a:pPr>
            <a:endParaRPr lang="es-UY" sz="3200" dirty="0"/>
          </a:p>
          <a:p>
            <a:pPr marL="0" indent="0" algn="just">
              <a:buNone/>
            </a:pPr>
            <a:r>
              <a:rPr lang="es-UY" sz="3900" dirty="0"/>
              <a:t>- Nelson </a:t>
            </a:r>
            <a:r>
              <a:rPr lang="es-UY" sz="3900" dirty="0" err="1"/>
              <a:t>Graburn</a:t>
            </a:r>
            <a:r>
              <a:rPr lang="es-UY" sz="3900" dirty="0"/>
              <a:t> (1989) cuestionó la dicotomía que se aplica al turismo entre </a:t>
            </a:r>
            <a:r>
              <a:rPr lang="es-UY" sz="3900" b="1" dirty="0"/>
              <a:t>vida profana </a:t>
            </a:r>
            <a:r>
              <a:rPr lang="es-UY" sz="3900" dirty="0"/>
              <a:t>(cultura ordinaria) y </a:t>
            </a:r>
            <a:r>
              <a:rPr lang="es-UY" sz="3900" b="1" dirty="0"/>
              <a:t>vida sagrada </a:t>
            </a:r>
            <a:r>
              <a:rPr lang="es-UY" sz="3900" dirty="0"/>
              <a:t>(cultura turística). </a:t>
            </a:r>
          </a:p>
          <a:p>
            <a:pPr marL="0" indent="0" algn="just">
              <a:buNone/>
            </a:pPr>
            <a:endParaRPr lang="es-UY" sz="3900" dirty="0"/>
          </a:p>
          <a:p>
            <a:pPr marL="0" indent="0" algn="just">
              <a:buNone/>
            </a:pPr>
            <a:r>
              <a:rPr lang="es-UY" sz="3900" dirty="0"/>
              <a:t>- Según </a:t>
            </a:r>
            <a:r>
              <a:rPr lang="es-UY" sz="3900" dirty="0" err="1"/>
              <a:t>Graburn</a:t>
            </a:r>
            <a:r>
              <a:rPr lang="es-UY" sz="3900" dirty="0"/>
              <a:t>, el turismo </a:t>
            </a:r>
            <a:r>
              <a:rPr lang="es-UY" sz="3900" b="1" dirty="0"/>
              <a:t>no es la antítesis </a:t>
            </a:r>
            <a:r>
              <a:rPr lang="es-UY" sz="3900" dirty="0"/>
              <a:t>de lo que las personas realizan en la vida ordinaria, sino una flexibilización de los patrones de conducta cotidianos. 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3194572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7383" y="702156"/>
            <a:ext cx="11612879" cy="5986027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2400" dirty="0"/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 dirty="0"/>
              <a:t>“Las necesidades que sienten los turistas, lo que buscan y esperan en sus viajes, </a:t>
            </a:r>
            <a:r>
              <a:rPr lang="es-UY" sz="2400" i="1" dirty="0"/>
              <a:t>nunca constituyen la oposición completa a su posición de clase y estilo de vida</a:t>
            </a:r>
            <a:r>
              <a:rPr lang="es-UY" sz="2400" dirty="0"/>
              <a:t>. [...] La inversión temporal buscada, rara vez es una antítesis de sus valores, pero sí es un producto de su trayectoria cultural, y la recompensa prometida se supone que debe satisfacer la necesidad en el sentido de obtener nuevas actualizaciones de estos valores, </a:t>
            </a:r>
            <a:r>
              <a:rPr lang="es-UY" sz="2400" i="1" dirty="0"/>
              <a:t>no vuelve al turista un tipo completamente diferente de persona</a:t>
            </a:r>
            <a:r>
              <a:rPr lang="es-UY" sz="2400" dirty="0"/>
              <a:t>”. (</a:t>
            </a:r>
            <a:r>
              <a:rPr lang="es-UY" sz="2400" dirty="0" err="1"/>
              <a:t>Graburn</a:t>
            </a:r>
            <a:r>
              <a:rPr lang="es-UY" sz="2400" dirty="0"/>
              <a:t>, 1989:43) </a:t>
            </a:r>
          </a:p>
        </p:txBody>
      </p:sp>
    </p:spTree>
    <p:extLst>
      <p:ext uri="{BB962C8B-B14F-4D97-AF65-F5344CB8AC3E}">
        <p14:creationId xmlns:p14="http://schemas.microsoft.com/office/powerpoint/2010/main" val="99089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9BE0D6-C1D6-4111-9B96-F2723426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8592"/>
          </a:xfrm>
        </p:spPr>
        <p:txBody>
          <a:bodyPr>
            <a:normAutofit/>
          </a:bodyPr>
          <a:lstStyle/>
          <a:p>
            <a:pPr algn="ctr"/>
            <a:r>
              <a:rPr lang="es-UY" sz="3600" b="1" dirty="0"/>
              <a:t>el campo de análisis “TEMA”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EF4423-839E-468C-B661-07DDC4282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2180496"/>
            <a:ext cx="11728173" cy="4392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Y" sz="3200" dirty="0"/>
              <a:t>Campodónico y Chalar (2011) han señalado que los estudios del turismo se basan en cuatro ejes: </a:t>
            </a:r>
          </a:p>
          <a:p>
            <a:pPr marL="0" indent="0">
              <a:buNone/>
            </a:pPr>
            <a:r>
              <a:rPr lang="es-UY" sz="3200" dirty="0"/>
              <a:t>tiempo,                              T</a:t>
            </a:r>
          </a:p>
          <a:p>
            <a:pPr marL="0" indent="0">
              <a:buNone/>
            </a:pPr>
            <a:r>
              <a:rPr lang="es-UY" sz="3200" dirty="0"/>
              <a:t>espacio,                             E</a:t>
            </a:r>
          </a:p>
          <a:p>
            <a:pPr marL="0" indent="0">
              <a:buNone/>
            </a:pPr>
            <a:r>
              <a:rPr lang="es-UY" sz="3200" dirty="0"/>
              <a:t>motivación, y                     M</a:t>
            </a:r>
          </a:p>
          <a:p>
            <a:pPr marL="0" indent="0">
              <a:buNone/>
            </a:pPr>
            <a:r>
              <a:rPr lang="es-UY" sz="3200" dirty="0"/>
              <a:t>actividad                            A</a:t>
            </a:r>
          </a:p>
        </p:txBody>
      </p:sp>
    </p:spTree>
    <p:extLst>
      <p:ext uri="{BB962C8B-B14F-4D97-AF65-F5344CB8AC3E}">
        <p14:creationId xmlns:p14="http://schemas.microsoft.com/office/powerpoint/2010/main" val="2250835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E2029-7853-449E-8387-784591E2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Y" b="1" dirty="0"/>
              <a:t>El olvido de la dimensión temporal en los estudios turísticos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AF5FCF-F44A-4C00-BE38-A05830432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2180496"/>
            <a:ext cx="11767929" cy="4432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UY" sz="2800" dirty="0"/>
              <a:t>Dickinson y Peeters (2012):</a:t>
            </a:r>
          </a:p>
          <a:p>
            <a:pPr marL="0" indent="0" algn="just">
              <a:buNone/>
            </a:pPr>
            <a:endParaRPr lang="es-UY" sz="2800" dirty="0"/>
          </a:p>
          <a:p>
            <a:pPr marL="0" indent="0" algn="just">
              <a:buNone/>
            </a:pPr>
            <a:r>
              <a:rPr lang="es-UY" sz="2800" dirty="0"/>
              <a:t>-en los últimos años poco se ha escrito sobre la relación entre el turismo y tiempo desde la teoría social, </a:t>
            </a:r>
          </a:p>
          <a:p>
            <a:pPr marL="0" indent="0" algn="just">
              <a:buNone/>
            </a:pPr>
            <a:endParaRPr lang="es-UY" sz="2800" dirty="0"/>
          </a:p>
          <a:p>
            <a:pPr marL="0" indent="0" algn="just">
              <a:buNone/>
            </a:pPr>
            <a:r>
              <a:rPr lang="es-UY" sz="2800" dirty="0"/>
              <a:t>-esto se debe a que las fronteras entre trabajo y ocio se tornan cada día más borrosas.</a:t>
            </a:r>
          </a:p>
        </p:txBody>
      </p:sp>
    </p:spTree>
    <p:extLst>
      <p:ext uri="{BB962C8B-B14F-4D97-AF65-F5344CB8AC3E}">
        <p14:creationId xmlns:p14="http://schemas.microsoft.com/office/powerpoint/2010/main" val="30492683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E8181-4B9F-45F9-AC99-2C7BCCDD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8592"/>
          </a:xfrm>
        </p:spPr>
        <p:txBody>
          <a:bodyPr/>
          <a:lstStyle/>
          <a:p>
            <a:pPr algn="ctr"/>
            <a:r>
              <a:rPr lang="es-UY" b="1" dirty="0"/>
              <a:t>la “institucionalización del tiempo turístico”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E2706C-A0B9-43C2-8577-438CE5152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2180496"/>
            <a:ext cx="11741425" cy="4498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UY" sz="2800" dirty="0"/>
              <a:t>-el tiempo </a:t>
            </a:r>
            <a:r>
              <a:rPr lang="es-UY" sz="2800" i="1" dirty="0"/>
              <a:t>no cotidiano </a:t>
            </a:r>
            <a:r>
              <a:rPr lang="es-UY" sz="2800" dirty="0"/>
              <a:t>y, dentro de este, el tiempo turístico, dado que desde mediados del siglo XIX el turismo como práctica se va afirmando primero en Europa y luego en el resto del mundo. </a:t>
            </a:r>
          </a:p>
          <a:p>
            <a:pPr marL="0" indent="0" algn="just">
              <a:buNone/>
            </a:pPr>
            <a:endParaRPr lang="es-UY" sz="2800" dirty="0"/>
          </a:p>
          <a:p>
            <a:pPr marL="0" indent="0" algn="just">
              <a:buNone/>
            </a:pPr>
            <a:r>
              <a:rPr lang="es-UY" sz="2800" dirty="0"/>
              <a:t>-el tiempo turístico se instala para quedarse, como una cuestión firme surgida en las primeras décadas del siglo XX (debido a las reivindicaciones obreras que se plasmaron en las legislaciones nacionales e internacionales).</a:t>
            </a:r>
          </a:p>
          <a:p>
            <a:pPr marL="0" indent="0" algn="just">
              <a:buNone/>
            </a:pPr>
            <a:endParaRPr lang="es-UY" sz="2800" dirty="0"/>
          </a:p>
          <a:p>
            <a:pPr marL="0" indent="0" algn="just">
              <a:buNone/>
            </a:pPr>
            <a:r>
              <a:rPr lang="es-UY" sz="2800" dirty="0"/>
              <a:t>-el turismo deja de ser el privilegio de una clase social, aunque no todos los individuos disponen de los medios económicos necesarios para realizarlo.</a:t>
            </a:r>
          </a:p>
        </p:txBody>
      </p:sp>
    </p:spTree>
    <p:extLst>
      <p:ext uri="{BB962C8B-B14F-4D97-AF65-F5344CB8AC3E}">
        <p14:creationId xmlns:p14="http://schemas.microsoft.com/office/powerpoint/2010/main" val="4042717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D86F9-CCFA-4C8B-A66B-88D5A8588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84BC63-76F0-4D2A-8BB1-5707558B6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2180496"/>
            <a:ext cx="11728173" cy="4405834"/>
          </a:xfrm>
        </p:spPr>
        <p:txBody>
          <a:bodyPr/>
          <a:lstStyle/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53796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0635E-7B8E-49D3-AE7B-F2DA399D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5096"/>
          </a:xfrm>
        </p:spPr>
        <p:txBody>
          <a:bodyPr>
            <a:normAutofit/>
          </a:bodyPr>
          <a:lstStyle/>
          <a:p>
            <a:pPr algn="ctr"/>
            <a:r>
              <a:rPr lang="es-UY" sz="4400" dirty="0"/>
              <a:t>2001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054365E-3F45-472D-AADF-0D2CF43CBA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6816" y="1894302"/>
            <a:ext cx="9020317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6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702156"/>
            <a:ext cx="11260183" cy="826198"/>
          </a:xfrm>
        </p:spPr>
        <p:txBody>
          <a:bodyPr>
            <a:noAutofit/>
          </a:bodyPr>
          <a:lstStyle/>
          <a:p>
            <a:pPr algn="ctr"/>
            <a:r>
              <a:rPr lang="es-UY" b="1" dirty="0"/>
              <a:t>Aproximación “optimista” al turismo (años ‘60)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5944" y="2180496"/>
            <a:ext cx="11691256" cy="44423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r>
              <a:rPr lang="es-UY" sz="2800" dirty="0"/>
              <a:t>-</a:t>
            </a:r>
            <a:r>
              <a:rPr lang="es-UY" sz="2800" b="1" dirty="0"/>
              <a:t>ADVOCACY PLATFORM:  </a:t>
            </a:r>
            <a:r>
              <a:rPr lang="es-UY" sz="2800" b="1" dirty="0" err="1"/>
              <a:t>The</a:t>
            </a:r>
            <a:r>
              <a:rPr lang="es-UY" sz="2800" b="1" dirty="0"/>
              <a:t> Good  </a:t>
            </a:r>
            <a:r>
              <a:rPr lang="es-UY" sz="2800" dirty="0"/>
              <a:t>(Promoción/Defensa)</a:t>
            </a:r>
          </a:p>
          <a:p>
            <a:pPr marL="0" indent="0">
              <a:buNone/>
            </a:pPr>
            <a:endParaRPr lang="es-UY" sz="2800" dirty="0"/>
          </a:p>
          <a:p>
            <a:pPr marL="514350" indent="-514350">
              <a:buAutoNum type="alphaLcParenR"/>
            </a:pPr>
            <a:r>
              <a:rPr lang="es-UY" sz="2800" dirty="0"/>
              <a:t>Beneficios económicos </a:t>
            </a:r>
          </a:p>
          <a:p>
            <a:pPr marL="514350" indent="-514350">
              <a:buAutoNum type="alphaLcParenR"/>
            </a:pPr>
            <a:endParaRPr lang="es-UY" sz="2800" dirty="0"/>
          </a:p>
          <a:p>
            <a:pPr marL="514350" indent="-514350">
              <a:buAutoNum type="alphaLcParenR"/>
            </a:pPr>
            <a:endParaRPr lang="es-UY" sz="2800" dirty="0"/>
          </a:p>
          <a:p>
            <a:pPr marL="514350" indent="-514350">
              <a:buAutoNum type="alphaLcParenR"/>
            </a:pPr>
            <a:r>
              <a:rPr lang="es-UY" sz="2800" dirty="0"/>
              <a:t>Beneficios socio-culturales </a:t>
            </a:r>
          </a:p>
          <a:p>
            <a:pPr marL="514350" indent="-514350">
              <a:buAutoNum type="alphaLcParenR"/>
            </a:pPr>
            <a:endParaRPr lang="es-UY" sz="2800" dirty="0"/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8160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36C09-BC0F-4879-AE7B-7A0983011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8592"/>
          </a:xfrm>
        </p:spPr>
        <p:txBody>
          <a:bodyPr/>
          <a:lstStyle/>
          <a:p>
            <a:pPr algn="ctr"/>
            <a:r>
              <a:rPr lang="es-UY" b="1" dirty="0"/>
              <a:t>Beneficios económicos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3D4FB9-54B0-4DE4-A130-EEDDC6DAB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2180496"/>
            <a:ext cx="11834191" cy="449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UY" sz="2800" dirty="0"/>
              <a:t>-Genera trabajos full-time, temporarios, estacionales, </a:t>
            </a:r>
            <a:r>
              <a:rPr lang="es-UY" sz="2800" dirty="0" err="1"/>
              <a:t>part</a:t>
            </a:r>
            <a:r>
              <a:rPr lang="es-UY" sz="2800" dirty="0"/>
              <a:t>-time, incorpora mano de obra sin ningún tipo de calificación, etc. 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r>
              <a:rPr lang="es-UY" sz="2800" dirty="0"/>
              <a:t>-Genera intercambio de divisas extranjeras 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r>
              <a:rPr lang="es-UY" sz="2800" dirty="0"/>
              <a:t>-Impulsa y desarrolla los productos locales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r>
              <a:rPr lang="es-UY" sz="2800" dirty="0"/>
              <a:t>-El turismo como “panacea del desarrollo”</a:t>
            </a:r>
          </a:p>
          <a:p>
            <a:pPr marL="0" indent="0">
              <a:buNone/>
            </a:pP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608240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52228-BD9D-460D-90B7-7CD19400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1844"/>
          </a:xfrm>
        </p:spPr>
        <p:txBody>
          <a:bodyPr/>
          <a:lstStyle/>
          <a:p>
            <a:pPr algn="ctr"/>
            <a:r>
              <a:rPr lang="es-UY" b="1" dirty="0"/>
              <a:t>Beneficios socio-culturales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A34470-0F6A-467A-8033-07B133380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871330"/>
            <a:ext cx="11900452" cy="48210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Y" sz="3200" dirty="0"/>
              <a:t>-Promueve una educación de inserción internacional en las comunidades locales</a:t>
            </a:r>
          </a:p>
          <a:p>
            <a:pPr marL="0" indent="0">
              <a:buNone/>
            </a:pPr>
            <a:r>
              <a:rPr lang="es-UY" sz="3200" dirty="0"/>
              <a:t>-Reduce las barreras idiomáticas, culturales, “raciales”, políticas y religiosas</a:t>
            </a:r>
          </a:p>
          <a:p>
            <a:pPr marL="0" indent="0">
              <a:buNone/>
            </a:pPr>
            <a:r>
              <a:rPr lang="es-UY" sz="3200" dirty="0"/>
              <a:t>-Refuerza la preservación los bienes patrimoniales y las tradiciones culturales </a:t>
            </a:r>
          </a:p>
          <a:p>
            <a:pPr marL="0" indent="0">
              <a:buNone/>
            </a:pPr>
            <a:r>
              <a:rPr lang="es-UY" sz="3200" dirty="0"/>
              <a:t>-Promueve una mirada de </a:t>
            </a:r>
            <a:r>
              <a:rPr lang="es-UY" sz="3200" dirty="0" err="1"/>
              <a:t>auto-valoración</a:t>
            </a:r>
            <a:r>
              <a:rPr lang="es-UY" sz="3200" dirty="0"/>
              <a:t> de la cultura y la sociedad local </a:t>
            </a:r>
          </a:p>
        </p:txBody>
      </p:sp>
    </p:spTree>
    <p:extLst>
      <p:ext uri="{BB962C8B-B14F-4D97-AF65-F5344CB8AC3E}">
        <p14:creationId xmlns:p14="http://schemas.microsoft.com/office/powerpoint/2010/main" val="218156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3326" y="731520"/>
            <a:ext cx="11220994" cy="862149"/>
          </a:xfrm>
        </p:spPr>
        <p:txBody>
          <a:bodyPr>
            <a:normAutofit/>
          </a:bodyPr>
          <a:lstStyle/>
          <a:p>
            <a:pPr algn="ctr"/>
            <a:r>
              <a:rPr lang="es-UY" b="1" dirty="0"/>
              <a:t>Aproximación “pesimista” al turismo (años ‘70)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5944" y="2014330"/>
            <a:ext cx="11665130" cy="447923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UY" sz="3200" dirty="0"/>
              <a:t> </a:t>
            </a:r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sz="2800" b="1" dirty="0"/>
          </a:p>
          <a:p>
            <a:pPr marL="0" indent="0">
              <a:buNone/>
            </a:pPr>
            <a:r>
              <a:rPr lang="es-UY" sz="4600" b="1" dirty="0"/>
              <a:t>-CAUTIONARY PLATFORM:  </a:t>
            </a:r>
            <a:r>
              <a:rPr lang="es-UY" sz="4600" b="1" dirty="0" err="1"/>
              <a:t>The</a:t>
            </a:r>
            <a:r>
              <a:rPr lang="es-UY" sz="4600" b="1" dirty="0"/>
              <a:t> </a:t>
            </a:r>
            <a:r>
              <a:rPr lang="es-UY" sz="4600" b="1" dirty="0" err="1"/>
              <a:t>bad</a:t>
            </a:r>
            <a:r>
              <a:rPr lang="es-UY" sz="4600" b="1" dirty="0"/>
              <a:t> </a:t>
            </a:r>
            <a:r>
              <a:rPr lang="es-UY" sz="4600" dirty="0"/>
              <a:t>(Advertencia)</a:t>
            </a:r>
          </a:p>
          <a:p>
            <a:pPr marL="0" indent="0">
              <a:buNone/>
            </a:pPr>
            <a:endParaRPr lang="es-UY" sz="4600" dirty="0"/>
          </a:p>
          <a:p>
            <a:pPr marL="0" indent="0">
              <a:buNone/>
            </a:pPr>
            <a:r>
              <a:rPr lang="es-UY" sz="4600" dirty="0"/>
              <a:t>1) Costos económicos </a:t>
            </a:r>
          </a:p>
          <a:p>
            <a:pPr marL="0" indent="0">
              <a:buNone/>
            </a:pPr>
            <a:endParaRPr lang="es-UY" sz="4600" dirty="0"/>
          </a:p>
          <a:p>
            <a:pPr marL="0" indent="0">
              <a:buNone/>
            </a:pPr>
            <a:endParaRPr lang="es-UY" sz="4600" dirty="0"/>
          </a:p>
          <a:p>
            <a:pPr marL="0" indent="0">
              <a:buNone/>
            </a:pPr>
            <a:r>
              <a:rPr lang="es-UY" sz="4600" dirty="0"/>
              <a:t>2) Costos socio-culturales 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sz="3200" dirty="0"/>
          </a:p>
          <a:p>
            <a:pPr>
              <a:buFontTx/>
              <a:buChar char="-"/>
            </a:pPr>
            <a:endParaRPr lang="es-UY" sz="3200" dirty="0"/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sz="3200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54254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3A301-14FA-4A31-83B3-10039C58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8348"/>
          </a:xfrm>
        </p:spPr>
        <p:txBody>
          <a:bodyPr/>
          <a:lstStyle/>
          <a:p>
            <a:pPr algn="ctr"/>
            <a:r>
              <a:rPr lang="es-UY" b="1" dirty="0"/>
              <a:t>Costos económicos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42E1C-8267-4165-866D-E28E2E0EF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2027584"/>
            <a:ext cx="11860695" cy="462500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800" dirty="0"/>
              <a:t>-Inflación en la economía local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800" dirty="0"/>
              <a:t>-Fuga de capitales hacia los países desarrollados (no existe el “derrame” económico)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800" dirty="0"/>
              <a:t>-Trabajo estacional y mal remunerado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800" dirty="0"/>
              <a:t>-Puede causar desigualdad económica </a:t>
            </a:r>
            <a:r>
              <a:rPr lang="es-UY" sz="3800" dirty="0" err="1"/>
              <a:t>intra-país</a:t>
            </a:r>
            <a:r>
              <a:rPr lang="es-UY" sz="380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800" dirty="0"/>
              <a:t>-Refuerza la dependencia con el capital internacional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UY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UY" sz="3800" dirty="0"/>
              <a:t>-Genera contaminación visual, sonora y polución</a:t>
            </a:r>
          </a:p>
          <a:p>
            <a:pPr marL="0" indent="0">
              <a:buNone/>
            </a:pPr>
            <a:endParaRPr lang="es-UY" sz="2800" dirty="0"/>
          </a:p>
          <a:p>
            <a:pPr marL="0" indent="0">
              <a:buNone/>
            </a:pPr>
            <a:r>
              <a:rPr lang="es-UY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142157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2515</TotalTime>
  <Words>1527</Words>
  <Application>Microsoft Office PowerPoint</Application>
  <PresentationFormat>Panorámica</PresentationFormat>
  <Paragraphs>190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1" baseType="lpstr">
      <vt:lpstr>Gill Sans MT</vt:lpstr>
      <vt:lpstr>Wingdings</vt:lpstr>
      <vt:lpstr>Wingdings 2</vt:lpstr>
      <vt:lpstr>Dividendo</vt:lpstr>
      <vt:lpstr>         Antropología y Turismo </vt:lpstr>
      <vt:lpstr>¿Cuáles son los aportes de la Antropología del Turismo? </vt:lpstr>
      <vt:lpstr>Presentación de PowerPoint</vt:lpstr>
      <vt:lpstr>2001</vt:lpstr>
      <vt:lpstr>Aproximación “optimista” al turismo (años ‘60)</vt:lpstr>
      <vt:lpstr>Beneficios económicos </vt:lpstr>
      <vt:lpstr>Beneficios socio-culturales </vt:lpstr>
      <vt:lpstr>Aproximación “pesimista” al turismo (años ‘70)</vt:lpstr>
      <vt:lpstr>Costos económicos </vt:lpstr>
      <vt:lpstr>Costos socio-culturales </vt:lpstr>
      <vt:lpstr>Presentación de PowerPoint</vt:lpstr>
      <vt:lpstr>Plataforma de la adaptación (‘80)</vt:lpstr>
      <vt:lpstr>Presentación de PowerPoint</vt:lpstr>
      <vt:lpstr>Plataforma del conocimiento (‘90)</vt:lpstr>
      <vt:lpstr>Importante…!!! A Recordar…!!!</vt:lpstr>
      <vt:lpstr>el turismo como práctica social</vt:lpstr>
      <vt:lpstr>Dos enfoques diferentes del turismo</vt:lpstr>
      <vt:lpstr>El turismo como fenómeno cultural </vt:lpstr>
      <vt:lpstr>Presentación de PowerPoint</vt:lpstr>
      <vt:lpstr>El enfoque antropológico de lo ritual</vt:lpstr>
      <vt:lpstr>Presentación de PowerPoint</vt:lpstr>
      <vt:lpstr>VARIOS autores coinciden en señalar 3 elementos principales en los ritos de pasaje: </vt:lpstr>
      <vt:lpstr>Presentación de PowerPoint</vt:lpstr>
      <vt:lpstr>La ceremonia del Bar Mitzvah</vt:lpstr>
      <vt:lpstr>Las etapas del “rito de pasaje”</vt:lpstr>
      <vt:lpstr>La ceremonia ritual del bar mitzvah</vt:lpstr>
      <vt:lpstr>El turismo como un “espacio-tiempo” sagrado</vt:lpstr>
      <vt:lpstr>El Turismo como “ritual”</vt:lpstr>
      <vt:lpstr>La “magia del turismo”</vt:lpstr>
      <vt:lpstr>Presentación de PowerPoint</vt:lpstr>
      <vt:lpstr>La estructura ordinaria-extraordinaria</vt:lpstr>
      <vt:lpstr>Crítica al turismo como “ritual de inversión” </vt:lpstr>
      <vt:lpstr>Presentación de PowerPoint</vt:lpstr>
      <vt:lpstr>el campo de análisis “TEMA”</vt:lpstr>
      <vt:lpstr>El olvido de la dimensión temporal en los estudios turísticos </vt:lpstr>
      <vt:lpstr>la “institucionalización del tiempo turístico”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XXXXXX</dc:title>
  <dc:creator>Usuario</dc:creator>
  <cp:lastModifiedBy>User</cp:lastModifiedBy>
  <cp:revision>80</cp:revision>
  <dcterms:created xsi:type="dcterms:W3CDTF">2019-05-04T22:11:20Z</dcterms:created>
  <dcterms:modified xsi:type="dcterms:W3CDTF">2025-05-19T23:04:27Z</dcterms:modified>
</cp:coreProperties>
</file>