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7" r:id="rId5"/>
    <p:sldId id="315" r:id="rId6"/>
    <p:sldId id="262" r:id="rId7"/>
    <p:sldId id="308" r:id="rId8"/>
    <p:sldId id="264" r:id="rId9"/>
    <p:sldId id="265" r:id="rId10"/>
    <p:sldId id="341" r:id="rId11"/>
    <p:sldId id="319" r:id="rId12"/>
    <p:sldId id="263" r:id="rId13"/>
    <p:sldId id="273" r:id="rId14"/>
    <p:sldId id="316" r:id="rId15"/>
    <p:sldId id="272" r:id="rId16"/>
    <p:sldId id="259" r:id="rId17"/>
    <p:sldId id="271" r:id="rId18"/>
    <p:sldId id="260" r:id="rId19"/>
    <p:sldId id="302" r:id="rId20"/>
    <p:sldId id="322" r:id="rId21"/>
    <p:sldId id="323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2" r:id="rId30"/>
    <p:sldId id="333" r:id="rId31"/>
    <p:sldId id="331" r:id="rId32"/>
    <p:sldId id="334" r:id="rId33"/>
    <p:sldId id="335" r:id="rId34"/>
    <p:sldId id="336" r:id="rId35"/>
    <p:sldId id="337" r:id="rId36"/>
    <p:sldId id="338" r:id="rId37"/>
    <p:sldId id="339" r:id="rId3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8" d="100"/>
          <a:sy n="68" d="100"/>
        </p:scale>
        <p:origin x="14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4FC9-2A3C-4EEA-8858-64836D667539}" type="datetimeFigureOut">
              <a:rPr lang="es-ES" smtClean="0"/>
              <a:pPr/>
              <a:t>25/04/2025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3F8EBCB-ED30-42C5-8835-D71C1E95D55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4FC9-2A3C-4EEA-8858-64836D667539}" type="datetimeFigureOut">
              <a:rPr lang="es-ES" smtClean="0"/>
              <a:pPr/>
              <a:t>25/04/2025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EBCB-ED30-42C5-8835-D71C1E95D55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4FC9-2A3C-4EEA-8858-64836D667539}" type="datetimeFigureOut">
              <a:rPr lang="es-ES" smtClean="0"/>
              <a:pPr/>
              <a:t>25/04/2025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EBCB-ED30-42C5-8835-D71C1E95D55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4FC9-2A3C-4EEA-8858-64836D667539}" type="datetimeFigureOut">
              <a:rPr lang="es-ES" smtClean="0"/>
              <a:pPr/>
              <a:t>25/04/2025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EBCB-ED30-42C5-8835-D71C1E95D55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Rectángulo redondeado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4FC9-2A3C-4EEA-8858-64836D667539}" type="datetimeFigureOut">
              <a:rPr lang="es-ES" smtClean="0"/>
              <a:pPr/>
              <a:t>25/04/2025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Rectángulo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3F8EBCB-ED30-42C5-8835-D71C1E95D55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4FC9-2A3C-4EEA-8858-64836D667539}" type="datetimeFigureOut">
              <a:rPr lang="es-ES" smtClean="0"/>
              <a:pPr/>
              <a:t>25/04/2025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EBCB-ED30-42C5-8835-D71C1E95D55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4FC9-2A3C-4EEA-8858-64836D667539}" type="datetimeFigureOut">
              <a:rPr lang="es-ES" smtClean="0"/>
              <a:pPr/>
              <a:t>25/04/2025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EBCB-ED30-42C5-8835-D71C1E95D55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4FC9-2A3C-4EEA-8858-64836D667539}" type="datetimeFigureOut">
              <a:rPr lang="es-ES" smtClean="0"/>
              <a:pPr/>
              <a:t>25/04/2025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EBCB-ED30-42C5-8835-D71C1E95D55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4FC9-2A3C-4EEA-8858-64836D667539}" type="datetimeFigureOut">
              <a:rPr lang="es-ES" smtClean="0"/>
              <a:pPr/>
              <a:t>25/04/2025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EBCB-ED30-42C5-8835-D71C1E95D55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4FC9-2A3C-4EEA-8858-64836D667539}" type="datetimeFigureOut">
              <a:rPr lang="es-ES" smtClean="0"/>
              <a:pPr/>
              <a:t>25/04/2025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8EBCB-ED30-42C5-8835-D71C1E95D55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44FC9-2A3C-4EEA-8858-64836D667539}" type="datetimeFigureOut">
              <a:rPr lang="es-ES" smtClean="0"/>
              <a:pPr/>
              <a:t>25/04/2025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3F8EBCB-ED30-42C5-8835-D71C1E95D55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Rectángulo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Rectángulo redondeado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2644FC9-2A3C-4EEA-8858-64836D667539}" type="datetimeFigureOut">
              <a:rPr lang="es-ES" smtClean="0"/>
              <a:pPr/>
              <a:t>25/04/2025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3F8EBCB-ED30-42C5-8835-D71C1E95D55D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4282" y="3500438"/>
            <a:ext cx="8715436" cy="2138362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1340768"/>
            <a:ext cx="8822214" cy="1800200"/>
          </a:xfrm>
        </p:spPr>
        <p:txBody>
          <a:bodyPr>
            <a:normAutofit fontScale="90000"/>
          </a:bodyPr>
          <a:lstStyle/>
          <a:p>
            <a:br>
              <a:rPr lang="es-ES" sz="6000" b="1" dirty="0"/>
            </a:br>
            <a:r>
              <a:rPr lang="es-ES" sz="5300" b="1" dirty="0">
                <a:latin typeface="+mn-lt"/>
              </a:rPr>
              <a:t>Etnografía: el trabajo de campo</a:t>
            </a:r>
            <a:br>
              <a:rPr lang="es-ES" sz="6000" b="1" dirty="0"/>
            </a:br>
            <a:endParaRPr lang="es-ES" sz="6000" b="1" dirty="0">
              <a:latin typeface="+mn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92D192-4325-4BEF-93B2-AA7ED324E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E9BDCE-9810-4783-A875-D24ABBDA56B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5536" y="404664"/>
            <a:ext cx="8291264" cy="61786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 algn="ctr">
              <a:buNone/>
            </a:pPr>
            <a:r>
              <a:rPr lang="es-UY" b="1" dirty="0"/>
              <a:t> (2004)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91E083B-1124-400D-822E-EB8A4CA86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74638"/>
            <a:ext cx="365657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B0CAFF-4717-4774-9E14-824EB3A0C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UY" dirty="0"/>
            </a:br>
            <a:br>
              <a:rPr lang="es-UY" dirty="0"/>
            </a:br>
            <a:endParaRPr lang="es-UY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FAF5A8A-950A-4521-9987-0F71CCC07CC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1520" y="274638"/>
            <a:ext cx="8435280" cy="63087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>
              <a:buNone/>
            </a:pPr>
            <a:endParaRPr lang="es-UY" dirty="0"/>
          </a:p>
          <a:p>
            <a:pPr marL="0" indent="0" algn="ctr">
              <a:buNone/>
            </a:pPr>
            <a:r>
              <a:rPr lang="es-UY" sz="3200" b="1" dirty="0"/>
              <a:t>(1991)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09AC5C3-7C80-4393-B046-0AED2819F9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985" y="274638"/>
            <a:ext cx="3718029" cy="56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48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5786" y="357166"/>
            <a:ext cx="7901014" cy="1071570"/>
          </a:xfrm>
        </p:spPr>
        <p:txBody>
          <a:bodyPr/>
          <a:lstStyle/>
          <a:p>
            <a:pPr algn="ctr"/>
            <a:r>
              <a:rPr lang="es-ES" b="1" dirty="0">
                <a:latin typeface="+mn-lt"/>
              </a:rPr>
              <a:t>La antropología pos-exótica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51520" y="1556792"/>
            <a:ext cx="8842491" cy="5072098"/>
          </a:xfrm>
        </p:spPr>
        <p:txBody>
          <a:bodyPr/>
          <a:lstStyle/>
          <a:p>
            <a:pPr>
              <a:buNone/>
            </a:pPr>
            <a:endParaRPr lang="es-ES" b="1" dirty="0"/>
          </a:p>
          <a:p>
            <a:pPr>
              <a:buNone/>
            </a:pPr>
            <a:r>
              <a:rPr lang="es-ES" sz="3200" b="1" dirty="0"/>
              <a:t>Renato </a:t>
            </a:r>
            <a:r>
              <a:rPr lang="es-ES" sz="3200" b="1" dirty="0" err="1"/>
              <a:t>Rosaldo</a:t>
            </a:r>
            <a:r>
              <a:rPr lang="es-ES" sz="3200" b="1" dirty="0"/>
              <a:t> (1994)  </a:t>
            </a:r>
          </a:p>
          <a:p>
            <a:pPr>
              <a:buNone/>
            </a:pPr>
            <a:r>
              <a:rPr lang="es-ES" sz="3200" dirty="0"/>
              <a:t>-Concepto de “frecuentación profunda”  (Ej.: Marc </a:t>
            </a:r>
            <a:r>
              <a:rPr lang="es-ES" sz="3200" dirty="0" err="1"/>
              <a:t>Augé</a:t>
            </a:r>
            <a:r>
              <a:rPr lang="es-ES" sz="3200" dirty="0"/>
              <a:t>, </a:t>
            </a:r>
          </a:p>
          <a:p>
            <a:pPr>
              <a:buNone/>
            </a:pPr>
            <a:r>
              <a:rPr lang="es-ES" sz="3200" dirty="0"/>
              <a:t>Bruno Latour, Pierre Bourdieu, etc.)</a:t>
            </a:r>
          </a:p>
          <a:p>
            <a:pPr>
              <a:buNone/>
            </a:pPr>
            <a:endParaRPr lang="es-ES" sz="3200" dirty="0"/>
          </a:p>
          <a:p>
            <a:pPr>
              <a:buNone/>
            </a:pPr>
            <a:endParaRPr lang="es-ES" sz="3200" dirty="0"/>
          </a:p>
          <a:p>
            <a:pPr>
              <a:buNone/>
            </a:pPr>
            <a:r>
              <a:rPr lang="es-ES" sz="3200" b="1" dirty="0"/>
              <a:t>George Marcus (1995)</a:t>
            </a:r>
          </a:p>
          <a:p>
            <a:pPr>
              <a:buNone/>
            </a:pPr>
            <a:r>
              <a:rPr lang="es-ES" sz="3200" dirty="0"/>
              <a:t>-Concepto de “seguimiento” en lugar de “residencia”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274638"/>
            <a:ext cx="8472518" cy="1143000"/>
          </a:xfrm>
        </p:spPr>
        <p:txBody>
          <a:bodyPr/>
          <a:lstStyle/>
          <a:p>
            <a:pPr algn="ctr"/>
            <a:r>
              <a:rPr lang="es-ES" b="1" dirty="0">
                <a:latin typeface="+mn-lt"/>
              </a:rPr>
              <a:t>Un problema de complejidad…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42844" y="1571612"/>
            <a:ext cx="9001156" cy="495373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spcBef>
                <a:spcPts val="0"/>
              </a:spcBef>
              <a:buNone/>
            </a:pPr>
            <a:endParaRPr lang="es-ES" sz="3200" dirty="0"/>
          </a:p>
          <a:p>
            <a:pPr>
              <a:lnSpc>
                <a:spcPct val="200000"/>
              </a:lnSpc>
              <a:spcBef>
                <a:spcPts val="0"/>
              </a:spcBef>
              <a:buNone/>
            </a:pPr>
            <a:r>
              <a:rPr lang="es-ES" sz="3200" dirty="0"/>
              <a:t>¿Qué sucede cuando tenemos que realizar una etnografía en diferentes lugares dentro de un mismo territorio?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UY" b="1" dirty="0">
                <a:latin typeface="+mn-lt"/>
              </a:rPr>
              <a:t>EJEMPLO</a:t>
            </a:r>
            <a:r>
              <a:rPr lang="es-UY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323528" y="1447800"/>
            <a:ext cx="8496944" cy="5077544"/>
          </a:xfrm>
        </p:spPr>
        <p:txBody>
          <a:bodyPr/>
          <a:lstStyle/>
          <a:p>
            <a:pPr marL="0" indent="0" algn="just">
              <a:lnSpc>
                <a:spcPct val="200000"/>
              </a:lnSpc>
              <a:spcBef>
                <a:spcPts val="0"/>
              </a:spcBef>
              <a:buNone/>
            </a:pPr>
            <a:r>
              <a:rPr lang="es-E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s-ES" sz="2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Devenires del turismo espiritual y el turismo religioso en el Departamento de Lavalleja (Uruguay): una etnografía </a:t>
            </a:r>
            <a:r>
              <a:rPr lang="es-ES" sz="28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multi-situada</a:t>
            </a:r>
            <a:r>
              <a:rPr lang="es-E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 Tesis de Doctorado en Antropología Social, IDAES/UNSAM, Bs. As., Argentina. 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1876001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011222"/>
          </a:xfrm>
        </p:spPr>
        <p:txBody>
          <a:bodyPr>
            <a:normAutofit fontScale="90000"/>
          </a:bodyPr>
          <a:lstStyle/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pic>
        <p:nvPicPr>
          <p:cNvPr id="1026" name="Picture 2" descr="C:\Documents and Settings\sd\Escritorio\Doctorado IDAES-UNSAM\Etnografía y métodos cualitativos (2016)\Proyectos CLASES EN TURISMO\Cartografía 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8283179" cy="6215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14282" y="1071546"/>
            <a:ext cx="8715436" cy="5572164"/>
          </a:xfrm>
        </p:spPr>
        <p:txBody>
          <a:bodyPr/>
          <a:lstStyle/>
          <a:p>
            <a:pPr algn="ctr">
              <a:lnSpc>
                <a:spcPct val="200000"/>
              </a:lnSpc>
              <a:buNone/>
            </a:pPr>
            <a:r>
              <a:rPr lang="es-ES" sz="4400" b="1" dirty="0"/>
              <a:t>De la etnografía tradicional a la </a:t>
            </a:r>
          </a:p>
          <a:p>
            <a:pPr algn="ctr">
              <a:lnSpc>
                <a:spcPct val="200000"/>
              </a:lnSpc>
              <a:buNone/>
            </a:pPr>
            <a:r>
              <a:rPr lang="es-ES" sz="4400" b="1" dirty="0"/>
              <a:t>etnografía </a:t>
            </a:r>
            <a:r>
              <a:rPr lang="es-ES" sz="4400" b="1" dirty="0" err="1"/>
              <a:t>multi</a:t>
            </a:r>
            <a:r>
              <a:rPr lang="es-ES" sz="4400" b="1"/>
              <a:t>-situada</a:t>
            </a:r>
            <a:endParaRPr lang="es-ES" sz="4400" b="1" dirty="0"/>
          </a:p>
          <a:p>
            <a:pPr>
              <a:buNone/>
            </a:pPr>
            <a:endParaRPr lang="es-E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14282" y="1447800"/>
            <a:ext cx="8643998" cy="4981596"/>
          </a:xfrm>
        </p:spPr>
        <p:txBody>
          <a:bodyPr>
            <a:normAutofit/>
          </a:bodyPr>
          <a:lstStyle/>
          <a:p>
            <a:pPr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s-ES" sz="3600" b="1" dirty="0"/>
              <a:t>   Etnografía “</a:t>
            </a:r>
            <a:r>
              <a:rPr lang="es-ES" sz="3600" b="1" dirty="0" err="1"/>
              <a:t>multi-situada</a:t>
            </a:r>
            <a:r>
              <a:rPr lang="es-ES" sz="3600" b="1" dirty="0"/>
              <a:t>”: </a:t>
            </a:r>
            <a:r>
              <a:rPr lang="es-ES" sz="3600" dirty="0"/>
              <a:t>concepto diseñado por George Marcus (1995)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74638"/>
            <a:ext cx="8501122" cy="1011222"/>
          </a:xfrm>
        </p:spPr>
        <p:txBody>
          <a:bodyPr>
            <a:normAutofit/>
          </a:bodyPr>
          <a:lstStyle/>
          <a:p>
            <a:pPr algn="ctr"/>
            <a:r>
              <a:rPr lang="es-ES" sz="4400" b="1" dirty="0">
                <a:latin typeface="+mn-lt"/>
              </a:rPr>
              <a:t>Características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0" y="1447800"/>
            <a:ext cx="9144000" cy="512447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endParaRPr lang="es-ES" sz="3200" dirty="0"/>
          </a:p>
          <a:p>
            <a:pPr>
              <a:buFontTx/>
              <a:buChar char="-"/>
            </a:pPr>
            <a:r>
              <a:rPr lang="es-ES" sz="3200" dirty="0"/>
              <a:t>La etnografía </a:t>
            </a:r>
            <a:r>
              <a:rPr lang="es-ES" sz="3200" dirty="0" err="1"/>
              <a:t>multi-situada</a:t>
            </a:r>
            <a:r>
              <a:rPr lang="es-ES" sz="3200" dirty="0"/>
              <a:t> no tiene como objetivo una representación  “holística” de los grupos estudiados.</a:t>
            </a:r>
          </a:p>
          <a:p>
            <a:pPr>
              <a:buFontTx/>
              <a:buChar char="-"/>
            </a:pPr>
            <a:endParaRPr lang="es-ES" sz="3200" dirty="0"/>
          </a:p>
          <a:p>
            <a:pPr>
              <a:buFontTx/>
              <a:buChar char="-"/>
            </a:pPr>
            <a:endParaRPr lang="es-ES" sz="3200" dirty="0"/>
          </a:p>
          <a:p>
            <a:pPr>
              <a:buFontTx/>
              <a:buChar char="-"/>
            </a:pPr>
            <a:endParaRPr lang="es-ES" sz="3200" dirty="0"/>
          </a:p>
          <a:p>
            <a:pPr>
              <a:buFontTx/>
              <a:buChar char="-"/>
            </a:pPr>
            <a:r>
              <a:rPr lang="es-ES" sz="3200" dirty="0"/>
              <a:t>No todos los lugares en donde se realiza la observación participante son abordados de la misma </a:t>
            </a:r>
            <a:r>
              <a:rPr lang="es-ES" sz="3200" i="1" dirty="0"/>
              <a:t>manera</a:t>
            </a:r>
            <a:r>
              <a:rPr lang="es-ES" sz="3200" dirty="0"/>
              <a:t>, ni con la misma </a:t>
            </a:r>
            <a:r>
              <a:rPr lang="es-ES" sz="3200" i="1" dirty="0"/>
              <a:t>intensidad.</a:t>
            </a:r>
            <a:r>
              <a:rPr lang="es-ES" sz="3200" dirty="0"/>
              <a:t> </a:t>
            </a:r>
          </a:p>
          <a:p>
            <a:pPr>
              <a:buFontTx/>
              <a:buChar char="-"/>
            </a:pPr>
            <a:endParaRPr lang="es-E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274638"/>
            <a:ext cx="857256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latin typeface="+mn-lt"/>
              </a:rPr>
              <a:t>La observación participante en la etnografía </a:t>
            </a:r>
            <a:r>
              <a:rPr lang="es-ES" b="1" dirty="0" err="1">
                <a:latin typeface="+mn-lt"/>
              </a:rPr>
              <a:t>multi</a:t>
            </a:r>
            <a:r>
              <a:rPr lang="es-ES" b="1" dirty="0">
                <a:latin typeface="+mn-lt"/>
              </a:rPr>
              <a:t>-situada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85720" y="1447800"/>
            <a:ext cx="8572560" cy="505303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s-ES" sz="3200" dirty="0"/>
              <a:t>Marcus menciona distintas técnicas y tipos de presencia física en el trabajo de campo: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es-ES" sz="3200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s-ES" sz="3200" dirty="0"/>
              <a:t>“seguir a las personas, seguir a los objetos, seguir el relato (histórico o turístico), seguir la biografía de uno o varios sujetos, seguir el conflicto, etc.”    </a:t>
            </a:r>
          </a:p>
          <a:p>
            <a:pPr>
              <a:buFontTx/>
              <a:buChar char="-"/>
            </a:pPr>
            <a:endParaRPr lang="es-ES" sz="3200" dirty="0"/>
          </a:p>
          <a:p>
            <a:pPr>
              <a:buFontTx/>
              <a:buChar char="-"/>
            </a:pPr>
            <a:endParaRPr lang="es-ES" sz="3200" dirty="0"/>
          </a:p>
          <a:p>
            <a:pPr>
              <a:buFontTx/>
              <a:buChar char="-"/>
            </a:pPr>
            <a:endParaRPr lang="es-ES" sz="3200" dirty="0"/>
          </a:p>
          <a:p>
            <a:pPr>
              <a:buFontTx/>
              <a:buChar char="-"/>
            </a:pPr>
            <a:endParaRPr lang="es-ES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14282" y="857232"/>
            <a:ext cx="8715436" cy="5786478"/>
          </a:xfrm>
        </p:spPr>
        <p:txBody>
          <a:bodyPr>
            <a:normAutofit/>
          </a:bodyPr>
          <a:lstStyle/>
          <a:p>
            <a:pPr algn="ctr">
              <a:lnSpc>
                <a:spcPct val="200000"/>
              </a:lnSpc>
              <a:buNone/>
            </a:pPr>
            <a:r>
              <a:rPr lang="es-ES" sz="4400" b="1" dirty="0"/>
              <a:t>Del trabajo de campo tradicional </a:t>
            </a:r>
          </a:p>
          <a:p>
            <a:pPr algn="ctr">
              <a:lnSpc>
                <a:spcPct val="200000"/>
              </a:lnSpc>
              <a:buNone/>
            </a:pPr>
            <a:r>
              <a:rPr lang="es-ES" sz="4400" b="1" dirty="0"/>
              <a:t>a la “frecuentación profunda”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E8D458-EF3A-47E1-8CCE-7C7DBF337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EF481D-3272-4801-9BA9-979D827E05B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3528" y="980728"/>
            <a:ext cx="8363272" cy="503907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s-UY" sz="4400" b="1" dirty="0"/>
              <a:t>La problemática de la distancia y la objetividad en las Ciencias Sociales y los estudios turísticos</a:t>
            </a:r>
          </a:p>
        </p:txBody>
      </p:sp>
    </p:spTree>
    <p:extLst>
      <p:ext uri="{BB962C8B-B14F-4D97-AF65-F5344CB8AC3E}">
        <p14:creationId xmlns:p14="http://schemas.microsoft.com/office/powerpoint/2010/main" val="1791624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FADD46-AFA3-4B17-B333-846CF48D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UY" b="1" dirty="0">
                <a:latin typeface="+mn-lt"/>
              </a:rPr>
              <a:t>Deconstruyendo “mitos”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8771F1-43F3-4052-94C2-2C79BDED614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3528" y="1447800"/>
            <a:ext cx="8568952" cy="5135562"/>
          </a:xfrm>
        </p:spPr>
        <p:txBody>
          <a:bodyPr/>
          <a:lstStyle/>
          <a:p>
            <a:pPr marL="0" indent="0" algn="just">
              <a:buNone/>
            </a:pPr>
            <a:r>
              <a:rPr lang="es-UY" sz="3600" dirty="0"/>
              <a:t>-Siempre es necesaria una distancia mínima para lograr una “objetividad”.</a:t>
            </a:r>
          </a:p>
          <a:p>
            <a:pPr marL="0" indent="0" algn="just">
              <a:buNone/>
            </a:pPr>
            <a:endParaRPr lang="es-UY" sz="3600" dirty="0"/>
          </a:p>
          <a:p>
            <a:pPr marL="0" indent="0" algn="just">
              <a:buNone/>
            </a:pPr>
            <a:r>
              <a:rPr lang="es-UY" sz="3600" dirty="0"/>
              <a:t>-Para lograr la imparcialidad y neutralidad: evitar el involucramiento con el “Otro”.</a:t>
            </a:r>
          </a:p>
          <a:p>
            <a:pPr marL="0" indent="0" algn="just">
              <a:buNone/>
            </a:pPr>
            <a:endParaRPr lang="es-UY" sz="3600" dirty="0"/>
          </a:p>
          <a:p>
            <a:pPr marL="0" indent="0" algn="just">
              <a:buNone/>
            </a:pPr>
            <a:r>
              <a:rPr lang="es-UY" sz="3600" dirty="0"/>
              <a:t>-Mito-creencia: los métodos cuantitativos serían más neutros e imparciales, es decir, “objetivos”. </a:t>
            </a:r>
          </a:p>
          <a:p>
            <a:pPr marL="0" indent="0">
              <a:buNone/>
            </a:pP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3934536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ACA3B7-CADA-495C-A31A-881E6A030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382126-DB69-4760-9A8E-7BB01B72F7A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1520" y="1447800"/>
            <a:ext cx="8568952" cy="45720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s-UY" sz="4800" b="1" dirty="0"/>
              <a:t>La “dialéctica de la observación antropológica”</a:t>
            </a:r>
            <a:br>
              <a:rPr lang="es-UY" dirty="0"/>
            </a:b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1461982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7D4EF-FC21-4B63-83B7-5C6605F0A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F7B276-589C-4EFE-AA85-6FD9D4044C8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3528" y="1447800"/>
            <a:ext cx="8363272" cy="4572000"/>
          </a:xfrm>
        </p:spPr>
        <p:txBody>
          <a:bodyPr/>
          <a:lstStyle/>
          <a:p>
            <a:pPr marL="0" indent="0">
              <a:buNone/>
            </a:pPr>
            <a:endParaRPr lang="es-UY" sz="4000" dirty="0"/>
          </a:p>
          <a:p>
            <a:pPr marL="0" indent="0">
              <a:buNone/>
            </a:pPr>
            <a:r>
              <a:rPr lang="es-UY" sz="4000" dirty="0"/>
              <a:t>(a) transformar lo exótico en</a:t>
            </a:r>
            <a:r>
              <a:rPr lang="es-UY" sz="4000" i="1" dirty="0"/>
              <a:t> familiar</a:t>
            </a:r>
            <a:r>
              <a:rPr lang="es-UY" sz="4000" dirty="0"/>
              <a:t>, y </a:t>
            </a:r>
          </a:p>
          <a:p>
            <a:pPr marL="0" indent="0">
              <a:buNone/>
            </a:pPr>
            <a:endParaRPr lang="es-UY" sz="4000" dirty="0"/>
          </a:p>
          <a:p>
            <a:pPr marL="0" indent="0">
              <a:buNone/>
            </a:pPr>
            <a:endParaRPr lang="es-UY" sz="4000" dirty="0"/>
          </a:p>
          <a:p>
            <a:pPr marL="0" indent="0">
              <a:buNone/>
            </a:pPr>
            <a:r>
              <a:rPr lang="es-UY" sz="4000" dirty="0"/>
              <a:t>(b) transformar lo familiar en</a:t>
            </a:r>
            <a:r>
              <a:rPr lang="es-UY" sz="4000" i="1" dirty="0"/>
              <a:t> exótico</a:t>
            </a:r>
            <a:r>
              <a:rPr lang="es-UY" sz="4000" dirty="0"/>
              <a:t>.</a:t>
            </a:r>
          </a:p>
          <a:p>
            <a:pPr marL="0" indent="0">
              <a:buNone/>
            </a:pP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543611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1F86B5-8492-40F8-860A-038A7708E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F5EE28-F6AA-4309-94E0-3E2AD8DD5EB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UY" sz="4000" b="1" dirty="0"/>
          </a:p>
          <a:p>
            <a:pPr marL="0" indent="0" algn="ctr">
              <a:buNone/>
            </a:pPr>
            <a:r>
              <a:rPr lang="es-UY" sz="4000" b="1" dirty="0"/>
              <a:t>Familiarizarse con lo “exótico” </a:t>
            </a:r>
          </a:p>
          <a:p>
            <a:pPr marL="0" indent="0">
              <a:buNone/>
            </a:pP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4148025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19B84E-3985-489D-AA52-AC0A4403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4902554-7D32-47B5-B254-5A3CB93700C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865747" y="274638"/>
            <a:ext cx="5011920" cy="334009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F05FEC1-C5F1-4398-BC32-01703593E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86" y="3243270"/>
            <a:ext cx="4628514" cy="334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58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6F594B-E478-4118-BE51-FCB30D614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F8B3DA-C89D-4E04-B7A0-9F40D4602EB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UY" sz="4400" b="1" dirty="0"/>
          </a:p>
          <a:p>
            <a:pPr marL="0" indent="0" algn="ctr">
              <a:buNone/>
            </a:pPr>
            <a:r>
              <a:rPr lang="es-UY" sz="4400" b="1" dirty="0" err="1"/>
              <a:t>Exotizar</a:t>
            </a:r>
            <a:r>
              <a:rPr lang="es-UY" sz="4400" b="1" dirty="0"/>
              <a:t> “lo familiar”</a:t>
            </a:r>
          </a:p>
          <a:p>
            <a:pPr marL="0" indent="0">
              <a:buNone/>
            </a:pP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380592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1FB17D-0D06-495C-BAAB-2E35E8B5E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8831A85-2B9C-422D-BD78-E6E95509610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95116" y="855731"/>
            <a:ext cx="6553768" cy="491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40E781-D1BB-4414-8F14-BE762B0C7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A2790D7-9D2B-4A0C-A389-6CD65A28933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11560" y="375655"/>
            <a:ext cx="8209577" cy="610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97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293FE9-91FE-42AA-9BBF-8C9A99F2D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11E9118-17CA-4807-A24A-85580FEC4AC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27584" y="1143000"/>
            <a:ext cx="776044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79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 err="1">
                <a:latin typeface="+mn-lt"/>
              </a:rPr>
              <a:t>Bronislaw</a:t>
            </a:r>
            <a:r>
              <a:rPr lang="es-ES" b="1" dirty="0">
                <a:latin typeface="+mn-lt"/>
              </a:rPr>
              <a:t> Malinowski y la etnografía clásica</a:t>
            </a:r>
          </a:p>
        </p:txBody>
      </p:sp>
      <p:pic>
        <p:nvPicPr>
          <p:cNvPr id="1026" name="Picture 2" descr="C:\Documents and Settings\sd\Escritorio\Doctorado IDAES-UNSAM\Etnografía y métodos cualitativos (2016)\Carpa de B. Malinowski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736"/>
            <a:ext cx="7929618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79E9B2-A873-4F5F-BF7B-C121E5109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4FE566-C4E2-4A92-832B-A1E7506B921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9512" y="1447800"/>
            <a:ext cx="8856984" cy="5005536"/>
          </a:xfrm>
        </p:spPr>
        <p:txBody>
          <a:bodyPr/>
          <a:lstStyle/>
          <a:p>
            <a:pPr marL="0" indent="0" algn="ctr">
              <a:buNone/>
            </a:pPr>
            <a:endParaRPr lang="es-UY" sz="4000" dirty="0"/>
          </a:p>
          <a:p>
            <a:pPr marL="0" indent="0" algn="ctr">
              <a:buNone/>
            </a:pPr>
            <a:r>
              <a:rPr lang="es-UY" sz="4000" dirty="0"/>
              <a:t>¿Es “lo familiar” necesariamente lo conocido?</a:t>
            </a:r>
          </a:p>
          <a:p>
            <a:pPr marL="0" indent="0">
              <a:buNone/>
            </a:pP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429443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889DEC-993A-4B45-B852-7E0B26D96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DBBBE1-CE01-4481-ADB3-5A4649CDDEC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3528" y="1447800"/>
            <a:ext cx="8496944" cy="45720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s-UY" sz="4000" dirty="0"/>
              <a:t>“Lo que </a:t>
            </a:r>
            <a:r>
              <a:rPr lang="es-UY" sz="4000" i="1" dirty="0"/>
              <a:t>siempre vemos </a:t>
            </a:r>
            <a:r>
              <a:rPr lang="es-UY" sz="4000" dirty="0"/>
              <a:t>puede ser familiar pero no necesariamente conocido, y lo que </a:t>
            </a:r>
            <a:r>
              <a:rPr lang="es-UY" sz="4000" i="1" dirty="0"/>
              <a:t>no vemos </a:t>
            </a:r>
            <a:r>
              <a:rPr lang="es-UY" sz="4000" dirty="0"/>
              <a:t>puede ser exótico, pero, hasta cierto punto, conocido.” (</a:t>
            </a:r>
            <a:r>
              <a:rPr lang="es-UY" sz="4000" dirty="0" err="1"/>
              <a:t>Velho</a:t>
            </a:r>
            <a:r>
              <a:rPr lang="es-UY" sz="4000" dirty="0"/>
              <a:t>, 1981:126)</a:t>
            </a:r>
          </a:p>
        </p:txBody>
      </p:sp>
    </p:spTree>
    <p:extLst>
      <p:ext uri="{BB962C8B-B14F-4D97-AF65-F5344CB8AC3E}">
        <p14:creationId xmlns:p14="http://schemas.microsoft.com/office/powerpoint/2010/main" val="2729608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7A8EF-B3B7-44FF-B3D1-2B780D50A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DFA5AC-9F9D-40F1-B985-3F758F5E4E8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s-UY" sz="4400" b="1" dirty="0"/>
          </a:p>
          <a:p>
            <a:pPr marL="0" indent="0" algn="ctr">
              <a:buNone/>
            </a:pPr>
            <a:r>
              <a:rPr lang="es-UY" sz="4400" b="1" dirty="0"/>
              <a:t>EJEMPLOS</a:t>
            </a:r>
          </a:p>
          <a:p>
            <a:pPr marL="0" indent="0">
              <a:buNone/>
            </a:pP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2075820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609162-57F8-429C-B55E-638801643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atin typeface="+mn-lt"/>
              </a:rPr>
              <a:t>Treinta y Tres </a:t>
            </a:r>
            <a:r>
              <a:rPr lang="es-ES" b="1" dirty="0" err="1">
                <a:latin typeface="+mn-lt"/>
              </a:rPr>
              <a:t>esqu</a:t>
            </a:r>
            <a:r>
              <a:rPr lang="es-ES" b="1" dirty="0">
                <a:latin typeface="+mn-lt"/>
              </a:rPr>
              <a:t>. Artigas (ciudad de Salto)</a:t>
            </a:r>
            <a:endParaRPr lang="es-UY" b="1" dirty="0">
              <a:latin typeface="+mn-lt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A3E80A4-DF2C-4533-9E1E-C9B753FA447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401311" y="2060848"/>
            <a:ext cx="2139761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334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9933F7-AAA7-491A-826F-105B21049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9C46F8E-E91C-4D9E-A5F1-60F495F5E33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051720" y="193733"/>
            <a:ext cx="4602635" cy="6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01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4E7E2-49BB-4BE4-8C48-F55D16DD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UY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2C024-8166-4E6E-BB64-BD4EB1129D2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5536" y="1447800"/>
            <a:ext cx="8496944" cy="45720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s-UY" sz="4400" b="1" dirty="0"/>
              <a:t>Cuando lo exótico es, en cierta medida, “lo conocido”</a:t>
            </a:r>
          </a:p>
          <a:p>
            <a:pPr marL="0" indent="0">
              <a:buNone/>
            </a:pP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3239284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A036F2-763B-4ABC-89DA-048F9FC7D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>
                <a:latin typeface="+mn-lt"/>
              </a:rPr>
              <a:t>Cangrejo de río </a:t>
            </a:r>
            <a:endParaRPr lang="es-UY" b="1" dirty="0">
              <a:latin typeface="+mn-lt"/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D1A83DB-0B19-4346-AF1C-4F309506665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331640" y="1628800"/>
            <a:ext cx="6913463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12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C181CC-7C89-4AC6-8EEF-CDE688A70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UY" sz="4400" b="1" dirty="0">
                <a:latin typeface="+mn-lt"/>
              </a:rPr>
              <a:t>Conclusión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24DB00-4C4F-4456-8FEF-15FF31D846A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1520" y="1447800"/>
            <a:ext cx="8640960" cy="513556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s-UY" sz="4000" b="1" dirty="0"/>
          </a:p>
          <a:p>
            <a:pPr marL="0" indent="0" algn="ctr">
              <a:buNone/>
            </a:pPr>
            <a:r>
              <a:rPr lang="es-UY" sz="4000" b="1" dirty="0"/>
              <a:t>Relativizar el concepto de distancia</a:t>
            </a:r>
          </a:p>
          <a:p>
            <a:pPr marL="0" indent="0">
              <a:buNone/>
            </a:pPr>
            <a:endParaRPr lang="es-UY" sz="4000" dirty="0"/>
          </a:p>
          <a:p>
            <a:pPr marL="0" indent="0">
              <a:buNone/>
            </a:pPr>
            <a:endParaRPr lang="es-UY" sz="4000" dirty="0"/>
          </a:p>
          <a:p>
            <a:endParaRPr lang="es-UY" sz="4000" dirty="0"/>
          </a:p>
          <a:p>
            <a:pPr marL="0" indent="0" algn="ctr">
              <a:buNone/>
            </a:pPr>
            <a:r>
              <a:rPr lang="es-UY" sz="4000" dirty="0"/>
              <a:t>Siempre estamos presuponiendo </a:t>
            </a:r>
            <a:r>
              <a:rPr lang="es-UY" sz="4000" i="1" dirty="0"/>
              <a:t>familiaridades </a:t>
            </a:r>
            <a:r>
              <a:rPr lang="es-UY" sz="4000" dirty="0"/>
              <a:t>y </a:t>
            </a:r>
            <a:r>
              <a:rPr lang="es-UY" sz="4000" i="1" dirty="0"/>
              <a:t>exotismos</a:t>
            </a:r>
            <a:r>
              <a:rPr lang="es-UY" sz="4000" dirty="0"/>
              <a:t> como fuentes de conocimiento o desconocimiento</a:t>
            </a:r>
          </a:p>
          <a:p>
            <a:endParaRPr lang="es-UY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9F9591A-3AAA-4652-8E4A-88C14D37A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172" y="2780928"/>
            <a:ext cx="50423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90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C:\Documents and Settings\sd\Escritorio\Doctorado IDAES-UNSAM\Etnografía y métodos cualitativos (2016)\Proyectos CLASES EN TURISMO\Malinowski in Trobiand Islands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8349439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UY" sz="4400" b="1" dirty="0">
                <a:latin typeface="+mn-lt"/>
              </a:rPr>
              <a:t>Claude Lévi-Strauss (1908-2009)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051720" y="1419095"/>
            <a:ext cx="5235421" cy="511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53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214282" y="1600200"/>
            <a:ext cx="8643998" cy="5043510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s-ES" sz="4400" b="1" dirty="0"/>
          </a:p>
          <a:p>
            <a:pPr algn="ctr">
              <a:buNone/>
            </a:pPr>
            <a:r>
              <a:rPr lang="es-ES" sz="4400" b="1" dirty="0"/>
              <a:t>Fin de la etnografía clásica…??</a:t>
            </a:r>
            <a:endParaRPr lang="es-ES" sz="4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5410200"/>
          </a:xfrm>
        </p:spPr>
        <p:txBody>
          <a:bodyPr/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                     </a:t>
            </a:r>
            <a:r>
              <a:rPr lang="es-ES" sz="3200" b="1" dirty="0"/>
              <a:t>(1998)                                           </a:t>
            </a:r>
          </a:p>
        </p:txBody>
      </p:sp>
      <p:pic>
        <p:nvPicPr>
          <p:cNvPr id="5" name="Picture 2" descr="C:\Documents and Settings\sd\Escritorio\Doctorado IDAES-UNSAM\Etnografía y métodos cualitativos (2016)\Proyectos CLASES EN TURISMO\Un etnólogo en el met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0" y="500042"/>
            <a:ext cx="3786214" cy="56896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br>
              <a:rPr lang="es-ES" dirty="0"/>
            </a:br>
            <a:endParaRPr lang="es-ES" sz="3600" b="1" dirty="0"/>
          </a:p>
        </p:txBody>
      </p:sp>
      <p:pic>
        <p:nvPicPr>
          <p:cNvPr id="1026" name="Picture 2" descr="C:\Documents and Settings\sd\Escritorio\Doctorado IDAES-UNSAM\Etnografía y métodos cualitativos (2016)\Proyectos CLASES EN TURISMO\El viaje imposibl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95736" y="274638"/>
            <a:ext cx="4429156" cy="5728926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2798868" y="6106210"/>
            <a:ext cx="2175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es-ES" sz="3600" b="1" dirty="0">
                <a:solidFill>
                  <a:srgbClr val="EEECE1"/>
                </a:solidFill>
                <a:latin typeface="Franklin Gothic Book"/>
                <a:ea typeface="+mj-ea"/>
                <a:cs typeface="+mj-cs"/>
              </a:rPr>
              <a:t>       </a:t>
            </a:r>
            <a:r>
              <a:rPr lang="es-ES" sz="3600" b="1" dirty="0">
                <a:solidFill>
                  <a:srgbClr val="EEECE1"/>
                </a:solidFill>
                <a:ea typeface="+mj-ea"/>
                <a:cs typeface="+mj-cs"/>
              </a:rPr>
              <a:t>(1997)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74638"/>
            <a:ext cx="84969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latin typeface="+mn-lt"/>
              </a:rPr>
              <a:t>Capítulo: “Un etnólogo en </a:t>
            </a:r>
            <a:r>
              <a:rPr lang="es-ES" b="1" dirty="0" err="1">
                <a:latin typeface="+mn-lt"/>
              </a:rPr>
              <a:t>Disneylandia</a:t>
            </a:r>
            <a:r>
              <a:rPr lang="es-ES" b="1" dirty="0">
                <a:latin typeface="+mn-lt"/>
              </a:rPr>
              <a:t>”</a:t>
            </a:r>
          </a:p>
        </p:txBody>
      </p:sp>
      <p:pic>
        <p:nvPicPr>
          <p:cNvPr id="1026" name="Picture 2" descr="C:\Documents and Settings\sd\Escritorio\Doctorado IDAES-UNSAM\Etnografía y métodos cualitativos (2016)\Proyectos CLASES EN TURISMO\ppt Clases Proyectos TURISMO\Disneyland Park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28534" y="1628800"/>
            <a:ext cx="6686931" cy="4682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da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dad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dad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3116</TotalTime>
  <Words>474</Words>
  <Application>Microsoft Office PowerPoint</Application>
  <PresentationFormat>Presentación en pantalla (4:3)</PresentationFormat>
  <Paragraphs>112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2" baseType="lpstr">
      <vt:lpstr>Franklin Gothic Book</vt:lpstr>
      <vt:lpstr>Perpetua</vt:lpstr>
      <vt:lpstr>Times New Roman</vt:lpstr>
      <vt:lpstr>Wingdings 2</vt:lpstr>
      <vt:lpstr>Equidad</vt:lpstr>
      <vt:lpstr> Etnografía: el trabajo de campo </vt:lpstr>
      <vt:lpstr>Presentación de PowerPoint</vt:lpstr>
      <vt:lpstr>Bronislaw Malinowski y la etnografía clásica</vt:lpstr>
      <vt:lpstr>Presentación de PowerPoint</vt:lpstr>
      <vt:lpstr>Claude Lévi-Strauss (1908-2009)</vt:lpstr>
      <vt:lpstr>Presentación de PowerPoint</vt:lpstr>
      <vt:lpstr>   </vt:lpstr>
      <vt:lpstr>                  </vt:lpstr>
      <vt:lpstr>Capítulo: “Un etnólogo en Disneylandia”</vt:lpstr>
      <vt:lpstr>Presentación de PowerPoint</vt:lpstr>
      <vt:lpstr>  </vt:lpstr>
      <vt:lpstr>La antropología pos-exótica </vt:lpstr>
      <vt:lpstr>Un problema de complejidad…</vt:lpstr>
      <vt:lpstr>EJEMPLO </vt:lpstr>
      <vt:lpstr>   </vt:lpstr>
      <vt:lpstr>Presentación de PowerPoint</vt:lpstr>
      <vt:lpstr>Presentación de PowerPoint</vt:lpstr>
      <vt:lpstr>Características </vt:lpstr>
      <vt:lpstr>La observación participante en la etnografía multi-situada</vt:lpstr>
      <vt:lpstr>Presentación de PowerPoint</vt:lpstr>
      <vt:lpstr>Deconstruyendo “mitos”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Treinta y Tres esqu. Artigas (ciudad de Salto)</vt:lpstr>
      <vt:lpstr>Presentación de PowerPoint</vt:lpstr>
      <vt:lpstr>Presentación de PowerPoint</vt:lpstr>
      <vt:lpstr>Cangrejo de río </vt:lpstr>
      <vt:lpstr>Conclusión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de Proyectos</dc:title>
  <dc:creator>usuario</dc:creator>
  <cp:lastModifiedBy>User</cp:lastModifiedBy>
  <cp:revision>203</cp:revision>
  <dcterms:created xsi:type="dcterms:W3CDTF">2016-07-22T01:05:55Z</dcterms:created>
  <dcterms:modified xsi:type="dcterms:W3CDTF">2025-04-25T12:01:24Z</dcterms:modified>
</cp:coreProperties>
</file>