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5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737360"/>
            <a:ext cx="8825658" cy="1907177"/>
          </a:xfrm>
        </p:spPr>
        <p:txBody>
          <a:bodyPr/>
          <a:lstStyle/>
          <a:p>
            <a:pPr algn="ctr"/>
            <a:r>
              <a:rPr lang="es-UY" b="1" dirty="0"/>
              <a:t>ACULTURACIÓN</a:t>
            </a:r>
            <a:r>
              <a:rPr lang="es-UY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811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1BD64-F33A-4EF4-9982-976369EF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636104"/>
            <a:ext cx="10005391" cy="1044528"/>
          </a:xfrm>
        </p:spPr>
        <p:txBody>
          <a:bodyPr>
            <a:normAutofit fontScale="90000"/>
          </a:bodyPr>
          <a:lstStyle/>
          <a:p>
            <a:pPr algn="ctr"/>
            <a:r>
              <a:rPr lang="es-UY" b="1" dirty="0"/>
              <a:t>“La muerte del capitán James Cook” </a:t>
            </a:r>
            <a:r>
              <a:rPr lang="es-UY" dirty="0"/>
              <a:t>(pintura de  Johan </a:t>
            </a:r>
            <a:r>
              <a:rPr lang="es-UY" dirty="0" err="1"/>
              <a:t>Zoffany</a:t>
            </a:r>
            <a:r>
              <a:rPr lang="es-UY" dirty="0"/>
              <a:t>, 1795)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D3C84B-C4FF-49BB-A02D-F6A1518BB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174" y="2048628"/>
            <a:ext cx="6042992" cy="4544330"/>
          </a:xfrm>
        </p:spPr>
      </p:pic>
    </p:spTree>
    <p:extLst>
      <p:ext uri="{BB962C8B-B14F-4D97-AF65-F5344CB8AC3E}">
        <p14:creationId xmlns:p14="http://schemas.microsoft.com/office/powerpoint/2010/main" val="396744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134A0-18E1-491C-BC09-83B7E325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1AF3D-EEEA-4E04-83D4-39C8A8B9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12034"/>
            <a:ext cx="11410121" cy="6645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 algn="ctr">
              <a:buNone/>
            </a:pPr>
            <a:endParaRPr lang="es-UY" sz="3600" b="1" dirty="0"/>
          </a:p>
          <a:p>
            <a:pPr marL="0" indent="0" algn="ctr">
              <a:buNone/>
            </a:pPr>
            <a:endParaRPr lang="es-UY" sz="3600" b="1" dirty="0"/>
          </a:p>
          <a:p>
            <a:pPr marL="0" indent="0" algn="ctr">
              <a:buNone/>
            </a:pPr>
            <a:endParaRPr lang="es-UY" sz="3600" b="1" dirty="0"/>
          </a:p>
          <a:p>
            <a:pPr marL="0" indent="0" algn="ctr">
              <a:buNone/>
            </a:pPr>
            <a:endParaRPr lang="es-UY" sz="2800" b="1" dirty="0"/>
          </a:p>
          <a:p>
            <a:pPr marL="0" indent="0">
              <a:buNone/>
            </a:pPr>
            <a:endParaRPr lang="es-UY" sz="2800" b="1" dirty="0"/>
          </a:p>
          <a:p>
            <a:pPr marL="0" indent="0">
              <a:buNone/>
            </a:pPr>
            <a:r>
              <a:rPr lang="es-UY" sz="2800" b="1" dirty="0"/>
              <a:t>                (1985)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CD6FE0-101E-4186-A9E6-B745873E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434838"/>
            <a:ext cx="3853992" cy="56843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52B9E7-67D3-4608-812C-97156010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47" y="434838"/>
            <a:ext cx="7430266" cy="34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67785-4F33-49FF-ABAA-AE00DC2E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A31B1-6204-4738-A00D-D8C45C058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530087"/>
            <a:ext cx="11714921" cy="6162261"/>
          </a:xfrm>
        </p:spPr>
        <p:txBody>
          <a:bodyPr/>
          <a:lstStyle/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 algn="ctr">
              <a:buNone/>
            </a:pPr>
            <a:r>
              <a:rPr lang="es-UY" sz="2800" b="1" dirty="0"/>
              <a:t>(1992)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9FADCF-26BF-409A-BF11-9F354ABF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97" y="165652"/>
            <a:ext cx="3983806" cy="59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796D3-5BDB-41F7-BB23-1F263F15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9C6B8-B828-492F-B834-3CAC2552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583095"/>
            <a:ext cx="10999303" cy="6274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endParaRPr lang="es-UY" sz="2400" dirty="0"/>
          </a:p>
          <a:p>
            <a:pPr marL="0" indent="0" algn="ctr">
              <a:buNone/>
            </a:pPr>
            <a:endParaRPr lang="es-UY" sz="2800" b="1" dirty="0"/>
          </a:p>
          <a:p>
            <a:pPr marL="0" indent="0" algn="ctr">
              <a:buNone/>
            </a:pPr>
            <a:r>
              <a:rPr lang="es-UY" sz="2800" b="1" dirty="0"/>
              <a:t>(1978)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C8511E-F1F5-4292-9F3A-72EFD8F5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6334"/>
            <a:ext cx="3801193" cy="57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069" y="679269"/>
            <a:ext cx="11312433" cy="1319348"/>
          </a:xfrm>
        </p:spPr>
        <p:txBody>
          <a:bodyPr/>
          <a:lstStyle/>
          <a:p>
            <a:pPr algn="ctr"/>
            <a:r>
              <a:rPr lang="es-UY" b="1" dirty="0"/>
              <a:t>La invención del concepto de “aculturación”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9" y="2279375"/>
            <a:ext cx="11900261" cy="440880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s-UY" sz="2400" b="1" dirty="0"/>
              <a:t>1880:</a:t>
            </a:r>
            <a:r>
              <a:rPr lang="es-UY" sz="2400" dirty="0"/>
              <a:t> aparece por primera vez en la literatura antropológica.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Tx/>
              <a:buChar char="-"/>
            </a:pPr>
            <a:endParaRPr lang="es-UY" sz="2400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s-UY" sz="2400" dirty="0"/>
          </a:p>
          <a:p>
            <a:pPr algn="just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s-UY" sz="2400" b="1" dirty="0"/>
              <a:t>Objetivo:  </a:t>
            </a:r>
            <a:r>
              <a:rPr lang="es-UY" sz="2400" dirty="0"/>
              <a:t>explicar la transformación de los modos de vida y los pensamientos de los inmigrantes que entraban en contacto con la sociedad norteamericana de la época.</a:t>
            </a:r>
          </a:p>
        </p:txBody>
      </p:sp>
    </p:spTree>
    <p:extLst>
      <p:ext uri="{BB962C8B-B14F-4D97-AF65-F5344CB8AC3E}">
        <p14:creationId xmlns:p14="http://schemas.microsoft.com/office/powerpoint/2010/main" val="325747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640081"/>
            <a:ext cx="10424160" cy="1175656"/>
          </a:xfrm>
        </p:spPr>
        <p:txBody>
          <a:bodyPr/>
          <a:lstStyle/>
          <a:p>
            <a:pPr algn="ctr"/>
            <a:r>
              <a:rPr lang="es-UY" b="1" dirty="0"/>
              <a:t>El “Memorándum para el estudio de la aculturación” (1936)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006" y="2259874"/>
            <a:ext cx="11821885" cy="459812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s-UY" dirty="0"/>
              <a:t>En 1936 en EEUU se creó un Comité encargado de organizar la investigación sobre los hechos de “aculturación”. El Comité estuvo compuesto por los antropólogos Robert </a:t>
            </a:r>
            <a:r>
              <a:rPr lang="es-UY" dirty="0" err="1"/>
              <a:t>Redfield</a:t>
            </a:r>
            <a:r>
              <a:rPr lang="es-UY" dirty="0"/>
              <a:t>, Ralph Linton y Melville Herskovits. Ellos redactarán el </a:t>
            </a:r>
            <a:r>
              <a:rPr lang="es-UY" i="1" dirty="0"/>
              <a:t>Memorándum para el estudio de la aculturación </a:t>
            </a:r>
            <a:r>
              <a:rPr lang="es-UY" dirty="0"/>
              <a:t>(1936).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s-UY" dirty="0"/>
              <a:t>En este documento definen la noción de “aculturación” como: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Char char="-"/>
            </a:pPr>
            <a:endParaRPr lang="es-UY" dirty="0"/>
          </a:p>
          <a:p>
            <a:pPr marL="0" indent="0">
              <a:spcBef>
                <a:spcPts val="0"/>
              </a:spcBef>
              <a:buNone/>
            </a:pPr>
            <a:endParaRPr lang="es-UY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000" dirty="0"/>
              <a:t>“</a:t>
            </a:r>
            <a:r>
              <a:rPr lang="es-UY" sz="2400" dirty="0"/>
              <a:t>el conjunto de fenómenos que resultan de un contacto continuo y directo entre grupos de individuos de culturas diferentes y que inducen a cambios en los modelos (</a:t>
            </a:r>
            <a:r>
              <a:rPr lang="es-UY" sz="2400" i="1" dirty="0" err="1"/>
              <a:t>patterns</a:t>
            </a:r>
            <a:r>
              <a:rPr lang="es-UY" sz="2400" dirty="0"/>
              <a:t>) culturales iniciales de uno o de los grupos”.</a:t>
            </a:r>
          </a:p>
        </p:txBody>
      </p:sp>
    </p:spTree>
    <p:extLst>
      <p:ext uri="{BB962C8B-B14F-4D97-AF65-F5344CB8AC3E}">
        <p14:creationId xmlns:p14="http://schemas.microsoft.com/office/powerpoint/2010/main" val="160173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705394"/>
            <a:ext cx="11665130" cy="1580606"/>
          </a:xfrm>
        </p:spPr>
        <p:txBody>
          <a:bodyPr/>
          <a:lstStyle/>
          <a:p>
            <a:pPr algn="ctr"/>
            <a:r>
              <a:rPr lang="es-UY" b="1" dirty="0"/>
              <a:t>Aculturación, cambio cultural, asimilación y difusión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9" y="2120348"/>
            <a:ext cx="11900261" cy="473765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400" b="1" dirty="0"/>
              <a:t>1) Aculturación y cambio cultural</a:t>
            </a:r>
            <a:endParaRPr lang="es-UY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400" dirty="0"/>
              <a:t>-No se pueden utilizar ambos términos como sinónimos: el </a:t>
            </a:r>
            <a:r>
              <a:rPr lang="es-UY" sz="2400" b="1" dirty="0"/>
              <a:t>cambio cultural (X) </a:t>
            </a:r>
            <a:r>
              <a:rPr lang="es-UY" sz="2400" dirty="0"/>
              <a:t>puede producirse por causas endógenas y exógenas, mientras que la </a:t>
            </a:r>
            <a:r>
              <a:rPr lang="es-UY" sz="2400" b="1" dirty="0"/>
              <a:t>aculturación</a:t>
            </a:r>
            <a:r>
              <a:rPr lang="es-UY" sz="2400" dirty="0"/>
              <a:t> </a:t>
            </a:r>
            <a:r>
              <a:rPr lang="es-UY" sz="2400" b="1" dirty="0"/>
              <a:t>(Y)</a:t>
            </a:r>
            <a:r>
              <a:rPr lang="es-UY" sz="2400" dirty="0"/>
              <a:t> siempre es exógena (viene desde afuera del grupo étnico).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400" dirty="0"/>
              <a:t> </a:t>
            </a:r>
            <a:endParaRPr lang="es-UY" sz="2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400" b="1" dirty="0"/>
              <a:t>2) Aculturación y asimilación cultural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400" dirty="0"/>
              <a:t>-La </a:t>
            </a:r>
            <a:r>
              <a:rPr lang="es-UY" sz="2400" b="1" dirty="0"/>
              <a:t>asimilación</a:t>
            </a:r>
            <a:r>
              <a:rPr lang="es-UY" sz="2400" dirty="0"/>
              <a:t> es la última fase de la aculturación (fase que raramente es alcanzada): implica la desaparición total de la cultura de origen y la interiorización completa de la cultura del grupo dominante. (Ver: “Etnocidio”) borramiento ¿? 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1038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728870"/>
            <a:ext cx="8761413" cy="951762"/>
          </a:xfrm>
        </p:spPr>
        <p:txBody>
          <a:bodyPr>
            <a:normAutofit fontScale="90000"/>
          </a:bodyPr>
          <a:lstStyle/>
          <a:p>
            <a:pPr algn="ctr"/>
            <a:br>
              <a:rPr lang="es-UY" b="1" dirty="0"/>
            </a:br>
            <a:r>
              <a:rPr lang="es-UY" b="1" dirty="0"/>
              <a:t>3) Aculturación y difusión</a:t>
            </a:r>
            <a:br>
              <a:rPr lang="es-UY" b="1" dirty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80" y="2067338"/>
            <a:ext cx="11898938" cy="47906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UY" b="1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-La aculturación </a:t>
            </a:r>
            <a:r>
              <a:rPr lang="es-UY" sz="2400" b="1" dirty="0"/>
              <a:t>no puede confundirse </a:t>
            </a:r>
            <a:r>
              <a:rPr lang="es-UY" sz="2400" dirty="0"/>
              <a:t>con la “difusión cultural”.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s-UY" sz="2400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-Si bien siempre existe difusión cuando hay aculturación, </a:t>
            </a:r>
            <a:r>
              <a:rPr lang="es-UY" sz="2400" b="1" dirty="0"/>
              <a:t>puede existir la difusión sin contacto “continuo y directo”  entre dos grupos étnicos</a:t>
            </a:r>
            <a:r>
              <a:rPr lang="es-UY" sz="2400" dirty="0"/>
              <a:t>. (Ej.: a) “Los dioses deben de estar locos”, escena de la botella de Coca-Cola, b) Formas del intercambio “silencioso”)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s-UY" sz="2400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-La difusión constituye un aspecto del </a:t>
            </a:r>
            <a:r>
              <a:rPr lang="es-UY" sz="2400" b="1" dirty="0"/>
              <a:t>proceso de aculturación </a:t>
            </a:r>
            <a:r>
              <a:rPr lang="es-UY" sz="2400" dirty="0"/>
              <a:t>(siendo este último mucho más complejo). </a:t>
            </a:r>
          </a:p>
          <a:p>
            <a:pPr marL="0" indent="0">
              <a:buNone/>
            </a:pPr>
            <a:r>
              <a:rPr lang="es-UY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305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94FC3-D5A0-4E97-B23E-4760E6FC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124A60-5FC8-4643-B9B5-436A94F7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03211"/>
            <a:ext cx="9213599" cy="69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3D679-74CD-4A9C-A266-945FCE95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/>
              <a:t>El “intercambio silencioso”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7955B-26A8-45A9-8BAF-E31A1865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2438400"/>
            <a:ext cx="11807686" cy="418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200" b="1" dirty="0"/>
              <a:t>     </a:t>
            </a:r>
            <a:r>
              <a:rPr lang="es-UY" sz="2800" b="1" dirty="0"/>
              <a:t>Pigmeos </a:t>
            </a:r>
            <a:r>
              <a:rPr lang="es-UY" sz="2800" b="1" dirty="0" err="1"/>
              <a:t>Mbuti</a:t>
            </a:r>
            <a:r>
              <a:rPr lang="es-UY" sz="2800" b="1" dirty="0"/>
              <a:t>                  Selva de </a:t>
            </a:r>
            <a:r>
              <a:rPr lang="es-UY" sz="2800" b="1" dirty="0" err="1"/>
              <a:t>Ituri</a:t>
            </a:r>
            <a:r>
              <a:rPr lang="es-UY" sz="2800" b="1" dirty="0"/>
              <a:t>                      Etnia Bantú</a:t>
            </a:r>
          </a:p>
          <a:p>
            <a:pPr marL="0" indent="0">
              <a:buNone/>
            </a:pPr>
            <a:endParaRPr lang="es-UY" sz="3200" b="1" dirty="0"/>
          </a:p>
          <a:p>
            <a:pPr marL="0" indent="0">
              <a:buNone/>
            </a:pPr>
            <a:endParaRPr lang="es-UY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0DA6F0-2C41-486A-B031-1E228F8C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6" y="3096780"/>
            <a:ext cx="3730817" cy="2529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5FCE3A-99E2-40F8-AFBD-60B7E2C37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93" y="3043313"/>
            <a:ext cx="3790926" cy="2527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1670E7-356D-41DE-91D7-DAF3AF0F3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810" y="3096780"/>
            <a:ext cx="3730817" cy="24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4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710" y="973668"/>
            <a:ext cx="10319656" cy="706964"/>
          </a:xfrm>
        </p:spPr>
        <p:txBody>
          <a:bodyPr/>
          <a:lstStyle/>
          <a:p>
            <a:pPr algn="ctr"/>
            <a:r>
              <a:rPr lang="es-UY" b="1" dirty="0"/>
              <a:t>Tipología de los contactos culturales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2" y="2266123"/>
            <a:ext cx="11861074" cy="4461248"/>
          </a:xfrm>
        </p:spPr>
        <p:txBody>
          <a:bodyPr/>
          <a:lstStyle/>
          <a:p>
            <a:pPr marL="0" indent="0" algn="just">
              <a:buNone/>
            </a:pPr>
            <a:r>
              <a:rPr lang="es-UY" dirty="0"/>
              <a:t>El </a:t>
            </a:r>
            <a:r>
              <a:rPr lang="es-UY" i="1" dirty="0"/>
              <a:t>Memorándum para el estudio de la aculturación </a:t>
            </a:r>
            <a:r>
              <a:rPr lang="es-UY" dirty="0"/>
              <a:t>(1936) elaboró una tipología de los contactos dependiendo de que: </a:t>
            </a:r>
          </a:p>
          <a:p>
            <a:pPr marL="0" indent="0">
              <a:buNone/>
            </a:pPr>
            <a:endParaRPr lang="es-UY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UY" sz="2000" dirty="0"/>
              <a:t>Los contactos que se realicen entre grupos enteros o entre una población entera y grupos particulares de otra población (Ej.: misioneros, colonos, inmigrantes, etc.).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UY" sz="2000" dirty="0"/>
              <a:t>Los contactos sean amistosos u hostiles.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UY" sz="2000" dirty="0"/>
              <a:t>Los contactos se produzcan entre grupos de cultura del mismo nivel de complejidad o no.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es-UY" sz="20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UY" sz="2000" dirty="0"/>
              <a:t>Los contactos sean el resultado de la colonización o de la inmigración.</a:t>
            </a:r>
          </a:p>
        </p:txBody>
      </p:sp>
    </p:spTree>
    <p:extLst>
      <p:ext uri="{BB962C8B-B14F-4D97-AF65-F5344CB8AC3E}">
        <p14:creationId xmlns:p14="http://schemas.microsoft.com/office/powerpoint/2010/main" val="177935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9668B-ECD9-4E0C-A421-C234C51D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58A2A-EBB5-40C5-9F3D-5B2057D5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921566"/>
            <a:ext cx="11754677" cy="4731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UY" sz="4000" b="1" dirty="0"/>
          </a:p>
          <a:p>
            <a:pPr marL="0" indent="0" algn="ctr">
              <a:buNone/>
            </a:pPr>
            <a:r>
              <a:rPr lang="es-UY" sz="4000" b="1" dirty="0"/>
              <a:t>CRÍTICAS AL CONCEPTO DE ACULTURACIÓN </a:t>
            </a:r>
          </a:p>
        </p:txBody>
      </p:sp>
    </p:spTree>
    <p:extLst>
      <p:ext uri="{BB962C8B-B14F-4D97-AF65-F5344CB8AC3E}">
        <p14:creationId xmlns:p14="http://schemas.microsoft.com/office/powerpoint/2010/main" val="162272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1924</TotalTime>
  <Words>491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Sala de reuniones Ion</vt:lpstr>
      <vt:lpstr>ACULTURACIÓN </vt:lpstr>
      <vt:lpstr>La invención del concepto de “aculturación”</vt:lpstr>
      <vt:lpstr>El “Memorándum para el estudio de la aculturación” (1936) </vt:lpstr>
      <vt:lpstr>Aculturación, cambio cultural, asimilación y difusión </vt:lpstr>
      <vt:lpstr> 3) Aculturación y difusión </vt:lpstr>
      <vt:lpstr>Presentación de PowerPoint</vt:lpstr>
      <vt:lpstr>El “intercambio silencioso”</vt:lpstr>
      <vt:lpstr>Tipología de los contactos culturales </vt:lpstr>
      <vt:lpstr>Presentación de PowerPoint</vt:lpstr>
      <vt:lpstr>“La muerte del capitán James Cook” (pintura de  Johan Zoffany, 1795)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47</cp:revision>
  <dcterms:created xsi:type="dcterms:W3CDTF">2021-04-26T12:22:19Z</dcterms:created>
  <dcterms:modified xsi:type="dcterms:W3CDTF">2025-04-28T19:03:56Z</dcterms:modified>
</cp:coreProperties>
</file>