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Porta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667033-E794-43FE-9713-3802C5AC8215}">
  <a:tblStyle styleId="{82667033-E794-43FE-9713-3802C5AC82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0" d="100"/>
          <a:sy n="150" d="100"/>
        </p:scale>
        <p:origin x="42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8T19:57:42.038" idx="1">
    <p:pos x="6000" y="0"/>
    <p:text>No siempre nos podemos fiar de nuestros sentidos. Todo vemos de manera diferente, por ej. o podemos tener diferentes sesgos.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8T19:58:03.093" idx="2">
    <p:pos x="6000" y="0"/>
    <p:text>La observación muchas veces está mediada por dispositivos de distinta índole. A partir de estos dispositivos que median puede haber tanto observaciones imposibles para nuestros sentidos sin tecnología, como fuentes de error.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8T19:58:22.636" idx="3">
    <p:pos x="6000" y="0"/>
    <p:text>La observación mediada ha permitido expandir notablemente el tipo y volumen de datos que se usan en la ciencia.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a28486461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a28486461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a28486461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a28486461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ca28486461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ca28486461_0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a28486461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ca28486461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a28486461_0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a28486461_0_1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a28486461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a28486461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a28486461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a28486461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a28486461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a28486461_0_1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a4f903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ca4f903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a4f9036ea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ca4f9036ea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a28486461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a28486461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a4f9036e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a4f9036e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a4f9036ea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ca4f9036ea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a284864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ca284864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a2848646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a2848646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a28486461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a28486461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a28486461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ca28486461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a28486461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a28486461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a28486461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ca28486461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a28486461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a28486461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a28486461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a28486461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factum.uy/pdf/articulos/2018/Informe%20FACTUM%20-%20Primer%20Estudio%20de%20Millennials%20en%20Uruguay%20-%20Asociaci%C3%B3n%20Espa%C3%B1ola%2018080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quileana.wordpress.com/2008/04/27/karl-popper-falsacionismo-y-cisnes-negro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comments" Target="../comments/commen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Metodología de la investigación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Práctico 2, 2025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Mariana Porta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272800"/>
            <a:ext cx="8520600" cy="15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120" b="1"/>
              <a:t>Los enunciados observacionales y las teorías:</a:t>
            </a:r>
            <a:endParaRPr sz="212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120" b="1"/>
              <a:t>Veamos una teoría que ya nos es muy familiar, ¿Qué dice la teoría y cómo se observó?</a:t>
            </a:r>
            <a:endParaRPr sz="2120" b="1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1372375"/>
            <a:ext cx="8106900" cy="3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800"/>
              <a:buChar char="●"/>
            </a:pPr>
            <a:r>
              <a:rPr lang="es-419">
                <a:solidFill>
                  <a:srgbClr val="45818E"/>
                </a:solidFill>
              </a:rPr>
              <a:t>Los movimientos celestes son uniformes, eternos, y circulares o compuestos de diversos ciclos (epiciclos).</a:t>
            </a:r>
            <a:endParaRPr>
              <a:solidFill>
                <a:srgbClr val="45818E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800"/>
              <a:buChar char="●"/>
            </a:pPr>
            <a:r>
              <a:rPr lang="es-419">
                <a:solidFill>
                  <a:srgbClr val="45818E"/>
                </a:solidFill>
              </a:rPr>
              <a:t>La tierra no es estacionaria.</a:t>
            </a:r>
            <a:endParaRPr>
              <a:solidFill>
                <a:srgbClr val="45818E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800"/>
              <a:buChar char="●"/>
            </a:pPr>
            <a:r>
              <a:rPr lang="es-419">
                <a:solidFill>
                  <a:srgbClr val="45818E"/>
                </a:solidFill>
              </a:rPr>
              <a:t>La tierra gira alrededor del sol.</a:t>
            </a:r>
            <a:endParaRPr>
              <a:solidFill>
                <a:srgbClr val="45818E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45818E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45818E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741B47"/>
              </a:solidFill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625" y="1991572"/>
            <a:ext cx="2333050" cy="2069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5419313" y="4060875"/>
            <a:ext cx="259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/>
              <a:t>Modelo heliocéntrico de Copérnico</a:t>
            </a:r>
            <a:endParaRPr sz="1500"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0825" y="2952325"/>
            <a:ext cx="3495624" cy="18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168250"/>
            <a:ext cx="85206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320"/>
              <a:t>Veamos una teoría más contemporánea: existe la generación de los millennials que reúne ciertas características específicas.</a:t>
            </a:r>
            <a:endParaRPr sz="23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320"/>
              <a:t>¿Qué dice la teoría? ¿Cómo se observó?</a:t>
            </a:r>
            <a:endParaRPr sz="2320"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11700" y="2052800"/>
            <a:ext cx="5742900" cy="27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●"/>
            </a:pPr>
            <a:r>
              <a:rPr lang="es-419">
                <a:solidFill>
                  <a:srgbClr val="741B47"/>
                </a:solidFill>
              </a:rPr>
              <a:t>Entre los millennials, la revolución tecnológica estructura con mucha fuerza a la identificación generacional.</a:t>
            </a:r>
            <a:endParaRPr>
              <a:solidFill>
                <a:srgbClr val="741B4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●"/>
            </a:pPr>
            <a:r>
              <a:rPr lang="es-419">
                <a:solidFill>
                  <a:srgbClr val="741B47"/>
                </a:solidFill>
              </a:rPr>
              <a:t>La dimensión política está casi completamente ausente de su propia definición generacional.</a:t>
            </a:r>
            <a:endParaRPr>
              <a:solidFill>
                <a:srgbClr val="741B4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●"/>
            </a:pPr>
            <a:r>
              <a:rPr lang="es-419">
                <a:solidFill>
                  <a:srgbClr val="741B47"/>
                </a:solidFill>
              </a:rPr>
              <a:t>Se atribuyen a sí mismos mayor respeto por la diversidad</a:t>
            </a:r>
            <a:endParaRPr>
              <a:solidFill>
                <a:srgbClr val="741B47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Ver datos de este estudio </a:t>
            </a:r>
            <a:r>
              <a:rPr lang="es-419" u="sng">
                <a:solidFill>
                  <a:schemeClr val="hlink"/>
                </a:solidFill>
                <a:hlinkClick r:id="rId3"/>
              </a:rPr>
              <a:t>en este enlace</a:t>
            </a:r>
            <a:r>
              <a:rPr lang="es-419"/>
              <a:t>. </a:t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125" y="2357650"/>
            <a:ext cx="2822400" cy="15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El conocimiento científico acumulado es un entramado conceptual </a:t>
            </a:r>
            <a:endParaRPr b="1"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899125" y="1771800"/>
            <a:ext cx="3672900" cy="27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>
                <a:solidFill>
                  <a:srgbClr val="000000"/>
                </a:solidFill>
              </a:rPr>
              <a:t>El conocimiento existente está organizado en arquitecturas conceptuales consistentes. Se trata de enunciados que definen conceptos, conectan ideas y proponen relaciones entre esas ideas.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650" y="1593250"/>
            <a:ext cx="3533775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La deducción: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/>
              <a:t>permite la acumulación consistente del conocimiento científico</a:t>
            </a:r>
            <a:endParaRPr sz="1800" dirty="0"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311700" y="1624366"/>
            <a:ext cx="8520600" cy="1186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8" dirty="0">
                <a:solidFill>
                  <a:srgbClr val="000000"/>
                </a:solidFill>
              </a:rPr>
              <a:t>Todos los hombres son mortales:</a:t>
            </a:r>
            <a:r>
              <a:rPr lang="es-419" sz="2008" dirty="0"/>
              <a:t> 	</a:t>
            </a:r>
            <a:r>
              <a:rPr lang="es-419" sz="2008" dirty="0">
                <a:solidFill>
                  <a:srgbClr val="0000FF"/>
                </a:solidFill>
              </a:rPr>
              <a:t>premisa</a:t>
            </a:r>
            <a:r>
              <a:rPr lang="es-419" sz="2008" dirty="0"/>
              <a:t>: </a:t>
            </a:r>
            <a:r>
              <a:rPr lang="es-419" sz="2008" dirty="0">
                <a:solidFill>
                  <a:srgbClr val="0000FF"/>
                </a:solidFill>
              </a:rPr>
              <a:t>enunciado general, "ley"</a:t>
            </a:r>
            <a:endParaRPr sz="2008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2008" dirty="0">
                <a:solidFill>
                  <a:srgbClr val="000000"/>
                </a:solidFill>
              </a:rPr>
              <a:t>Sócrates es hombre:</a:t>
            </a:r>
            <a:r>
              <a:rPr lang="es-419" sz="2008" dirty="0"/>
              <a:t> 		</a:t>
            </a:r>
            <a:r>
              <a:rPr lang="es-419" sz="2008" dirty="0">
                <a:solidFill>
                  <a:srgbClr val="0000FF"/>
                </a:solidFill>
              </a:rPr>
              <a:t>premisa</a:t>
            </a:r>
            <a:r>
              <a:rPr lang="es-419" sz="2008" dirty="0"/>
              <a:t>: </a:t>
            </a:r>
            <a:r>
              <a:rPr lang="es-419" sz="2008" dirty="0">
                <a:solidFill>
                  <a:srgbClr val="0000FF"/>
                </a:solidFill>
              </a:rPr>
              <a:t>enunciado particular</a:t>
            </a:r>
            <a:endParaRPr sz="2008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008" dirty="0">
                <a:solidFill>
                  <a:srgbClr val="000000"/>
                </a:solidFill>
              </a:rPr>
              <a:t>Sócrates es mortal: 		</a:t>
            </a:r>
            <a:r>
              <a:rPr lang="es-419" sz="2008" dirty="0">
                <a:solidFill>
                  <a:srgbClr val="0000FF"/>
                </a:solidFill>
              </a:rPr>
              <a:t>conclusión</a:t>
            </a:r>
            <a:endParaRPr sz="1265" i="1" dirty="0">
              <a:solidFill>
                <a:srgbClr val="000000"/>
              </a:solidFill>
            </a:endParaRPr>
          </a:p>
        </p:txBody>
      </p:sp>
      <p:graphicFrame>
        <p:nvGraphicFramePr>
          <p:cNvPr id="166" name="Google Shape;166;p25"/>
          <p:cNvGraphicFramePr/>
          <p:nvPr>
            <p:extLst>
              <p:ext uri="{D42A27DB-BD31-4B8C-83A1-F6EECF244321}">
                <p14:modId xmlns:p14="http://schemas.microsoft.com/office/powerpoint/2010/main" val="1786210462"/>
              </p:ext>
            </p:extLst>
          </p:nvPr>
        </p:nvGraphicFramePr>
        <p:xfrm>
          <a:off x="952500" y="3211133"/>
          <a:ext cx="7239000" cy="1451475"/>
        </p:xfrm>
        <a:graphic>
          <a:graphicData uri="http://schemas.openxmlformats.org/drawingml/2006/table">
            <a:tbl>
              <a:tblPr>
                <a:noFill/>
                <a:tableStyleId>{82667033-E794-43FE-9713-3802C5AC8215}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dirty="0"/>
                        <a:t>Todos los uruguayos tienen garra charrúa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Premisa: enunciado general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___________________________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Premisa: enunciado particular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Luis tiene garra charrúa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dirty="0"/>
                        <a:t>_______________________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7" name="Google Shape;167;p25"/>
          <p:cNvSpPr txBox="1"/>
          <p:nvPr/>
        </p:nvSpPr>
        <p:spPr>
          <a:xfrm>
            <a:off x="3039817" y="2810933"/>
            <a:ext cx="34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¿Está bien este silogismo?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/>
              <a:t>La deducción: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44" dirty="0"/>
              <a:t>permite la acumulación consistente del conocimiento científico</a:t>
            </a:r>
            <a:endParaRPr sz="2244" dirty="0"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311700" y="1363134"/>
            <a:ext cx="7968700" cy="1370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8" dirty="0">
                <a:solidFill>
                  <a:srgbClr val="000000"/>
                </a:solidFill>
              </a:rPr>
              <a:t>Todos los hombres son mortales:</a:t>
            </a:r>
            <a:r>
              <a:rPr lang="es-419" sz="2008" dirty="0"/>
              <a:t> 	</a:t>
            </a:r>
            <a:r>
              <a:rPr lang="es-419" sz="2008" dirty="0">
                <a:solidFill>
                  <a:srgbClr val="0000FF"/>
                </a:solidFill>
              </a:rPr>
              <a:t>premisa</a:t>
            </a:r>
            <a:r>
              <a:rPr lang="es-419" sz="2008" dirty="0"/>
              <a:t>: </a:t>
            </a:r>
            <a:r>
              <a:rPr lang="es-419" sz="2008" dirty="0">
                <a:solidFill>
                  <a:srgbClr val="0000FF"/>
                </a:solidFill>
              </a:rPr>
              <a:t>enunciado general, "ley"</a:t>
            </a:r>
            <a:endParaRPr sz="2008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2008" dirty="0">
                <a:solidFill>
                  <a:srgbClr val="000000"/>
                </a:solidFill>
              </a:rPr>
              <a:t>Sócrates es hombre:</a:t>
            </a:r>
            <a:r>
              <a:rPr lang="es-419" sz="2008" dirty="0"/>
              <a:t> 		</a:t>
            </a:r>
            <a:r>
              <a:rPr lang="es-419" sz="2008" dirty="0">
                <a:solidFill>
                  <a:srgbClr val="0000FF"/>
                </a:solidFill>
              </a:rPr>
              <a:t>premisa</a:t>
            </a:r>
            <a:r>
              <a:rPr lang="es-419" sz="2008" dirty="0"/>
              <a:t>: </a:t>
            </a:r>
            <a:r>
              <a:rPr lang="es-419" sz="2008" dirty="0">
                <a:solidFill>
                  <a:srgbClr val="0000FF"/>
                </a:solidFill>
              </a:rPr>
              <a:t>enunciado particular</a:t>
            </a:r>
            <a:endParaRPr sz="2008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008" dirty="0">
                <a:solidFill>
                  <a:srgbClr val="000000"/>
                </a:solidFill>
              </a:rPr>
              <a:t>Sócrates es mortal: 		</a:t>
            </a:r>
            <a:r>
              <a:rPr lang="es-419" sz="2008" dirty="0">
                <a:solidFill>
                  <a:srgbClr val="0000FF"/>
                </a:solidFill>
              </a:rPr>
              <a:t>conclusión</a:t>
            </a:r>
            <a:endParaRPr sz="1265" i="1" dirty="0">
              <a:solidFill>
                <a:srgbClr val="000000"/>
              </a:solidFill>
            </a:endParaRPr>
          </a:p>
        </p:txBody>
      </p:sp>
      <p:graphicFrame>
        <p:nvGraphicFramePr>
          <p:cNvPr id="174" name="Google Shape;174;p26"/>
          <p:cNvGraphicFramePr/>
          <p:nvPr>
            <p:extLst>
              <p:ext uri="{D42A27DB-BD31-4B8C-83A1-F6EECF244321}">
                <p14:modId xmlns:p14="http://schemas.microsoft.com/office/powerpoint/2010/main" val="1468072129"/>
              </p:ext>
            </p:extLst>
          </p:nvPr>
        </p:nvGraphicFramePr>
        <p:xfrm>
          <a:off x="952500" y="3247000"/>
          <a:ext cx="7239000" cy="1451475"/>
        </p:xfrm>
        <a:graphic>
          <a:graphicData uri="http://schemas.openxmlformats.org/drawingml/2006/table">
            <a:tbl>
              <a:tblPr>
                <a:noFill/>
                <a:tableStyleId>{82667033-E794-43FE-9713-3802C5AC8215}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Todos los uruguayos tienen garra charrúa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Premisa: enunciado general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Luis es uruguayo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Premisa: enunciado particular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/>
                        <a:t>Luis tiene garra charrúa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dirty="0"/>
                        <a:t>Conclusión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5" name="Google Shape;175;p26"/>
          <p:cNvSpPr txBox="1"/>
          <p:nvPr/>
        </p:nvSpPr>
        <p:spPr>
          <a:xfrm>
            <a:off x="499817" y="2679029"/>
            <a:ext cx="34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¿Está bien este silogismo?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311700" y="299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Karl Popper y el falsacionismo</a:t>
            </a:r>
            <a:endParaRPr b="1"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481950" y="1864000"/>
            <a:ext cx="4279500" cy="29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La contribución de Popper a la “lógica del descubrimiento” fue la de haber establecido como meta del conocimiento científico, no a la comprobación o verificación de la teoría científica en cuestión, sino a las instancias y  evidencia empírica que refute la validez de tal teoría científica.(Aquileana, 24/04/2008)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400" u="sng">
                <a:solidFill>
                  <a:schemeClr val="hlink"/>
                </a:solidFill>
                <a:hlinkClick r:id="rId3"/>
              </a:rPr>
              <a:t>https://aquileana.wordpress.com/2008/04/27/karl-popper-falsacionismo-y-cisnes-negros/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800" y="1756626"/>
            <a:ext cx="3668852" cy="27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311700" y="929700"/>
            <a:ext cx="8118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/>
              <a:t>"Todos los cisnes son completamente blancos."  ... Pero ...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 b="1"/>
              <a:t>"Veo un cisne de cuello negro."</a:t>
            </a:r>
            <a:endParaRPr sz="19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Falsacionismo:</a:t>
            </a:r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15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37415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Debe ser posible someter una teoría científica  a pruebas empíricas que puedan refutarla. Según esta corriente, la ciencia avanza a través de la falsación de teorías existentes y la proposición de nuevas hipótesis que puedan ser sometidas a nuevas pruebas.</a:t>
            </a:r>
            <a:endParaRPr sz="2400">
              <a:solidFill>
                <a:srgbClr val="37415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216">
                <a:solidFill>
                  <a:srgbClr val="37415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Según Popper, la ciencia avanza a través de la eliminación de teorías falsas y la proposición de nuevas hipótesis que puedan ser sometidas a pruebas empíricas.</a:t>
            </a:r>
            <a:endParaRPr sz="3416">
              <a:solidFill>
                <a:srgbClr val="37415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Inducción y deducción</a:t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050" y="1179488"/>
            <a:ext cx="5584625" cy="336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9"/>
          <p:cNvCxnSpPr/>
          <p:nvPr/>
        </p:nvCxnSpPr>
        <p:spPr>
          <a:xfrm rot="10800000" flipH="1">
            <a:off x="3828150" y="1809850"/>
            <a:ext cx="1842900" cy="1784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p29"/>
          <p:cNvCxnSpPr/>
          <p:nvPr/>
        </p:nvCxnSpPr>
        <p:spPr>
          <a:xfrm>
            <a:off x="5671050" y="1868375"/>
            <a:ext cx="1590000" cy="17364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p29"/>
          <p:cNvSpPr txBox="1"/>
          <p:nvPr/>
        </p:nvSpPr>
        <p:spPr>
          <a:xfrm>
            <a:off x="4659925" y="1348150"/>
            <a:ext cx="21909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/>
              <a:t>Leyes y teorías</a:t>
            </a:r>
            <a:endParaRPr sz="1800" b="1"/>
          </a:p>
        </p:txBody>
      </p:sp>
      <p:sp>
        <p:nvSpPr>
          <p:cNvPr id="199" name="Google Shape;199;p29"/>
          <p:cNvSpPr txBox="1"/>
          <p:nvPr/>
        </p:nvSpPr>
        <p:spPr>
          <a:xfrm>
            <a:off x="3260475" y="2300650"/>
            <a:ext cx="13995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inducción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6601575" y="2371650"/>
            <a:ext cx="13629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deducción</a:t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2982050" y="3648800"/>
            <a:ext cx="25422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Hechos adquiridos por la observación</a:t>
            </a:r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6205775" y="3648800"/>
            <a:ext cx="21909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Predicciones y explicaciones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743575" y="340400"/>
            <a:ext cx="7593000" cy="999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 sigue una misma lógica inferencial para ciencias sociales y no sociales</a:t>
            </a:r>
            <a:endParaRPr/>
          </a:p>
        </p:txBody>
      </p:sp>
      <p:sp>
        <p:nvSpPr>
          <p:cNvPr id="208" name="Google Shape;208;p30"/>
          <p:cNvSpPr/>
          <p:nvPr/>
        </p:nvSpPr>
        <p:spPr>
          <a:xfrm>
            <a:off x="808800" y="1277525"/>
            <a:ext cx="3374100" cy="29826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REALIDAD</a:t>
            </a:r>
            <a:endParaRPr b="1"/>
          </a:p>
        </p:txBody>
      </p:sp>
      <p:sp>
        <p:nvSpPr>
          <p:cNvPr id="209" name="Google Shape;209;p30"/>
          <p:cNvSpPr/>
          <p:nvPr/>
        </p:nvSpPr>
        <p:spPr>
          <a:xfrm>
            <a:off x="2337950" y="2059925"/>
            <a:ext cx="480300" cy="366600"/>
          </a:xfrm>
          <a:prstGeom prst="ellipse">
            <a:avLst/>
          </a:prstGeom>
          <a:solidFill>
            <a:srgbClr val="CCCC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0"/>
          <p:cNvSpPr/>
          <p:nvPr/>
        </p:nvSpPr>
        <p:spPr>
          <a:xfrm>
            <a:off x="2337950" y="3803900"/>
            <a:ext cx="303300" cy="265500"/>
          </a:xfrm>
          <a:prstGeom prst="teardrop">
            <a:avLst>
              <a:gd name="adj" fmla="val 100000"/>
            </a:avLst>
          </a:prstGeom>
          <a:solidFill>
            <a:srgbClr val="B7B7B7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0"/>
          <p:cNvSpPr/>
          <p:nvPr/>
        </p:nvSpPr>
        <p:spPr>
          <a:xfrm>
            <a:off x="2931925" y="2995100"/>
            <a:ext cx="707700" cy="366600"/>
          </a:xfrm>
          <a:prstGeom prst="flowChartConnector">
            <a:avLst/>
          </a:prstGeom>
          <a:solidFill>
            <a:srgbClr val="CCCCCC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2" name="Google Shape;212;p30"/>
          <p:cNvCxnSpPr>
            <a:stCxn id="209" idx="6"/>
          </p:cNvCxnSpPr>
          <p:nvPr/>
        </p:nvCxnSpPr>
        <p:spPr>
          <a:xfrm>
            <a:off x="2818250" y="2243225"/>
            <a:ext cx="2072400" cy="28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30"/>
          <p:cNvCxnSpPr>
            <a:stCxn id="211" idx="6"/>
          </p:cNvCxnSpPr>
          <p:nvPr/>
        </p:nvCxnSpPr>
        <p:spPr>
          <a:xfrm rot="10800000" flipH="1">
            <a:off x="3639625" y="2982500"/>
            <a:ext cx="1238400" cy="19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30"/>
          <p:cNvCxnSpPr>
            <a:stCxn id="210" idx="0"/>
          </p:cNvCxnSpPr>
          <p:nvPr/>
        </p:nvCxnSpPr>
        <p:spPr>
          <a:xfrm rot="10800000" flipH="1">
            <a:off x="2641250" y="3146750"/>
            <a:ext cx="2350500" cy="78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" name="Google Shape;215;p30"/>
          <p:cNvSpPr txBox="1"/>
          <p:nvPr/>
        </p:nvSpPr>
        <p:spPr>
          <a:xfrm>
            <a:off x="5130850" y="2514875"/>
            <a:ext cx="1693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/>
              <a:t>evidencias</a:t>
            </a:r>
            <a:endParaRPr sz="2100" b="1"/>
          </a:p>
        </p:txBody>
      </p:sp>
      <p:sp>
        <p:nvSpPr>
          <p:cNvPr id="216" name="Google Shape;216;p30"/>
          <p:cNvSpPr/>
          <p:nvPr/>
        </p:nvSpPr>
        <p:spPr>
          <a:xfrm rot="3930809">
            <a:off x="4695787" y="2594393"/>
            <a:ext cx="935874" cy="2779316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/>
          <p:nvPr/>
        </p:nvSpPr>
        <p:spPr>
          <a:xfrm>
            <a:off x="5990200" y="3803900"/>
            <a:ext cx="2439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/>
              <a:t>inferencia sobre la realidad</a:t>
            </a:r>
            <a:endParaRPr sz="18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75" y="117500"/>
            <a:ext cx="7202000" cy="453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/>
        </p:nvSpPr>
        <p:spPr>
          <a:xfrm>
            <a:off x="635525" y="4747925"/>
            <a:ext cx="710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i="1"/>
              <a:t>Bourdieu, Chamboredon, Passeron,1975, El oficio de sociólogo, p. 27</a:t>
            </a:r>
            <a:endParaRPr i="1"/>
          </a:p>
        </p:txBody>
      </p:sp>
      <p:sp>
        <p:nvSpPr>
          <p:cNvPr id="224" name="Google Shape;224;p31"/>
          <p:cNvSpPr/>
          <p:nvPr/>
        </p:nvSpPr>
        <p:spPr>
          <a:xfrm>
            <a:off x="399875" y="3196000"/>
            <a:ext cx="7344900" cy="1694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473225" y="738700"/>
            <a:ext cx="6883500" cy="14652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020" b="1"/>
              <a:t>Dos temas importantes</a:t>
            </a:r>
            <a:endParaRPr sz="3020" b="1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600">
                <a:solidFill>
                  <a:srgbClr val="000000"/>
                </a:solidFill>
              </a:rPr>
              <a:t>¿Cuál es la naturaleza de los hechos y cómo se tiene acceso a ellos?</a:t>
            </a: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600">
                <a:solidFill>
                  <a:srgbClr val="000000"/>
                </a:solidFill>
              </a:rPr>
              <a:t>¿Una vez que el hecho se ha observado, cómo se derivan de ellos las leyes y teorías que forman el conocimiento?</a:t>
            </a:r>
            <a:endParaRPr sz="2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75" y="235075"/>
            <a:ext cx="7520000" cy="467335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1" name="Google Shape;231;p32"/>
          <p:cNvSpPr/>
          <p:nvPr/>
        </p:nvSpPr>
        <p:spPr>
          <a:xfrm>
            <a:off x="67750" y="2395300"/>
            <a:ext cx="7806300" cy="18498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2"/>
          <p:cNvSpPr txBox="1"/>
          <p:nvPr/>
        </p:nvSpPr>
        <p:spPr>
          <a:xfrm>
            <a:off x="961975" y="4527900"/>
            <a:ext cx="588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i="1">
                <a:solidFill>
                  <a:schemeClr val="dk1"/>
                </a:solidFill>
              </a:rPr>
              <a:t>Bourdieu, Chamboredon, Passeron,1975, El oficio de sociólogo, p. 28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311700" y="262800"/>
            <a:ext cx="8451900" cy="999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Pero hay 2 elementos a tomar en cuenta cuando hacemos ciencias sociales:</a:t>
            </a:r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311700" y="1152600"/>
            <a:ext cx="81303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-419" sz="1800">
                <a:solidFill>
                  <a:srgbClr val="000000"/>
                </a:solidFill>
              </a:rPr>
              <a:t>Alerta ante la  "ilusión del saber inmediato"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-419" sz="1800">
                <a:solidFill>
                  <a:srgbClr val="000000"/>
                </a:solidFill>
              </a:rPr>
              <a:t>Necesidad de </a:t>
            </a:r>
            <a:r>
              <a:rPr lang="es-419" sz="1800">
                <a:solidFill>
                  <a:srgbClr val="000000"/>
                </a:solidFill>
                <a:highlight>
                  <a:srgbClr val="FFFF00"/>
                </a:highlight>
              </a:rPr>
              <a:t>ruptura y vigilancia epistemológica</a:t>
            </a:r>
            <a:endParaRPr sz="18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s-419" sz="1800" b="1">
                <a:solidFill>
                  <a:schemeClr val="dk1"/>
                </a:solidFill>
              </a:rPr>
              <a:t>El científico social tiene la necesidad de desarrollar un pensamiento reflexivo sobre la realidad que ocupa en el campo científico y en la sociedad en general.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s-419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proceso de construcción del objeto de estudio es fundamental como mecanismo de ruptura epistemológica.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s-419" sz="1800" b="1">
                <a:solidFill>
                  <a:schemeClr val="dk1"/>
                </a:solidFill>
              </a:rPr>
              <a:t>Existe la necesidad de distanciamiento del sentido común, de los pre-conceptos y las pre-nociones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s-419" sz="1800">
                <a:solidFill>
                  <a:srgbClr val="000000"/>
                </a:solidFill>
                <a:highlight>
                  <a:srgbClr val="FFFFFF"/>
                </a:highlight>
              </a:rPr>
              <a:t>La vigilancia epistemológica implica una actitud de revisar los conceptos y las técnicas de observación, para asegurarnos el alejamiento de la ilusión del saber inmediato </a:t>
            </a:r>
            <a:endParaRPr sz="18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Una historia de dinosaurios ... 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475" y="2621125"/>
            <a:ext cx="4957099" cy="22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50" y="1243375"/>
            <a:ext cx="3483525" cy="18546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58650" y="3857025"/>
            <a:ext cx="337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Parque Jurásico 1: Spielberg, 1993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700" y="445025"/>
            <a:ext cx="4957099" cy="22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241725"/>
            <a:ext cx="33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La lógica inferencial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45600" y="2682800"/>
            <a:ext cx="8520600" cy="19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s-419" sz="1540">
                <a:solidFill>
                  <a:schemeClr val="dk1"/>
                </a:solidFill>
                <a:highlight>
                  <a:srgbClr val="FFFF00"/>
                </a:highlight>
              </a:rPr>
              <a:t>hacer inferencias: utilizar los datos conocidos para entender los hechos que no se observan directamente</a:t>
            </a:r>
            <a:endParaRPr sz="154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40">
                <a:solidFill>
                  <a:schemeClr val="dk1"/>
                </a:solidFill>
              </a:rPr>
              <a:t>Objetivo de la ciencia: extracción de inferencias descriptivas o explicativas según la información empírica que se tenga del mundo.</a:t>
            </a:r>
            <a:endParaRPr sz="154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457200" lvl="0" indent="-32639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Char char="●"/>
            </a:pPr>
            <a:r>
              <a:rPr lang="es-419" sz="1540" i="1" u="sng">
                <a:solidFill>
                  <a:schemeClr val="dk1"/>
                </a:solidFill>
              </a:rPr>
              <a:t>inferencia descriptiva:</a:t>
            </a:r>
            <a:r>
              <a:rPr lang="es-419" sz="1540" i="1">
                <a:solidFill>
                  <a:schemeClr val="dk1"/>
                </a:solidFill>
              </a:rPr>
              <a:t> </a:t>
            </a:r>
            <a:r>
              <a:rPr lang="es-419" sz="1540">
                <a:solidFill>
                  <a:schemeClr val="dk1"/>
                </a:solidFill>
              </a:rPr>
              <a:t>utilizar observaciones del mundo para revelar otros hechos que no se han observado.</a:t>
            </a:r>
            <a:endParaRPr sz="1540">
              <a:solidFill>
                <a:schemeClr val="dk1"/>
              </a:solidFill>
            </a:endParaRPr>
          </a:p>
          <a:p>
            <a:pPr marL="457200" lvl="0" indent="-32639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Char char="●"/>
            </a:pPr>
            <a:r>
              <a:rPr lang="es-419" sz="1540" i="1" u="sng">
                <a:solidFill>
                  <a:schemeClr val="dk1"/>
                </a:solidFill>
              </a:rPr>
              <a:t>inferencia causal: </a:t>
            </a:r>
            <a:r>
              <a:rPr lang="es-419" sz="1540">
                <a:solidFill>
                  <a:schemeClr val="dk1"/>
                </a:solidFill>
              </a:rPr>
              <a:t>conocer efectos causales a partir de los datos observados</a:t>
            </a:r>
            <a:endParaRPr sz="154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endParaRPr sz="1782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288" y="968400"/>
            <a:ext cx="1515775" cy="150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La inducción</a:t>
            </a:r>
            <a:endParaRPr b="1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>
                <a:solidFill>
                  <a:srgbClr val="000000"/>
                </a:solidFill>
              </a:rPr>
              <a:t>Vincula dos mundos: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586150" y="1626575"/>
            <a:ext cx="3429000" cy="1948968"/>
          </a:xfrm>
          <a:prstGeom prst="cloud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/>
              <a:t>mundo empírico</a:t>
            </a:r>
            <a:endParaRPr sz="2300"/>
          </a:p>
        </p:txBody>
      </p:sp>
      <p:sp>
        <p:nvSpPr>
          <p:cNvPr id="85" name="Google Shape;85;p17"/>
          <p:cNvSpPr/>
          <p:nvPr/>
        </p:nvSpPr>
        <p:spPr>
          <a:xfrm>
            <a:off x="5641725" y="1578963"/>
            <a:ext cx="3047976" cy="1985580"/>
          </a:xfrm>
          <a:prstGeom prst="cloud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/>
              <a:t>mundo teórico</a:t>
            </a:r>
            <a:endParaRPr sz="2700"/>
          </a:p>
        </p:txBody>
      </p:sp>
      <p:sp>
        <p:nvSpPr>
          <p:cNvPr id="86" name="Google Shape;86;p17"/>
          <p:cNvSpPr/>
          <p:nvPr/>
        </p:nvSpPr>
        <p:spPr>
          <a:xfrm>
            <a:off x="4103075" y="2286000"/>
            <a:ext cx="1476300" cy="67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inducción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La Inducción</a:t>
            </a:r>
            <a:endParaRPr b="1"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3223850"/>
            <a:ext cx="8520600" cy="13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-419">
                <a:solidFill>
                  <a:schemeClr val="dk1"/>
                </a:solidFill>
              </a:rPr>
              <a:t>¿Qué evidencia tenemos de que una observación es fiable y verdadera?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-419">
                <a:solidFill>
                  <a:schemeClr val="dk1"/>
                </a:solidFill>
              </a:rPr>
              <a:t>¿Cuáles son las condiciones variables en que debo hacer las observaciones?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-419">
                <a:solidFill>
                  <a:schemeClr val="dk1"/>
                </a:solidFill>
              </a:rPr>
              <a:t>¿Qué número de observaciones que produzcan enunciados individuales, es necesario para sostener un enunciado general que pueda constituir teoría?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410225" y="1861025"/>
            <a:ext cx="2454600" cy="8865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Experiencia sensorial</a:t>
            </a:r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2952750" y="1817075"/>
            <a:ext cx="1084500" cy="24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3105150" y="1969475"/>
            <a:ext cx="1084500" cy="24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/>
          <p:nvPr/>
        </p:nvSpPr>
        <p:spPr>
          <a:xfrm>
            <a:off x="3257550" y="2121875"/>
            <a:ext cx="1084500" cy="24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3409950" y="2274275"/>
            <a:ext cx="1084500" cy="24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3562350" y="2426675"/>
            <a:ext cx="1084500" cy="24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3714750" y="2579075"/>
            <a:ext cx="1084500" cy="24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/>
          <p:nvPr/>
        </p:nvSpPr>
        <p:spPr>
          <a:xfrm>
            <a:off x="4342050" y="1598300"/>
            <a:ext cx="11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caso 1</a:t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4538425" y="1890275"/>
            <a:ext cx="108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caso 2</a:t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4835775" y="2195075"/>
            <a:ext cx="11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caso 3</a:t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5172825" y="2499875"/>
            <a:ext cx="102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caso n...</a:t>
            </a: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6235200" y="1531325"/>
            <a:ext cx="505500" cy="1545900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6887300" y="1934300"/>
            <a:ext cx="1714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enunciado general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teoría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417475" y="78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2861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es-419" sz="1750" i="1">
                <a:solidFill>
                  <a:srgbClr val="0000FF"/>
                </a:solidFill>
              </a:rPr>
              <a:t>(a) Los hechos se dan directamente a observadores cuidadosos y desprejuiciados por medio de los sentidos.</a:t>
            </a:r>
            <a:endParaRPr sz="1750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2244" b="1"/>
              <a:t>la observación:</a:t>
            </a:r>
            <a:endParaRPr sz="2244" b="1"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175" y="1909800"/>
            <a:ext cx="2664750" cy="26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425" y="1580025"/>
            <a:ext cx="4013281" cy="29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417475" y="216125"/>
            <a:ext cx="8520600" cy="1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419" sz="2090" b="1" i="1"/>
              <a:t>Comencemos por analizar la primera idea que plantea Chalmers:</a:t>
            </a:r>
            <a:endParaRPr sz="2090" b="1" i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72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203225"/>
            <a:ext cx="517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 b="1"/>
              <a:t>¿En qué difieren estas observaciones?</a:t>
            </a:r>
            <a:endParaRPr sz="2220" b="1"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75" y="702675"/>
            <a:ext cx="23431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75" y="1657575"/>
            <a:ext cx="1668075" cy="21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3275" y="3202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525" y="2212025"/>
            <a:ext cx="3273674" cy="218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2925" y="2515000"/>
            <a:ext cx="2453175" cy="24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475" y="216275"/>
            <a:ext cx="4087100" cy="23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050" y="512775"/>
            <a:ext cx="3115250" cy="23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5900" y="116825"/>
            <a:ext cx="1524450" cy="8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300" y="2241600"/>
            <a:ext cx="7078475" cy="24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9597" y="2663225"/>
            <a:ext cx="3264226" cy="22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8125250" y="1043600"/>
            <a:ext cx="66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/>
              <a:t>Starlink</a:t>
            </a:r>
            <a:endParaRPr sz="1100"/>
          </a:p>
        </p:txBody>
      </p:sp>
      <p:sp>
        <p:nvSpPr>
          <p:cNvPr id="134" name="Google Shape;134;p21"/>
          <p:cNvSpPr txBox="1"/>
          <p:nvPr/>
        </p:nvSpPr>
        <p:spPr>
          <a:xfrm>
            <a:off x="142300" y="4665775"/>
            <a:ext cx="368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/>
              <a:t>Colisionador de Hadrones</a:t>
            </a:r>
            <a:endParaRPr sz="1200"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25" y="68550"/>
            <a:ext cx="1998924" cy="11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4347750" y="68550"/>
            <a:ext cx="3056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/>
              <a:t>La observación mediada</a:t>
            </a:r>
            <a:endParaRPr sz="18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910</Words>
  <Application>Microsoft Macintosh PowerPoint</Application>
  <PresentationFormat>Presentación en pantalla (16:9)</PresentationFormat>
  <Paragraphs>104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Roboto</vt:lpstr>
      <vt:lpstr>Verdana</vt:lpstr>
      <vt:lpstr>Arial</vt:lpstr>
      <vt:lpstr>Simple Light</vt:lpstr>
      <vt:lpstr>Metodología de la investigación  Práctico 2, 2025</vt:lpstr>
      <vt:lpstr>Dos temas importantes</vt:lpstr>
      <vt:lpstr>Una historia de dinosaurios ... </vt:lpstr>
      <vt:lpstr>La lógica inferencial</vt:lpstr>
      <vt:lpstr>La inducción</vt:lpstr>
      <vt:lpstr>La Inducción</vt:lpstr>
      <vt:lpstr>(a) Los hechos se dan directamente a observadores cuidadosos y desprejuiciados por medio de los sentidos. la observación:</vt:lpstr>
      <vt:lpstr>¿En qué difieren estas observaciones?</vt:lpstr>
      <vt:lpstr>Presentación de PowerPoint</vt:lpstr>
      <vt:lpstr>Los enunciados observacionales y las teorías: Veamos una teoría que ya nos es muy familiar, ¿Qué dice la teoría y cómo se observó?</vt:lpstr>
      <vt:lpstr>Veamos una teoría más contemporánea: existe la generación de los millennials que reúne ciertas características específicas. ¿Qué dice la teoría? ¿Cómo se observó?</vt:lpstr>
      <vt:lpstr>El conocimiento científico acumulado es un entramado conceptual </vt:lpstr>
      <vt:lpstr>La deducción:  permite la acumulación consistente del conocimiento científico</vt:lpstr>
      <vt:lpstr>La deducción:  permite la acumulación consistente del conocimiento científico</vt:lpstr>
      <vt:lpstr>Karl Popper y el falsacionismo</vt:lpstr>
      <vt:lpstr>Falsacionismo:</vt:lpstr>
      <vt:lpstr>Inducción y deducción</vt:lpstr>
      <vt:lpstr>Se sigue una misma lógica inferencial para ciencias sociales y no sociales</vt:lpstr>
      <vt:lpstr>Presentación de PowerPoint</vt:lpstr>
      <vt:lpstr>Presentación de PowerPoint</vt:lpstr>
      <vt:lpstr>Pero hay 2 elementos a tomar en cuenta cuando hacemos ciencias sociales: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Mariana Porta Galván</cp:lastModifiedBy>
  <cp:revision>2</cp:revision>
  <dcterms:modified xsi:type="dcterms:W3CDTF">2025-03-31T18:17:41Z</dcterms:modified>
</cp:coreProperties>
</file>