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357" r:id="rId2"/>
    <p:sldId id="347" r:id="rId3"/>
    <p:sldId id="350" r:id="rId4"/>
    <p:sldId id="287" r:id="rId5"/>
    <p:sldId id="269" r:id="rId6"/>
    <p:sldId id="331" r:id="rId7"/>
    <p:sldId id="308" r:id="rId8"/>
    <p:sldId id="325" r:id="rId9"/>
    <p:sldId id="273" r:id="rId10"/>
    <p:sldId id="353" r:id="rId11"/>
    <p:sldId id="355" r:id="rId12"/>
    <p:sldId id="356" r:id="rId13"/>
    <p:sldId id="332" r:id="rId14"/>
    <p:sldId id="333" r:id="rId15"/>
    <p:sldId id="358" r:id="rId16"/>
    <p:sldId id="306" r:id="rId17"/>
  </p:sldIdLst>
  <p:sldSz cx="9144000" cy="6858000" type="screen4x3"/>
  <p:notesSz cx="7315200" cy="96012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AppData\Local\Microsoft\Windows\Temporary%20Internet%20Files\Content.Outlook\83HB141H\evolucion%20de%20cantidad%20de%20trabajador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400"/>
            </a:pPr>
            <a:r>
              <a:rPr lang="en-US" sz="1400" dirty="0" err="1"/>
              <a:t>Evolución</a:t>
            </a:r>
            <a:r>
              <a:rPr lang="en-US" sz="1400" dirty="0"/>
              <a:t> de la</a:t>
            </a:r>
            <a:r>
              <a:rPr lang="en-US" sz="1400" baseline="0" dirty="0"/>
              <a:t> </a:t>
            </a:r>
            <a:r>
              <a:rPr lang="en-US" sz="1400" baseline="0" dirty="0" err="1"/>
              <a:t>cantidad</a:t>
            </a:r>
            <a:r>
              <a:rPr lang="en-US" sz="1400" baseline="0" dirty="0"/>
              <a:t> de </a:t>
            </a:r>
            <a:r>
              <a:rPr lang="en-US" sz="1400" baseline="0" dirty="0" err="1"/>
              <a:t>trabajadores</a:t>
            </a:r>
            <a:r>
              <a:rPr lang="en-US" sz="1400" baseline="0" dirty="0"/>
              <a:t> </a:t>
            </a:r>
            <a:r>
              <a:rPr lang="en-US" sz="1400" baseline="0" dirty="0" err="1"/>
              <a:t>MIPYMES</a:t>
            </a:r>
            <a:r>
              <a:rPr lang="en-US" sz="1400" baseline="0" dirty="0"/>
              <a:t> locales</a:t>
            </a:r>
            <a:endParaRPr lang="en-US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'cantidad de trabajadores'!$E$2</c:f>
              <c:strCache>
                <c:ptCount val="1"/>
                <c:pt idx="0">
                  <c:v>10 o menos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trabajadores'!$F$2:$I$2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7-44C3-97A7-11BCB4CCCD0C}"/>
            </c:ext>
          </c:extLst>
        </c:ser>
        <c:ser>
          <c:idx val="1"/>
          <c:order val="1"/>
          <c:tx>
            <c:strRef>
              <c:f>'cantidad de trabajadores'!$E$3</c:f>
              <c:strCache>
                <c:ptCount val="1"/>
                <c:pt idx="0">
                  <c:v>11 a  20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trabajadores'!$F$3:$I$3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7-44C3-97A7-11BCB4CCCD0C}"/>
            </c:ext>
          </c:extLst>
        </c:ser>
        <c:ser>
          <c:idx val="2"/>
          <c:order val="2"/>
          <c:tx>
            <c:strRef>
              <c:f>'cantidad de trabajadores'!$E$4</c:f>
              <c:strCache>
                <c:ptCount val="1"/>
                <c:pt idx="0">
                  <c:v>21 a 30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trabajadores'!$F$4:$I$4</c:f>
              <c:numCache>
                <c:formatCode>General</c:formatCode>
                <c:ptCount val="4"/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17-44C3-97A7-11BCB4CCCD0C}"/>
            </c:ext>
          </c:extLst>
        </c:ser>
        <c:ser>
          <c:idx val="3"/>
          <c:order val="3"/>
          <c:tx>
            <c:strRef>
              <c:f>'cantidad de trabajadores'!$E$5</c:f>
              <c:strCache>
                <c:ptCount val="1"/>
                <c:pt idx="0">
                  <c:v>31 a 40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trabajadores'!$F$5:$I$5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17-44C3-97A7-11BCB4CCCD0C}"/>
            </c:ext>
          </c:extLst>
        </c:ser>
        <c:ser>
          <c:idx val="4"/>
          <c:order val="4"/>
          <c:tx>
            <c:strRef>
              <c:f>'cantidad de trabajadores'!$E$6</c:f>
              <c:strCache>
                <c:ptCount val="1"/>
                <c:pt idx="0">
                  <c:v>Más de 40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trabajadores'!$F$6:$I$6</c:f>
              <c:numCache>
                <c:formatCode>General</c:formatCode>
                <c:ptCount val="4"/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17-44C3-97A7-11BCB4CCCD0C}"/>
            </c:ext>
          </c:extLst>
        </c:ser>
        <c:ser>
          <c:idx val="5"/>
          <c:order val="5"/>
          <c:tx>
            <c:strRef>
              <c:f>'cantidad de trabajadores'!$E$7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trabajadores'!$F$7:$I$7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E517-44C3-97A7-11BCB4CCCD0C}"/>
            </c:ext>
          </c:extLst>
        </c:ser>
        <c:ser>
          <c:idx val="6"/>
          <c:order val="6"/>
          <c:tx>
            <c:strRef>
              <c:f>'cantidad de trabajadores'!$E$8</c:f>
              <c:strCache>
                <c:ptCount val="1"/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'cantidad de trabajadores'!$F$1:$I$1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'cantidad de trabajadores'!$F$8:$I$8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E517-44C3-97A7-11BCB4CCC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814848"/>
        <c:axId val="102816384"/>
        <c:axId val="0"/>
      </c:bar3DChart>
      <c:catAx>
        <c:axId val="1028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UY"/>
          </a:p>
        </c:txPr>
        <c:crossAx val="102816384"/>
        <c:crosses val="autoZero"/>
        <c:auto val="1"/>
        <c:lblAlgn val="ctr"/>
        <c:lblOffset val="100"/>
        <c:noMultiLvlLbl val="0"/>
      </c:catAx>
      <c:valAx>
        <c:axId val="10281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UY"/>
          </a:p>
        </c:txPr>
        <c:crossAx val="10281484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txPr>
        <a:bodyPr/>
        <a:lstStyle/>
        <a:p>
          <a:pPr>
            <a:defRPr lang="es-ES" sz="1200"/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pPr>
              <a:defRPr/>
            </a:pPr>
            <a:fld id="{7815BC87-F7EC-403F-B771-C56D5FBC06E8}" type="datetimeFigureOut">
              <a:rPr lang="es-UY"/>
              <a:pPr>
                <a:defRPr/>
              </a:pPr>
              <a:t>29/10/2024</a:t>
            </a:fld>
            <a:endParaRPr lang="es-U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118683"/>
            <a:ext cx="3170138" cy="481028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427" y="9118683"/>
            <a:ext cx="3170138" cy="481028"/>
          </a:xfrm>
          <a:prstGeom prst="rect">
            <a:avLst/>
          </a:prstGeom>
        </p:spPr>
        <p:txBody>
          <a:bodyPr vert="horz" wrap="square" lIns="93790" tIns="46895" rIns="93790" bIns="468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916597-F16E-44F5-8B56-6880E7BE97ED}" type="slidenum">
              <a:rPr lang="es-UY" altLang="es-UY"/>
              <a:pPr/>
              <a:t>‹Nº›</a:t>
            </a:fld>
            <a:endParaRPr lang="es-UY" altLang="es-UY"/>
          </a:p>
        </p:txBody>
      </p:sp>
    </p:spTree>
    <p:extLst>
      <p:ext uri="{BB962C8B-B14F-4D97-AF65-F5344CB8AC3E}">
        <p14:creationId xmlns:p14="http://schemas.microsoft.com/office/powerpoint/2010/main" val="386017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D663E83-40B7-472E-935C-CE01E00D0926}" type="datetimeFigureOut">
              <a:rPr lang="es-MX"/>
              <a:pPr>
                <a:defRPr/>
              </a:pPr>
              <a:t>29/10/2024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D6B367F6-1210-408E-8A08-2F2F76DC5C7A}" type="slidenum">
              <a:rPr lang="es-MX" altLang="es-UY"/>
              <a:pPr/>
              <a:t>‹Nº›</a:t>
            </a:fld>
            <a:endParaRPr lang="es-MX" altLang="es-UY"/>
          </a:p>
        </p:txBody>
      </p:sp>
    </p:spTree>
    <p:extLst>
      <p:ext uri="{BB962C8B-B14F-4D97-AF65-F5344CB8AC3E}">
        <p14:creationId xmlns:p14="http://schemas.microsoft.com/office/powerpoint/2010/main" val="3675004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7681E9-3166-4C49-9147-6EBAA57A1D61}" type="slidenum">
              <a:rPr lang="es-MX" altLang="es-UY">
                <a:latin typeface="Calibri" panose="020F0502020204030204" pitchFamily="34" charset="0"/>
              </a:rPr>
              <a:pPr eaLnBrk="1" hangingPunct="1"/>
              <a:t>5</a:t>
            </a:fld>
            <a:endParaRPr lang="es-MX" altLang="es-U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0FC0F-984D-4432-9068-BD9024AD2388}" type="slidenum">
              <a:rPr lang="es-MX" altLang="es-UY">
                <a:latin typeface="Calibri" panose="020F0502020204030204" pitchFamily="34" charset="0"/>
              </a:rPr>
              <a:pPr eaLnBrk="1" hangingPunct="1"/>
              <a:t>7</a:t>
            </a:fld>
            <a:endParaRPr lang="es-MX" altLang="es-U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0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3AA59-9348-41AB-99FB-131DAFBE19A4}" type="slidenum">
              <a:rPr lang="es-MX" altLang="es-UY">
                <a:latin typeface="Calibri" panose="020F0502020204030204" pitchFamily="34" charset="0"/>
              </a:rPr>
              <a:pPr eaLnBrk="1" hangingPunct="1"/>
              <a:t>8</a:t>
            </a:fld>
            <a:endParaRPr lang="es-MX" altLang="es-U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446813-2A1B-46F5-8E09-80E460BF122B}" type="slidenum">
              <a:rPr lang="es-MX" altLang="es-UY">
                <a:latin typeface="Calibri" panose="020F0502020204030204" pitchFamily="34" charset="0"/>
              </a:rPr>
              <a:pPr eaLnBrk="1" hangingPunct="1"/>
              <a:t>13</a:t>
            </a:fld>
            <a:endParaRPr lang="es-MX" altLang="es-U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9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A62591-6272-4B16-885E-574A39EEA856}" type="slidenum">
              <a:rPr lang="es-MX" altLang="es-UY">
                <a:latin typeface="Calibri" panose="020F0502020204030204" pitchFamily="34" charset="0"/>
              </a:rPr>
              <a:pPr eaLnBrk="1" hangingPunct="1"/>
              <a:t>16</a:t>
            </a:fld>
            <a:endParaRPr lang="es-MX" altLang="es-UY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7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387350" y="276227"/>
            <a:ext cx="6407150" cy="91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387350" y="1457325"/>
            <a:ext cx="8350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87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387350" y="276227"/>
            <a:ext cx="6407150" cy="91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 dirty="0"/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387350" y="1457325"/>
            <a:ext cx="8350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2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978-244C-4D92-AB7F-E286F2A53E69}" type="datetimeFigureOut">
              <a:rPr lang="es-MX"/>
              <a:pPr>
                <a:defRPr/>
              </a:pPr>
              <a:t>29/10/2024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89BB94-DE34-4171-B762-540D3D37075D}" type="slidenum">
              <a:rPr lang="es-MX" altLang="es-UY"/>
              <a:pPr/>
              <a:t>‹Nº›</a:t>
            </a:fld>
            <a:endParaRPr lang="es-MX" altLang="es-UY"/>
          </a:p>
        </p:txBody>
      </p:sp>
    </p:spTree>
    <p:extLst>
      <p:ext uri="{BB962C8B-B14F-4D97-AF65-F5344CB8AC3E}">
        <p14:creationId xmlns:p14="http://schemas.microsoft.com/office/powerpoint/2010/main" val="388431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87350" y="276227"/>
            <a:ext cx="6407150" cy="91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título</a:t>
            </a:r>
            <a:endParaRPr lang="es-UY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7350" y="1457325"/>
            <a:ext cx="8350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84400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12 Subtítulo"/>
          <p:cNvSpPr>
            <a:spLocks noGrp="1"/>
          </p:cNvSpPr>
          <p:nvPr>
            <p:ph idx="1"/>
          </p:nvPr>
        </p:nvSpPr>
        <p:spPr>
          <a:xfrm>
            <a:off x="1331640" y="3068960"/>
            <a:ext cx="7272808" cy="2376264"/>
          </a:xfrm>
        </p:spPr>
        <p:txBody>
          <a:bodyPr>
            <a:normAutofit/>
          </a:bodyPr>
          <a:lstStyle/>
          <a:p>
            <a:pPr marL="514350" indent="-514350"/>
            <a:r>
              <a:rPr lang="es-UY" altLang="es-UY" sz="2800" b="1" dirty="0"/>
              <a:t>PROGRAMA DE DESARROLLO DE PROVEEDORES DE TACUAREMBÓ  </a:t>
            </a:r>
          </a:p>
          <a:p>
            <a:pPr algn="just">
              <a:buFont typeface="Arial" pitchFamily="34" charset="0"/>
              <a:buChar char="•"/>
            </a:pPr>
            <a:endParaRPr lang="es-UY" altLang="es-UY" sz="2800" b="1" dirty="0"/>
          </a:p>
        </p:txBody>
      </p:sp>
      <p:pic>
        <p:nvPicPr>
          <p:cNvPr id="4" name="3 Imagen" descr="PD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4354133" cy="13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366961" y="218022"/>
            <a:ext cx="7886700" cy="6748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altLang="es-UY" sz="3200" b="1" dirty="0"/>
              <a:t>PDP Tacuarembó 2013- Mar.2016</a:t>
            </a:r>
            <a:endParaRPr lang="es-MX" altLang="es-UY" sz="3200" b="1" dirty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354012" y="928670"/>
            <a:ext cx="6861193" cy="5429288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e-DE" altLang="es-UY" sz="2000" b="1" dirty="0"/>
              <a:t>Actividades realizadas con empresas proveedoras</a:t>
            </a:r>
            <a:endParaRPr lang="de-DE" altLang="es-UY" sz="2000" dirty="0"/>
          </a:p>
          <a:p>
            <a:r>
              <a:rPr lang="de-DE" altLang="es-UY" sz="2000" b="1" dirty="0"/>
              <a:t>60</a:t>
            </a:r>
            <a:r>
              <a:rPr lang="de-DE" altLang="es-UY" sz="2000" dirty="0"/>
              <a:t> empresas proveedoras,.</a:t>
            </a:r>
          </a:p>
          <a:p>
            <a:r>
              <a:rPr lang="de-DE" altLang="es-UY" sz="2000" b="1" dirty="0"/>
              <a:t>60</a:t>
            </a:r>
            <a:r>
              <a:rPr lang="de-DE" altLang="es-UY" sz="2000" dirty="0"/>
              <a:t> encuestas iniciales dirigidas a empresas proveedoras.</a:t>
            </a:r>
          </a:p>
          <a:p>
            <a:r>
              <a:rPr lang="de-DE" altLang="es-UY" sz="2000" b="1" dirty="0"/>
              <a:t>1</a:t>
            </a:r>
            <a:r>
              <a:rPr lang="de-DE" altLang="es-UY" sz="2000" dirty="0"/>
              <a:t> Base de datos de empresas de Tacuarembó.</a:t>
            </a:r>
          </a:p>
          <a:p>
            <a:r>
              <a:rPr lang="de-DE" altLang="es-UY" sz="2000" b="1" dirty="0"/>
              <a:t>1</a:t>
            </a:r>
            <a:r>
              <a:rPr lang="de-DE" altLang="es-UY" sz="2000" dirty="0"/>
              <a:t> Documento de metodologia y una guia elaborada.</a:t>
            </a:r>
          </a:p>
          <a:p>
            <a:r>
              <a:rPr lang="de-DE" altLang="es-UY" sz="2000" b="1" dirty="0"/>
              <a:t>44</a:t>
            </a:r>
            <a:r>
              <a:rPr lang="de-DE" altLang="es-UY" sz="2000" dirty="0"/>
              <a:t> Diagnósticos (gestión, organización ocupacional y género, proceso industrial).</a:t>
            </a:r>
          </a:p>
          <a:p>
            <a:r>
              <a:rPr lang="de-DE" altLang="es-UY" sz="2000" b="1" dirty="0"/>
              <a:t>34</a:t>
            </a:r>
            <a:r>
              <a:rPr lang="de-DE" altLang="es-UY" sz="2000" dirty="0"/>
              <a:t> Cursos/talleres dirigidos a empresas proveedoras.</a:t>
            </a:r>
          </a:p>
          <a:p>
            <a:r>
              <a:rPr lang="de-DE" altLang="es-UY" sz="2000" b="1" dirty="0"/>
              <a:t>450</a:t>
            </a:r>
            <a:r>
              <a:rPr lang="de-DE" altLang="es-UY" sz="2000" dirty="0"/>
              <a:t> participantes.</a:t>
            </a:r>
          </a:p>
          <a:p>
            <a:r>
              <a:rPr lang="de-DE" altLang="es-UY" sz="2000" b="1" dirty="0"/>
              <a:t>31</a:t>
            </a:r>
            <a:r>
              <a:rPr lang="de-DE" altLang="es-UY" sz="2000" dirty="0"/>
              <a:t> Asesorías específicas (gestión, comunicación empresarial, imagen).</a:t>
            </a:r>
          </a:p>
          <a:p>
            <a:r>
              <a:rPr lang="de-DE" altLang="es-UY" sz="2000" b="1" dirty="0"/>
              <a:t>3</a:t>
            </a:r>
            <a:r>
              <a:rPr lang="de-DE" altLang="es-UY" sz="2000" dirty="0"/>
              <a:t> empresas certificando en calidad.</a:t>
            </a:r>
          </a:p>
          <a:p>
            <a:r>
              <a:rPr lang="de-DE" altLang="es-UY" sz="2000" b="1" dirty="0"/>
              <a:t>16</a:t>
            </a:r>
            <a:r>
              <a:rPr lang="de-DE" altLang="es-UY" sz="2000" dirty="0"/>
              <a:t> Planes de negocio. </a:t>
            </a:r>
          </a:p>
          <a:p>
            <a:r>
              <a:rPr lang="de-DE" altLang="es-UY" sz="2000" dirty="0"/>
              <a:t>1 sitio web y 1 programa informático realizados.</a:t>
            </a:r>
            <a:endParaRPr lang="es-MX" altLang="es-UY" sz="2000" dirty="0"/>
          </a:p>
          <a:p>
            <a:endParaRPr lang="de-DE" altLang="es-UY" sz="2000" dirty="0"/>
          </a:p>
          <a:p>
            <a:endParaRPr lang="de-DE" altLang="es-UY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s-UY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s-UY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s-UY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sz="2000" dirty="0"/>
          </a:p>
          <a:p>
            <a:pPr eaLnBrk="1" hangingPunct="1"/>
            <a:endParaRPr lang="es-MX" altLang="es-UY" sz="2000" dirty="0"/>
          </a:p>
        </p:txBody>
      </p:sp>
      <p:pic>
        <p:nvPicPr>
          <p:cNvPr id="8197" name="5 Imagen" descr="lanzamiento PDP mayo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49" y="1039989"/>
            <a:ext cx="2273485" cy="17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9 Imagen" descr="entrega diplo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082">
            <a:off x="6597356" y="2761457"/>
            <a:ext cx="2207781" cy="16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12 Imagen" descr="tractoras con de Groote mayo 2013 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180">
            <a:off x="6721784" y="4249788"/>
            <a:ext cx="2154597" cy="161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66961" y="218022"/>
            <a:ext cx="7886700" cy="6748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altLang="es-UY" sz="3200" b="1" dirty="0"/>
              <a:t>PDP Tacuarembó 2013- Mar.2016</a:t>
            </a:r>
            <a:endParaRPr lang="es-MX" altLang="es-UY" sz="3200" b="1" dirty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 rot="21600000">
            <a:off x="438399" y="928670"/>
            <a:ext cx="7133997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altLang="es-UY" sz="2000" b="1" dirty="0"/>
              <a:t>Actividades realizadas con empresas tractoras </a:t>
            </a:r>
            <a:endParaRPr lang="de-DE" altLang="es-UY" sz="2000" dirty="0"/>
          </a:p>
          <a:p>
            <a:r>
              <a:rPr lang="de-DE" altLang="es-UY" sz="2000" b="1" dirty="0"/>
              <a:t>10</a:t>
            </a:r>
            <a:r>
              <a:rPr lang="de-DE" altLang="es-UY" sz="2000" dirty="0"/>
              <a:t> empresas y </a:t>
            </a:r>
            <a:r>
              <a:rPr lang="de-DE" altLang="es-UY" sz="2000" b="1" dirty="0"/>
              <a:t>3</a:t>
            </a:r>
            <a:r>
              <a:rPr lang="de-DE" altLang="es-UY" sz="2000" dirty="0"/>
              <a:t> entidades tractoras participantes </a:t>
            </a:r>
          </a:p>
          <a:p>
            <a:r>
              <a:rPr lang="de-DE" altLang="es-UY" sz="2000" dirty="0"/>
              <a:t> </a:t>
            </a:r>
            <a:r>
              <a:rPr lang="de-DE" altLang="es-UY" sz="2000" b="1" dirty="0"/>
              <a:t>7</a:t>
            </a:r>
            <a:r>
              <a:rPr lang="de-DE" altLang="es-UY" sz="2000" dirty="0"/>
              <a:t> acuerdos de adhesion firmados.</a:t>
            </a:r>
          </a:p>
          <a:p>
            <a:r>
              <a:rPr lang="de-DE" altLang="es-UY" sz="2000" b="1" dirty="0"/>
              <a:t>1</a:t>
            </a:r>
            <a:r>
              <a:rPr lang="de-DE" altLang="es-UY" sz="2000" dirty="0"/>
              <a:t> curso para equipos de proveeduria de tractoras.</a:t>
            </a:r>
          </a:p>
          <a:p>
            <a:r>
              <a:rPr lang="de-DE" altLang="es-UY" sz="2000" b="1" dirty="0"/>
              <a:t>4</a:t>
            </a:r>
            <a:r>
              <a:rPr lang="de-DE" altLang="es-UY" sz="2000" dirty="0"/>
              <a:t> almuerzos de trabajo con empresas tractoras.</a:t>
            </a:r>
          </a:p>
          <a:p>
            <a:r>
              <a:rPr lang="de-DE" altLang="es-UY" sz="2000" dirty="0"/>
              <a:t>Requisitos de proveeduria</a:t>
            </a:r>
          </a:p>
          <a:p>
            <a:r>
              <a:rPr lang="de-DE" altLang="es-UY" sz="2000" dirty="0"/>
              <a:t>Intercambio de información</a:t>
            </a:r>
          </a:p>
          <a:p>
            <a:r>
              <a:rPr lang="de-DE" altLang="es-UY" sz="2000" dirty="0"/>
              <a:t>Reuniones específicas con proveedores</a:t>
            </a:r>
          </a:p>
          <a:p>
            <a:pPr>
              <a:buNone/>
            </a:pPr>
            <a:endParaRPr lang="de-DE" altLang="es-UY" sz="2000" b="1" dirty="0"/>
          </a:p>
          <a:p>
            <a:pPr>
              <a:buNone/>
            </a:pPr>
            <a:r>
              <a:rPr lang="de-DE" altLang="es-UY" sz="2000" b="1" dirty="0"/>
              <a:t>Sinergia con otras instituciones</a:t>
            </a:r>
          </a:p>
          <a:p>
            <a:r>
              <a:rPr lang="de-DE" altLang="es-UY" sz="2000" b="1" dirty="0"/>
              <a:t>1</a:t>
            </a:r>
            <a:r>
              <a:rPr lang="de-DE" altLang="es-UY" sz="2000" dirty="0"/>
              <a:t> taller de intercambio interinstitucional.</a:t>
            </a:r>
          </a:p>
          <a:p>
            <a:r>
              <a:rPr lang="de-DE" altLang="es-UY" sz="2000" b="1" dirty="0"/>
              <a:t>3</a:t>
            </a:r>
            <a:r>
              <a:rPr lang="de-DE" altLang="es-UY" sz="2000" dirty="0"/>
              <a:t> Intercambios de experiencias con otros PDP.</a:t>
            </a:r>
          </a:p>
          <a:p>
            <a:r>
              <a:rPr lang="de-DE" altLang="es-UY" sz="2000" b="1" dirty="0"/>
              <a:t>1</a:t>
            </a:r>
            <a:r>
              <a:rPr lang="de-DE" altLang="es-UY" sz="2000" dirty="0"/>
              <a:t> taller de sostenibilidad del proyecto.</a:t>
            </a:r>
          </a:p>
          <a:p>
            <a:r>
              <a:rPr lang="de-DE" altLang="es-UY" sz="2000" b="1" dirty="0"/>
              <a:t>1</a:t>
            </a:r>
            <a:r>
              <a:rPr lang="de-DE" altLang="es-UY" sz="2000" dirty="0"/>
              <a:t> manual</a:t>
            </a:r>
          </a:p>
        </p:txBody>
      </p:sp>
      <p:pic>
        <p:nvPicPr>
          <p:cNvPr id="9221" name="Picture 2" descr="C:\Users\Usuario\AppData\Local\Temp\ARC2C13\PICT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05">
            <a:off x="6378468" y="1250214"/>
            <a:ext cx="2488926" cy="18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Usuario\Documents\PDP\a-CP3\Taller PDP Articulacion Interinstitucional 16.10.14\Fotos\PDP Taller Interinstitucional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04">
            <a:off x="6414371" y="3791432"/>
            <a:ext cx="2509240" cy="18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66961" y="218022"/>
            <a:ext cx="7886700" cy="6748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altLang="es-UY" sz="3200" b="1" dirty="0"/>
              <a:t>PDP Tacuarembó 2013- Abril.2017</a:t>
            </a:r>
            <a:endParaRPr lang="es-MX" altLang="es-UY" sz="3200" b="1" dirty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230912" y="1192524"/>
            <a:ext cx="6573336" cy="236257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de-DE" altLang="es-UY" sz="2400" b="1" dirty="0"/>
              <a:t>3 RONDAS DE NEGOCIOS ENTRE EMPRESAS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s-UY" sz="2400" dirty="0"/>
              <a:t> tractoras y proveedoras + INIA, IDT, CUT-UDELAR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es-UY" sz="2400" dirty="0"/>
              <a:t>30 empresas, 70 participantes en cada una.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es-UY" sz="2400" dirty="0"/>
              <a:t>8 Estudiantes de la Tecnicatura de Administración y Contabilidad, 3 estudiantes de la TED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es-UY" sz="2400" dirty="0"/>
              <a:t>1 MUESTRA DE EMPRESAS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s-UY" dirty="0"/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es-UY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s-UY" dirty="0"/>
          </a:p>
          <a:p>
            <a:pPr eaLnBrk="1" hangingPunct="1"/>
            <a:endParaRPr lang="es-MX" altLang="es-UY" dirty="0"/>
          </a:p>
        </p:txBody>
      </p:sp>
      <p:pic>
        <p:nvPicPr>
          <p:cNvPr id="10245" name="15 Imagen" descr="20141014_1043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37" y="4376867"/>
            <a:ext cx="2738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10 Imagen" descr="Ronda negocios PDP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545">
            <a:off x="6873678" y="1138951"/>
            <a:ext cx="1882454" cy="141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Usuario\Documents\PDP\RONDA DE NEGOCIOS\Fotos Ronda de Negocios\P1120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17" y="3540503"/>
            <a:ext cx="22669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C:\Users\Usuario\Documents\PDP\RONDA DE NEGOCIOS\Fotos Ronda de Negocios\WP_20151208_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522">
            <a:off x="275726" y="3940538"/>
            <a:ext cx="3084132" cy="17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C:\Users\Usuario\Documents\PDP\RONDA DE NEGOCIOS\Fotos Ronda de Negocios\P11200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31">
            <a:off x="6991168" y="2744611"/>
            <a:ext cx="1896601" cy="13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300" y="116632"/>
            <a:ext cx="8229600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UY" b="1" dirty="0"/>
              <a:t>PDP Tacuarembó</a:t>
            </a:r>
            <a:br>
              <a:rPr lang="es-MX" altLang="es-UY" b="1" dirty="0"/>
            </a:br>
            <a:r>
              <a:rPr lang="es-MX" altLang="es-UY" sz="2000" b="1" dirty="0"/>
              <a:t>ALGUNOS RESULTADOS</a:t>
            </a:r>
          </a:p>
        </p:txBody>
      </p:sp>
      <p:sp>
        <p:nvSpPr>
          <p:cNvPr id="22532" name="9 Rectángulo"/>
          <p:cNvSpPr>
            <a:spLocks noChangeArrowheads="1"/>
          </p:cNvSpPr>
          <p:nvPr/>
        </p:nvSpPr>
        <p:spPr bwMode="auto">
          <a:xfrm>
            <a:off x="622400" y="1182390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s-UY" dirty="0"/>
              <a:t> 25 contratos o nuevos negocios concretados.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s-UY" dirty="0"/>
              <a:t> más del 80% en grado de satisfacción de las empresas proveedoras por la formación recibida.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s-UY" dirty="0"/>
              <a:t> 100 % de las empresas tractoras manifiestan la voluntad de continuar en el PDP.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s-UY" dirty="0"/>
              <a:t> Aumentó la cantidad de empleo en las empresas proveedoras.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s-UY" dirty="0"/>
              <a:t> Se crearon 3 nuevas empresas de diferentes rubros.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s-UY" dirty="0"/>
              <a:t> Aumento de aprovisionamiento local por parte de las empresas tractoras.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141846"/>
              </p:ext>
            </p:extLst>
          </p:nvPr>
        </p:nvGraphicFramePr>
        <p:xfrm>
          <a:off x="5220072" y="3600376"/>
          <a:ext cx="36004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70526"/>
              </p:ext>
            </p:extLst>
          </p:nvPr>
        </p:nvGraphicFramePr>
        <p:xfrm>
          <a:off x="1259632" y="3744044"/>
          <a:ext cx="3600451" cy="2088928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 TRACTORA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Aprovisionamiento a nivel local (Servicios)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43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43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Weyerhaeuser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43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Fenirol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743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Rio Biabo S.A.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43">
                <a:tc>
                  <a:txBody>
                    <a:bodyPr/>
                    <a:lstStyle/>
                    <a:p>
                      <a:pPr algn="l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Glencore S.A.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1 Título"/>
          <p:cNvSpPr>
            <a:spLocks noGrp="1"/>
          </p:cNvSpPr>
          <p:nvPr>
            <p:ph type="title"/>
          </p:nvPr>
        </p:nvSpPr>
        <p:spPr>
          <a:xfrm>
            <a:off x="628650" y="269987"/>
            <a:ext cx="7886700" cy="903634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UY" b="1" dirty="0"/>
              <a:t>PDP Tacuarembó</a:t>
            </a:r>
            <a:br>
              <a:rPr lang="es-MX" altLang="es-UY" b="1" dirty="0"/>
            </a:br>
            <a:r>
              <a:rPr lang="es-MX" altLang="es-UY" sz="2000" b="1" dirty="0"/>
              <a:t>OTROS RESULTADOS</a:t>
            </a: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669230" y="1444945"/>
            <a:ext cx="8229600" cy="2126931"/>
          </a:xfrm>
        </p:spPr>
        <p:txBody>
          <a:bodyPr>
            <a:normAutofit lnSpcReduction="10000"/>
          </a:bodyPr>
          <a:lstStyle/>
          <a:p>
            <a:pPr eaLnBrk="1" hangingPunct="1"/>
            <a:endParaRPr lang="es-UY" altLang="es-UY" sz="2400" dirty="0"/>
          </a:p>
          <a:p>
            <a:pPr eaLnBrk="1" hangingPunct="1"/>
            <a:r>
              <a:rPr lang="es-UY" altLang="es-UY" sz="2400" dirty="0"/>
              <a:t>Generación de </a:t>
            </a:r>
            <a:r>
              <a:rPr lang="es-UY" altLang="es-UY" sz="2400" b="1" dirty="0"/>
              <a:t>capacidades locales</a:t>
            </a:r>
            <a:r>
              <a:rPr lang="es-UY" altLang="es-UY" sz="2400" dirty="0"/>
              <a:t>.</a:t>
            </a:r>
          </a:p>
          <a:p>
            <a:pPr eaLnBrk="1" hangingPunct="1"/>
            <a:r>
              <a:rPr lang="es-UY" altLang="es-UY" sz="2400" b="1" dirty="0"/>
              <a:t>Diálogo y confianza</a:t>
            </a:r>
            <a:r>
              <a:rPr lang="es-UY" altLang="es-UY" sz="2400" dirty="0"/>
              <a:t> generada entre las partes</a:t>
            </a:r>
          </a:p>
          <a:p>
            <a:pPr eaLnBrk="1" hangingPunct="1"/>
            <a:r>
              <a:rPr lang="es-UY" altLang="es-UY" sz="2400" b="1" dirty="0"/>
              <a:t>Sinergia institucional </a:t>
            </a:r>
            <a:r>
              <a:rPr lang="es-UY" altLang="es-UY" sz="2400" dirty="0"/>
              <a:t>(articulación y financiamiento)</a:t>
            </a:r>
            <a:endParaRPr lang="es-UY" altLang="es-UY" sz="2400" b="1" dirty="0"/>
          </a:p>
          <a:p>
            <a:pPr eaLnBrk="1" hangingPunct="1"/>
            <a:r>
              <a:rPr lang="es-UY" altLang="es-UY" sz="2400" dirty="0"/>
              <a:t>Implementación concreta de </a:t>
            </a:r>
            <a:r>
              <a:rPr lang="es-UY" altLang="es-UY" sz="2400" b="1" dirty="0"/>
              <a:t>políticas públicas en el territorio</a:t>
            </a:r>
            <a:r>
              <a:rPr lang="es-UY" altLang="es-UY" sz="2400" dirty="0"/>
              <a:t>.</a:t>
            </a:r>
            <a:endParaRPr lang="es-MX" altLang="es-UY" sz="2000" dirty="0"/>
          </a:p>
        </p:txBody>
      </p:sp>
      <p:pic>
        <p:nvPicPr>
          <p:cNvPr id="6" name="Picture 2" descr="https://encrypted-tbn1.gstatic.com/images?q=tbn:ANd9GcS0tZfYs4R3RVaBDgptsXKBlfczszSWK9NyqqFAJIq3vvgs9r2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857628"/>
            <a:ext cx="2639293" cy="142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1 Título"/>
          <p:cNvSpPr>
            <a:spLocks noGrp="1"/>
          </p:cNvSpPr>
          <p:nvPr>
            <p:ph type="title"/>
          </p:nvPr>
        </p:nvSpPr>
        <p:spPr>
          <a:xfrm>
            <a:off x="628650" y="269987"/>
            <a:ext cx="7886700" cy="903634"/>
          </a:xfrm>
        </p:spPr>
        <p:txBody>
          <a:bodyPr>
            <a:normAutofit/>
          </a:bodyPr>
          <a:lstStyle/>
          <a:p>
            <a:r>
              <a:rPr lang="es-MX" altLang="es-UY" b="1" dirty="0"/>
              <a:t>PDP Tacuarembó</a:t>
            </a:r>
            <a:br>
              <a:rPr lang="es-MX" altLang="es-UY" b="1" dirty="0"/>
            </a:br>
            <a:r>
              <a:rPr lang="es-MX" altLang="es-UY" sz="2000" dirty="0"/>
              <a:t>PARTICIPACIÓN DE LA </a:t>
            </a:r>
            <a:r>
              <a:rPr lang="es-MX" altLang="es-UY" sz="2000" dirty="0" err="1"/>
              <a:t>UDELAR</a:t>
            </a:r>
            <a:r>
              <a:rPr lang="es-MX" altLang="es-UY" sz="2000" dirty="0"/>
              <a:t> sede TACUAREMBÓ</a:t>
            </a:r>
            <a:endParaRPr lang="es-MX" altLang="es-UY" sz="2000" b="1" dirty="0"/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669230" y="1444945"/>
            <a:ext cx="8229600" cy="4627261"/>
          </a:xfrm>
        </p:spPr>
        <p:txBody>
          <a:bodyPr>
            <a:normAutofit lnSpcReduction="10000"/>
          </a:bodyPr>
          <a:lstStyle/>
          <a:p>
            <a:r>
              <a:rPr lang="es-UY" altLang="es-UY" sz="2400" b="1" dirty="0"/>
              <a:t>Alumnos del TAC: </a:t>
            </a:r>
          </a:p>
          <a:p>
            <a:r>
              <a:rPr lang="es-UY" altLang="es-UY" sz="2400" dirty="0"/>
              <a:t>Acompañamiento a empresas proveedoras en las rondas de negocio.</a:t>
            </a:r>
          </a:p>
          <a:p>
            <a:r>
              <a:rPr lang="es-UY" altLang="es-UY" sz="2400" dirty="0"/>
              <a:t>Diagnósticos y Planes de comunicación para empresas proveedoras.</a:t>
            </a:r>
          </a:p>
          <a:p>
            <a:r>
              <a:rPr lang="es-UY" altLang="es-UY" sz="2400" dirty="0"/>
              <a:t>Planes de negocios a empresas proveedoras.</a:t>
            </a:r>
          </a:p>
          <a:p>
            <a:endParaRPr lang="es-UY" altLang="es-UY" sz="2400" dirty="0"/>
          </a:p>
          <a:p>
            <a:r>
              <a:rPr lang="es-UY" altLang="es-UY" sz="2400" b="1" dirty="0"/>
              <a:t>Alumnos de la TED:</a:t>
            </a:r>
          </a:p>
          <a:p>
            <a:pPr>
              <a:buNone/>
            </a:pPr>
            <a:r>
              <a:rPr lang="es-UY" altLang="es-UY" sz="2400" dirty="0"/>
              <a:t>   Trabajo con empresas proveedoras en temas relacionados con redes de interacción.</a:t>
            </a:r>
          </a:p>
          <a:p>
            <a:endParaRPr lang="es-UY" altLang="es-UY" sz="2400" b="1" dirty="0"/>
          </a:p>
          <a:p>
            <a:r>
              <a:rPr lang="es-UY" altLang="es-UY" sz="2400" b="1" dirty="0"/>
              <a:t>A futuro: </a:t>
            </a:r>
            <a:r>
              <a:rPr lang="es-UY" altLang="es-UY" sz="2400" dirty="0"/>
              <a:t>prácticas en las empresas y en el </a:t>
            </a:r>
            <a:r>
              <a:rPr lang="es-UY" altLang="es-UY" sz="2400" dirty="0" err="1"/>
              <a:t>PDP</a:t>
            </a:r>
            <a:endParaRPr lang="es-UY" altLang="es-UY" sz="2400" dirty="0"/>
          </a:p>
          <a:p>
            <a:pPr eaLnBrk="1" hangingPunct="1"/>
            <a:endParaRPr lang="es-UY" altLang="es-UY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de-DE" altLang="es-UY" sz="3600" b="1"/>
            </a:br>
            <a:br>
              <a:rPr lang="de-DE" altLang="es-UY" sz="3600" b="1"/>
            </a:br>
            <a:br>
              <a:rPr lang="de-DE" altLang="es-UY" sz="3600" b="1"/>
            </a:br>
            <a:br>
              <a:rPr lang="de-DE" altLang="es-UY" sz="3600" b="1"/>
            </a:br>
            <a:br>
              <a:rPr lang="de-DE" altLang="es-UY" sz="3600" b="1"/>
            </a:br>
            <a:endParaRPr lang="es-MX" altLang="es-UY" sz="2000" b="1"/>
          </a:p>
        </p:txBody>
      </p:sp>
      <p:pic>
        <p:nvPicPr>
          <p:cNvPr id="20485" name="7 Imagen" descr="mano crec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71" y="3581249"/>
            <a:ext cx="1403290" cy="10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8 Imagen" descr="mes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8" y="3573016"/>
            <a:ext cx="996545" cy="9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12 Imagen" descr="grafica crecer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1493373" cy="10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8 Rectángulo"/>
          <p:cNvSpPr>
            <a:spLocks noChangeArrowheads="1"/>
          </p:cNvSpPr>
          <p:nvPr/>
        </p:nvSpPr>
        <p:spPr bwMode="auto">
          <a:xfrm>
            <a:off x="452512" y="4869160"/>
            <a:ext cx="585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UY" sz="2000" b="1" i="1" dirty="0"/>
              <a:t>SIGAMOS TRABAJANDO JUNTOS…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85786" y="142852"/>
            <a:ext cx="554461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UY" altLang="es-UY" sz="3200" b="1" dirty="0"/>
              <a:t>Qué es un </a:t>
            </a:r>
            <a:r>
              <a:rPr lang="es-UY" altLang="es-UY" sz="3200" b="1" dirty="0" err="1"/>
              <a:t>PDP</a:t>
            </a:r>
            <a:r>
              <a:rPr lang="es-UY" altLang="es-UY" sz="3200" b="1" dirty="0"/>
              <a:t>?</a:t>
            </a:r>
          </a:p>
        </p:txBody>
      </p:sp>
      <p:sp>
        <p:nvSpPr>
          <p:cNvPr id="17411" name="12 Subtítulo"/>
          <p:cNvSpPr>
            <a:spLocks noGrp="1"/>
          </p:cNvSpPr>
          <p:nvPr>
            <p:ph idx="1"/>
          </p:nvPr>
        </p:nvSpPr>
        <p:spPr>
          <a:xfrm>
            <a:off x="500034" y="1500174"/>
            <a:ext cx="8358246" cy="464347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2000" dirty="0"/>
              <a:t>Es el desarrollo de una serie de actividades que tienen por  objetivo </a:t>
            </a:r>
            <a:r>
              <a:rPr lang="es-ES" sz="2000" b="1" u="sng" dirty="0"/>
              <a:t>mejorar  el vinculo de las </a:t>
            </a:r>
            <a:r>
              <a:rPr lang="es-ES" sz="2000" b="1" u="sng" dirty="0" err="1"/>
              <a:t>mipymes</a:t>
            </a:r>
            <a:r>
              <a:rPr lang="es-ES" sz="2000" b="1" u="sng" dirty="0"/>
              <a:t> locales </a:t>
            </a:r>
            <a:r>
              <a:rPr lang="es-ES" sz="2000" dirty="0"/>
              <a:t>(proveedoras de productos o servicios</a:t>
            </a:r>
            <a:r>
              <a:rPr lang="es-ES" sz="2000" b="1" u="sng" dirty="0"/>
              <a:t>) con las empresas más grandes de un territorio</a:t>
            </a:r>
            <a:r>
              <a:rPr lang="es-ES" sz="2000" u="sng" dirty="0"/>
              <a:t>, </a:t>
            </a:r>
            <a:r>
              <a:rPr lang="es-ES" sz="2000" dirty="0"/>
              <a:t>apuntando a </a:t>
            </a:r>
            <a:r>
              <a:rPr lang="es-ES" sz="2000" b="1" u="sng" dirty="0"/>
              <a:t>concretar negocios entre ellas.</a:t>
            </a:r>
          </a:p>
          <a:p>
            <a:pPr algn="just">
              <a:defRPr/>
            </a:pPr>
            <a:endParaRPr lang="es-ES" sz="2000" b="1" dirty="0"/>
          </a:p>
          <a:p>
            <a:pPr algn="just">
              <a:defRPr/>
            </a:pPr>
            <a:endParaRPr lang="es-ES" sz="2000" b="1" dirty="0"/>
          </a:p>
          <a:p>
            <a:pPr algn="just">
              <a:defRPr/>
            </a:pPr>
            <a:r>
              <a:rPr lang="es-ES" sz="2000" b="1" dirty="0"/>
              <a:t>VENTAJAS</a:t>
            </a:r>
          </a:p>
          <a:p>
            <a:pPr algn="just">
              <a:defRPr/>
            </a:pPr>
            <a:r>
              <a:rPr lang="es-ES" sz="2000" b="1" dirty="0"/>
              <a:t>Para las empresas tractoras: </a:t>
            </a:r>
            <a:r>
              <a:rPr lang="es-ES" sz="2000" dirty="0"/>
              <a:t>Obtención de productos y servicios de calidad, precios competitivos, mejora de los tiempos de entrega, ahorros en los costos relacionados con la no calidad, etc.</a:t>
            </a:r>
          </a:p>
          <a:p>
            <a:pPr algn="just">
              <a:defRPr/>
            </a:pPr>
            <a:r>
              <a:rPr lang="es-ES" sz="2000" b="1" dirty="0"/>
              <a:t>Para las empresas proveedoras:</a:t>
            </a:r>
            <a:r>
              <a:rPr lang="es-ES" sz="2000" dirty="0"/>
              <a:t> Mejoras en gestión, recursos humanos,  mejora de calidad de sus productos o servicios, continuidad de la relación comercial, introducción de la cultura de calidad y mejora continua, etc.</a:t>
            </a:r>
          </a:p>
          <a:p>
            <a:pPr algn="just">
              <a:buFont typeface="Arial" pitchFamily="34" charset="0"/>
              <a:buChar char="•"/>
            </a:pPr>
            <a:endParaRPr lang="es-UY" altLang="es-UY" sz="2800" b="1" u="sng" dirty="0"/>
          </a:p>
          <a:p>
            <a:pPr algn="just">
              <a:buFont typeface="Arial" pitchFamily="34" charset="0"/>
              <a:buChar char="•"/>
            </a:pPr>
            <a:endParaRPr lang="es-UY" altLang="es-UY" sz="2800" dirty="0">
              <a:solidFill>
                <a:schemeClr val="tx1"/>
              </a:solidFill>
            </a:endParaRPr>
          </a:p>
        </p:txBody>
      </p:sp>
      <p:pic>
        <p:nvPicPr>
          <p:cNvPr id="6" name="Picture 18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71744"/>
            <a:ext cx="1714512" cy="1188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85786" y="142852"/>
            <a:ext cx="554461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UY" altLang="es-UY" sz="3200" b="1" dirty="0"/>
              <a:t>Qué es un </a:t>
            </a:r>
            <a:r>
              <a:rPr lang="es-UY" altLang="es-UY" sz="3200" b="1" dirty="0" err="1"/>
              <a:t>PDP</a:t>
            </a:r>
            <a:r>
              <a:rPr lang="es-UY" altLang="es-UY" sz="3200" b="1" dirty="0"/>
              <a:t>?</a:t>
            </a:r>
          </a:p>
        </p:txBody>
      </p:sp>
      <p:sp>
        <p:nvSpPr>
          <p:cNvPr id="17411" name="12 Subtítulo"/>
          <p:cNvSpPr>
            <a:spLocks noGrp="1"/>
          </p:cNvSpPr>
          <p:nvPr>
            <p:ph idx="1"/>
          </p:nvPr>
        </p:nvSpPr>
        <p:spPr>
          <a:xfrm>
            <a:off x="500034" y="1500174"/>
            <a:ext cx="8358246" cy="464347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es-UY" altLang="es-UY" sz="2800" b="1" u="sng" dirty="0"/>
          </a:p>
          <a:p>
            <a:pPr algn="just">
              <a:buFont typeface="Arial" pitchFamily="34" charset="0"/>
              <a:buChar char="•"/>
            </a:pPr>
            <a:endParaRPr lang="es-UY" altLang="es-UY" sz="2800" dirty="0">
              <a:solidFill>
                <a:schemeClr val="tx1"/>
              </a:solidFill>
            </a:endParaRPr>
          </a:p>
        </p:txBody>
      </p:sp>
      <p:pic>
        <p:nvPicPr>
          <p:cNvPr id="6" name="Picture 18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929066"/>
            <a:ext cx="1714512" cy="1188189"/>
          </a:xfrm>
          <a:prstGeom prst="rect">
            <a:avLst/>
          </a:prstGeom>
          <a:noFill/>
        </p:spPr>
      </p:pic>
      <p:sp>
        <p:nvSpPr>
          <p:cNvPr id="7" name="12 Subtítulo"/>
          <p:cNvSpPr txBox="1">
            <a:spLocks/>
          </p:cNvSpPr>
          <p:nvPr/>
        </p:nvSpPr>
        <p:spPr>
          <a:xfrm>
            <a:off x="652434" y="1652574"/>
            <a:ext cx="8358246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Modalidades más comunes de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PDP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Empresa/entidad grande (tractora)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decide desarrollar sus proveedores.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estado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aplica una política de desarrollo de proveedores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(por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incentivos a las empresas grandes que participan y en algunos casos subvenciones a las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mipymes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participantes).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UY" altLang="es-UY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UY" altLang="es-UY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riun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570">
            <a:off x="5421040" y="4282573"/>
            <a:ext cx="1687085" cy="139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6519639" cy="7658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UY" sz="3200" b="1" dirty="0"/>
              <a:t>¿Cómo surgió el PDP Tacuarembó?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6936111" cy="3071834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000" dirty="0"/>
              <a:t>A partir del año 2000 se instalan grandes empresas vinculadas con el sector forestal-maderero y de producción de energía renovable que, sumado a la tradicional industria cárnica, necesitan cubrir sus necesidades de productos y/o servicios.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000" dirty="0"/>
              <a:t>Las entidades del Departamento, reunidas en la </a:t>
            </a:r>
            <a:r>
              <a:rPr lang="es-ES" sz="2000" b="1" dirty="0"/>
              <a:t>Agencia de Desarrollo de Tacuarembó</a:t>
            </a:r>
            <a:r>
              <a:rPr lang="es-ES" sz="2000" dirty="0"/>
              <a:t> creada en el año 2004, detectan que por un lado es una oportunidad pero también conocen las dificultades de las </a:t>
            </a:r>
            <a:r>
              <a:rPr lang="es-ES" sz="2000" dirty="0" err="1"/>
              <a:t>mipymes</a:t>
            </a:r>
            <a:r>
              <a:rPr lang="es-ES" sz="2000" dirty="0"/>
              <a:t> locales y deciden actuar al respecto.</a:t>
            </a:r>
          </a:p>
          <a:p>
            <a:pPr lvl="1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MX" sz="2000" dirty="0"/>
          </a:p>
          <a:p>
            <a:pPr lvl="1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MX" sz="2000" dirty="0"/>
          </a:p>
        </p:txBody>
      </p:sp>
      <p:grpSp>
        <p:nvGrpSpPr>
          <p:cNvPr id="3076" name="Group 7"/>
          <p:cNvGrpSpPr>
            <a:grpSpLocks noChangeAspect="1"/>
          </p:cNvGrpSpPr>
          <p:nvPr/>
        </p:nvGrpSpPr>
        <p:grpSpPr bwMode="auto">
          <a:xfrm rot="21255694">
            <a:off x="7359823" y="3858972"/>
            <a:ext cx="1533022" cy="1540592"/>
            <a:chOff x="2608" y="1440"/>
            <a:chExt cx="5343" cy="5333"/>
          </a:xfrm>
        </p:grpSpPr>
        <p:sp>
          <p:nvSpPr>
            <p:cNvPr id="3079" name="AutoShape 8"/>
            <p:cNvSpPr>
              <a:spLocks noChangeAspect="1" noChangeArrowheads="1"/>
            </p:cNvSpPr>
            <p:nvPr/>
          </p:nvSpPr>
          <p:spPr bwMode="auto">
            <a:xfrm>
              <a:off x="2608" y="1440"/>
              <a:ext cx="5343" cy="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s-UY"/>
            </a:p>
          </p:txBody>
        </p:sp>
        <p:sp>
          <p:nvSpPr>
            <p:cNvPr id="3080" name="Puzzle3"/>
            <p:cNvSpPr>
              <a:spLocks noEditPoints="1" noChangeArrowheads="1"/>
            </p:cNvSpPr>
            <p:nvPr/>
          </p:nvSpPr>
          <p:spPr bwMode="auto">
            <a:xfrm>
              <a:off x="5210" y="1440"/>
              <a:ext cx="2100" cy="28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21 h 21600"/>
                <a:gd name="T26" fmla="*/ 19152 w 21600"/>
                <a:gd name="T27" fmla="*/ 202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3081" name="Puzzle2"/>
            <p:cNvSpPr>
              <a:spLocks noEditPoints="1" noChangeArrowheads="1"/>
            </p:cNvSpPr>
            <p:nvPr/>
          </p:nvSpPr>
          <p:spPr bwMode="auto">
            <a:xfrm>
              <a:off x="4599" y="3505"/>
              <a:ext cx="3352" cy="25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7 w 21600"/>
                <a:gd name="T25" fmla="*/ 6745 h 21600"/>
                <a:gd name="T26" fmla="*/ 16174 w 21600"/>
                <a:gd name="T27" fmla="*/ 20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3082" name="Puzzle4"/>
            <p:cNvSpPr>
              <a:spLocks noEditPoints="1" noChangeArrowheads="1"/>
            </p:cNvSpPr>
            <p:nvPr/>
          </p:nvSpPr>
          <p:spPr bwMode="auto">
            <a:xfrm>
              <a:off x="3302" y="3473"/>
              <a:ext cx="2021" cy="3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3 w 21600"/>
                <a:gd name="T25" fmla="*/ 5662 h 21600"/>
                <a:gd name="T26" fmla="*/ 20200 w 21600"/>
                <a:gd name="T27" fmla="*/ 159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  <p:sp>
          <p:nvSpPr>
            <p:cNvPr id="3083" name="Puzzle1"/>
            <p:cNvSpPr>
              <a:spLocks noEditPoints="1" noChangeArrowheads="1"/>
            </p:cNvSpPr>
            <p:nvPr/>
          </p:nvSpPr>
          <p:spPr bwMode="auto">
            <a:xfrm>
              <a:off x="2608" y="2297"/>
              <a:ext cx="3394" cy="19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8 h 21600"/>
                <a:gd name="T26" fmla="*/ 16133 w 21600"/>
                <a:gd name="T27" fmla="*/ 195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UY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57158" y="4071942"/>
            <a:ext cx="6832819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b="1" dirty="0">
                <a:latin typeface="+mn-lt"/>
                <a:cs typeface="+mn-cs"/>
              </a:rPr>
              <a:t>Surge un nuevo modelo</a:t>
            </a:r>
            <a:r>
              <a:rPr lang="es-ES" sz="2000" dirty="0">
                <a:latin typeface="+mn-lt"/>
                <a:cs typeface="+mn-cs"/>
              </a:rPr>
              <a:t>: son </a:t>
            </a:r>
            <a:r>
              <a:rPr lang="es-ES" sz="2000" b="1" dirty="0">
                <a:latin typeface="+mn-lt"/>
                <a:cs typeface="+mn-cs"/>
              </a:rPr>
              <a:t>las instituciones que conforman la Agencia de Desarrollo de Tacuarembó las que lideran el </a:t>
            </a:r>
            <a:r>
              <a:rPr lang="es-ES" sz="2000" b="1" dirty="0" err="1">
                <a:latin typeface="+mn-lt"/>
                <a:cs typeface="+mn-cs"/>
              </a:rPr>
              <a:t>PDP</a:t>
            </a:r>
            <a:r>
              <a:rPr lang="es-ES" sz="2000" b="1" dirty="0">
                <a:latin typeface="+mn-lt"/>
                <a:cs typeface="+mn-cs"/>
              </a:rPr>
              <a:t> </a:t>
            </a:r>
            <a:r>
              <a:rPr lang="es-ES" sz="2000" dirty="0">
                <a:latin typeface="+mn-lt"/>
                <a:cs typeface="+mn-cs"/>
              </a:rPr>
              <a:t>y trabajan junto a otras instituciones nacionales y/o internacionales para ayudar a las empresas, promoviendo un territorio más competitivo =&gt;</a:t>
            </a:r>
            <a:r>
              <a:rPr lang="es-ES" sz="2000" b="1" dirty="0">
                <a:latin typeface="+mn-lt"/>
                <a:cs typeface="+mn-cs"/>
              </a:rPr>
              <a:t>EL ENFOQUE TERRITORIAL </a:t>
            </a:r>
            <a:endParaRPr lang="es-ES" sz="2000" dirty="0"/>
          </a:p>
          <a:p>
            <a:pPr marL="22860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/>
              <a:t>2010 Presentación de la propuesta al llamado del BID/</a:t>
            </a:r>
            <a:r>
              <a:rPr lang="es-ES" sz="2000" dirty="0" err="1"/>
              <a:t>FOMIN</a:t>
            </a:r>
            <a:r>
              <a:rPr lang="es-ES" sz="2000" dirty="0"/>
              <a:t>. Aprobación 2012.</a:t>
            </a:r>
          </a:p>
          <a:p>
            <a:pPr marL="228600" indent="-2286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88960" cy="6954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altLang="es-UY" sz="2800" b="1" dirty="0" err="1"/>
              <a:t>PDP</a:t>
            </a:r>
            <a:r>
              <a:rPr lang="es-MX" altLang="es-UY" sz="2800" b="1" dirty="0"/>
              <a:t> Tacuarembó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1" y="1093047"/>
            <a:ext cx="8064896" cy="4427637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endParaRPr lang="es-ES" sz="2000" b="1" dirty="0"/>
          </a:p>
          <a:p>
            <a:pPr marL="1790700" indent="0" eaLnBrk="1" fontAlgn="auto" hangingPunct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s-ES" sz="2000" dirty="0"/>
              <a:t>Agencia de Desarrollo de Tacuarembó (entidad promotora) </a:t>
            </a:r>
          </a:p>
          <a:p>
            <a:pPr marL="1790700" indent="0" eaLnBrk="1" fontAlgn="auto" hangingPunct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s-ES" sz="2000" dirty="0"/>
              <a:t>Asociación Empresarial de Tacuarembó (entidad ejecutora)</a:t>
            </a:r>
          </a:p>
          <a:p>
            <a:pPr marL="1790700" indent="0" eaLnBrk="1" fontAlgn="auto" hangingPunct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s-ES" sz="2000" dirty="0"/>
              <a:t>Intendencia Departamental de Tacuarembó</a:t>
            </a:r>
          </a:p>
          <a:p>
            <a:pPr marL="1790700" indent="0" eaLnBrk="1" fontAlgn="auto" hangingPunct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s-ES" sz="2000" dirty="0"/>
              <a:t>INIA Tacuarembó</a:t>
            </a:r>
          </a:p>
          <a:p>
            <a:pPr marL="1790700" indent="0" eaLnBrk="1" fontAlgn="auto" hangingPunct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s-ES" sz="2000" dirty="0" err="1"/>
              <a:t>UDELAR</a:t>
            </a:r>
            <a:r>
              <a:rPr lang="es-ES" sz="2000" dirty="0"/>
              <a:t>-Sede </a:t>
            </a:r>
            <a:r>
              <a:rPr lang="es-ES" sz="2000" dirty="0" err="1"/>
              <a:t>Tbó</a:t>
            </a:r>
            <a:r>
              <a:rPr lang="es-ES" sz="2000" dirty="0"/>
              <a:t>.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06"/>
          <a:stretch>
            <a:fillRect/>
          </a:stretch>
        </p:blipFill>
        <p:spPr bwMode="auto">
          <a:xfrm>
            <a:off x="1643042" y="1500174"/>
            <a:ext cx="648072" cy="55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285992"/>
            <a:ext cx="702268" cy="587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5" descr="http://www.inia.org.uy/online/files/contenidos/link_16062009085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1035367" cy="42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4429132"/>
            <a:ext cx="1533419" cy="309208"/>
          </a:xfrm>
          <a:prstGeom prst="rect">
            <a:avLst/>
          </a:prstGeom>
        </p:spPr>
      </p:pic>
      <p:pic>
        <p:nvPicPr>
          <p:cNvPr id="4111" name="Picture 15" descr="http://tacuarembo.gub.uy/web/wp-content/uploads/2016/01/lar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000372"/>
            <a:ext cx="1354856" cy="4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85720" y="928670"/>
            <a:ext cx="8424936" cy="4977804"/>
            <a:chOff x="107950" y="179388"/>
            <a:chExt cx="8856663" cy="6464300"/>
          </a:xfrm>
        </p:grpSpPr>
        <p:sp>
          <p:nvSpPr>
            <p:cNvPr id="4" name="3 Rectángulo"/>
            <p:cNvSpPr/>
            <p:nvPr/>
          </p:nvSpPr>
          <p:spPr>
            <a:xfrm>
              <a:off x="4067175" y="333375"/>
              <a:ext cx="3168650" cy="10795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b="1" dirty="0"/>
                <a:t>Organizaciones del Territorio</a:t>
              </a:r>
            </a:p>
            <a:p>
              <a:pPr algn="ctr">
                <a:defRPr/>
              </a:pPr>
              <a:r>
                <a:rPr lang="es-AR" b="1" dirty="0"/>
                <a:t>Diálogo Público-Privado</a:t>
              </a:r>
            </a:p>
            <a:p>
              <a:pPr algn="ctr">
                <a:defRPr/>
              </a:pPr>
              <a:r>
                <a:rPr lang="es-AR" dirty="0"/>
                <a:t>(promueven el cambio)</a:t>
              </a: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23850" y="333375"/>
              <a:ext cx="3024188" cy="10795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b="1" dirty="0">
                  <a:solidFill>
                    <a:schemeClr val="bg1"/>
                  </a:solidFill>
                </a:rPr>
                <a:t>ET </a:t>
              </a:r>
            </a:p>
            <a:p>
              <a:pPr algn="ctr">
                <a:defRPr/>
              </a:pPr>
              <a:r>
                <a:rPr lang="es-AR" b="1" dirty="0">
                  <a:solidFill>
                    <a:schemeClr val="bg1"/>
                  </a:solidFill>
                </a:rPr>
                <a:t>Empresas Tractoras</a:t>
              </a:r>
            </a:p>
            <a:p>
              <a:pPr algn="ctr">
                <a:defRPr/>
              </a:pPr>
              <a:r>
                <a:rPr lang="es-AR" dirty="0">
                  <a:solidFill>
                    <a:schemeClr val="bg1"/>
                  </a:solidFill>
                </a:rPr>
                <a:t>(Fuerza Inductora)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50825" y="5589588"/>
              <a:ext cx="3097213" cy="935037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b="1" dirty="0">
                  <a:solidFill>
                    <a:schemeClr val="tx1"/>
                  </a:solidFill>
                </a:rPr>
                <a:t>MIPYMES</a:t>
              </a:r>
            </a:p>
            <a:p>
              <a:pPr algn="ctr">
                <a:defRPr/>
              </a:pPr>
              <a:r>
                <a:rPr lang="es-AR" dirty="0">
                  <a:solidFill>
                    <a:schemeClr val="tx1"/>
                  </a:solidFill>
                </a:rPr>
                <a:t> (generan el cambio)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63713" y="2205038"/>
              <a:ext cx="1584325" cy="10445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>
                  <a:solidFill>
                    <a:schemeClr val="bg1"/>
                  </a:solidFill>
                </a:rPr>
                <a:t>Demanda</a:t>
              </a:r>
            </a:p>
            <a:p>
              <a:pPr algn="ctr">
                <a:defRPr/>
              </a:pPr>
              <a:r>
                <a:rPr lang="es-AR" dirty="0">
                  <a:solidFill>
                    <a:schemeClr val="bg1"/>
                  </a:solidFill>
                </a:rPr>
                <a:t>Posible de abastecer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763713" y="3573463"/>
              <a:ext cx="1584325" cy="1371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/>
                <a:t>Condiciones de provisión por cumplir</a:t>
              </a:r>
            </a:p>
            <a:p>
              <a:pPr algn="ctr">
                <a:defRPr/>
              </a:pPr>
              <a:r>
                <a:rPr lang="es-AR" dirty="0"/>
                <a:t>(Barreras) 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067175" y="1412875"/>
              <a:ext cx="3168650" cy="41036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643438" y="1700213"/>
              <a:ext cx="2160587" cy="6731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/>
                <a:t>Metodología de implementación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643438" y="2781300"/>
              <a:ext cx="2160587" cy="647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/>
                <a:t>Proceso </a:t>
              </a: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643438" y="4724400"/>
              <a:ext cx="2160587" cy="5762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/>
                <a:t>sostenibilidad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643438" y="3716338"/>
              <a:ext cx="2160587" cy="6699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/>
                <a:t>Valor agregado </a:t>
              </a:r>
            </a:p>
            <a:p>
              <a:pPr algn="ctr">
                <a:defRPr/>
              </a:pPr>
              <a:r>
                <a:rPr lang="es-AR" dirty="0"/>
                <a:t>por </a:t>
              </a:r>
              <a:r>
                <a:rPr lang="es-AR" dirty="0" err="1"/>
                <a:t>pdp</a:t>
              </a:r>
              <a:endParaRPr lang="es-AR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067175" y="5516563"/>
              <a:ext cx="3168650" cy="10810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b="1" dirty="0"/>
                <a:t>Organizaciones del Territorio</a:t>
              </a:r>
            </a:p>
            <a:p>
              <a:pPr algn="ctr">
                <a:defRPr/>
              </a:pPr>
              <a:r>
                <a:rPr lang="es-AR" b="1" dirty="0"/>
                <a:t>Dialogo Público-Privado</a:t>
              </a:r>
            </a:p>
            <a:p>
              <a:pPr algn="ctr">
                <a:defRPr/>
              </a:pPr>
              <a:r>
                <a:rPr lang="es-AR" dirty="0"/>
                <a:t>(promueven el cambio)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07950" y="2781300"/>
              <a:ext cx="1511300" cy="1371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dirty="0"/>
                <a:t>Condiciones de provisión</a:t>
              </a:r>
            </a:p>
            <a:p>
              <a:pPr algn="ctr">
                <a:defRPr/>
              </a:pPr>
              <a:r>
                <a:rPr lang="es-AR" dirty="0"/>
                <a:t>cumplidas </a:t>
              </a:r>
            </a:p>
          </p:txBody>
        </p:sp>
        <p:sp>
          <p:nvSpPr>
            <p:cNvPr id="19" name="18 Flecha abajo"/>
            <p:cNvSpPr/>
            <p:nvPr/>
          </p:nvSpPr>
          <p:spPr>
            <a:xfrm>
              <a:off x="2268538" y="1628775"/>
              <a:ext cx="611187" cy="504825"/>
            </a:xfrm>
            <a:prstGeom prst="downArrow">
              <a:avLst/>
            </a:prstGeom>
            <a:solidFill>
              <a:srgbClr val="E5A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3" name="22 Flecha abajo"/>
            <p:cNvSpPr/>
            <p:nvPr/>
          </p:nvSpPr>
          <p:spPr>
            <a:xfrm>
              <a:off x="2268538" y="3141663"/>
              <a:ext cx="611187" cy="503237"/>
            </a:xfrm>
            <a:prstGeom prst="downArrow">
              <a:avLst/>
            </a:prstGeom>
            <a:solidFill>
              <a:srgbClr val="E5A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4" name="23 Flecha abajo"/>
            <p:cNvSpPr/>
            <p:nvPr/>
          </p:nvSpPr>
          <p:spPr>
            <a:xfrm>
              <a:off x="2268538" y="4868863"/>
              <a:ext cx="611187" cy="504825"/>
            </a:xfrm>
            <a:prstGeom prst="downArrow">
              <a:avLst/>
            </a:prstGeom>
            <a:solidFill>
              <a:srgbClr val="E5A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8" name="27 Flecha izquierda"/>
            <p:cNvSpPr/>
            <p:nvPr/>
          </p:nvSpPr>
          <p:spPr>
            <a:xfrm>
              <a:off x="3419475" y="3619500"/>
              <a:ext cx="865188" cy="1104900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0" name="29 Flecha izquierda y derecha"/>
            <p:cNvSpPr/>
            <p:nvPr/>
          </p:nvSpPr>
          <p:spPr>
            <a:xfrm>
              <a:off x="3132138" y="476250"/>
              <a:ext cx="1079500" cy="792163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1" name="30 Rectángulo"/>
            <p:cNvSpPr/>
            <p:nvPr/>
          </p:nvSpPr>
          <p:spPr>
            <a:xfrm rot="10800000">
              <a:off x="7854950" y="333375"/>
              <a:ext cx="1109663" cy="62642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s-AR" dirty="0">
                  <a:solidFill>
                    <a:schemeClr val="tx1"/>
                  </a:solidFill>
                </a:rPr>
                <a:t>Desarrollo de las capacidades  territoriales.</a:t>
              </a:r>
            </a:p>
            <a:p>
              <a:pPr algn="ctr">
                <a:defRPr/>
              </a:pPr>
              <a:endParaRPr lang="es-A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s-AR" sz="3200" b="1" dirty="0">
                  <a:solidFill>
                    <a:schemeClr val="tx1"/>
                  </a:solidFill>
                </a:rPr>
                <a:t>Territorio más competitivo</a:t>
              </a:r>
            </a:p>
          </p:txBody>
        </p:sp>
        <p:sp>
          <p:nvSpPr>
            <p:cNvPr id="32" name="31 Flecha izquierda y derecha"/>
            <p:cNvSpPr/>
            <p:nvPr/>
          </p:nvSpPr>
          <p:spPr>
            <a:xfrm>
              <a:off x="3203575" y="5589588"/>
              <a:ext cx="1081088" cy="792162"/>
            </a:xfrm>
            <a:prstGeom prst="left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4" name="33 Flecha curvada hacia arriba"/>
            <p:cNvSpPr/>
            <p:nvPr/>
          </p:nvSpPr>
          <p:spPr>
            <a:xfrm rot="20201051">
              <a:off x="7224713" y="6016625"/>
              <a:ext cx="1260475" cy="627063"/>
            </a:xfrm>
            <a:prstGeom prst="curved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5" name="34 Flecha curvada hacia arriba"/>
            <p:cNvSpPr/>
            <p:nvPr/>
          </p:nvSpPr>
          <p:spPr>
            <a:xfrm rot="9337283">
              <a:off x="6824663" y="179388"/>
              <a:ext cx="1260475" cy="722312"/>
            </a:xfrm>
            <a:prstGeom prst="curved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6" name="35 Flecha abajo"/>
            <p:cNvSpPr/>
            <p:nvPr/>
          </p:nvSpPr>
          <p:spPr>
            <a:xfrm rot="10800000">
              <a:off x="611188" y="4508500"/>
              <a:ext cx="611187" cy="504825"/>
            </a:xfrm>
            <a:prstGeom prst="downArrow">
              <a:avLst/>
            </a:prstGeom>
            <a:solidFill>
              <a:srgbClr val="E5A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7" name="36 Flecha abajo"/>
            <p:cNvSpPr/>
            <p:nvPr/>
          </p:nvSpPr>
          <p:spPr>
            <a:xfrm rot="10800000">
              <a:off x="611188" y="1989138"/>
              <a:ext cx="611187" cy="503237"/>
            </a:xfrm>
            <a:prstGeom prst="downArrow">
              <a:avLst/>
            </a:prstGeom>
            <a:solidFill>
              <a:srgbClr val="E5A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395536" y="221110"/>
            <a:ext cx="7886700" cy="6876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altLang="es-UY" sz="3200" b="1" dirty="0"/>
              <a:t>PDP Tacuarembó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1501" y="1082675"/>
            <a:ext cx="7184875" cy="486660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200" b="1" dirty="0"/>
              <a:t>Público objetivo:</a:t>
            </a:r>
          </a:p>
          <a:p>
            <a:pPr algn="just">
              <a:buNone/>
              <a:defRPr/>
            </a:pPr>
            <a:r>
              <a:rPr lang="es-ES" sz="2200" b="1" dirty="0"/>
              <a:t>	</a:t>
            </a:r>
            <a:r>
              <a:rPr lang="es-ES" sz="2200" u="sng" dirty="0"/>
              <a:t> Empresas “Tractoras/demandantes</a:t>
            </a:r>
            <a:r>
              <a:rPr lang="es-ES" sz="2200" dirty="0"/>
              <a:t>” entendido como las grandes empresas del sector industrial del Departamento de Tacuarembó. </a:t>
            </a:r>
          </a:p>
          <a:p>
            <a:pPr algn="just">
              <a:buNone/>
              <a:defRPr/>
            </a:pPr>
            <a:r>
              <a:rPr lang="es-ES" sz="2200" dirty="0"/>
              <a:t>    </a:t>
            </a:r>
            <a:r>
              <a:rPr lang="es-ES" sz="2200" u="sng" dirty="0" err="1"/>
              <a:t>MIPYMES</a:t>
            </a:r>
            <a:r>
              <a:rPr lang="es-ES" sz="2200" dirty="0"/>
              <a:t> que ya son proveedoras o aquellas potenciales proveedoras de las grandes empresas del sector industrial del Departamento de  Tacuarembó.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200" dirty="0"/>
              <a:t>	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200" b="1" dirty="0"/>
              <a:t>Sectores Productivos involucrados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200" b="1" dirty="0"/>
              <a:t>Empresas tractoras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200" dirty="0"/>
              <a:t>	Cárnico, Forestal, Generación de energía a través                                                       de biomasa y parques eólicos, Acopio de arroz y granos.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200" b="1" dirty="0"/>
              <a:t>Empresas proveedoras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200" dirty="0"/>
              <a:t>	Metalúrgica y herrería, informática, servicios de limpieza, cartelería industrial, vestimenta de trabajo, equipos de seguridad, papelería, barracas, extinción de incendios, hotelería, diseño gráfico, electricidad, termografía predictiva, alquiler de autos, selección de recursos humanos, etc.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571744"/>
            <a:ext cx="16557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628650" y="188639"/>
            <a:ext cx="7886700" cy="576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altLang="es-UY" sz="3600" b="1" dirty="0"/>
              <a:t>PDP Tacuarembó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755576" y="1052736"/>
            <a:ext cx="8047805" cy="4876594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UY" sz="1800" b="1" dirty="0"/>
              <a:t>METODOLOGÍA DE TRABAJO DEL </a:t>
            </a:r>
            <a:r>
              <a:rPr lang="es-MX" altLang="es-UY" sz="1800" b="1" dirty="0" err="1"/>
              <a:t>PDP</a:t>
            </a:r>
            <a:endParaRPr lang="es-MX" altLang="es-UY" sz="1800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s-MX" altLang="es-UY" sz="1800" b="1" dirty="0"/>
              <a:t>Empresas proveedoras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UY" altLang="es-UY" sz="1600" dirty="0"/>
              <a:t>entrevistas y visitas  a las empresas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UY" altLang="es-UY" sz="1600" dirty="0"/>
              <a:t>encuesta inicial, intermedia (de resultados)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UY" altLang="es-UY" sz="1600" dirty="0"/>
              <a:t>diagnóstico y plan de mejoras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UY" altLang="es-UY" sz="1600" dirty="0"/>
              <a:t>implementación de mejoras a través de asesorías específicas en al menos una de las áreas detectadas como prioritarias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UY" altLang="es-UY" sz="1600" dirty="0"/>
              <a:t>talleres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UY" altLang="es-UY" sz="16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s-MX" altLang="es-UY" sz="500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s-MX" altLang="es-UY" sz="1800" b="1" dirty="0"/>
              <a:t>Empresas tractoras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altLang="es-UY" sz="1600" dirty="0"/>
              <a:t>Reuniones periódicas con el PDP, formación de equipos  de proveeduría, almuerzos de trabajo.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altLang="es-UY" sz="1600" dirty="0"/>
              <a:t>Identificación de necesidades y planes de trabajo con proveedores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altLang="es-UY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altLang="es-UY" sz="5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s-UY" altLang="es-UY" sz="1800" b="1" dirty="0"/>
              <a:t>Acercamiento entre oferta y demanda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UY" altLang="es-UY" sz="1600" dirty="0"/>
              <a:t>Reuniones y contacto con empresas tractoras. Ronda de negocios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UY" altLang="es-UY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UY" altLang="es-UY" sz="500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s-UY" altLang="es-UY" sz="1800" b="1" dirty="0"/>
              <a:t>Difusión, seguimiento, evaluación y sostenibilidad</a:t>
            </a:r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b="1" dirty="0"/>
          </a:p>
          <a:p>
            <a:pPr eaLnBrk="1" hangingPunct="1"/>
            <a:endParaRPr lang="es-MX" altLang="es-UY" sz="1600" dirty="0"/>
          </a:p>
          <a:p>
            <a:pPr eaLnBrk="1" hangingPunct="1"/>
            <a:endParaRPr lang="es-MX" altLang="es-UY" sz="1600" dirty="0"/>
          </a:p>
          <a:p>
            <a:pPr eaLnBrk="1" hangingPunct="1"/>
            <a:endParaRPr lang="es-MX" altLang="es-UY" sz="1600" dirty="0"/>
          </a:p>
          <a:p>
            <a:pPr eaLnBrk="1" hangingPunct="1"/>
            <a:endParaRPr lang="es-MX" altLang="es-UY" sz="1600" dirty="0"/>
          </a:p>
          <a:p>
            <a:pPr eaLnBrk="1" hangingPunct="1"/>
            <a:endParaRPr lang="es-MX" altLang="es-UY" sz="1600" dirty="0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Título"/>
          <p:cNvSpPr>
            <a:spLocks noGrp="1"/>
          </p:cNvSpPr>
          <p:nvPr>
            <p:ph type="title"/>
          </p:nvPr>
        </p:nvSpPr>
        <p:spPr>
          <a:xfrm>
            <a:off x="251520" y="150773"/>
            <a:ext cx="8229600" cy="75794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MX" sz="3000" b="1" dirty="0"/>
              <a:t>Sinergia con entidades locales</a:t>
            </a:r>
            <a:br>
              <a:rPr lang="es-MX" sz="3000" b="1" dirty="0"/>
            </a:br>
            <a:r>
              <a:rPr lang="es-MX" sz="3000" b="1" dirty="0"/>
              <a:t> y nacionales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285860"/>
            <a:ext cx="7392398" cy="4360539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2692400" indent="0" defTabSz="8985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BID/</a:t>
            </a:r>
            <a:r>
              <a:rPr lang="es-ES" sz="1800" b="1" dirty="0" err="1">
                <a:solidFill>
                  <a:schemeClr val="accent3">
                    <a:lumMod val="50000"/>
                  </a:schemeClr>
                </a:solidFill>
              </a:rPr>
              <a:t>FOMIN</a:t>
            </a:r>
            <a:endParaRPr lang="es-E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692400" indent="0" defTabSz="8985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b="1" dirty="0" err="1">
                <a:solidFill>
                  <a:schemeClr val="accent3">
                    <a:lumMod val="50000"/>
                  </a:schemeClr>
                </a:solidFill>
              </a:rPr>
              <a:t>MIEM</a:t>
            </a: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800" b="1" dirty="0" err="1">
                <a:solidFill>
                  <a:schemeClr val="accent3">
                    <a:lumMod val="50000"/>
                  </a:schemeClr>
                </a:solidFill>
              </a:rPr>
              <a:t>DINAPYME</a:t>
            </a: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26924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OPP - Programa Microfinanzas 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OPP - Programa Uruguay Más Cerca 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INEFOP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ANII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MIDES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U.T.U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CEI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C.N.D	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URUGUAY XXI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ART – PNUD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CÁMARA DE COMERCIO E INDUSTRIA URUGUAY-ALEMANIA</a:t>
            </a:r>
          </a:p>
          <a:p>
            <a:pPr marL="2692400" lvl="6" indent="0">
              <a:buFont typeface="Arial" pitchFamily="34" charset="0"/>
              <a:buNone/>
              <a:defRPr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ANDE</a:t>
            </a:r>
          </a:p>
        </p:txBody>
      </p:sp>
      <p:pic>
        <p:nvPicPr>
          <p:cNvPr id="11" name="Imagen 5" descr="logo inefo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000372"/>
            <a:ext cx="1751310" cy="37544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714348" y="1214422"/>
            <a:ext cx="7692193" cy="4570960"/>
            <a:chOff x="856771" y="908720"/>
            <a:chExt cx="7692193" cy="4570960"/>
          </a:xfrm>
        </p:grpSpPr>
        <p:grpSp>
          <p:nvGrpSpPr>
            <p:cNvPr id="5" name="Grupo 4"/>
            <p:cNvGrpSpPr/>
            <p:nvPr/>
          </p:nvGrpSpPr>
          <p:grpSpPr>
            <a:xfrm>
              <a:off x="856771" y="908720"/>
              <a:ext cx="2700081" cy="4091489"/>
              <a:chOff x="856771" y="908720"/>
              <a:chExt cx="2700081" cy="4091489"/>
            </a:xfrm>
          </p:grpSpPr>
          <p:pic>
            <p:nvPicPr>
              <p:cNvPr id="11268" name="Picture 3" descr="C:\Users\Usuario\Desktop\material lanzamiento proyecto\logo dinapyme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844" y="975767"/>
                <a:ext cx="1523008" cy="43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9" name="10 Imagen" descr="C:\Documents and Settings\agerona.AGERONA-PC\Escritorio\Comunicación 2012\Diseño\Logo del Programa de MICROFINANZA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771" y="1974970"/>
                <a:ext cx="1331005" cy="552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463" y="2489771"/>
                <a:ext cx="682625" cy="76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4" name="13 Imagen" descr="ART PNUD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406" y="4140276"/>
                <a:ext cx="1162675" cy="859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9996" y="3398112"/>
                <a:ext cx="921964" cy="619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22 Imagen" descr="logo uruguay mas cerc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951288"/>
                <a:ext cx="1052988" cy="53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23 Imagen" descr="Logo OPP Alta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375224"/>
                <a:ext cx="1202639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502" y="908720"/>
                <a:ext cx="945035" cy="49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upo 3"/>
            <p:cNvGrpSpPr/>
            <p:nvPr/>
          </p:nvGrpSpPr>
          <p:grpSpPr>
            <a:xfrm>
              <a:off x="4480548" y="976896"/>
              <a:ext cx="4068416" cy="4502784"/>
              <a:chOff x="4480548" y="976896"/>
              <a:chExt cx="4068416" cy="4502784"/>
            </a:xfrm>
          </p:grpSpPr>
          <p:pic>
            <p:nvPicPr>
              <p:cNvPr id="11272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0548" y="2598117"/>
                <a:ext cx="1235075" cy="639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3" name="Imagen 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623" y="976896"/>
                <a:ext cx="1214438" cy="53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14 Imagen" descr="logo cnd.bmp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304" y="3458567"/>
                <a:ext cx="1071563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3 Imagen" descr="CÁMARA ALEMANA.bmp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4401" y="4916117"/>
                <a:ext cx="2214563" cy="56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ángulo 1"/>
          <p:cNvSpPr/>
          <p:nvPr/>
        </p:nvSpPr>
        <p:spPr>
          <a:xfrm>
            <a:off x="2643174" y="6072206"/>
            <a:ext cx="4572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6" indent="0" algn="ctr">
              <a:buFont typeface="Arial" pitchFamily="34" charset="0"/>
              <a:buNone/>
              <a:defRPr/>
            </a:pPr>
            <a:r>
              <a:rPr lang="es-MX" b="1" dirty="0"/>
              <a:t>17 ENTIDADES PÚBLICAS Y PRIVADAS</a:t>
            </a:r>
          </a:p>
          <a:p>
            <a:pPr marL="0" lvl="6" indent="0" algn="ctr">
              <a:buFont typeface="Arial" pitchFamily="34" charset="0"/>
              <a:buNone/>
              <a:defRPr/>
            </a:pPr>
            <a:r>
              <a:rPr lang="es-MX" b="1" dirty="0"/>
              <a:t>TRABAJANDO JUNTAS !!</a:t>
            </a:r>
          </a:p>
        </p:txBody>
      </p:sp>
      <p:grpSp>
        <p:nvGrpSpPr>
          <p:cNvPr id="21" name="Grupo 1"/>
          <p:cNvGrpSpPr/>
          <p:nvPr/>
        </p:nvGrpSpPr>
        <p:grpSpPr>
          <a:xfrm>
            <a:off x="3786182" y="785794"/>
            <a:ext cx="1588633" cy="585726"/>
            <a:chOff x="6553980" y="924348"/>
            <a:chExt cx="2233613" cy="781050"/>
          </a:xfrm>
        </p:grpSpPr>
        <p:pic>
          <p:nvPicPr>
            <p:cNvPr id="22" name="0 Imagen" descr="BID_B&amp;W_HR_300dpi (1)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980" y="924348"/>
              <a:ext cx="11430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1 Imagen" descr="fomin positivo castellano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980" y="961033"/>
              <a:ext cx="1090613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1 Imagen" descr="logo ande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57686" y="5633956"/>
            <a:ext cx="1357322" cy="2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d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dp" id="{55471093-5DC1-4324-9FC1-69F4D34631BE}" vid="{BCCFA3B6-BB41-4E3B-82DE-2BB2959822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pdp</Template>
  <TotalTime>6897</TotalTime>
  <Words>1183</Words>
  <Application>Microsoft Office PowerPoint</Application>
  <PresentationFormat>Presentación en pantalla (4:3)</PresentationFormat>
  <Paragraphs>201</Paragraphs>
  <Slides>16</Slides>
  <Notes>5</Notes>
  <HiddenSlides>3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pdp</vt:lpstr>
      <vt:lpstr>Presentación de PowerPoint</vt:lpstr>
      <vt:lpstr>Qué es un PDP?</vt:lpstr>
      <vt:lpstr>Qué es un PDP?</vt:lpstr>
      <vt:lpstr>¿Cómo surgió el PDP Tacuarembó?</vt:lpstr>
      <vt:lpstr>PDP Tacuarembó </vt:lpstr>
      <vt:lpstr>Presentación de PowerPoint</vt:lpstr>
      <vt:lpstr>PDP Tacuarembó</vt:lpstr>
      <vt:lpstr>PDP Tacuarembó</vt:lpstr>
      <vt:lpstr>Sinergia con entidades locales  y nacionales </vt:lpstr>
      <vt:lpstr>PDP Tacuarembó 2013- Mar.2016</vt:lpstr>
      <vt:lpstr>PDP Tacuarembó 2013- Mar.2016</vt:lpstr>
      <vt:lpstr>PDP Tacuarembó 2013- Abril.2017</vt:lpstr>
      <vt:lpstr>PDP Tacuarembó ALGUNOS RESULTADOS</vt:lpstr>
      <vt:lpstr>PDP Tacuarembó OTROS RESULTADOS</vt:lpstr>
      <vt:lpstr>PDP Tacuarembó PARTICIPACIÓN DE LA UDELAR sede TACUAREMBÓ</vt:lpstr>
      <vt:lpstr>  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 Desarrollo de Proveedores de Tacuarembó   PDP  Tacuarembó, 19 de diciembre de 2012</dc:title>
  <dc:creator>Usuario</dc:creator>
  <cp:lastModifiedBy>victor Cal Maseda</cp:lastModifiedBy>
  <cp:revision>773</cp:revision>
  <dcterms:created xsi:type="dcterms:W3CDTF">2012-12-19T02:09:46Z</dcterms:created>
  <dcterms:modified xsi:type="dcterms:W3CDTF">2024-10-29T19:15:18Z</dcterms:modified>
</cp:coreProperties>
</file>