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56" r:id="rId3"/>
    <p:sldId id="258" r:id="rId4"/>
    <p:sldId id="275" r:id="rId5"/>
    <p:sldId id="260" r:id="rId6"/>
    <p:sldId id="259" r:id="rId7"/>
  </p:sldIdLst>
  <p:sldSz cx="12192000" cy="6858000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93"/>
    <p:restoredTop sz="94607"/>
  </p:normalViewPr>
  <p:slideViewPr>
    <p:cSldViewPr snapToGrid="0">
      <p:cViewPr varScale="1">
        <p:scale>
          <a:sx n="138" d="100"/>
          <a:sy n="138" d="100"/>
        </p:scale>
        <p:origin x="1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B96F4-D354-4D4A-B8B6-BFFCCC657884}" type="datetimeFigureOut">
              <a:rPr lang="es-ES_tradnl" smtClean="0"/>
              <a:t>13/9/24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20481-B9FC-5941-A759-8CFB3F546AA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450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BC0E7-C8DC-B948-87E1-9CDBC5889E4B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11310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1C194B-E8E1-4B94-A5C4-F89B7ED43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983079-D79D-CA58-39E3-6AA8BEF38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E35FD1-D842-D94F-CDF8-23DFB232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3A5415-253F-D36D-71BB-6B6DF821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C9EC3D-DAE9-4DCD-C462-6A98FC8C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272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8C18C-FAC0-EFCD-8AFD-FDC3DE08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1D1CC9-2B0A-D1A0-CA39-91B83FB7B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A0B97B-B802-0F20-F08E-AFDC4B8A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88642C-B1CF-3F11-6C8E-B4FCD6EF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03E36D-254F-F9FD-142D-22FE4FC2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85381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7AAE0C0-5275-9B07-F908-36DC07B5A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B4AC2D-94B8-ED86-7DD4-A604BB887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E1D715-C059-3054-4F53-FEF294BE3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755A01-5F2F-D44B-4EF1-E005A1DE6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A0E3FB-FDDD-4F51-B44E-53CEB2BA7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40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FB91BF-ED09-2C20-D2A0-7F0C1A41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457F6-3FBF-1B20-0D1E-FC1B93135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DAF130-481F-E97E-8DBA-0A6FDC78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D58A02-9FA1-2D09-5932-B86D659F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BF0F3D-E261-EC45-2411-9B31430D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0971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99072-497E-9590-4D86-2997BA451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63A69E-6A58-1579-B247-538EFA1DD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CB3A1C-23C7-9DDF-E5E6-6BCBA29F1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73F5F5-C4A1-9A6D-9985-906F9C38C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E79009-3F74-6E5E-9353-8C8C3A69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0046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28C6D-0091-85A3-B0AE-EA745CEFA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D0B076-DE5A-838D-3DF5-42CCA5D85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4D175F-0DB4-99E3-7EDC-B6255517B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1EF9AA-939B-DC0A-8D53-FAB811BE9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F51283-05CE-9FBB-F5D6-CE443DD83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0D221E-4F85-13B9-473C-76A5513A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357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F42A8-173D-F17A-4594-CFFA27AAB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F8FBC8-122A-E690-7A19-8A62C020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B90EDC-853A-FEA1-0945-D5C1584D0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44EF4F-78AB-034B-7B1D-164E156DE7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A380EF-B443-FFE4-4523-763B617EB1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80667E-B362-7B50-1E8C-24DD14EB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C5A520-591B-D1C2-EF31-194FC092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B4D5C6D-E053-3AA9-FE9C-8C6A7136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0713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085F0-3E6F-FE0E-1B3E-9E241DDFA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21B54B-88E8-D2D6-C4EC-2987C9C96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907EAC4-B005-3725-A061-00C80EE6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1B4C139-BAC2-C411-B5A8-366CE0AF4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8322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F2A8E6C-8BEE-BD40-033F-BACEAF09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615A9A8-CEA9-EF6B-C383-C52CFEFD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2FA3C60-521E-7E96-570A-E9D80C5D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607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DA497-7E67-4B68-D4DB-1DE88093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BB9F89-DA1C-E1DB-932F-DEC22B671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3B3DC8-FDE7-D315-D1A1-462D9C63C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F0144E-434E-9AF9-188A-F714F2F27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DC668E-602B-9B2D-B1B1-A08E2AA4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6BE433-AF3D-90FC-515A-DBC01613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89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82C91-FCA6-C9C6-87EA-B30C567BB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1F0A878-E864-0763-993D-D4FF14AAB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053584-FE6B-E9A0-948A-4D19BC192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F659E3-45DA-C205-AEE4-624ED7257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A35088-FDD3-EA2B-C168-F515CF982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6B9234-D64D-D77E-8F30-2D0E008D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69876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ABAD04E-FCB0-583C-1AE3-47F76200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85E0EC-168B-1CBE-7364-9BD8F8CD1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386FC7-25CF-77C8-9CD0-D9422DC7C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CF4DC3-C64E-7842-B564-2BBF5E6E57FB}" type="datetimeFigureOut">
              <a:rPr lang="es-ES_tradnl" smtClean="0"/>
              <a:t>12/9/24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949AA5-4C40-5C26-BA18-2FF7322D1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7C658E-11E9-EC27-A5B3-8AAD087BBC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DE0555-B374-D74F-8F3B-562C3591A5B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573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43A537-98ED-3D37-7235-59919545A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639193"/>
            <a:ext cx="3692326" cy="3573516"/>
          </a:xfrm>
        </p:spPr>
        <p:txBody>
          <a:bodyPr>
            <a:normAutofit fontScale="90000"/>
          </a:bodyPr>
          <a:lstStyle/>
          <a:p>
            <a:r>
              <a:rPr lang="es-ES_tradnl" sz="3600" b="1" dirty="0"/>
              <a:t>Seminario Desarrollo, Sociedad y Frontera</a:t>
            </a:r>
            <a:br>
              <a:rPr lang="es-ES_tradnl" sz="3200" dirty="0"/>
            </a:br>
            <a:br>
              <a:rPr lang="es-ES_tradnl" sz="3200" dirty="0"/>
            </a:br>
            <a:r>
              <a:rPr lang="es-ES_tradnl" sz="3200" dirty="0"/>
              <a:t>Módulo 2:</a:t>
            </a:r>
            <a:r>
              <a:rPr lang="es-UY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Cultura y Comunicación en frontera</a:t>
            </a:r>
            <a:r>
              <a:rPr lang="es-UY" sz="3200" dirty="0">
                <a:effectLst/>
              </a:rPr>
              <a:t> </a:t>
            </a:r>
            <a:br>
              <a:rPr lang="es-UY" sz="3200" dirty="0">
                <a:effectLst/>
              </a:rPr>
            </a:br>
            <a:endParaRPr lang="es-ES_tradnl" sz="32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DD07FB-11C6-3C78-531B-4F6FF1767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</p:spPr>
        <p:txBody>
          <a:bodyPr>
            <a:normAutofit/>
          </a:bodyPr>
          <a:lstStyle/>
          <a:p>
            <a:pPr algn="l"/>
            <a:r>
              <a:rPr lang="es-ES_tradnl" sz="1900"/>
              <a:t>CIO SOCIAL DEL NORESTE, TECNICATURA EN DESARROLLO</a:t>
            </a:r>
          </a:p>
          <a:p>
            <a:pPr algn="l"/>
            <a:r>
              <a:rPr lang="es-ES_tradnl" sz="1900"/>
              <a:t>Mauricio de Souza, Mariana Porta, </a:t>
            </a:r>
            <a:r>
              <a:rPr lang="es-ES_tradnl" sz="1900" err="1"/>
              <a:t>Yandira</a:t>
            </a:r>
            <a:r>
              <a:rPr lang="es-ES_tradnl" sz="1900"/>
              <a:t> Álvarez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37836A9-0EFC-DDE0-4BBE-1C86A7C01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296" y="1386173"/>
            <a:ext cx="7214616" cy="405822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298BD08-4D5C-60FB-A654-DF86B4D55FBF}"/>
              </a:ext>
            </a:extLst>
          </p:cNvPr>
          <p:cNvSpPr txBox="1"/>
          <p:nvPr/>
        </p:nvSpPr>
        <p:spPr>
          <a:xfrm>
            <a:off x="3048000" y="324796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UY" b="0">
                <a:effectLst/>
              </a:rPr>
              <a:t> </a:t>
            </a:r>
            <a:endParaRPr lang="es-ES_tradnl"/>
          </a:p>
        </p:txBody>
      </p:sp>
      <p:sp>
        <p:nvSpPr>
          <p:cNvPr id="4" name="AutoShape 2" descr="Foto del límite fronterizo Rivera-Livramento">
            <a:extLst>
              <a:ext uri="{FF2B5EF4-FFF2-40B4-BE49-F238E27FC236}">
                <a16:creationId xmlns:a16="http://schemas.microsoft.com/office/drawing/2014/main" id="{FCA4FA44-8A44-7D29-A17B-CB6BE08BF2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159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25725-5ADD-DE5B-EF31-622244DC0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8608"/>
          </a:xfrm>
        </p:spPr>
        <p:txBody>
          <a:bodyPr>
            <a:normAutofit fontScale="90000"/>
          </a:bodyPr>
          <a:lstStyle/>
          <a:p>
            <a:r>
              <a:rPr lang="es-ES_tradnl" sz="3200" dirty="0">
                <a:latin typeface="Arial" panose="020B0604020202020204" pitchFamily="34" charset="0"/>
                <a:cs typeface="Arial" panose="020B0604020202020204" pitchFamily="34" charset="0"/>
              </a:rPr>
              <a:t>Clase 2: </a:t>
            </a:r>
            <a:r>
              <a:rPr lang="es-UY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Repensar las fronteras desde el  hibridismo y la  interculturalidad</a:t>
            </a:r>
            <a:br>
              <a:rPr lang="es-UY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32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6A49BA-FC31-BF38-BF23-405A2221F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7771"/>
            <a:ext cx="9144000" cy="2950029"/>
          </a:xfrm>
        </p:spPr>
        <p:txBody>
          <a:bodyPr>
            <a:normAutofit/>
          </a:bodyPr>
          <a:lstStyle/>
          <a:p>
            <a:pPr algn="l" rtl="0">
              <a:spcBef>
                <a:spcPts val="0"/>
              </a:spcBef>
              <a:spcAft>
                <a:spcPts val="600"/>
              </a:spcAft>
            </a:pPr>
            <a:r>
              <a:rPr lang="es-ES_tradnl" sz="1600" dirty="0"/>
              <a:t>Repasamos el concepto de territorio y frontera desde la lectura realizada. Ver ficha de lectura </a:t>
            </a:r>
            <a:r>
              <a:rPr lang="es-UY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Grimson, A. (2000). Pensar fronteras desde las fronteras. </a:t>
            </a:r>
            <a:r>
              <a:rPr lang="es-UY" sz="16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Nueva Sociedad</a:t>
            </a:r>
            <a:r>
              <a:rPr lang="es-UY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s-UY" sz="16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170</a:t>
            </a:r>
            <a:r>
              <a:rPr lang="es-UY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(6). </a:t>
            </a:r>
            <a:endParaRPr lang="es-ES_tradnl" sz="1600" dirty="0"/>
          </a:p>
          <a:p>
            <a:pPr algn="l"/>
            <a:r>
              <a:rPr lang="es-ES_tradnl" sz="1600" dirty="0"/>
              <a:t>Trabajamos los conceptos de cultura, hibridismo e identidades, con los siguientes textos: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Y" sz="1600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Grimson, A. (2008). Diversidad y cultura: reificación y  situacionalidad. </a:t>
            </a:r>
            <a:r>
              <a:rPr lang="es-UY" sz="1600" i="1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Tabula rasa</a:t>
            </a:r>
            <a:r>
              <a:rPr lang="es-UY" sz="1600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(8), 45-68.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Y" sz="1600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Lie, R. (2009). Comprender la hibridación: Hacia un estudio de los espacios de comunicación intercultural. </a:t>
            </a:r>
            <a:r>
              <a:rPr lang="es-UY" sz="1600" i="1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Revista CIDOB d'Afers Internacionals</a:t>
            </a:r>
            <a:r>
              <a:rPr lang="es-UY" sz="1600" kern="100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43-52.</a:t>
            </a:r>
            <a:endParaRPr lang="es-UY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UY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8354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160774-BF45-31A8-CD40-9820803C2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Hacemos un mapa mental de significados de frontera, tomando elementos de los textos estudiados: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52C6D2C-91EE-5A9F-2884-DA668A124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9719" y="1675227"/>
            <a:ext cx="8832561" cy="4394199"/>
          </a:xfrm>
          <a:prstGeom prst="rect">
            <a:avLst/>
          </a:prstGeom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C109321-CABE-D39D-D167-5C6B2F7654B7}"/>
              </a:ext>
            </a:extLst>
          </p:cNvPr>
          <p:cNvCxnSpPr/>
          <p:nvPr/>
        </p:nvCxnSpPr>
        <p:spPr>
          <a:xfrm flipH="1" flipV="1">
            <a:off x="4572000" y="2146300"/>
            <a:ext cx="1003300" cy="838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387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268B78-678F-3C79-9EDE-BFFC1591D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6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estudio de las fronteras requiere escapar a las versiones estáticas y homogéneas</a:t>
            </a:r>
            <a:r>
              <a:rPr lang="es-UY" sz="6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6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culturas unitarias.</a:t>
            </a:r>
            <a:br>
              <a:rPr lang="es-ES" sz="6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ES" sz="6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Grimson</a:t>
            </a:r>
            <a:r>
              <a:rPr lang="es-ES" sz="6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2001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4876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04BE07-6551-76EE-2E63-0C127F434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Concepto de cultura e hibridación cultural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929FCB-E344-3A89-330F-021552A22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Trabajamos con textos seleccionados de </a:t>
            </a:r>
            <a:r>
              <a:rPr lang="es-ES_tradnl" dirty="0" err="1"/>
              <a:t>Grimson</a:t>
            </a:r>
            <a:r>
              <a:rPr lang="es-ES_tradnl" dirty="0"/>
              <a:t> y Lie.</a:t>
            </a:r>
          </a:p>
          <a:p>
            <a:pPr marL="0" indent="0">
              <a:buNone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61850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3CFC189-0CFC-C165-272E-AF6A7FCE4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s-ES_tradnl" sz="5400" dirty="0"/>
              <a:t>Analizamos transcripciones de entrevistas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83C254-0F8E-D9A7-44DC-C177BB7C6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8516090" cy="4119172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s-ES_tradnl" sz="2400" b="1" dirty="0"/>
              <a:t>Identificar partes de las entrevistas  en </a:t>
            </a:r>
            <a:r>
              <a:rPr lang="es-ES_tradnl" sz="2400" b="1" dirty="0" err="1"/>
              <a:t>reparido</a:t>
            </a:r>
            <a:r>
              <a:rPr lang="es-ES_tradnl" sz="2400" b="1" dirty="0"/>
              <a:t> de clase 1 donde:</a:t>
            </a:r>
          </a:p>
          <a:p>
            <a:pPr lvl="1"/>
            <a:r>
              <a:rPr lang="es-ES_tradnl" sz="2300" dirty="0"/>
              <a:t>Se identifican actores institucionalizados: políticos, operadores de servicios, actores locales</a:t>
            </a:r>
          </a:p>
          <a:p>
            <a:pPr lvl="1"/>
            <a:r>
              <a:rPr lang="es-ES_tradnl" sz="2300" dirty="0"/>
              <a:t>Aparece el Estado, sus políticas públicas y las consecuencias de esas políticas</a:t>
            </a:r>
          </a:p>
          <a:p>
            <a:pPr lvl="1"/>
            <a:r>
              <a:rPr lang="es-ES_tradnl" sz="2300" dirty="0"/>
              <a:t>Se refiere a características de la materialidad del territorio</a:t>
            </a:r>
          </a:p>
          <a:p>
            <a:pPr lvl="1"/>
            <a:r>
              <a:rPr lang="es-ES_tradnl" sz="2300" dirty="0"/>
              <a:t>Características de la comunidad</a:t>
            </a:r>
          </a:p>
          <a:p>
            <a:pPr lvl="1"/>
            <a:r>
              <a:rPr lang="es-ES_tradnl" sz="2300" dirty="0"/>
              <a:t>Sentimientos asociados a la experiencia de la vida en frontera</a:t>
            </a:r>
          </a:p>
          <a:p>
            <a:pPr lvl="1"/>
            <a:r>
              <a:rPr lang="es-ES_tradnl" sz="2300" dirty="0"/>
              <a:t>Otras dimensiones</a:t>
            </a:r>
          </a:p>
        </p:txBody>
      </p:sp>
      <p:pic>
        <p:nvPicPr>
          <p:cNvPr id="1026" name="Picture 2" descr="Tensiones y flujos socioeconómicos en la frontera boliviano-argentina: el  caso de la Feria Binacional de Camélidos y la Manka Fiesta">
            <a:extLst>
              <a:ext uri="{FF2B5EF4-FFF2-40B4-BE49-F238E27FC236}">
                <a16:creationId xmlns:a16="http://schemas.microsoft.com/office/drawing/2014/main" id="{73336402-720E-DEC2-5072-FBCD3C796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6" r="8859" b="1"/>
          <a:stretch/>
        </p:blipFill>
        <p:spPr bwMode="auto">
          <a:xfrm>
            <a:off x="8952119" y="2430284"/>
            <a:ext cx="2842555" cy="2954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452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267</Words>
  <Application>Microsoft Macintosh PowerPoint</Application>
  <PresentationFormat>Panorámica</PresentationFormat>
  <Paragraphs>22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Tema de Office</vt:lpstr>
      <vt:lpstr>Seminario Desarrollo, Sociedad y Frontera  Módulo 2:Cultura y Comunicación en frontera  </vt:lpstr>
      <vt:lpstr>Clase 2: Repensar las fronteras desde el  hibridismo y la  interculturalidad </vt:lpstr>
      <vt:lpstr>Hacemos un mapa mental de significados de frontera, tomando elementos de los textos estudiados:</vt:lpstr>
      <vt:lpstr>El estudio de las fronteras requiere escapar a las versiones estáticas y homogéneas culturas unitarias. Grimson, 2001</vt:lpstr>
      <vt:lpstr>Concepto de cultura e hibridación cultural</vt:lpstr>
      <vt:lpstr>Analizamos transcripciones de entrevistas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Mariana Porta Galván</dc:creator>
  <cp:lastModifiedBy>Mariana Porta Galván</cp:lastModifiedBy>
  <cp:revision>2</cp:revision>
  <dcterms:created xsi:type="dcterms:W3CDTF">2024-09-12T22:31:00Z</dcterms:created>
  <dcterms:modified xsi:type="dcterms:W3CDTF">2024-09-13T13:05:18Z</dcterms:modified>
</cp:coreProperties>
</file>