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2" r:id="rId4"/>
    <p:sldId id="271" r:id="rId5"/>
    <p:sldId id="272" r:id="rId6"/>
    <p:sldId id="273" r:id="rId7"/>
    <p:sldId id="264" r:id="rId8"/>
    <p:sldId id="265" r:id="rId9"/>
    <p:sldId id="266" r:id="rId10"/>
    <p:sldId id="270" r:id="rId11"/>
    <p:sldId id="257" r:id="rId12"/>
    <p:sldId id="258" r:id="rId13"/>
    <p:sldId id="259" r:id="rId14"/>
    <p:sldId id="274" r:id="rId15"/>
    <p:sldId id="275" r:id="rId16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590"/>
  </p:normalViewPr>
  <p:slideViewPr>
    <p:cSldViewPr snapToGrid="0">
      <p:cViewPr varScale="1">
        <p:scale>
          <a:sx n="101" d="100"/>
          <a:sy n="101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1FFC-A4E4-BC49-B2D8-71148927795F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BC0E7-C8DC-B948-87E1-9CDBC5889E4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59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BC0E7-C8DC-B948-87E1-9CDBC5889E4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31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2b746add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52b746add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BC0E7-C8DC-B948-87E1-9CDBC5889E4B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720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52b746add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52b746add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52b746add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52b746add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ee895a2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ee895a2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60747-FB92-A84C-B571-12AB30249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39771-F070-DF70-FB33-1F7D5EE14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CC1556-A84B-6779-4F00-EEDC2930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EBCDB-02BA-6951-A05A-9E2EA9E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B27A5-9B06-D39E-884C-0290E25C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90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C471D-7A59-987E-CA29-0BB275CB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84B547-0AA5-77D2-8C8D-68F6CD52E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1A7DE-5621-FF4F-3737-3DF7D02D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A3BB14-A422-4B56-694D-73334E41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777CD-5844-896F-3B49-A4D2294D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207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8EA73F-1B76-EFBE-7B68-AEBEFD21C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61B8C3-3DFD-AB53-BCB6-545A8FAE4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BCB77-FFA7-B139-84B6-8152075C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DB30E-22F0-E311-2113-98BC10D4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399D1-2EAD-AF29-8959-71F28FCD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213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610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6B9C8-A5DC-97A5-02E4-AADC2B73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FCCA4-9C29-DA48-F7B4-73527882B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74765-62BC-CAD3-DE10-46BC9163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4D95CF-6259-83BC-C531-7E031DD9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C673B-AEB5-2298-5BEE-445CB81F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183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3AB5E-B380-A82A-3C4B-56FC6EFB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820B1B-D467-94A7-21E9-99DACF3DE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80392E-83AB-3117-258B-0F6260A1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F282A-10EB-03D6-082C-5715DD66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C0470F-B908-7AA2-CF54-D73547E1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206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F4A89-64A7-29CB-CE9A-5763291F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0BE5-FAE3-7101-FAD8-B10008E52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55C880-766C-2F53-9828-A4659A7FF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9FFB97-B018-7469-8FB9-4B4A4C64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463BF-10EA-C125-FD2C-249C3DA8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F5426-DB0A-3083-CE2A-737FFED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06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C1C9A-EDC0-E41A-F02D-98943BEB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005C18-657A-2940-7227-4C5EF473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B62F2F-4CE3-4762-C3A8-8858F2AE3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B94B07-B840-AB60-981A-16A017B23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107150-61A4-58E1-2169-92D985F46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53EA2A-6576-2DBF-2AE8-82788898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00FF67-04C0-EC8A-7D6A-480E2F79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A98224-3376-E209-99C8-6B05D6CB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295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9EA65-BA0F-D5BF-9531-0326C20C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BD5CAE-9440-4644-24F8-C86831D4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8A96F8-008C-B836-4791-C8788585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9B8AEC-1752-679A-8784-F039B97C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513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D9F79B-81F2-0087-6934-E1C7FC80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2260BF-4D9C-6436-D9D5-4D2455C6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CBC2B9-03F4-79DE-3D80-3AB416FE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451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ACA7D-5DAB-FC48-8F26-EB6F1103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0026B-4AEE-2189-8726-23264B610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68F5DB-C19F-FC26-0CC2-E6DB20B63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451B3C-3D5A-2862-F7AC-C6D26427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791A10-F17E-3D5B-4919-3B0C5B7E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B1509A-44F2-ADCD-F918-0375EF92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66F84-D5AD-EE43-64F1-9BF057D7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A28F2C-6A2B-A241-4A67-63B715963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F6313A-500A-F073-D2E9-6EF19CE2F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DE0838-BD31-7A00-6A82-02131E78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080CD6-5CC4-D186-D416-25178252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94ABD8-08EC-9832-764B-3398C7AD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845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7F8259-07AB-8DC9-2930-B823199C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F99151-19A6-D589-ECA1-52D828C0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3EA8F-663F-6792-941A-D1E3594E7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8311D-9D28-E24E-96FC-621EC2BDADB4}" type="datetimeFigureOut">
              <a:rPr lang="es-ES_tradnl" smtClean="0"/>
              <a:t>13/9/24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2D4EE2-5C7E-125C-E30D-6EC2EFBAE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07459-CEA5-FCEA-80FA-3B9703E22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4DC72A-9993-A64C-93A2-B4B0FCE0F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32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43A537-98ED-3D37-7235-59919545A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692326" cy="3573516"/>
          </a:xfrm>
        </p:spPr>
        <p:txBody>
          <a:bodyPr>
            <a:normAutofit fontScale="90000"/>
          </a:bodyPr>
          <a:lstStyle/>
          <a:p>
            <a:r>
              <a:rPr lang="es-ES_tradnl" sz="3600" b="1" dirty="0"/>
              <a:t>Seminario Desarrollo, Sociedad y Frontera</a:t>
            </a:r>
            <a:br>
              <a:rPr lang="es-ES_tradnl" sz="3200" dirty="0"/>
            </a:br>
            <a:br>
              <a:rPr lang="es-ES_tradnl" sz="3200" dirty="0"/>
            </a:br>
            <a:r>
              <a:rPr lang="es-ES_tradnl" sz="3200" dirty="0"/>
              <a:t>Módulo 2:</a:t>
            </a:r>
            <a:r>
              <a:rPr lang="es-UY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Cultura y Comunicación en frontera</a:t>
            </a:r>
            <a:r>
              <a:rPr lang="es-UY" sz="3200" dirty="0">
                <a:effectLst/>
              </a:rPr>
              <a:t> </a:t>
            </a:r>
            <a:br>
              <a:rPr lang="es-UY" sz="3200" dirty="0">
                <a:effectLst/>
              </a:rPr>
            </a:br>
            <a:endParaRPr lang="es-ES_tradnl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D07FB-11C6-3C78-531B-4F6FF176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s-ES_tradnl" sz="1900"/>
              <a:t>CIO SOCIAL DEL NORESTE, TECNICATURA EN DESARROLLO</a:t>
            </a:r>
          </a:p>
          <a:p>
            <a:pPr algn="l"/>
            <a:r>
              <a:rPr lang="es-ES_tradnl" sz="1900"/>
              <a:t>Mauricio de Souza, Mariana Porta, </a:t>
            </a:r>
            <a:r>
              <a:rPr lang="es-ES_tradnl" sz="1900" err="1"/>
              <a:t>Yandira</a:t>
            </a:r>
            <a:r>
              <a:rPr lang="es-ES_tradnl" sz="1900"/>
              <a:t> Álvarez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7836A9-0EFC-DDE0-4BBE-1C86A7C0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98BD08-4D5C-60FB-A654-DF86B4D55FBF}"/>
              </a:ext>
            </a:extLst>
          </p:cNvPr>
          <p:cNvSpPr txBox="1"/>
          <p:nvPr/>
        </p:nvSpPr>
        <p:spPr>
          <a:xfrm>
            <a:off x="3048000" y="3247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UY" b="0">
                <a:effectLst/>
              </a:rPr>
              <a:t> </a:t>
            </a:r>
            <a:endParaRPr lang="es-ES_tradnl"/>
          </a:p>
        </p:txBody>
      </p:sp>
      <p:sp>
        <p:nvSpPr>
          <p:cNvPr id="4" name="AutoShape 2" descr="Foto del límite fronterizo Rivera-Livramento">
            <a:extLst>
              <a:ext uri="{FF2B5EF4-FFF2-40B4-BE49-F238E27FC236}">
                <a16:creationId xmlns:a16="http://schemas.microsoft.com/office/drawing/2014/main" id="{FCA4FA44-8A44-7D29-A17B-CB6BE08BF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15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419">
                <a:solidFill>
                  <a:srgbClr val="000000"/>
                </a:solidFill>
              </a:rPr>
              <a:t>Anclaje territorial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419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las políticas públicas declaran </a:t>
            </a:r>
            <a:r>
              <a:rPr lang="es-419" sz="40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intención de tomar la dimensión territorial como condicionante de su accionar, en función de su objetivo, </a:t>
            </a:r>
            <a:r>
              <a:rPr lang="es-419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dice que tienen anclaje territorial.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my and Westward Expansion – Legends of America">
            <a:extLst>
              <a:ext uri="{FF2B5EF4-FFF2-40B4-BE49-F238E27FC236}">
                <a16:creationId xmlns:a16="http://schemas.microsoft.com/office/drawing/2014/main" id="{144E02D4-FD19-15E2-C564-77ECBDDA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r="15160" b="1"/>
          <a:stretch/>
        </p:blipFill>
        <p:spPr bwMode="auto">
          <a:xfrm>
            <a:off x="5028281" y="1231900"/>
            <a:ext cx="6692197" cy="47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AB5318-E3BE-B304-6793-7EE163EF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_tradnl" sz="4000"/>
              <a:t>La historicidad de las fronteras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9CF65-4E93-3660-5D54-410E6FD7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S_tradnl" sz="2000" dirty="0"/>
              <a:t>La historicidad de las fronteras (Frederick Jackson Turner). </a:t>
            </a:r>
            <a:r>
              <a:rPr lang="es-ES_tradnl" sz="2000" dirty="0" err="1"/>
              <a:t>Ej</a:t>
            </a:r>
            <a:r>
              <a:rPr lang="es-ES_tradnl" sz="2000" dirty="0"/>
              <a:t> frontera norteamericana de expansión hacia el oeste. </a:t>
            </a:r>
          </a:p>
          <a:p>
            <a:pPr lvl="1"/>
            <a:r>
              <a:rPr lang="es-ES_tradnl" sz="2000" dirty="0"/>
              <a:t>Movimiento de colonización y civilización frente al salvajismo y las sociedades primitivas.</a:t>
            </a:r>
          </a:p>
          <a:p>
            <a:pPr lvl="1"/>
            <a:r>
              <a:rPr lang="es-ES_tradnl" sz="2000" dirty="0"/>
              <a:t>Forja imágenes simbólicas fuertes: la conquista del oeste</a:t>
            </a: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33513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legan más migrantes a la frontera con EE.UU. pese a las advertencias de  Donald Trump">
            <a:extLst>
              <a:ext uri="{FF2B5EF4-FFF2-40B4-BE49-F238E27FC236}">
                <a16:creationId xmlns:a16="http://schemas.microsoft.com/office/drawing/2014/main" id="{2828DC1D-F41F-81E1-1D05-4A4A8AF31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4554568" y="365125"/>
            <a:ext cx="748503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2403E8-BBE5-C254-3FA8-0C28A578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_tradnl" sz="3100"/>
              <a:t>Las fronteras a partir los Estados: límites, leyes y poder político.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4EF70-7F72-76CF-4B8C-34EB56530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S_tradnl" sz="1700"/>
              <a:t>Las fronteras como producción geopolítica de la modernidad que aporta a la construcción de la nación y el Estado. (Barfield)</a:t>
            </a:r>
          </a:p>
          <a:p>
            <a:pPr lvl="1"/>
            <a:r>
              <a:rPr lang="es-ES_tradnl" sz="1700"/>
              <a:t>Frontera territorial como construcción estatal: señalización de límites, discontinuidad, pertenencia del territorio a una comunidad</a:t>
            </a:r>
          </a:p>
          <a:p>
            <a:pPr lvl="1"/>
            <a:r>
              <a:rPr lang="es-ES_tradnl" sz="1700"/>
              <a:t>Identidad nacional, imaginario nacionalista, protección y seguridad, control de los desplazamientos, migraciones.</a:t>
            </a:r>
          </a:p>
          <a:p>
            <a:pPr lvl="1"/>
            <a:r>
              <a:rPr lang="es-ES_tradnl" sz="1700"/>
              <a:t>Orden jurídico-políticos</a:t>
            </a:r>
          </a:p>
          <a:p>
            <a:endParaRPr lang="es-ES_tradnl" sz="1700"/>
          </a:p>
        </p:txBody>
      </p:sp>
    </p:spTree>
    <p:extLst>
      <p:ext uri="{BB962C8B-B14F-4D97-AF65-F5344CB8AC3E}">
        <p14:creationId xmlns:p14="http://schemas.microsoft.com/office/powerpoint/2010/main" val="36409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EF387-3FCA-922E-F797-557F59ED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ES_tradnl" sz="4100"/>
              <a:t>Las fronteras como construcciones sociales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ECB886-E6B2-9442-0B2F-4533799D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ES_tradnl" sz="1900"/>
              <a:t>las fronteras existen como configuraciones que son producidas y transformadas por agentes sociales a través de proceso de sociogénesis (Grimson).</a:t>
            </a:r>
          </a:p>
          <a:p>
            <a:pPr lvl="1"/>
            <a:r>
              <a:rPr lang="es-ES_tradnl" sz="1900"/>
              <a:t>Articula fronteras territoriales con fronteras simbólicas</a:t>
            </a:r>
          </a:p>
          <a:p>
            <a:pPr lvl="1"/>
            <a:r>
              <a:rPr lang="es-ES_tradnl" sz="1900"/>
              <a:t>Se construye mediante vínculos, redes y prácticas transfroternizas</a:t>
            </a:r>
          </a:p>
          <a:p>
            <a:pPr lvl="1"/>
            <a:r>
              <a:rPr lang="es-ES_tradnl" sz="1900"/>
              <a:t>Se superponen lógicas nacionales, estatales, locales y se condensan múltiples temporalidades</a:t>
            </a:r>
          </a:p>
          <a:p>
            <a:pPr lvl="1"/>
            <a:r>
              <a:rPr lang="es-ES_tradnl" sz="1900"/>
              <a:t>Crean “culturas de contacto”</a:t>
            </a:r>
          </a:p>
        </p:txBody>
      </p:sp>
      <p:pic>
        <p:nvPicPr>
          <p:cNvPr id="3076" name="Picture 4" descr="Destino Binacional”: iniciativa de Uruguay y Brasil para turismo en Rivera  y Livramento">
            <a:extLst>
              <a:ext uri="{FF2B5EF4-FFF2-40B4-BE49-F238E27FC236}">
                <a16:creationId xmlns:a16="http://schemas.microsoft.com/office/drawing/2014/main" id="{A1A0E28A-8773-F5C2-2AE6-1B977C7E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r="9014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7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27A02-6044-B6F8-1F0D-3E30610E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16F21-2D44-BEE7-2908-E8B6F723E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096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68B78-678F-3C79-9EDE-BFFC1591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estudio de las fronteras requiere escapar a las versiones estáticas y homogéneas</a:t>
            </a:r>
            <a:r>
              <a:rPr lang="es-UY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culturas unitarias.</a:t>
            </a:r>
            <a:br>
              <a:rPr lang="es-E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6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Grimson</a:t>
            </a:r>
            <a:r>
              <a:rPr lang="es-E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2001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876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US" sz="3200" dirty="0"/>
              <a:t>¿En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pueden</a:t>
            </a:r>
            <a:r>
              <a:rPr lang="en-US" sz="3200" dirty="0"/>
              <a:t> </a:t>
            </a:r>
            <a:r>
              <a:rPr lang="en-US" sz="3200" dirty="0" err="1"/>
              <a:t>influir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espacio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socialización</a:t>
            </a:r>
            <a:r>
              <a:rPr lang="en-US" sz="3200" dirty="0"/>
              <a:t>, de </a:t>
            </a:r>
            <a:r>
              <a:rPr lang="en-US" sz="3200" dirty="0" err="1"/>
              <a:t>acuerdo</a:t>
            </a:r>
            <a:r>
              <a:rPr lang="en-US" sz="3200" dirty="0"/>
              <a:t> a </a:t>
            </a:r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de </a:t>
            </a:r>
            <a:r>
              <a:rPr lang="en-US" sz="3200" dirty="0" err="1"/>
              <a:t>estas</a:t>
            </a:r>
            <a:r>
              <a:rPr lang="en-US" sz="3200" dirty="0"/>
              <a:t> </a:t>
            </a:r>
            <a:r>
              <a:rPr lang="en-US" sz="3200" dirty="0" err="1"/>
              <a:t>imágenes</a:t>
            </a:r>
            <a:r>
              <a:rPr lang="en-US" sz="3200" dirty="0"/>
              <a:t>? ¿Y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puede</a:t>
            </a:r>
            <a:r>
              <a:rPr lang="en-US" sz="3200" dirty="0"/>
              <a:t> </a:t>
            </a:r>
            <a:r>
              <a:rPr lang="en-US" sz="3200" dirty="0" err="1"/>
              <a:t>influir</a:t>
            </a:r>
            <a:r>
              <a:rPr lang="en-US" sz="3200" dirty="0"/>
              <a:t> la </a:t>
            </a:r>
            <a:r>
              <a:rPr lang="en-US" sz="3200" dirty="0" err="1"/>
              <a:t>sociedad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estos</a:t>
            </a:r>
            <a:r>
              <a:rPr lang="en-US" sz="3200" dirty="0"/>
              <a:t> </a:t>
            </a:r>
            <a:r>
              <a:rPr lang="en-US" sz="3200" dirty="0" err="1"/>
              <a:t>espacios</a:t>
            </a:r>
            <a:r>
              <a:rPr lang="en-US" sz="3200" dirty="0"/>
              <a:t>?</a:t>
            </a:r>
            <a:endParaRPr sz="3200" dirty="0"/>
          </a:p>
        </p:txBody>
      </p:sp>
      <p:sp>
        <p:nvSpPr>
          <p:cNvPr id="135" name="Google Shape;135;p22"/>
          <p:cNvSpPr txBox="1"/>
          <p:nvPr/>
        </p:nvSpPr>
        <p:spPr>
          <a:xfrm>
            <a:off x="899159" y="5119205"/>
            <a:ext cx="3078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Inuit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construyendo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iglu, Labrador </a:t>
            </a:r>
            <a:endParaRPr dirty="0"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383" y="2259144"/>
            <a:ext cx="3977640" cy="263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 descr="Uruguay gauchos carne asado cordero ovinos fogón parrilla - LosAgronegoci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0351" y="3428999"/>
            <a:ext cx="3877056" cy="29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8622595" y="6393658"/>
            <a:ext cx="2363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Uruguayos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haciendo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asado</a:t>
            </a:r>
            <a:endParaRPr dirty="0"/>
          </a:p>
        </p:txBody>
      </p:sp>
      <p:pic>
        <p:nvPicPr>
          <p:cNvPr id="1030" name="Picture 6" descr="60,944 Crowded Tokyo Royalty-Free Photos and Stock Images ...">
            <a:extLst>
              <a:ext uri="{FF2B5EF4-FFF2-40B4-BE49-F238E27FC236}">
                <a16:creationId xmlns:a16="http://schemas.microsoft.com/office/drawing/2014/main" id="{67382CC8-10ED-323B-6C2E-F3D882FB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883425"/>
            <a:ext cx="41719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D19816-0D54-7E6C-2C93-137C680B6833}"/>
              </a:ext>
            </a:extLst>
          </p:cNvPr>
          <p:cNvSpPr txBox="1"/>
          <p:nvPr/>
        </p:nvSpPr>
        <p:spPr>
          <a:xfrm>
            <a:off x="5181600" y="4974575"/>
            <a:ext cx="149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Tokio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2" name="Rectangle 209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/>
              <a:t>Socialización espacial</a:t>
            </a:r>
            <a:endParaRPr lang="es-UY" sz="4800"/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b="1"/>
              <a:t>El concepto de socialización espacial surge en los ochenta para caracterizar la relación entre ciertas normas, valores y roles con territorios particulares</a:t>
            </a:r>
            <a:r>
              <a:rPr lang="en-US" sz="2000"/>
              <a:t>. Como tal abarca tanto a la socialización primaria como la secundaria.</a:t>
            </a:r>
          </a:p>
        </p:txBody>
      </p:sp>
      <p:pic>
        <p:nvPicPr>
          <p:cNvPr id="3" name="Picture 2" descr="Avanza el proyecto de un trumpista para que en Arizona se pueda disparar a  matar a">
            <a:extLst>
              <a:ext uri="{FF2B5EF4-FFF2-40B4-BE49-F238E27FC236}">
                <a16:creationId xmlns:a16="http://schemas.microsoft.com/office/drawing/2014/main" id="{0A1064C5-244E-B418-3281-4FDB01CD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894476"/>
            <a:ext cx="5150277" cy="28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8" name="Rectangle 209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240536" y="832801"/>
            <a:ext cx="8232648" cy="50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US" dirty="0" err="1"/>
              <a:t>Espacialización</a:t>
            </a:r>
            <a:r>
              <a:rPr lang="en-US" dirty="0"/>
              <a:t> social </a:t>
            </a:r>
            <a:endParaRPr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289560" y="1641057"/>
            <a:ext cx="6452616" cy="37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Shields (1991) propuso el concepto de </a:t>
            </a:r>
            <a:r>
              <a:rPr lang="en-US" b="1">
                <a:solidFill>
                  <a:srgbClr val="FF0000"/>
                </a:solidFill>
              </a:rPr>
              <a:t>espacialización</a:t>
            </a:r>
            <a:r>
              <a:rPr lang="en-US"/>
              <a:t> </a:t>
            </a:r>
            <a:r>
              <a:rPr lang="en-US" b="1"/>
              <a:t>como término para designar el proceso complementario al de socialización</a:t>
            </a:r>
            <a:r>
              <a:rPr lang="en-US"/>
              <a:t>. </a:t>
            </a:r>
            <a:r>
              <a:rPr lang="en-US">
                <a:solidFill>
                  <a:srgbClr val="FF0000"/>
                </a:solidFill>
              </a:rPr>
              <a:t>Su objeto es comprender cómo la acción social crea territorios, a través de la creación fisica (por ejemplo, una casa, una fábrica, una escuela, una plaza, una ciudad, una carretera una estancia) o...</a:t>
            </a:r>
            <a:endParaRPr/>
          </a:p>
        </p:txBody>
      </p:sp>
      <p:pic>
        <p:nvPicPr>
          <p:cNvPr id="147" name="Google Shape;147;p23" descr="El retrato de la desigualdad detrás de la foto de la favela y el barrio  rico de Brasil | Internacional | EL PAÍ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4640" y="1641057"/>
            <a:ext cx="52578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Espacialización social (2)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041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 err="1"/>
              <a:t>Espacialización</a:t>
            </a:r>
            <a:r>
              <a:rPr lang="en-US" dirty="0"/>
              <a:t> social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implica</a:t>
            </a:r>
            <a:r>
              <a:rPr lang="en-US" dirty="0"/>
              <a:t> un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delimitación</a:t>
            </a:r>
            <a:r>
              <a:rPr lang="en-US" dirty="0"/>
              <a:t> o </a:t>
            </a:r>
            <a:r>
              <a:rPr lang="en-US" dirty="0" err="1"/>
              <a:t>circunscripción</a:t>
            </a:r>
            <a:r>
              <a:rPr lang="en-US" dirty="0"/>
              <a:t> de la </a:t>
            </a:r>
            <a:r>
              <a:rPr lang="en-US" dirty="0" err="1"/>
              <a:t>vigencia</a:t>
            </a:r>
            <a:r>
              <a:rPr lang="en-US" dirty="0"/>
              <a:t> de </a:t>
            </a:r>
            <a:r>
              <a:rPr lang="en-US" dirty="0" err="1"/>
              <a:t>normas</a:t>
            </a:r>
            <a:r>
              <a:rPr lang="en-US" dirty="0"/>
              <a:t> a un </a:t>
            </a:r>
            <a:r>
              <a:rPr lang="en-US" dirty="0" err="1"/>
              <a:t>territorio</a:t>
            </a:r>
            <a:r>
              <a:rPr lang="en-US" dirty="0"/>
              <a:t>.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 err="1"/>
              <a:t>Ej</a:t>
            </a:r>
            <a:r>
              <a:rPr lang="en-US" dirty="0"/>
              <a:t>. La Ley “Doble Chapa” </a:t>
            </a:r>
            <a:r>
              <a:rPr lang="en-US" dirty="0" err="1"/>
              <a:t>otorgó</a:t>
            </a:r>
            <a:r>
              <a:rPr lang="en-US" dirty="0"/>
              <a:t> </a:t>
            </a:r>
            <a:r>
              <a:rPr lang="en-US" dirty="0" err="1"/>
              <a:t>vigencia</a:t>
            </a:r>
            <a:r>
              <a:rPr lang="en-US" dirty="0"/>
              <a:t> a </a:t>
            </a:r>
            <a:r>
              <a:rPr lang="en-US" dirty="0" err="1"/>
              <a:t>ciertas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particulares</a:t>
            </a:r>
            <a:r>
              <a:rPr lang="en-US" dirty="0"/>
              <a:t> de </a:t>
            </a:r>
            <a:r>
              <a:rPr lang="en-US" dirty="0" err="1"/>
              <a:t>ciudadanía</a:t>
            </a:r>
            <a:r>
              <a:rPr lang="en-US" dirty="0"/>
              <a:t> social y civil  para la </a:t>
            </a:r>
            <a:r>
              <a:rPr lang="en-US" dirty="0" err="1"/>
              <a:t>región</a:t>
            </a:r>
            <a:r>
              <a:rPr lang="en-US" dirty="0"/>
              <a:t> de la </a:t>
            </a:r>
            <a:r>
              <a:rPr lang="en-US" dirty="0" err="1"/>
              <a:t>frontera</a:t>
            </a:r>
            <a:r>
              <a:rPr lang="en-US" dirty="0"/>
              <a:t>. 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54" name="Google Shape;154;p24" descr="Llega libre circulación entre Uruguay y Brasil de radicados legalmente de  ambos países | Uruguay Presidenc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156" y="1825624"/>
            <a:ext cx="3972274" cy="233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 err="1"/>
              <a:t>Espacialización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ciencias</a:t>
            </a:r>
            <a:r>
              <a:rPr lang="en-US" dirty="0"/>
              <a:t> </a:t>
            </a:r>
            <a:r>
              <a:rPr lang="en-US" dirty="0" err="1"/>
              <a:t>sociales</a:t>
            </a:r>
            <a:endParaRPr dirty="0"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762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espacialización en las ciencias sociales implica considerar cómo la ubicación geográfica, la distribución de recursos, las divisiones espaciales y otros factores influyen en la vida de las personas y en las dinámicas sociales. Se utiliza para analizar cuestiones como la segregación urbana, la distribución de la riqueza, los patrones de migración, la planificación urbana y otros fenómenos relacionados con el espacio y la geografía.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540867" y="175833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419">
                <a:solidFill>
                  <a:srgbClr val="000000"/>
                </a:solidFill>
              </a:rPr>
              <a:t>Territorio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15600" y="976700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buClr>
                <a:srgbClr val="000000"/>
              </a:buClr>
              <a:buSzPts val="2400"/>
              <a:buFont typeface="Arial"/>
              <a:buChar char="➔"/>
            </a:pPr>
            <a:r>
              <a:rPr lang="es-419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una construcción social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7987">
              <a:buClr>
                <a:srgbClr val="000000"/>
              </a:buClr>
              <a:buSzPts val="2400"/>
              <a:buFont typeface="Arial"/>
              <a:buChar char="➔"/>
            </a:pPr>
            <a:r>
              <a:rPr lang="es-419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escenario de relaciones sociales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7987">
              <a:buClr>
                <a:srgbClr val="000000"/>
              </a:buClr>
              <a:buSzPts val="2400"/>
              <a:buFont typeface="Arial"/>
              <a:buChar char="➔"/>
            </a:pPr>
            <a:r>
              <a:rPr lang="es-419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 espacio de poder, gestión y dominio de actores como el Estado, las empresas locales y multinacionales, las organizaciones, etc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7987">
              <a:buClr>
                <a:srgbClr val="000000"/>
              </a:buClr>
              <a:buSzPts val="2400"/>
              <a:buFont typeface="Arial"/>
              <a:buChar char="➔"/>
            </a:pPr>
            <a:r>
              <a:rPr lang="es-419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actividad espacial de los actores es diferencial y su apropiación del territorio es desigual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7987">
              <a:buClr>
                <a:srgbClr val="000000"/>
              </a:buClr>
              <a:buSzPts val="2400"/>
              <a:buFont typeface="Arial"/>
              <a:buChar char="➔"/>
            </a:pPr>
            <a:r>
              <a:rPr lang="es-419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territorio no es fijo, sino móvil, mutable y desequilibrado. Los cambios en la realidad social requieren nuevas formas de organización territorial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419">
                <a:solidFill>
                  <a:srgbClr val="000000"/>
                </a:solidFill>
              </a:rPr>
              <a:t>Frontera y límite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buClr>
                <a:srgbClr val="000000"/>
              </a:buClr>
              <a:buSzPts val="2400"/>
              <a:buChar char="➔"/>
            </a:pPr>
            <a:r>
              <a:rPr lang="es-419" sz="3200">
                <a:solidFill>
                  <a:srgbClr val="000000"/>
                </a:solidFill>
              </a:rPr>
              <a:t>diferencias entre limite y frontera</a:t>
            </a:r>
            <a:endParaRPr sz="320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  <a:buChar char="➔"/>
            </a:pPr>
            <a:r>
              <a:rPr lang="es-419" sz="3200">
                <a:solidFill>
                  <a:srgbClr val="000000"/>
                </a:solidFill>
              </a:rPr>
              <a:t>frontera como un tipo particular de construcción del territorio</a:t>
            </a:r>
            <a:endParaRPr sz="320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  <a:buChar char="➔"/>
            </a:pPr>
            <a:r>
              <a:rPr lang="es-419" sz="3200">
                <a:solidFill>
                  <a:srgbClr val="000000"/>
                </a:solidFill>
              </a:rPr>
              <a:t>diferencias, similitudes y complementariedad entre ellos</a:t>
            </a:r>
            <a:endParaRPr sz="320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  <a:buChar char="➔"/>
            </a:pPr>
            <a:r>
              <a:rPr lang="es-419" sz="3200">
                <a:solidFill>
                  <a:srgbClr val="000000"/>
                </a:solidFill>
              </a:rPr>
              <a:t>faja y zona fronteriza</a:t>
            </a:r>
            <a:endParaRPr sz="320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  <a:buChar char="➔"/>
            </a:pPr>
            <a:r>
              <a:rPr lang="es-419" sz="3200">
                <a:solidFill>
                  <a:srgbClr val="000000"/>
                </a:solidFill>
              </a:rPr>
              <a:t>frontera urbana y rural</a:t>
            </a:r>
            <a:endParaRPr sz="32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36300" y="335700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419">
                <a:solidFill>
                  <a:srgbClr val="000000"/>
                </a:solidFill>
              </a:rPr>
              <a:t>Conceptualizando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415600" y="1278900"/>
            <a:ext cx="11360800" cy="49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419" sz="3200">
                <a:solidFill>
                  <a:srgbClr val="000000"/>
                </a:solidFill>
              </a:rPr>
              <a:t>Pensando en la región fronteriza como un espacio que traspasa los límites entre Estados, es relevante identificar los rasgos que caracterizan a ese territorio binacional, que constituye una </a:t>
            </a:r>
            <a:r>
              <a:rPr lang="es-419" sz="3200">
                <a:solidFill>
                  <a:srgbClr val="000000"/>
                </a:solidFill>
                <a:highlight>
                  <a:srgbClr val="FFFF00"/>
                </a:highlight>
              </a:rPr>
              <a:t>zona</a:t>
            </a:r>
            <a:r>
              <a:rPr lang="es-419" sz="3200">
                <a:solidFill>
                  <a:srgbClr val="000000"/>
                </a:solidFill>
              </a:rPr>
              <a:t> que se extiende entre dos países. Una definición de frontera que permite visualizarla en su unidad territorial, más allá de cada Estado se refiere a que la misma refleja </a:t>
            </a:r>
            <a:r>
              <a:rPr lang="es-419" sz="3200">
                <a:solidFill>
                  <a:srgbClr val="000000"/>
                </a:solidFill>
                <a:highlight>
                  <a:srgbClr val="FFFF00"/>
                </a:highlight>
              </a:rPr>
              <a:t>la esfera de actividad directamente afectada por la existencia de un límite </a:t>
            </a:r>
            <a:r>
              <a:rPr lang="es-419" sz="3200">
                <a:solidFill>
                  <a:srgbClr val="000000"/>
                </a:solidFill>
              </a:rPr>
              <a:t>(Newman, 2003) 1 , concepto que nos ayuda a pensarla como un territorio de transición. (Alvarez, Porta, 2017)</a:t>
            </a:r>
            <a:endParaRPr sz="320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752</Words>
  <Application>Microsoft Macintosh PowerPoint</Application>
  <PresentationFormat>Panorámica</PresentationFormat>
  <Paragraphs>52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Office</vt:lpstr>
      <vt:lpstr>Seminario Desarrollo, Sociedad y Frontera  Módulo 2:Cultura y Comunicación en frontera  </vt:lpstr>
      <vt:lpstr>¿En qué pueden influir el espacio en la socialización, de acuerdo a cada una de estas imágenes? ¿Y en qué puede influir la sociedad en estos espacios?</vt:lpstr>
      <vt:lpstr>Socialización espacial</vt:lpstr>
      <vt:lpstr>Espacialización social </vt:lpstr>
      <vt:lpstr>Espacialización social (2)</vt:lpstr>
      <vt:lpstr>Espacialización en ciencias sociales</vt:lpstr>
      <vt:lpstr>Territorio</vt:lpstr>
      <vt:lpstr>Frontera y límite</vt:lpstr>
      <vt:lpstr>Conceptualizando</vt:lpstr>
      <vt:lpstr>Anclaje territorial</vt:lpstr>
      <vt:lpstr>La historicidad de las fronteras</vt:lpstr>
      <vt:lpstr>Las fronteras a partir los Estados: límites, leyes y poder político.</vt:lpstr>
      <vt:lpstr>Las fronteras como construcciones sociales</vt:lpstr>
      <vt:lpstr>Actividad</vt:lpstr>
      <vt:lpstr>El estudio de las fronteras requiere escapar a las versiones estáticas y homogéneas culturas unitarias. Grimson, 2001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Porta Galván</dc:creator>
  <cp:lastModifiedBy>Mariana Porta Galván</cp:lastModifiedBy>
  <cp:revision>3</cp:revision>
  <dcterms:created xsi:type="dcterms:W3CDTF">2024-09-09T01:58:29Z</dcterms:created>
  <dcterms:modified xsi:type="dcterms:W3CDTF">2024-09-13T12:03:08Z</dcterms:modified>
</cp:coreProperties>
</file>