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4" r:id="rId8"/>
    <p:sldId id="265" r:id="rId9"/>
    <p:sldId id="266" r:id="rId10"/>
    <p:sldId id="263" r:id="rId11"/>
    <p:sldId id="267" r:id="rId12"/>
    <p:sldId id="269" r:id="rId13"/>
    <p:sldId id="268" r:id="rId14"/>
    <p:sldId id="271" r:id="rId15"/>
    <p:sldId id="272" r:id="rId16"/>
    <p:sldId id="261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12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6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47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6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256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7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6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7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38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E94B543-E12C-45AE-8D41-6F6564F72265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08F06A-E35F-442F-8DEC-C98E80CF8792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01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789" y="4960137"/>
            <a:ext cx="8100811" cy="1463040"/>
          </a:xfrm>
        </p:spPr>
        <p:txBody>
          <a:bodyPr>
            <a:normAutofit/>
          </a:bodyPr>
          <a:lstStyle/>
          <a:p>
            <a:r>
              <a:rPr lang="es-UY" sz="4000" dirty="0" smtClean="0"/>
              <a:t>EL DEPORTE COMO CONOCIMIENTO ESPECÍFICO</a:t>
            </a:r>
            <a:endParaRPr lang="en-U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dirty="0" smtClean="0"/>
              <a:t>MARÍA EMILIA </a:t>
            </a:r>
            <a:r>
              <a:rPr lang="es-UY" dirty="0" smtClean="0"/>
              <a:t>BULANTI</a:t>
            </a:r>
          </a:p>
          <a:p>
            <a:r>
              <a:rPr lang="es-UY" dirty="0" smtClean="0"/>
              <a:t>FERNANDO LAUNAS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88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Deporte escolar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Ángela </a:t>
            </a:r>
            <a:r>
              <a:rPr lang="es-UY" dirty="0" err="1" smtClean="0"/>
              <a:t>Aisenstein</a:t>
            </a:r>
            <a:r>
              <a:rPr lang="es-UY" dirty="0" smtClean="0"/>
              <a:t>. </a:t>
            </a:r>
            <a:r>
              <a:rPr lang="es-UY" dirty="0"/>
              <a:t>C</a:t>
            </a:r>
            <a:r>
              <a:rPr lang="es-UY" dirty="0" smtClean="0"/>
              <a:t>onsidera </a:t>
            </a:r>
            <a:r>
              <a:rPr lang="es-UY" dirty="0"/>
              <a:t>el deporte como una práctica corporal dentro del campo de la cultura </a:t>
            </a:r>
            <a:r>
              <a:rPr lang="es-UY" dirty="0" smtClean="0"/>
              <a:t>física, supone </a:t>
            </a:r>
            <a:r>
              <a:rPr lang="es-UY" dirty="0"/>
              <a:t>conocer y reconocer aspectos del deporte como sus </a:t>
            </a:r>
            <a:r>
              <a:rPr lang="es-UY" dirty="0" smtClean="0"/>
              <a:t>lógicas, </a:t>
            </a:r>
            <a:r>
              <a:rPr lang="es-UY" dirty="0"/>
              <a:t>objetivos y componentes estructurales y técnicos</a:t>
            </a:r>
            <a:r>
              <a:rPr lang="es-UY" dirty="0" smtClean="0"/>
              <a:t>. </a:t>
            </a:r>
            <a:r>
              <a:rPr lang="es-UY" dirty="0"/>
              <a:t>También identificar y distribuir estos saberes deportivos para que sirvan como forma de acceso y difusión de prácticas saberes y valores que importan en la sociedad</a:t>
            </a:r>
            <a:r>
              <a:rPr lang="es-UY" dirty="0" smtClean="0"/>
              <a:t>, </a:t>
            </a:r>
            <a:r>
              <a:rPr lang="es-UY" dirty="0"/>
              <a:t>y por último reconocer su </a:t>
            </a:r>
            <a:r>
              <a:rPr lang="es-UY" dirty="0" smtClean="0"/>
              <a:t>historicidad, </a:t>
            </a:r>
            <a:r>
              <a:rPr lang="es-UY" dirty="0"/>
              <a:t>el deporte como construcción social y </a:t>
            </a:r>
            <a:r>
              <a:rPr lang="es-UY" dirty="0" smtClean="0"/>
              <a:t>política, </a:t>
            </a:r>
            <a:r>
              <a:rPr lang="es-UY" dirty="0"/>
              <a:t>como práctica </a:t>
            </a:r>
            <a:r>
              <a:rPr lang="es-UY" dirty="0" smtClean="0"/>
              <a:t>cultural.</a:t>
            </a:r>
          </a:p>
          <a:p>
            <a:r>
              <a:rPr lang="es-UY" dirty="0" err="1" smtClean="0"/>
              <a:t>Oroño</a:t>
            </a:r>
            <a:r>
              <a:rPr lang="es-UY" dirty="0" smtClean="0"/>
              <a:t>, Pérez y Cal (2019). </a:t>
            </a:r>
            <a:r>
              <a:rPr lang="es-UY" dirty="0"/>
              <a:t>Comprender el deporte como una práctica social cultural e histórica permite reinterpretarlo y transformarlo en estrecha relación con las demandas y características locales de donde está sucediendo. Entendiéndolo como práctica cultural es que también se justifica su democratización y acceso para toda la población y no solo para un recorte de ella punto </a:t>
            </a:r>
            <a:endParaRPr lang="es-UY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2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Deporte escolar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Jiménez </a:t>
            </a:r>
            <a:r>
              <a:rPr lang="es-UY" dirty="0" err="1"/>
              <a:t>Jiménez</a:t>
            </a:r>
            <a:r>
              <a:rPr lang="es-UY" dirty="0"/>
              <a:t> </a:t>
            </a:r>
            <a:r>
              <a:rPr lang="es-UY" dirty="0" smtClean="0"/>
              <a:t>2012. </a:t>
            </a:r>
            <a:r>
              <a:rPr lang="es-UY" dirty="0"/>
              <a:t>S</a:t>
            </a:r>
            <a:r>
              <a:rPr lang="es-UY" dirty="0" smtClean="0"/>
              <a:t>i </a:t>
            </a:r>
            <a:r>
              <a:rPr lang="es-UY" dirty="0"/>
              <a:t>tomamos como referencia la lógica </a:t>
            </a:r>
            <a:r>
              <a:rPr lang="es-UY" dirty="0" smtClean="0"/>
              <a:t>interna (</a:t>
            </a:r>
            <a:r>
              <a:rPr lang="es-UY" dirty="0" err="1" smtClean="0"/>
              <a:t>Pralebas</a:t>
            </a:r>
            <a:r>
              <a:rPr lang="es-UY" dirty="0" smtClean="0"/>
              <a:t>, </a:t>
            </a:r>
            <a:r>
              <a:rPr lang="es-UY" dirty="0"/>
              <a:t>espacio-tiempo objetos y otros protagonistas sus características y su delimitación </a:t>
            </a:r>
            <a:r>
              <a:rPr lang="es-UY" dirty="0" smtClean="0"/>
              <a:t>reglamentaria) </a:t>
            </a:r>
            <a:r>
              <a:rPr lang="es-UY" dirty="0"/>
              <a:t>de un deporte estaremos en condiciones de poder diseñar o seleccionar intencionalmente situaciones de enseñanza con criterios de facilitación pedagógica que den cabida en sus contextos a los elementos estructurales previamente identificados</a:t>
            </a:r>
            <a:r>
              <a:rPr lang="es-UY" dirty="0" smtClean="0"/>
              <a:t>.</a:t>
            </a:r>
          </a:p>
          <a:p>
            <a:r>
              <a:rPr lang="es-UY" dirty="0" smtClean="0"/>
              <a:t>Corbo 2019. Su </a:t>
            </a:r>
            <a:r>
              <a:rPr lang="es-UY" dirty="0"/>
              <a:t>enseñanza por </a:t>
            </a:r>
            <a:r>
              <a:rPr lang="es-UY" dirty="0" smtClean="0"/>
              <a:t>tanto, </a:t>
            </a:r>
            <a:r>
              <a:rPr lang="es-UY" dirty="0"/>
              <a:t>desde una perspectiva estrictamente </a:t>
            </a:r>
            <a:r>
              <a:rPr lang="es-UY" dirty="0" smtClean="0"/>
              <a:t>educativa, </a:t>
            </a:r>
            <a:r>
              <a:rPr lang="es-UY" dirty="0"/>
              <a:t>deberá contemplar las diversas formas en que los sujetos participen del deporte como fenómeno social y </a:t>
            </a:r>
            <a:r>
              <a:rPr lang="es-UY" dirty="0" smtClean="0"/>
              <a:t>cultural, </a:t>
            </a:r>
            <a:r>
              <a:rPr lang="es-UY" dirty="0"/>
              <a:t>trascendiendo la propia práctica el juego deportivo como representaciones hegemónica en las </a:t>
            </a:r>
            <a:r>
              <a:rPr lang="es-UY" dirty="0" smtClean="0"/>
              <a:t>escuelas.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Deporte escolar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err="1"/>
              <a:t>Sarni</a:t>
            </a:r>
            <a:r>
              <a:rPr lang="es-UY" dirty="0"/>
              <a:t> 2018 afirma que de ser seleccionado el deporte como parte de la educación física que hemos de </a:t>
            </a:r>
            <a:r>
              <a:rPr lang="es-UY" dirty="0" smtClean="0"/>
              <a:t>enseñar, </a:t>
            </a:r>
            <a:r>
              <a:rPr lang="es-UY" dirty="0"/>
              <a:t>debemos contemplar </a:t>
            </a:r>
            <a:r>
              <a:rPr lang="es-UY" dirty="0" smtClean="0"/>
              <a:t>que: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UY" dirty="0" smtClean="0"/>
              <a:t>Su </a:t>
            </a:r>
            <a:r>
              <a:rPr lang="es-UY" dirty="0"/>
              <a:t>tratamiento no puede agotarse en la práctica aunque ella </a:t>
            </a:r>
            <a:r>
              <a:rPr lang="es-UY" dirty="0" smtClean="0"/>
              <a:t>central; </a:t>
            </a:r>
            <a:br>
              <a:rPr lang="es-UY" dirty="0" smtClean="0"/>
            </a:br>
            <a:r>
              <a:rPr lang="es-UY" dirty="0" smtClean="0"/>
              <a:t>Supera </a:t>
            </a:r>
            <a:r>
              <a:rPr lang="es-UY" dirty="0"/>
              <a:t>una modalidad concreta </a:t>
            </a:r>
            <a:r>
              <a:rPr lang="es-UY" dirty="0" smtClean="0"/>
              <a:t>(el </a:t>
            </a:r>
            <a:r>
              <a:rPr lang="es-UY" dirty="0"/>
              <a:t>deporte es mucho más que un </a:t>
            </a:r>
            <a:r>
              <a:rPr lang="es-UY" dirty="0" smtClean="0"/>
              <a:t>deporte);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UY" dirty="0" smtClean="0"/>
              <a:t>(Con) forma </a:t>
            </a:r>
            <a:r>
              <a:rPr lang="es-UY" dirty="0"/>
              <a:t>el campo de la educación física construyendo sentido con </a:t>
            </a:r>
            <a:r>
              <a:rPr lang="es-UY" dirty="0" smtClean="0"/>
              <a:t>ella;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UY" dirty="0"/>
              <a:t>C</a:t>
            </a:r>
            <a:r>
              <a:rPr lang="es-UY" dirty="0" smtClean="0"/>
              <a:t>omo </a:t>
            </a:r>
            <a:r>
              <a:rPr lang="es-UY" dirty="0"/>
              <a:t>recorte </a:t>
            </a:r>
            <a:r>
              <a:rPr lang="es-UY" dirty="0" smtClean="0"/>
              <a:t>(significativo) </a:t>
            </a:r>
            <a:r>
              <a:rPr lang="es-UY" dirty="0"/>
              <a:t>de </a:t>
            </a:r>
            <a:r>
              <a:rPr lang="es-UY" dirty="0" smtClean="0"/>
              <a:t>saber, </a:t>
            </a:r>
            <a:r>
              <a:rPr lang="es-UY" dirty="0"/>
              <a:t>se integra la escolaridad a efectos de colaborar con la formación de un ciudadano </a:t>
            </a:r>
            <a:r>
              <a:rPr lang="es-UY" dirty="0" smtClean="0"/>
              <a:t>que, </a:t>
            </a:r>
            <a:r>
              <a:rPr lang="es-UY" dirty="0"/>
              <a:t>como sujeto </a:t>
            </a:r>
            <a:r>
              <a:rPr lang="es-UY" dirty="0" smtClean="0"/>
              <a:t>social, </a:t>
            </a:r>
            <a:r>
              <a:rPr lang="es-UY" dirty="0"/>
              <a:t>sea capaz de valorar y transformar su cultura considerando el bien </a:t>
            </a:r>
            <a:r>
              <a:rPr lang="es-UY" dirty="0" smtClean="0"/>
              <a:t>común, </a:t>
            </a:r>
            <a:r>
              <a:rPr lang="es-UY" dirty="0"/>
              <a:t>además de su </a:t>
            </a:r>
            <a:r>
              <a:rPr lang="es-UY" dirty="0" smtClean="0"/>
              <a:t>felicidad, </a:t>
            </a:r>
            <a:r>
              <a:rPr lang="es-UY" dirty="0"/>
              <a:t>bienestar o incluso destaque personal o grupal que pueda otorgarle realizar educación física y deporte en ella.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9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Modelos de enseñanza del deporte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304" y="1880315"/>
            <a:ext cx="11887200" cy="4816699"/>
          </a:xfrm>
        </p:spPr>
        <p:txBody>
          <a:bodyPr>
            <a:normAutofit lnSpcReduction="10000"/>
          </a:bodyPr>
          <a:lstStyle/>
          <a:p>
            <a:pPr fontAlgn="b"/>
            <a:r>
              <a:rPr lang="es-UY" dirty="0" err="1" smtClean="0"/>
              <a:t>Oroño</a:t>
            </a:r>
            <a:r>
              <a:rPr lang="es-UY" dirty="0" smtClean="0"/>
              <a:t>, </a:t>
            </a:r>
            <a:r>
              <a:rPr lang="es-UY" dirty="0" err="1" smtClean="0"/>
              <a:t>Perez</a:t>
            </a:r>
            <a:r>
              <a:rPr lang="es-UY" dirty="0" smtClean="0"/>
              <a:t> y Cal (2019). A </a:t>
            </a:r>
            <a:r>
              <a:rPr lang="es-UY" dirty="0"/>
              <a:t>partir de las diferentes concepciones de deporte y de enseñanza que se utilicen como ejes estructuradores el contenido se recortará y presentará de variadas maneras punto a continuación nos referiremos a tres modelos. </a:t>
            </a:r>
            <a:endParaRPr lang="en-US" dirty="0"/>
          </a:p>
          <a:p>
            <a:pPr fontAlgn="b"/>
            <a:r>
              <a:rPr lang="es-UY" u="sng" dirty="0"/>
              <a:t>Modelo </a:t>
            </a:r>
            <a:r>
              <a:rPr lang="es-UY" u="sng" dirty="0" smtClean="0"/>
              <a:t>técnico, </a:t>
            </a:r>
            <a:r>
              <a:rPr lang="es-UY" dirty="0"/>
              <a:t>aquí los objetivos de la enseñanza están centrados en adquisición cerrada </a:t>
            </a:r>
            <a:r>
              <a:rPr lang="es-UY" dirty="0" smtClean="0"/>
              <a:t>de técnicas, </a:t>
            </a:r>
            <a:r>
              <a:rPr lang="es-UY" dirty="0"/>
              <a:t>aspectos reglamentarios y tácticas fundamentales del deporte en </a:t>
            </a:r>
            <a:r>
              <a:rPr lang="es-UY" dirty="0" smtClean="0"/>
              <a:t>cuestión, </a:t>
            </a:r>
            <a:r>
              <a:rPr lang="es-UY" dirty="0"/>
              <a:t>en </a:t>
            </a:r>
            <a:r>
              <a:rPr lang="es-UY" dirty="0" smtClean="0"/>
              <a:t>general, </a:t>
            </a:r>
            <a:r>
              <a:rPr lang="es-UY" dirty="0"/>
              <a:t>aislado del </a:t>
            </a:r>
            <a:r>
              <a:rPr lang="es-UY" dirty="0" smtClean="0"/>
              <a:t>juego, </a:t>
            </a:r>
            <a:r>
              <a:rPr lang="es-UY" dirty="0"/>
              <a:t>y se desarrollan siempre por dentro de lo que </a:t>
            </a:r>
            <a:r>
              <a:rPr lang="es-UY" dirty="0" err="1" smtClean="0"/>
              <a:t>Parlebás</a:t>
            </a:r>
            <a:r>
              <a:rPr lang="es-UY" dirty="0" smtClean="0"/>
              <a:t> </a:t>
            </a:r>
            <a:r>
              <a:rPr lang="es-UY" dirty="0"/>
              <a:t>llama lógica interna del deporte.</a:t>
            </a:r>
            <a:endParaRPr lang="en-US" dirty="0"/>
          </a:p>
          <a:p>
            <a:pPr fontAlgn="b"/>
            <a:r>
              <a:rPr lang="es-UY" u="sng" dirty="0"/>
              <a:t>Modelo </a:t>
            </a:r>
            <a:r>
              <a:rPr lang="es-UY" u="sng" dirty="0" smtClean="0"/>
              <a:t>comprensivo, </a:t>
            </a:r>
            <a:r>
              <a:rPr lang="es-UY" dirty="0"/>
              <a:t>el propósito central de las prácticas de enseñanzas </a:t>
            </a:r>
            <a:r>
              <a:rPr lang="es-UY" dirty="0" smtClean="0"/>
              <a:t>es la </a:t>
            </a:r>
            <a:r>
              <a:rPr lang="es-UY" dirty="0"/>
              <a:t>comprensión del </a:t>
            </a:r>
            <a:r>
              <a:rPr lang="es-UY" dirty="0" smtClean="0"/>
              <a:t>juego, </a:t>
            </a:r>
            <a:r>
              <a:rPr lang="es-UY" dirty="0"/>
              <a:t>por lo que el criterio organizador del contenido se desplaza las características funcionales del </a:t>
            </a:r>
            <a:r>
              <a:rPr lang="es-UY" dirty="0" smtClean="0"/>
              <a:t>deporte, </a:t>
            </a:r>
            <a:r>
              <a:rPr lang="es-UY" dirty="0"/>
              <a:t>es decir a las fases del juego y sus derivaciones. Se promueve la resolución de problemas en el </a:t>
            </a:r>
            <a:r>
              <a:rPr lang="es-UY" dirty="0" smtClean="0"/>
              <a:t>propio </a:t>
            </a:r>
            <a:r>
              <a:rPr lang="es-UY" dirty="0"/>
              <a:t>juego por sobre las técnicas. </a:t>
            </a:r>
            <a:endParaRPr lang="en-US" dirty="0"/>
          </a:p>
          <a:p>
            <a:pPr fontAlgn="b"/>
            <a:r>
              <a:rPr lang="es-UY" u="sng" dirty="0"/>
              <a:t>Modelo </a:t>
            </a:r>
            <a:r>
              <a:rPr lang="es-UY" u="sng" dirty="0" err="1" smtClean="0"/>
              <a:t>sociocomprensivo</a:t>
            </a:r>
            <a:r>
              <a:rPr lang="es-UY" u="sng" dirty="0" smtClean="0"/>
              <a:t>, </a:t>
            </a:r>
            <a:r>
              <a:rPr lang="es-UY" dirty="0"/>
              <a:t>pretende incorporar dimensiones complejas a las prácticas de enseñanza </a:t>
            </a:r>
            <a:r>
              <a:rPr lang="es-UY" dirty="0" smtClean="0"/>
              <a:t>deportiva. </a:t>
            </a:r>
            <a:r>
              <a:rPr lang="es-UY" dirty="0"/>
              <a:t>P</a:t>
            </a:r>
            <a:r>
              <a:rPr lang="es-UY" dirty="0" smtClean="0"/>
              <a:t>ara esto, </a:t>
            </a:r>
            <a:r>
              <a:rPr lang="es-UY" dirty="0"/>
              <a:t>resulta inminente trascender la lógica interna e integrar aspectos que permiten vincular la enseñanza del territorio </a:t>
            </a:r>
            <a:r>
              <a:rPr lang="es-UY" dirty="0" smtClean="0"/>
              <a:t>a lo </a:t>
            </a:r>
            <a:r>
              <a:rPr lang="es-UY" dirty="0"/>
              <a:t>histórico social y </a:t>
            </a:r>
            <a:r>
              <a:rPr lang="es-UY" dirty="0" smtClean="0"/>
              <a:t>cultural. </a:t>
            </a:r>
            <a:r>
              <a:rPr lang="es-UY" dirty="0"/>
              <a:t>E</a:t>
            </a:r>
            <a:r>
              <a:rPr lang="es-UY" dirty="0" smtClean="0"/>
              <a:t>s </a:t>
            </a:r>
            <a:r>
              <a:rPr lang="es-UY" dirty="0"/>
              <a:t>de vital importancia que la práctica de enseñanza pueda justificarse en el contexto donde se desarrolla. La enseñanza deportiva se ocupará de formar </a:t>
            </a:r>
            <a:r>
              <a:rPr lang="es-UY" dirty="0" smtClean="0"/>
              <a:t>al practicante, </a:t>
            </a:r>
            <a:r>
              <a:rPr lang="es-UY" dirty="0"/>
              <a:t>al </a:t>
            </a:r>
            <a:r>
              <a:rPr lang="es-UY" dirty="0" smtClean="0"/>
              <a:t>consumidor, </a:t>
            </a:r>
            <a:r>
              <a:rPr lang="es-UY" dirty="0"/>
              <a:t>al espectador y al ciudadano.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36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EDUCACIÓN DEPORTIVA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8338" y="2421228"/>
            <a:ext cx="9890975" cy="4211392"/>
          </a:xfrm>
        </p:spPr>
        <p:txBody>
          <a:bodyPr>
            <a:normAutofit/>
          </a:bodyPr>
          <a:lstStyle/>
          <a:p>
            <a:r>
              <a:rPr lang="es-ES" dirty="0" smtClean="0"/>
              <a:t>La </a:t>
            </a:r>
            <a:r>
              <a:rPr lang="es-ES" dirty="0"/>
              <a:t>educación deportiva presupone dar prioridad al propósito </a:t>
            </a:r>
            <a:r>
              <a:rPr lang="es-ES" dirty="0" smtClean="0"/>
              <a:t>educativo que debe caracterizar y conducir el proceso de enseñanza deportiva en el marco del  currículo escolar. </a:t>
            </a:r>
          </a:p>
          <a:p>
            <a:r>
              <a:rPr lang="es-ES" dirty="0" smtClean="0"/>
              <a:t>Se trata de un planteamiento y de una idea de educación que habrá de reflexionarse en </a:t>
            </a:r>
            <a:r>
              <a:rPr lang="es-ES" dirty="0"/>
              <a:t>la medida en que la </a:t>
            </a:r>
            <a:r>
              <a:rPr lang="es-ES" dirty="0" smtClean="0"/>
              <a:t>enseñanza </a:t>
            </a:r>
            <a:r>
              <a:rPr lang="es-ES" dirty="0"/>
              <a:t>deportiva escolar pretenda propiciar, paralelamente, una mejora de la </a:t>
            </a:r>
            <a:r>
              <a:rPr lang="es-ES" dirty="0" smtClean="0"/>
              <a:t>competencia </a:t>
            </a:r>
            <a:r>
              <a:rPr lang="es-ES" dirty="0"/>
              <a:t>motriz deportiva, una socialización crítica en la cultura deportiva y una </a:t>
            </a:r>
            <a:r>
              <a:rPr lang="es-ES" dirty="0" smtClean="0"/>
              <a:t>transformación. </a:t>
            </a:r>
          </a:p>
          <a:p>
            <a:r>
              <a:rPr lang="es-ES" dirty="0" smtClean="0"/>
              <a:t>Mariana </a:t>
            </a:r>
            <a:r>
              <a:rPr lang="es-ES" dirty="0" err="1" smtClean="0"/>
              <a:t>Sarni</a:t>
            </a:r>
            <a:r>
              <a:rPr 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761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EDUCACIÓN DEPORTIVA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Velázquez Buendía (2001) señala la importancia de la idea de educación deportiva, cuyo concepto incluye, o debería incluir tanto finalidades de mejora de la competencia motriz deportiva como de desarrollo de las dimensiones afectivas, éticas y morales del sujeto, de su capacidad y sentido crítico, y de su compromiso con la transformación y la mejora de la cultura deportiva integrada en la sociedad de la que forma parte. </a:t>
            </a:r>
          </a:p>
          <a:p>
            <a:r>
              <a:rPr lang="es-ES" dirty="0"/>
              <a:t>La idea de educación deportiva va más allá de las ideas de enseñanza deportiva y de iniciación deportiva, que tienden a centrarse y a situar su preocupación en la mera enseñanza y mejora de la competencia motriz deportiva, y, por otra parte, que la acción del profesorado debe orientarse de manera que los aprendizajes deportivos presupongan tal educación deportiva.</a:t>
            </a:r>
          </a:p>
        </p:txBody>
      </p:sp>
    </p:spTree>
    <p:extLst>
      <p:ext uri="{BB962C8B-B14F-4D97-AF65-F5344CB8AC3E}">
        <p14:creationId xmlns:p14="http://schemas.microsoft.com/office/powerpoint/2010/main" val="32026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EDUCACIÓN DEPORTIVA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4565" y="2084832"/>
            <a:ext cx="10319197" cy="436465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La </a:t>
            </a:r>
            <a:r>
              <a:rPr lang="es-ES" dirty="0"/>
              <a:t>idea de educación deportiva circunscribe la </a:t>
            </a:r>
            <a:r>
              <a:rPr lang="es-ES" dirty="0" smtClean="0"/>
              <a:t>enseñanza deportiva </a:t>
            </a:r>
            <a:r>
              <a:rPr lang="es-ES" dirty="0"/>
              <a:t>que tiene lugar en el contexto escolar, planteada con una orientación </a:t>
            </a:r>
            <a:r>
              <a:rPr lang="es-ES" dirty="0" smtClean="0"/>
              <a:t>prioritariamente </a:t>
            </a:r>
            <a:r>
              <a:rPr lang="es-ES" dirty="0"/>
              <a:t>educativa</a:t>
            </a:r>
            <a:r>
              <a:rPr lang="es-ES" dirty="0" smtClean="0"/>
              <a:t>. </a:t>
            </a:r>
          </a:p>
          <a:p>
            <a:r>
              <a:rPr lang="es-ES" dirty="0" smtClean="0"/>
              <a:t>Es preciso </a:t>
            </a:r>
            <a:r>
              <a:rPr lang="es-ES" dirty="0"/>
              <a:t>cuestionar aquel deporte que se ha venido enseñando ―y que incluso se </a:t>
            </a:r>
            <a:r>
              <a:rPr lang="es-ES" dirty="0" smtClean="0"/>
              <a:t>sigue enseñando</a:t>
            </a:r>
            <a:r>
              <a:rPr lang="es-ES" dirty="0"/>
              <a:t>― </a:t>
            </a:r>
            <a:r>
              <a:rPr lang="es-ES" dirty="0" smtClean="0"/>
              <a:t>sin </a:t>
            </a:r>
            <a:r>
              <a:rPr lang="es-ES" dirty="0"/>
              <a:t>reflexión crítica: el deporte se enseña tal cual </a:t>
            </a:r>
            <a:r>
              <a:rPr lang="es-ES" dirty="0" smtClean="0"/>
              <a:t>se observa</a:t>
            </a:r>
            <a:r>
              <a:rPr lang="es-ES" dirty="0"/>
              <a:t>, se piensa, se propone, se practica y se </a:t>
            </a:r>
            <a:r>
              <a:rPr lang="es-ES" dirty="0" smtClean="0"/>
              <a:t>reproduce </a:t>
            </a:r>
            <a:r>
              <a:rPr lang="es-ES" dirty="0"/>
              <a:t>fuera de la escuela, ya sea </a:t>
            </a:r>
            <a:r>
              <a:rPr lang="es-ES" dirty="0" smtClean="0"/>
              <a:t>bajo su </a:t>
            </a:r>
            <a:r>
              <a:rPr lang="es-ES" dirty="0"/>
              <a:t>orientación hegemónica de alto rendimiento o de la propiamente </a:t>
            </a:r>
            <a:r>
              <a:rPr lang="es-ES" dirty="0" smtClean="0"/>
              <a:t>recreativa. </a:t>
            </a:r>
          </a:p>
          <a:p>
            <a:r>
              <a:rPr lang="es-ES" dirty="0"/>
              <a:t>U</a:t>
            </a:r>
            <a:r>
              <a:rPr lang="es-ES" dirty="0" smtClean="0"/>
              <a:t>n </a:t>
            </a:r>
            <a:r>
              <a:rPr lang="es-ES" dirty="0"/>
              <a:t>desafío será problematizar la enseñanza </a:t>
            </a:r>
            <a:r>
              <a:rPr lang="es-ES" dirty="0" smtClean="0"/>
              <a:t>deportiva</a:t>
            </a:r>
            <a:r>
              <a:rPr lang="es-ES" dirty="0"/>
              <a:t>, de </a:t>
            </a:r>
            <a:r>
              <a:rPr lang="es-ES" dirty="0" smtClean="0"/>
              <a:t>manera que </a:t>
            </a:r>
            <a:r>
              <a:rPr lang="es-ES" dirty="0"/>
              <a:t>su finalidad se extienda a la formación de ciudadanos y ciudadanas como </a:t>
            </a:r>
            <a:r>
              <a:rPr lang="es-ES" dirty="0" smtClean="0"/>
              <a:t>espectadores </a:t>
            </a:r>
            <a:r>
              <a:rPr lang="es-ES" dirty="0"/>
              <a:t>y como consumidores, unos y otras, de productos y servicios deportivos, </a:t>
            </a:r>
            <a:r>
              <a:rPr lang="es-ES" dirty="0" smtClean="0"/>
              <a:t>con crítica </a:t>
            </a:r>
            <a:r>
              <a:rPr lang="es-ES" dirty="0"/>
              <a:t>colectiva a la problemática como punto de partida de un proceso de </a:t>
            </a:r>
            <a:r>
              <a:rPr lang="es-ES" dirty="0" smtClean="0"/>
              <a:t>transformación </a:t>
            </a:r>
            <a:r>
              <a:rPr lang="es-ES" dirty="0"/>
              <a:t>de la cultura del deporte, a partir de la reconstrucción del trabajo pedagógico de </a:t>
            </a:r>
            <a:r>
              <a:rPr lang="es-ES" dirty="0" smtClean="0"/>
              <a:t>la Educación </a:t>
            </a:r>
            <a:r>
              <a:rPr lang="es-ES" dirty="0"/>
              <a:t>Física escolar.</a:t>
            </a:r>
            <a:br>
              <a:rPr lang="es-E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1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taller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777285"/>
            <a:ext cx="9720073" cy="45320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UY" b="1" dirty="0" smtClean="0"/>
              <a:t>Formar 6 Grupos</a:t>
            </a:r>
          </a:p>
          <a:p>
            <a:pPr marL="0" indent="0">
              <a:buNone/>
            </a:pPr>
            <a:r>
              <a:rPr lang="es-UY" b="1" dirty="0" smtClean="0"/>
              <a:t>Leer y reflexionar sobre el texto </a:t>
            </a:r>
          </a:p>
          <a:p>
            <a:pPr marL="0" indent="0">
              <a:buNone/>
            </a:pPr>
            <a:r>
              <a:rPr lang="es-UY" b="1" dirty="0" smtClean="0"/>
              <a:t>Presentar</a:t>
            </a:r>
          </a:p>
          <a:p>
            <a:pPr marL="457200" indent="-457200">
              <a:buFont typeface="+mj-lt"/>
              <a:buAutoNum type="arabicPeriod"/>
            </a:pPr>
            <a:r>
              <a:rPr lang="es-UY" b="1" dirty="0" smtClean="0"/>
              <a:t>DEPORTE Y ESCUELA ¿SEPARADOS AL NACER? (PARTE 1)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s-UY" b="1" dirty="0" smtClean="0"/>
              <a:t>DEPORTE Y ESCUELA ¿SEPARADOS AL NACER? (PARTE 2)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s-UY" b="1" dirty="0" smtClean="0"/>
              <a:t>EL DEPORTE ESCOLAR. HÉCTOR CIRIO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s-UY" b="1" dirty="0" smtClean="0"/>
              <a:t>LA DEPORTIVIZACIÓN DE LA EDUCACIÓN FÍSICA ESCOLAR. HÉCTOR CIRIO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s-UY" b="1" dirty="0" smtClean="0"/>
              <a:t>EL DEPORTE DE LA ESCUELA: JUGAR EL DEPORTE. UNA NECESARIA RECONSTRUCCIÓN REFLEXIVA, CRÍTICA Y CREATIVA DEL CONTENIDO. GRASSO</a:t>
            </a:r>
          </a:p>
          <a:p>
            <a:pPr marL="457200" indent="-457200">
              <a:buFont typeface="+mj-lt"/>
              <a:buAutoNum type="arabicPeriod"/>
            </a:pPr>
            <a:r>
              <a:rPr lang="es-UY" b="1" dirty="0" smtClean="0"/>
              <a:t>EDUCACIÓN DEPORTIVA EN LA EDUCACIÓN FÍSICA ESCOLAR. UN PROCESO DE RESISTENCIA. MARIANA SARNI</a:t>
            </a:r>
            <a:endParaRPr lang="en-US" dirty="0" smtClean="0"/>
          </a:p>
          <a:p>
            <a:pPr marL="457200" indent="-457200">
              <a:buFont typeface="+mj-lt"/>
              <a:buAutoNum type="arabicParenR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9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DEPORTE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916568"/>
              </p:ext>
            </p:extLst>
          </p:nvPr>
        </p:nvGraphicFramePr>
        <p:xfrm>
          <a:off x="5589431" y="1094173"/>
          <a:ext cx="6439437" cy="5280867"/>
        </p:xfrm>
        <a:graphic>
          <a:graphicData uri="http://schemas.openxmlformats.org/drawingml/2006/table">
            <a:tbl>
              <a:tblPr/>
              <a:tblGrid>
                <a:gridCol w="2511380"/>
                <a:gridCol w="2768959"/>
                <a:gridCol w="1159098"/>
              </a:tblGrid>
              <a:tr h="1299621"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  <a:latin typeface="Tahoma" panose="020B0604030504040204" pitchFamily="34" charset="0"/>
                        </a:rPr>
                        <a:t>DEPORTE</a:t>
                      </a:r>
                      <a:endParaRPr lang="en-US" sz="1200" dirty="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Tahoma" panose="020B0604030504040204" pitchFamily="34" charset="0"/>
                        </a:rPr>
                        <a:t>Juego</a:t>
                      </a:r>
                      <a:endParaRPr lang="en-US" sz="120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effectLst/>
                          <a:latin typeface="Tahoma" panose="020B0604030504040204" pitchFamily="34" charset="0"/>
                        </a:rPr>
                        <a:t>Todos los deportes nacen como juegos, con carácter lúdico</a:t>
                      </a:r>
                      <a:endParaRPr lang="es-ES" sz="120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561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Tahoma" panose="020B0604030504040204" pitchFamily="34" charset="0"/>
                        </a:rPr>
                        <a:t>Situación Motriz</a:t>
                      </a:r>
                      <a:endParaRPr lang="en-US" sz="120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effectLst/>
                          <a:latin typeface="Tahoma" panose="020B0604030504040204" pitchFamily="34" charset="0"/>
                        </a:rPr>
                        <a:t>Implican ejercicio físico y motricidad más compleja</a:t>
                      </a:r>
                      <a:endParaRPr lang="es-ES" sz="120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127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effectLst/>
                          <a:latin typeface="Tahoma" panose="020B0604030504040204" pitchFamily="34" charset="0"/>
                        </a:rPr>
                        <a:t>Competición</a:t>
                      </a:r>
                      <a:endParaRPr lang="en-US" sz="1200" dirty="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effectLst/>
                          <a:latin typeface="Tahoma" panose="020B0604030504040204" pitchFamily="34" charset="0"/>
                        </a:rPr>
                        <a:t>Superar una marca o un adversario(s)</a:t>
                      </a:r>
                      <a:endParaRPr lang="es-ES" sz="1200" dirty="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127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Tahoma" panose="020B0604030504040204" pitchFamily="34" charset="0"/>
                        </a:rPr>
                        <a:t>Reglas</a:t>
                      </a:r>
                      <a:endParaRPr lang="en-US" sz="120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Tahoma" panose="020B0604030504040204" pitchFamily="34" charset="0"/>
                        </a:rPr>
                        <a:t>Reglas codificadas y estandarizadas</a:t>
                      </a:r>
                      <a:endParaRPr lang="en-US" sz="120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99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Tahoma" panose="020B0604030504040204" pitchFamily="34" charset="0"/>
                        </a:rPr>
                        <a:t>Institucionalización</a:t>
                      </a:r>
                      <a:endParaRPr lang="en-US" sz="120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effectLst/>
                          <a:latin typeface="Tahoma" panose="020B0604030504040204" pitchFamily="34" charset="0"/>
                        </a:rPr>
                        <a:t>Está regido por instituciones oficiales (federaciones, etc.)</a:t>
                      </a:r>
                      <a:endParaRPr lang="es-ES" sz="1200" dirty="0">
                        <a:effectLst/>
                      </a:endParaRPr>
                    </a:p>
                  </a:txBody>
                  <a:tcPr marL="61888" marR="61888" marT="30944" marB="309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471281" y="1885244"/>
            <a:ext cx="5002240" cy="4869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400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Parlebás</a:t>
            </a:r>
            <a:r>
              <a:rPr lang="es-AR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(1988) define el juego deportivo como “el conjunto finito y </a:t>
            </a:r>
            <a:r>
              <a:rPr lang="es-AR" sz="2400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enumerable</a:t>
            </a:r>
            <a:r>
              <a:rPr lang="es-AR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las situaciones motrices, codificadas bajo la forma de competición, e institucionalizada”. Del mismo modo define el juego deportivo como “toda situación motriz de enfrentamiento codificado, llamado juego o deporte por las instancias sociales”.</a:t>
            </a:r>
            <a:endParaRPr lang="en-US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4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Hernández Moreno (1994) añade a esta última definición que el deporte “es una situación motriz de competición, reglada, de carácter lúdico e institucionalizada”.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38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ENSEÑANZA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Camilloni</a:t>
            </a:r>
            <a:r>
              <a:rPr lang="es-ES" dirty="0" smtClean="0"/>
              <a:t> </a:t>
            </a:r>
            <a:r>
              <a:rPr lang="es-ES" dirty="0"/>
              <a:t>(2007), </a:t>
            </a:r>
            <a:r>
              <a:rPr lang="es-ES" dirty="0" smtClean="0"/>
              <a:t>“intento </a:t>
            </a:r>
            <a:r>
              <a:rPr lang="es-ES" dirty="0"/>
              <a:t>de alguien de transmitir cierto contenido a otra </a:t>
            </a:r>
            <a:r>
              <a:rPr lang="es-ES" dirty="0" smtClean="0"/>
              <a:t>persona”.</a:t>
            </a:r>
          </a:p>
          <a:p>
            <a:r>
              <a:rPr lang="es-ES" dirty="0" err="1"/>
              <a:t>Camilloni</a:t>
            </a:r>
            <a:r>
              <a:rPr lang="es-ES" dirty="0"/>
              <a:t> (2007</a:t>
            </a:r>
            <a:r>
              <a:rPr lang="es-ES" dirty="0" smtClean="0"/>
              <a:t>) existen </a:t>
            </a:r>
            <a:r>
              <a:rPr lang="es-ES" dirty="0"/>
              <a:t>tres elementos componentes del proceso educativo, el enseñante, el aprendiz y el contenido a ser aprendido</a:t>
            </a:r>
            <a:r>
              <a:rPr lang="es-ES" dirty="0" smtClean="0"/>
              <a:t>.</a:t>
            </a:r>
          </a:p>
          <a:p>
            <a:r>
              <a:rPr lang="es-ES" dirty="0" err="1"/>
              <a:t>Fenstermacher</a:t>
            </a:r>
            <a:r>
              <a:rPr lang="es-ES" dirty="0"/>
              <a:t> (1989), para el proceso de enseñanza, “hay una persona, P, que posee cierto contenido, C, y trata de transmitirlo o impartirlo a una persona, R, que inicialmente carece de C, P y R se comprometen en una relación a fin de que R adquiera C</a:t>
            </a:r>
            <a:r>
              <a:rPr lang="es-ES" dirty="0" smtClean="0"/>
              <a:t>”.</a:t>
            </a:r>
            <a:endParaRPr lang="es-ES" dirty="0"/>
          </a:p>
          <a:p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9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Espasandín</a:t>
            </a:r>
            <a:r>
              <a:rPr lang="es-ES" dirty="0"/>
              <a:t>, 2004, p. </a:t>
            </a:r>
            <a:r>
              <a:rPr lang="es-ES" dirty="0" smtClean="0"/>
              <a:t>38, “desde </a:t>
            </a:r>
            <a:r>
              <a:rPr lang="es-ES" dirty="0"/>
              <a:t>lo epistemológico, una buena enseñanza sería aquella que selecciona los contenidos que se entienden como importante que el estudiante los conozca y los comprenda, en otras palabras, lo que vale la pena ser enseñado. Esta selección que el docente realiza, implica o involucra cuestiones de índole ideológica”. </a:t>
            </a:r>
            <a:endParaRPr lang="es-ES" dirty="0" smtClean="0"/>
          </a:p>
          <a:p>
            <a:r>
              <a:rPr lang="es-ES" dirty="0" err="1" smtClean="0"/>
              <a:t>Sarni</a:t>
            </a:r>
            <a:r>
              <a:rPr lang="es-ES" dirty="0" smtClean="0"/>
              <a:t> </a:t>
            </a:r>
            <a:r>
              <a:rPr lang="es-ES" dirty="0"/>
              <a:t>(2017) que “la enseñanza debería además atender a una doble calidad: moral y epistémica. Un proyecto de enseñanza ha de ser más o menos legítimo en torno a su justificación sobre los significados socioculturales que plantea su contexto</a:t>
            </a:r>
            <a:r>
              <a:rPr lang="es-ES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3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AMBITOS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2000" dirty="0" smtClean="0"/>
              <a:t>Raúl Horacio Gómez (2019) manifiesta que como mínimo existen 4 escenarios institucionales de la enseñanza del deporte:</a:t>
            </a:r>
          </a:p>
          <a:p>
            <a:r>
              <a:rPr lang="es-UY" sz="2000" dirty="0" smtClean="0"/>
              <a:t>El deporte curricular escolar</a:t>
            </a:r>
          </a:p>
          <a:p>
            <a:r>
              <a:rPr lang="es-UY" sz="2000" dirty="0" smtClean="0"/>
              <a:t>El deportes escolar extracurricular</a:t>
            </a:r>
          </a:p>
          <a:p>
            <a:r>
              <a:rPr lang="es-UY" sz="2000" dirty="0" smtClean="0"/>
              <a:t>El deporte extraescolar: ocio, recreación, tiempo libre</a:t>
            </a:r>
          </a:p>
          <a:p>
            <a:r>
              <a:rPr lang="es-UY" sz="2000" dirty="0" smtClean="0"/>
              <a:t>El deporte orientado al rendimiento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504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HISTORIA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err="1" smtClean="0"/>
              <a:t>Beer</a:t>
            </a:r>
            <a:r>
              <a:rPr lang="es-UY" dirty="0" smtClean="0"/>
              <a:t>: </a:t>
            </a:r>
            <a:r>
              <a:rPr lang="es-UY" dirty="0"/>
              <a:t>El deporte entra en la escuela porque forma parte de la producción de cuerpos productivos y eficientes, empresa masiva de los estados nacionales liberales capitalistas del siglo </a:t>
            </a:r>
            <a:r>
              <a:rPr lang="es-UY" dirty="0" smtClean="0"/>
              <a:t>XIX y XX.</a:t>
            </a:r>
          </a:p>
          <a:p>
            <a:r>
              <a:rPr lang="es-UY" dirty="0"/>
              <a:t>A</a:t>
            </a:r>
            <a:r>
              <a:rPr lang="es-UY" dirty="0" smtClean="0"/>
              <a:t> </a:t>
            </a:r>
            <a:r>
              <a:rPr lang="es-UY" dirty="0"/>
              <a:t>partir de 1940 empezó a constituirse como contenido hegemónico en la escuela media en Argentina lo cual no era de asistencia obligatoria. </a:t>
            </a:r>
            <a:endParaRPr lang="es-UY" dirty="0" smtClean="0"/>
          </a:p>
          <a:p>
            <a:r>
              <a:rPr lang="es-UY" dirty="0" smtClean="0"/>
              <a:t>Con </a:t>
            </a:r>
            <a:r>
              <a:rPr lang="es-UY" dirty="0"/>
              <a:t>el peronismo, las prácticas deportivas empezaron a formar parte de ella y se volvieron un contenido habitual de la clase educación física. Se difundieron por lo que lograron cada vez más lugar y espacio de tal manera que el peronismo </a:t>
            </a:r>
            <a:r>
              <a:rPr lang="es-UY" dirty="0" smtClean="0"/>
              <a:t>(Evita) </a:t>
            </a:r>
            <a:r>
              <a:rPr lang="es-UY" dirty="0"/>
              <a:t>hizo torneos masivos. </a:t>
            </a:r>
            <a:endParaRPr lang="es-UY" dirty="0" smtClean="0"/>
          </a:p>
          <a:p>
            <a:r>
              <a:rPr lang="es-UY" dirty="0" smtClean="0"/>
              <a:t>En </a:t>
            </a:r>
            <a:r>
              <a:rPr lang="es-UY" dirty="0"/>
              <a:t>la década del 70 hubo un despliegue del deporte en la escuela primaria a partir de los 9 años más o menos y con un valor higiénico y </a:t>
            </a:r>
            <a:r>
              <a:rPr lang="es-UY" dirty="0" err="1"/>
              <a:t>disciplinador</a:t>
            </a:r>
            <a:r>
              <a:rPr lang="es-UY" dirty="0"/>
              <a:t> opuesto a lo lúdico y lo expresivo.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Deporte en primaria (2017) </a:t>
            </a:r>
            <a:br>
              <a:rPr lang="es-UY" dirty="0" smtClean="0"/>
            </a:br>
            <a:r>
              <a:rPr lang="es-ES" sz="2200" dirty="0" smtClean="0"/>
              <a:t>Ana Ponce de León. inspectora de primaria.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3335" y="1918952"/>
            <a:ext cx="11500833" cy="463639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Históricamente la comisión nacional de educación física atendía las escuelas públicas con una cobertura del 15% antes del </a:t>
            </a:r>
            <a:r>
              <a:rPr lang="es-ES" dirty="0" smtClean="0"/>
              <a:t>2003, luego </a:t>
            </a:r>
            <a:r>
              <a:rPr lang="es-ES" dirty="0"/>
              <a:t>se instala la figura del profesor de educación física como un integrante más del equipo docente en las escuelas.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El </a:t>
            </a:r>
            <a:r>
              <a:rPr lang="es-ES" dirty="0"/>
              <a:t>área de conocimiento corporal se plantea a partir de dos </a:t>
            </a:r>
            <a:r>
              <a:rPr lang="es-ES" dirty="0" smtClean="0"/>
              <a:t>campos, el </a:t>
            </a:r>
            <a:r>
              <a:rPr lang="es-ES" dirty="0"/>
              <a:t>de cultura corporal y del </a:t>
            </a:r>
            <a:r>
              <a:rPr lang="es-ES" dirty="0" smtClean="0"/>
              <a:t>movimiento, </a:t>
            </a:r>
            <a:r>
              <a:rPr lang="es-ES" dirty="0"/>
              <a:t>y el científico.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Hay </a:t>
            </a:r>
            <a:r>
              <a:rPr lang="es-ES" dirty="0"/>
              <a:t>tres ejes conceptuales la </a:t>
            </a:r>
            <a:r>
              <a:rPr lang="es-ES" dirty="0" smtClean="0"/>
              <a:t>corporeidad, </a:t>
            </a:r>
            <a:r>
              <a:rPr lang="es-ES" dirty="0"/>
              <a:t>la motricidad y el juego.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En </a:t>
            </a:r>
            <a:r>
              <a:rPr lang="es-ES" dirty="0"/>
              <a:t>relación al deporte individual cabe señalar que el programa sugiere el atletismo por su particularidad se ha trabajado.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Con </a:t>
            </a:r>
            <a:r>
              <a:rPr lang="es-ES" dirty="0"/>
              <a:t>respecto a los deportes colectivos la importancia de apuntar a que las propuestas de enseñanza se realicen desde situaciones de juego </a:t>
            </a:r>
            <a:r>
              <a:rPr lang="es-ES" dirty="0" smtClean="0"/>
              <a:t>reales, iniciándolas </a:t>
            </a:r>
            <a:r>
              <a:rPr lang="es-ES" dirty="0"/>
              <a:t>en espacios reducidos para asegurarnos de que el niño en esa </a:t>
            </a:r>
            <a:r>
              <a:rPr lang="es-ES" dirty="0" smtClean="0"/>
              <a:t>interacción, </a:t>
            </a:r>
            <a:r>
              <a:rPr lang="es-ES" dirty="0"/>
              <a:t>tengo un mayor contacto con la pelota y puede aprender mejor.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Los </a:t>
            </a:r>
            <a:r>
              <a:rPr lang="es-ES" dirty="0"/>
              <a:t>aspectos técnicos y reglamentarios se van a adaptar a los distintos grupos.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Nosotros </a:t>
            </a:r>
            <a:r>
              <a:rPr lang="es-ES" dirty="0"/>
              <a:t>no pretendemos resaltar el resultado de un partido hacer una hacer un abordaje pedagógico del resultado por lo tanto La apuesta está en trabajar los encuentros </a:t>
            </a:r>
            <a:r>
              <a:rPr lang="es-ES" dirty="0" err="1"/>
              <a:t>interescolares</a:t>
            </a:r>
            <a:r>
              <a:rPr lang="es-E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0944" y="818581"/>
            <a:ext cx="9720072" cy="1267796"/>
          </a:xfrm>
        </p:spPr>
        <p:txBody>
          <a:bodyPr>
            <a:normAutofit fontScale="90000"/>
          </a:bodyPr>
          <a:lstStyle/>
          <a:p>
            <a:r>
              <a:rPr lang="es-UY" dirty="0" smtClean="0"/>
              <a:t>Deporte en </a:t>
            </a:r>
            <a:r>
              <a:rPr lang="es-UY" dirty="0"/>
              <a:t>secundaria (2017) </a:t>
            </a:r>
            <a:r>
              <a:rPr lang="es-UY" dirty="0" smtClean="0"/>
              <a:t/>
            </a:r>
            <a:br>
              <a:rPr lang="es-UY" dirty="0" smtClean="0"/>
            </a:br>
            <a:r>
              <a:rPr lang="es-ES" sz="2200" dirty="0" smtClean="0"/>
              <a:t>Gerardo </a:t>
            </a:r>
            <a:r>
              <a:rPr lang="es-ES" sz="2200" dirty="0"/>
              <a:t>González. Representante del departamento de educación física del CES ANEP.</a:t>
            </a: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5003" y="1558343"/>
            <a:ext cx="11565227" cy="5299657"/>
          </a:xfrm>
        </p:spPr>
        <p:txBody>
          <a:bodyPr>
            <a:normAutofit fontScale="92500" lnSpcReduction="20000"/>
          </a:bodyPr>
          <a:lstStyle/>
          <a:p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Ingresa </a:t>
            </a:r>
            <a:r>
              <a:rPr lang="es-ES" dirty="0"/>
              <a:t>a la educación física </a:t>
            </a:r>
            <a:r>
              <a:rPr lang="es-ES" dirty="0" smtClean="0"/>
              <a:t>al currículo a </a:t>
            </a:r>
            <a:r>
              <a:rPr lang="es-ES" dirty="0"/>
              <a:t>través del plan piloto </a:t>
            </a:r>
            <a:r>
              <a:rPr lang="es-ES" dirty="0" smtClean="0"/>
              <a:t>1966 pero </a:t>
            </a:r>
            <a:r>
              <a:rPr lang="es-ES" dirty="0"/>
              <a:t>recién en 1976 que formamos parte de la </a:t>
            </a:r>
            <a:r>
              <a:rPr lang="es-ES" dirty="0" err="1"/>
              <a:t>currícula</a:t>
            </a:r>
            <a:r>
              <a:rPr lang="es-ES" dirty="0"/>
              <a:t>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En </a:t>
            </a:r>
            <a:r>
              <a:rPr lang="es-ES" dirty="0"/>
              <a:t>estos últimos años, se ha procurado desarrollar y consolidar las </a:t>
            </a:r>
            <a:r>
              <a:rPr lang="es-ES" dirty="0" err="1"/>
              <a:t>macroabilidades</a:t>
            </a:r>
            <a:r>
              <a:rPr lang="es-ES" dirty="0"/>
              <a:t> lingüísticas, el razonamiento lógico, la competencia digital y la construcción de ciudadanía y derechos humanos.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Felizmente</a:t>
            </a:r>
            <a:r>
              <a:rPr lang="es-ES" dirty="0"/>
              <a:t>, hoy tenemos bien claro que la educación física y el deporte en secundaria, con una correcta intervención del docente, aporte y mucho en la adquisición de esas competencias.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Es </a:t>
            </a:r>
            <a:r>
              <a:rPr lang="es-ES" dirty="0"/>
              <a:t>una asignatura muy propicia para la interacción y la integración de los estudiantes, principalmente la de aquellos con riesgo de desertar.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Toda </a:t>
            </a:r>
            <a:r>
              <a:rPr lang="es-ES" dirty="0"/>
              <a:t>la riqueza de la expresión deportiva debe ser explotada por el docente para así sacar el mejor provecho de cada momento, de cada situación, priorizando la salud y el clima de clase.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Genera vínculos </a:t>
            </a:r>
            <a:r>
              <a:rPr lang="es-ES" dirty="0"/>
              <a:t>respeto e igualdad en el sentido más amplio.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Nuestra </a:t>
            </a:r>
            <a:r>
              <a:rPr lang="es-ES" dirty="0"/>
              <a:t>sesión no busca talentos deportivos, no persigue resultados, no enfatiza la técnica sobre lo cognitivo ni lo actitudinal.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Pretendemos </a:t>
            </a:r>
            <a:r>
              <a:rPr lang="es-ES" dirty="0"/>
              <a:t>que el protagonismo del alumno esté presente en el proceso de enseñanza aprendizaje, y, para ello, el docente deberá dejar el centro de la clase para cederles la centralidad a los estudiantes. </a:t>
            </a:r>
          </a:p>
        </p:txBody>
      </p:sp>
    </p:spTree>
    <p:extLst>
      <p:ext uri="{BB962C8B-B14F-4D97-AF65-F5344CB8AC3E}">
        <p14:creationId xmlns:p14="http://schemas.microsoft.com/office/powerpoint/2010/main" val="267431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Deporte en </a:t>
            </a:r>
            <a:r>
              <a:rPr lang="es-UY" dirty="0" err="1" smtClean="0"/>
              <a:t>utu</a:t>
            </a:r>
            <a:r>
              <a:rPr lang="es-UY" dirty="0"/>
              <a:t> (2017) </a:t>
            </a:r>
            <a:r>
              <a:rPr lang="es-UY" dirty="0" smtClean="0"/>
              <a:t/>
            </a:r>
            <a:br>
              <a:rPr lang="es-UY" dirty="0" smtClean="0"/>
            </a:br>
            <a:r>
              <a:rPr lang="es-ES" sz="2200" dirty="0" smtClean="0"/>
              <a:t>Daniel </a:t>
            </a:r>
            <a:r>
              <a:rPr lang="es-ES" sz="2200" dirty="0" err="1"/>
              <a:t>Domenech</a:t>
            </a:r>
            <a:r>
              <a:rPr lang="es-ES" sz="2200" dirty="0"/>
              <a:t>. Representante de </a:t>
            </a:r>
            <a:r>
              <a:rPr lang="es-ES" sz="2200" dirty="0" err="1"/>
              <a:t>utu</a:t>
            </a:r>
            <a:r>
              <a:rPr lang="es-ES" sz="2200" dirty="0"/>
              <a:t> coordinador nacional de cultura física del consejo de educación técnico </a:t>
            </a:r>
            <a:r>
              <a:rPr lang="es-ES" sz="2200" dirty="0" smtClean="0"/>
              <a:t>profesional.</a:t>
            </a:r>
            <a:endParaRPr lang="en-US" sz="2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034" y="2285999"/>
            <a:ext cx="11178862" cy="41663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El deporte como una herramienta específica de trabajo del área.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Muchas </a:t>
            </a:r>
            <a:r>
              <a:rPr lang="es-ES" dirty="0"/>
              <a:t>veces, el deporte está cuestionado, pero es una herramienta más de trabajo.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Hay </a:t>
            </a:r>
            <a:r>
              <a:rPr lang="es-ES" dirty="0"/>
              <a:t>algún autor por ahí que dice que deporte y educación física no son lo mismo, pero es impensable.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También </a:t>
            </a:r>
            <a:r>
              <a:rPr lang="es-ES" dirty="0"/>
              <a:t>concebimos al deporte, para generar los programas y para generar la propuesta educativa, como una herramienta transformadora de valores de un medio educativo, una forma de educar, una forma de llegar a la juventud.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Un </a:t>
            </a:r>
            <a:r>
              <a:rPr lang="es-ES" dirty="0"/>
              <a:t>medio de recreación también es el deporte.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El </a:t>
            </a:r>
            <a:r>
              <a:rPr lang="es-ES" dirty="0"/>
              <a:t>deporte es un futuro </a:t>
            </a:r>
            <a:r>
              <a:rPr lang="es-ES" dirty="0" smtClean="0"/>
              <a:t>laboral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4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1734</TotalTime>
  <Words>2065</Words>
  <Application>Microsoft Office PowerPoint</Application>
  <PresentationFormat>Panorámica</PresentationFormat>
  <Paragraphs>97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Calibri</vt:lpstr>
      <vt:lpstr>Tahoma</vt:lpstr>
      <vt:lpstr>Times New Roman</vt:lpstr>
      <vt:lpstr>Tw Cen MT</vt:lpstr>
      <vt:lpstr>Tw Cen MT Condensed</vt:lpstr>
      <vt:lpstr>Wingdings</vt:lpstr>
      <vt:lpstr>Wingdings 3</vt:lpstr>
      <vt:lpstr>Integral</vt:lpstr>
      <vt:lpstr>EL DEPORTE COMO CONOCIMIENTO ESPECÍFICO</vt:lpstr>
      <vt:lpstr>DEPORTE</vt:lpstr>
      <vt:lpstr>ENSEÑANZA</vt:lpstr>
      <vt:lpstr>Presentación de PowerPoint</vt:lpstr>
      <vt:lpstr>AMBITOS </vt:lpstr>
      <vt:lpstr>HISTORIA</vt:lpstr>
      <vt:lpstr>Deporte en primaria (2017)  Ana Ponce de León. inspectora de primaria. </vt:lpstr>
      <vt:lpstr>Deporte en secundaria (2017)  Gerardo González. Representante del departamento de educación física del CES ANEP. </vt:lpstr>
      <vt:lpstr>Deporte en utu (2017)  Daniel Domenech. Representante de utu coordinador nacional de cultura física del consejo de educación técnico profesional.</vt:lpstr>
      <vt:lpstr>Deporte escolar</vt:lpstr>
      <vt:lpstr>Deporte escolar</vt:lpstr>
      <vt:lpstr>Deporte escolar</vt:lpstr>
      <vt:lpstr>Modelos de enseñanza del deporte</vt:lpstr>
      <vt:lpstr>EDUCACIÓN DEPORTIVA</vt:lpstr>
      <vt:lpstr>EDUCACIÓN DEPORTIVA</vt:lpstr>
      <vt:lpstr>EDUCACIÓN DEPORTIVA</vt:lpstr>
      <vt:lpstr>taller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DEPORTE COMO CONOCIMIENTO ESPECÍFICO</dc:title>
  <dc:creator>Usuario</dc:creator>
  <cp:lastModifiedBy>Usuario</cp:lastModifiedBy>
  <cp:revision>25</cp:revision>
  <dcterms:created xsi:type="dcterms:W3CDTF">2024-07-24T12:27:02Z</dcterms:created>
  <dcterms:modified xsi:type="dcterms:W3CDTF">2024-08-09T20:08:45Z</dcterms:modified>
</cp:coreProperties>
</file>