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8229600" cx="14630400"/>
  <p:notesSz cx="8229600" cy="14630400"/>
  <p:embeddedFontLst>
    <p:embeddedFont>
      <p:font typeface="Cabin"/>
      <p:regular r:id="rId11"/>
      <p:bold r:id="rId12"/>
      <p:italic r:id="rId13"/>
      <p:boldItalic r:id="rId14"/>
    </p:embeddedFont>
    <p:embeddedFont>
      <p:font typeface="Unbounde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zOkwE6dxRpKKhQkaXFg7m8g/q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bin-regular.fntdata"/><Relationship Id="rId10" Type="http://schemas.openxmlformats.org/officeDocument/2006/relationships/slide" Target="slides/slide6.xml"/><Relationship Id="rId13" Type="http://schemas.openxmlformats.org/officeDocument/2006/relationships/font" Target="fonts/Cabin-italic.fntdata"/><Relationship Id="rId12" Type="http://schemas.openxmlformats.org/officeDocument/2006/relationships/font" Target="fonts/Cabi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Unbounded-regular.fntdata"/><Relationship Id="rId14" Type="http://schemas.openxmlformats.org/officeDocument/2006/relationships/font" Target="fonts/Cabin-boldItalic.fntdata"/><Relationship Id="rId17" Type="http://customschemas.google.com/relationships/presentationmetadata" Target="metadata"/><Relationship Id="rId16" Type="http://schemas.openxmlformats.org/officeDocument/2006/relationships/font" Target="fonts/Unbounde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lang="en-US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lang="en-US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lang="en-US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lang="en-US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lang="en-US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hyperlink" Target="https://gamma.app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gamma.app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s://gamma.app" TargetMode="External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gamma.app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gamma.app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gamma.app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" name="Google Shape;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0" name="Google Shape;2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57240" cy="82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/>
          <p:nvPr/>
        </p:nvSpPr>
        <p:spPr>
          <a:xfrm>
            <a:off x="4490640" y="1325160"/>
            <a:ext cx="9306000" cy="3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25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680" strike="noStrike">
                <a:solidFill>
                  <a:srgbClr val="FFFFFF"/>
                </a:solidFill>
                <a:latin typeface="Unbounded"/>
                <a:ea typeface="Unbounded"/>
                <a:cs typeface="Unbounded"/>
                <a:sym typeface="Unbounded"/>
              </a:rPr>
              <a:t>Educación Física en la Dirección General de Educación Inicial y Primaria</a:t>
            </a:r>
            <a:endParaRPr b="0" sz="568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4490640" y="5265720"/>
            <a:ext cx="9306000" cy="99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La Dirección General de Educación Inicial y Primaria (DGEIP) en Uruguay, busca promover el desarrollo integral del niño y la niña. La educación física juega un papel vital en este proceso, siendo parte fundamental de la formación integral.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4490640" y="6532200"/>
            <a:ext cx="354960" cy="354960"/>
          </a:xfrm>
          <a:prstGeom prst="roundRect">
            <a:avLst>
              <a:gd fmla="val 25726039" name="adj"/>
            </a:avLst>
          </a:prstGeom>
          <a:solidFill>
            <a:srgbClr val="4ABB15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4607640" y="6661080"/>
            <a:ext cx="121320" cy="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97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70" strike="noStrike">
                <a:solidFill>
                  <a:srgbClr val="3C3838"/>
                </a:solidFill>
                <a:latin typeface="Cabin"/>
                <a:ea typeface="Cabin"/>
                <a:cs typeface="Cabin"/>
                <a:sym typeface="Cabin"/>
              </a:rPr>
              <a:t>DF</a:t>
            </a:r>
            <a:endParaRPr b="0" sz="77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4957200" y="6515640"/>
            <a:ext cx="5168520" cy="38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397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by Dirección Coordinación Educación Física</a:t>
            </a:r>
            <a:endParaRPr b="0" sz="219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6" name="Google Shape;26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" name="Google Shape;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2385000" y="606600"/>
            <a:ext cx="5189400" cy="6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25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80" strike="noStrike">
                <a:solidFill>
                  <a:srgbClr val="FFFFFF"/>
                </a:solidFill>
                <a:latin typeface="Unbounded"/>
                <a:ea typeface="Unbounded"/>
                <a:cs typeface="Unbounded"/>
                <a:sym typeface="Unbounded"/>
              </a:rPr>
              <a:t>Cometidos </a:t>
            </a:r>
            <a:endParaRPr b="0" sz="408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2385000" y="1696320"/>
            <a:ext cx="9860040" cy="33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6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29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48150" y="1517075"/>
            <a:ext cx="124482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rtl="0" algn="l">
              <a:lnSpc>
                <a:spcPct val="150665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29"/>
              <a:buFont typeface="Noto Sans Symbols"/>
              <a:buChar char="∙"/>
            </a:pPr>
            <a:r>
              <a:rPr lang="en-US" sz="1729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Potenciar la enseñanza de la Educación Física en las Escuelas y Jardines Públicos dependientes de la Dirección General de Educación Inicial y Primaria como conocimiento esencial para el desarrollo integral del estudiante como sujeto de derecho.</a:t>
            </a:r>
            <a:endParaRPr b="0" sz="1729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893625" y="2512000"/>
            <a:ext cx="11658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665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29"/>
              <a:buFont typeface="Noto Sans Symbols"/>
              <a:buChar char="∙"/>
            </a:pPr>
            <a:r>
              <a:rPr b="0" lang="en-US" sz="1729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Coordinar y articular las propuestas educativas del área formal y no formal en coherencia con los cometidos de la educación física , la centralidad está en el interés del niño como bien supremo para comprender y transformar la realidad.</a:t>
            </a:r>
            <a:endParaRPr b="0" sz="1729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893625" y="3553600"/>
            <a:ext cx="11658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665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29"/>
              <a:buFont typeface="Noto Sans Symbols"/>
              <a:buChar char="∙"/>
            </a:pPr>
            <a:r>
              <a:rPr b="0" lang="en-US" sz="1729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Gestionar, coordinar y articular propuestas que garanticen aprendizajes de calidad habilitando la diversidad de oportunidades, el descubrimiento de potencialidades en pro del desarrollo de capacidades y habilidades individuales y colectivas .</a:t>
            </a:r>
            <a:endParaRPr b="0" sz="1729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59875" y="4949450"/>
            <a:ext cx="116586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665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29"/>
              <a:buFont typeface="Noto Sans Symbols"/>
              <a:buChar char="∙"/>
            </a:pPr>
            <a:r>
              <a:rPr b="0" lang="en-US" sz="1729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Gestionar, promover la formación permanente de los profesionales de la educación para el propio desarrollo y para impactar en prácticas de calidad actualizadas y de interés de los niños.</a:t>
            </a:r>
            <a:endParaRPr b="0" sz="1729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226125" y="6022200"/>
            <a:ext cx="113262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665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29"/>
              <a:buFont typeface="Noto Sans Symbols"/>
              <a:buChar char="∙"/>
            </a:pPr>
            <a:r>
              <a:rPr b="0" lang="en-US" sz="1729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Asesorar, orientar, acompañar y supervisar a los docentes de educación física en sus diferentes roles a partir de la reflexión sobre sus prácticas para la mejora de los aprendizajes de los estudiantes.</a:t>
            </a:r>
            <a:endParaRPr b="0" sz="1729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1" name="Google Shape;41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7" name="Google Shape;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/>
          <p:nvPr/>
        </p:nvSpPr>
        <p:spPr>
          <a:xfrm>
            <a:off x="228600" y="0"/>
            <a:ext cx="14630100" cy="822930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9" name="Google Shape;4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630040" cy="195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>
            <a:off x="1350825" y="2376350"/>
            <a:ext cx="51291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245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50" strike="noStrike">
                <a:solidFill>
                  <a:srgbClr val="FFFFFF"/>
                </a:solidFill>
                <a:latin typeface="Unbounded"/>
                <a:ea typeface="Unbounded"/>
                <a:cs typeface="Unbounded"/>
                <a:sym typeface="Unbounded"/>
              </a:rPr>
              <a:t>Modalidades de escuela</a:t>
            </a:r>
            <a:endParaRPr b="0" sz="14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1517075" y="2786050"/>
            <a:ext cx="110766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La DGEIP ofrece diferentes modalidades de escuelas, cada una con características particulares. La educación física se adapta a cada contexto, tomando en cuenta las necesidades y posibilidades de los estudiantes.</a:t>
            </a:r>
            <a:endParaRPr b="0" sz="123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2804920" y="3653835"/>
            <a:ext cx="2220900" cy="2454900"/>
          </a:xfrm>
          <a:prstGeom prst="roundRect">
            <a:avLst>
              <a:gd fmla="val 2107" name="adj"/>
            </a:avLst>
          </a:prstGeom>
          <a:solidFill>
            <a:srgbClr val="223D4D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2988675" y="3998003"/>
            <a:ext cx="18534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245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50" strike="noStrike">
                <a:solidFill>
                  <a:srgbClr val="FFFFFF"/>
                </a:solidFill>
                <a:latin typeface="Unbounded"/>
                <a:ea typeface="Unbounded"/>
                <a:cs typeface="Unbounded"/>
                <a:sym typeface="Unbounded"/>
              </a:rPr>
              <a:t>Escuelas Rurales</a:t>
            </a:r>
            <a:endParaRPr b="0" sz="14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2988675" y="4794065"/>
            <a:ext cx="1908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Se ubican en medio rural </a:t>
            </a:r>
            <a:endParaRPr b="0" sz="123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6204600" y="3663360"/>
            <a:ext cx="2220840" cy="2454840"/>
          </a:xfrm>
          <a:prstGeom prst="roundRect">
            <a:avLst>
              <a:gd fmla="val 2107" name="adj"/>
            </a:avLst>
          </a:prstGeom>
          <a:solidFill>
            <a:srgbClr val="223D4D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6360480" y="3819240"/>
            <a:ext cx="1908720" cy="45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245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50" strike="noStrike">
                <a:solidFill>
                  <a:srgbClr val="FFFFFF"/>
                </a:solidFill>
                <a:latin typeface="Unbounded"/>
                <a:ea typeface="Unbounded"/>
                <a:cs typeface="Unbounded"/>
                <a:sym typeface="Unbounded"/>
              </a:rPr>
              <a:t>Escuelas Urbanas</a:t>
            </a:r>
            <a:endParaRPr b="0" sz="14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6360480" y="4371840"/>
            <a:ext cx="1908720" cy="4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Escuelas de Práctica y habilitadas </a:t>
            </a:r>
            <a:endParaRPr b="0" sz="123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6360480" y="4933440"/>
            <a:ext cx="1908720" cy="70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Escuelas de tiempo pedagógico extendido: TC, TE</a:t>
            </a:r>
            <a:endParaRPr b="0" sz="123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6360480" y="5728680"/>
            <a:ext cx="1908720" cy="23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3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8581680" y="3663360"/>
            <a:ext cx="2220840" cy="2454840"/>
          </a:xfrm>
          <a:prstGeom prst="roundRect">
            <a:avLst>
              <a:gd fmla="val 2107" name="adj"/>
            </a:avLst>
          </a:prstGeom>
          <a:solidFill>
            <a:srgbClr val="223D4D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8737560" y="3819240"/>
            <a:ext cx="1908720" cy="45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245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50" strike="noStrike">
                <a:solidFill>
                  <a:srgbClr val="FFFFFF"/>
                </a:solidFill>
                <a:latin typeface="Unbounded"/>
                <a:ea typeface="Unbounded"/>
                <a:cs typeface="Unbounded"/>
                <a:sym typeface="Unbounded"/>
              </a:rPr>
              <a:t>Escuelas Especiales</a:t>
            </a:r>
            <a:endParaRPr b="0" sz="14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8737560" y="4371840"/>
            <a:ext cx="1908720" cy="9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Adaptan actividades a las necesidades individuales, ofreciendo un enfoque inclusivo.</a:t>
            </a:r>
            <a:endParaRPr b="0" sz="123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827520" y="6274800"/>
            <a:ext cx="6975000" cy="1523520"/>
          </a:xfrm>
          <a:prstGeom prst="roundRect">
            <a:avLst>
              <a:gd fmla="val 3071" name="adj"/>
            </a:avLst>
          </a:prstGeom>
          <a:solidFill>
            <a:srgbClr val="223D4D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3983400" y="6430680"/>
            <a:ext cx="1835280" cy="22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245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50" strike="noStrike">
                <a:solidFill>
                  <a:srgbClr val="FFFFFF"/>
                </a:solidFill>
                <a:latin typeface="Unbounded"/>
                <a:ea typeface="Unbounded"/>
                <a:cs typeface="Unbounded"/>
                <a:sym typeface="Unbounded"/>
              </a:rPr>
              <a:t>Programas</a:t>
            </a:r>
            <a:endParaRPr b="0" sz="14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3983400" y="6753600"/>
            <a:ext cx="6663240" cy="23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APRENDER</a:t>
            </a:r>
            <a:endParaRPr b="0" sz="123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3983400" y="7081200"/>
            <a:ext cx="6663240" cy="23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3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3983400" y="7408800"/>
            <a:ext cx="6663240" cy="23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3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8" name="Google Shape;68;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2098976" y="463325"/>
            <a:ext cx="97467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248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120" strike="noStrike">
                <a:solidFill>
                  <a:srgbClr val="FFFFFF"/>
                </a:solidFill>
                <a:latin typeface="Unbounded"/>
                <a:ea typeface="Unbounded"/>
                <a:cs typeface="Unbounded"/>
                <a:sym typeface="Unbounded"/>
              </a:rPr>
              <a:t>INGRESO  a DGEIP</a:t>
            </a:r>
            <a:endParaRPr b="0" sz="31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828800" y="1294200"/>
            <a:ext cx="106611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320"/>
              <a:buFont typeface="Noto Sans Symbols"/>
              <a:buChar char="∙"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Siendo estudiante: presentando escolaridad firmada y sellada por Udelar junto con documentos requeridos por DGEIP (carne de salud vigente </a:t>
            </a:r>
            <a:r>
              <a:rPr lang="en-US" sz="1320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certificado de buena conducta y </a:t>
            </a: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 no estar inscripto en el registro de violadores). Inscribirse en el llamado de aspiraciones y suplencias del año corriente o esperar llamado extraordinario.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1995050" y="2361600"/>
            <a:ext cx="11076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320"/>
              <a:buFont typeface="Noto Sans Symbols"/>
              <a:buChar char="∙"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Profesor recibido: presentando escolaridad firmada y sellada por Udelar junto con documentos requeridos por DGEIP (carne de salud vigente , certificado de buena </a:t>
            </a:r>
            <a:r>
              <a:rPr lang="en-US" sz="1320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conducta</a:t>
            </a: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 y no estar inscripto en el registro de violadores). Se pueden inscribir en cualquier momento del año.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098975" y="3177000"/>
            <a:ext cx="108273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320"/>
              <a:buFont typeface="Noto Sans Symbols"/>
              <a:buChar char="∙"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LLAMADO A CONCURSO DE EFECTIVIDAD: todos los años hay concurso</a:t>
            </a:r>
            <a:r>
              <a:rPr lang="en-US" sz="1320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El concursar te habilita a estar en lista de concursantes para posibles cargos vacantes.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2452250" y="3870350"/>
            <a:ext cx="86214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ESCALAFON DOCENTE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265225" y="4311725"/>
            <a:ext cx="88083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QUE ES?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2265300" y="4752725"/>
            <a:ext cx="8808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El escalafón docente, como se le conoce comúnmente, </a:t>
            </a:r>
            <a:r>
              <a:rPr b="1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es el sistema encargado de regular aspectos claves a nivel laboral para los docentes del país</a:t>
            </a: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: condiciones de ingreso, remuneración salarial, ascensos, retiros, entre otros.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3556080" y="5698440"/>
            <a:ext cx="7517520" cy="25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ORDEN JERÁRQUICO EN EDUCACIÓN FÍSICA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3825000" y="6139800"/>
            <a:ext cx="7248600" cy="25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320"/>
              <a:buFont typeface="Noto Sans Symbols"/>
              <a:buChar char="∙"/>
            </a:pPr>
            <a:r>
              <a:rPr lang="en-US" sz="1320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Profesor de Educación Física 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3825000" y="6450840"/>
            <a:ext cx="7248600" cy="25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320"/>
              <a:buFont typeface="Noto Sans Symbols"/>
              <a:buChar char="∙"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Director Coordinador de </a:t>
            </a:r>
            <a:r>
              <a:rPr lang="en-US" sz="1320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ducación </a:t>
            </a:r>
            <a:r>
              <a:rPr lang="en-US" sz="1320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Fí</a:t>
            </a: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sica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3825000" y="6761520"/>
            <a:ext cx="7248600" cy="25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320"/>
              <a:buFont typeface="Noto Sans Symbols"/>
              <a:buChar char="∙"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Inspector Regional 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3825000" y="7072560"/>
            <a:ext cx="7248600" cy="25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320"/>
              <a:buFont typeface="Noto Sans Symbols"/>
              <a:buChar char="∙"/>
            </a:pPr>
            <a:r>
              <a:rPr b="0" lang="en-US" sz="132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Inspector Nacional</a:t>
            </a:r>
            <a:endParaRPr b="0" sz="132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3556080" y="7513920"/>
            <a:ext cx="7517520" cy="25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5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2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" name="Google Shape;89;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2348280" y="377300"/>
            <a:ext cx="96486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400"/>
              <a:buFont typeface="Noto Sans Symbols"/>
              <a:buChar char="∙"/>
            </a:pPr>
            <a:r>
              <a:rPr b="0" lang="en-US" sz="14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CIRCULAR 38 AÑO 2014.Perfil del profesor de educación física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1579355" y="810375"/>
            <a:ext cx="99330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497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19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Lineamientos Generales del PEF en la escuela:</a:t>
            </a:r>
            <a:endParaRPr b="0" sz="219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703960" y="205992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El PEF trabajara con todos los grupos de la/s escuela/s asignada.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2703960" y="247068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Carga horaria semanal 20 horas reloj.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2703960" y="288180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Deberá aplicar el programa vigente (programa de educación básica integrada). Por tramos.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703960" y="329292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Tramo 1 Incial 3, 4 y 5 años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2703960" y="370368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Tramo 2 1er y 2 do año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2703960" y="411480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Tramo 3 3er y 4to año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2703960" y="452592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Tramo 4 5to y 6to año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2348280" y="5109120"/>
            <a:ext cx="993312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- Espacio de Desarrollo Personal y Conciencia Corporal.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2348280" y="5692320"/>
            <a:ext cx="993312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DISTRIBUCION HORARIA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2703960" y="627516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Duración Mínima por clase: Inicial 30 minutos. 1° a 6° 40 minutos. 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2703960" y="668628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Procurar ofrecer la doble frecuencia para todos los grupos. Priorizar: 6° inicial 1° nivel 2°nivel 5°año 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2703960" y="7097400"/>
            <a:ext cx="9577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30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1750"/>
              <a:buFont typeface="Noto Sans Symbols"/>
              <a:buChar char="∙"/>
            </a:pPr>
            <a:r>
              <a:rPr b="0" lang="en-US" sz="175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Doble frecuencia semanal en días no consecutivos. Por inclemencias de tiempo No se suspende clase.</a:t>
            </a:r>
            <a:endParaRPr b="0" sz="17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1" name="Google Shape;111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2348338" y="516925"/>
            <a:ext cx="99330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Principales Funciones del PEF escolar: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2348280" y="2398680"/>
            <a:ext cx="993312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973125" y="1056200"/>
            <a:ext cx="12967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Facilitar, conducir y evaluar los procesos de enseñanza aprendizaje de los contenidos del área.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100700" y="1586700"/>
            <a:ext cx="119289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 Responsabilizarse de la actuación de los alumnos, guiarlos, orientarlos y acompañarlos durante la clase de EF. 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973100" y="2547888"/>
            <a:ext cx="113253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Aplicar en su contexto de actuación el  programa actual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045400" y="3096325"/>
            <a:ext cx="111807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 Promover conductas de auto cuidado y del cuidado del otro y procesos desarrollo autonomía. 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830525" y="4038650"/>
            <a:ext cx="129678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Planificar, aplicar, evaluar y registrar el desarrollo del curso e informar a sus autoridadesMD-DCEF-IEF-MIZ.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1365005" y="4509788"/>
            <a:ext cx="96486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Cuidar y promo</a:t>
            </a: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ver </a:t>
            </a: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el cuidado de los materiales didácticos e infraestructura. 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956100" y="4980950"/>
            <a:ext cx="113253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Relacionarse con la comunidad y el colectivo docente. Presentarse con Vestimenta Adecuada y actitudes acordes a la función que desempeña. Vocabulario, relacionamiento, etc.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1593518" y="6179593"/>
            <a:ext cx="96486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Controlar junto con la maestra de grupo la vigencia del </a:t>
            </a:r>
            <a:r>
              <a:rPr lang="en-US" sz="2200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carné</a:t>
            </a: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 pediátrico. 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1593580" y="6647600"/>
            <a:ext cx="96486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9388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D6DE"/>
              </a:buClr>
              <a:buSzPts val="2200"/>
              <a:buFont typeface="Noto Sans Symbols"/>
              <a:buChar char="∙"/>
            </a:pPr>
            <a:r>
              <a:rPr b="0" lang="en-US" sz="2200" strike="noStrike">
                <a:solidFill>
                  <a:srgbClr val="CAD6DE"/>
                </a:solidFill>
                <a:latin typeface="Cabin"/>
                <a:ea typeface="Cabin"/>
                <a:cs typeface="Cabin"/>
                <a:sym typeface="Cabin"/>
              </a:rPr>
              <a:t>NO SE PUEDE TOMAR MATE MIENTRAS SE DICTAN LAS CLASES.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0" name="Google Shape;130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42160" y="7589520"/>
            <a:ext cx="2296440" cy="5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2024-06-20T11:39:24Z</dcterms:created>
  <dc:creator>PptxGenJS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On-screen Show (16:9)</vt:lpwstr>
  </property>
  <property fmtid="{D5CDD505-2E9C-101B-9397-08002B2CF9AE}" pid="4" name="Slides">
    <vt:i4>6</vt:i4>
  </property>
</Properties>
</file>