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78" r:id="rId7"/>
    <p:sldId id="266" r:id="rId8"/>
    <p:sldId id="267" r:id="rId9"/>
    <p:sldId id="268" r:id="rId10"/>
    <p:sldId id="264" r:id="rId11"/>
    <p:sldId id="265" r:id="rId12"/>
    <p:sldId id="269" r:id="rId13"/>
    <p:sldId id="272" r:id="rId14"/>
    <p:sldId id="270" r:id="rId15"/>
    <p:sldId id="271" r:id="rId16"/>
    <p:sldId id="273" r:id="rId17"/>
    <p:sldId id="274" r:id="rId18"/>
    <p:sldId id="285" r:id="rId19"/>
    <p:sldId id="275" r:id="rId20"/>
    <p:sldId id="276" r:id="rId21"/>
    <p:sldId id="262" r:id="rId22"/>
    <p:sldId id="263" r:id="rId23"/>
    <p:sldId id="277" r:id="rId24"/>
    <p:sldId id="279" r:id="rId25"/>
    <p:sldId id="284" r:id="rId26"/>
    <p:sldId id="280" r:id="rId27"/>
    <p:sldId id="286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/>
    <p:restoredTop sz="94694"/>
  </p:normalViewPr>
  <p:slideViewPr>
    <p:cSldViewPr snapToGrid="0">
      <p:cViewPr varScale="1">
        <p:scale>
          <a:sx n="59" d="100"/>
          <a:sy n="59" d="100"/>
        </p:scale>
        <p:origin x="8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1EE02-242A-9844-B6EA-29F5E663D6AA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8D16C58-C7A5-3741-AE66-9A7ED459038C}">
      <dgm:prSet phldrT="[Texto]"/>
      <dgm:spPr/>
      <dgm:t>
        <a:bodyPr/>
        <a:lstStyle/>
        <a:p>
          <a:r>
            <a:rPr lang="es-UY" b="1" i="0" dirty="0"/>
            <a:t>(OMS)</a:t>
          </a:r>
        </a:p>
        <a:p>
          <a:r>
            <a:rPr lang="es-UY" b="1" i="0" dirty="0"/>
            <a:t> Define el agua contaminada “ Aquella que sufre cambios en su composición hasta quedar inservible”</a:t>
          </a:r>
          <a:endParaRPr lang="es-MX" dirty="0"/>
        </a:p>
      </dgm:t>
    </dgm:pt>
    <dgm:pt modelId="{FBB2779B-DA50-0B48-9874-B56C204803B1}" type="parTrans" cxnId="{0557FE53-FF3F-7940-A6AA-8580446C9661}">
      <dgm:prSet/>
      <dgm:spPr/>
      <dgm:t>
        <a:bodyPr/>
        <a:lstStyle/>
        <a:p>
          <a:endParaRPr lang="es-MX"/>
        </a:p>
      </dgm:t>
    </dgm:pt>
    <dgm:pt modelId="{1A2BA3AD-3F28-0A4F-B52C-2F1A5585AFA8}" type="sibTrans" cxnId="{0557FE53-FF3F-7940-A6AA-8580446C9661}">
      <dgm:prSet/>
      <dgm:spPr/>
      <dgm:t>
        <a:bodyPr/>
        <a:lstStyle/>
        <a:p>
          <a:endParaRPr lang="es-MX"/>
        </a:p>
      </dgm:t>
    </dgm:pt>
    <dgm:pt modelId="{C2AB3D47-3E5E-BF41-A039-D25E4A137FF6}">
      <dgm:prSet phldrT="[Texto]"/>
      <dgm:spPr/>
      <dgm:t>
        <a:bodyPr/>
        <a:lstStyle/>
        <a:p>
          <a:r>
            <a:rPr lang="es-MX" b="1" dirty="0"/>
            <a:t>Contaminación del agua </a:t>
          </a:r>
        </a:p>
      </dgm:t>
    </dgm:pt>
    <dgm:pt modelId="{717DBD0D-BA8A-5E44-AA6C-3B0429354714}" type="parTrans" cxnId="{86497980-18A1-AE49-8FD3-9E2B6F9E21E5}">
      <dgm:prSet/>
      <dgm:spPr/>
      <dgm:t>
        <a:bodyPr/>
        <a:lstStyle/>
        <a:p>
          <a:endParaRPr lang="es-MX"/>
        </a:p>
      </dgm:t>
    </dgm:pt>
    <dgm:pt modelId="{CBAEC98E-002A-AA4F-89BE-E4152BD000F0}" type="sibTrans" cxnId="{86497980-18A1-AE49-8FD3-9E2B6F9E21E5}">
      <dgm:prSet/>
      <dgm:spPr/>
      <dgm:t>
        <a:bodyPr/>
        <a:lstStyle/>
        <a:p>
          <a:endParaRPr lang="es-MX"/>
        </a:p>
      </dgm:t>
    </dgm:pt>
    <dgm:pt modelId="{D00EE1DA-0472-924E-AFD5-EB370E7E59FF}">
      <dgm:prSet phldrT="[Texto]" custT="1"/>
      <dgm:spPr/>
      <dgm:t>
        <a:bodyPr/>
        <a:lstStyle/>
        <a:p>
          <a:pPr algn="ctr"/>
          <a:r>
            <a:rPr lang="es-MX" sz="2000" dirty="0"/>
            <a:t>Principales contaminantes</a:t>
          </a:r>
        </a:p>
        <a:p>
          <a:pPr algn="l"/>
          <a:r>
            <a:rPr lang="es-MX" sz="2000" dirty="0"/>
            <a:t> </a:t>
          </a:r>
          <a:r>
            <a:rPr lang="es-UY" sz="2000" b="1" i="0" dirty="0"/>
            <a:t>bacterias, virus, parásitos, fertilizantes, pesticidas, fármacos, nitratos, fosfatos,</a:t>
          </a:r>
          <a:r>
            <a:rPr lang="es-UY" sz="2000" b="0" i="0" dirty="0">
              <a:solidFill>
                <a:schemeClr val="bg1"/>
              </a:solidFill>
            </a:rPr>
            <a:t> plásticos, </a:t>
          </a:r>
          <a:r>
            <a:rPr lang="es-UY" sz="2000" b="1" i="0" dirty="0"/>
            <a:t> desechos fecales y hasta sustancias radiactivas</a:t>
          </a:r>
          <a:r>
            <a:rPr lang="es-UY" sz="2400" b="1" i="0" dirty="0"/>
            <a:t>.</a:t>
          </a:r>
          <a:endParaRPr lang="es-MX" sz="2400" dirty="0"/>
        </a:p>
      </dgm:t>
    </dgm:pt>
    <dgm:pt modelId="{34E6B576-E712-7D4C-AB74-34AD2C56B9D5}" type="parTrans" cxnId="{9F851D75-ECE1-2246-9095-E8B7BF9E9650}">
      <dgm:prSet/>
      <dgm:spPr/>
      <dgm:t>
        <a:bodyPr/>
        <a:lstStyle/>
        <a:p>
          <a:endParaRPr lang="es-MX"/>
        </a:p>
      </dgm:t>
    </dgm:pt>
    <dgm:pt modelId="{2DEC63A2-CC3B-0D44-B26F-5D8EA8092343}" type="sibTrans" cxnId="{9F851D75-ECE1-2246-9095-E8B7BF9E9650}">
      <dgm:prSet/>
      <dgm:spPr/>
      <dgm:t>
        <a:bodyPr/>
        <a:lstStyle/>
        <a:p>
          <a:endParaRPr lang="es-MX"/>
        </a:p>
      </dgm:t>
    </dgm:pt>
    <dgm:pt modelId="{3322D91C-77DD-6E47-B526-3A493CE7F3C2}">
      <dgm:prSet/>
      <dgm:spPr/>
      <dgm:t>
        <a:bodyPr/>
        <a:lstStyle/>
        <a:p>
          <a:r>
            <a:rPr lang="es-UY" b="0" i="0" dirty="0"/>
            <a:t>Agua tóxica que no se puede ni beber ni destinar a actividades esenciales como la agricultura</a:t>
          </a:r>
          <a:endParaRPr lang="es-UY" dirty="0"/>
        </a:p>
      </dgm:t>
    </dgm:pt>
    <dgm:pt modelId="{FF41876A-91C1-E147-A509-35F64C6642A9}" type="parTrans" cxnId="{9A7E84F5-3B66-774C-B03B-A8F5D62E0C2F}">
      <dgm:prSet/>
      <dgm:spPr/>
      <dgm:t>
        <a:bodyPr/>
        <a:lstStyle/>
        <a:p>
          <a:endParaRPr lang="es-MX"/>
        </a:p>
      </dgm:t>
    </dgm:pt>
    <dgm:pt modelId="{C2BE6212-A3A8-9A41-AFAC-193BFFBF0CF7}" type="sibTrans" cxnId="{9A7E84F5-3B66-774C-B03B-A8F5D62E0C2F}">
      <dgm:prSet/>
      <dgm:spPr/>
      <dgm:t>
        <a:bodyPr/>
        <a:lstStyle/>
        <a:p>
          <a:endParaRPr lang="es-MX"/>
        </a:p>
      </dgm:t>
    </dgm:pt>
    <dgm:pt modelId="{77024A3F-9682-064A-9D06-0C1CD518FD7B}">
      <dgm:prSet/>
      <dgm:spPr/>
      <dgm:t>
        <a:bodyPr/>
        <a:lstStyle/>
        <a:p>
          <a:r>
            <a:rPr lang="es-UY" b="0" i="0" dirty="0"/>
            <a:t>Provoca más de 500.000 muertes anuales a nivel global por diarrea y transmite enfermedades como el cólera, la disentería, la fiebre tifoidea y la poliomielitis.</a:t>
          </a:r>
        </a:p>
      </dgm:t>
    </dgm:pt>
    <dgm:pt modelId="{C3F3FECD-5EEE-AA4E-B1FA-C7EC25656FA1}" type="parTrans" cxnId="{F69E860D-8474-BE46-8146-477987CDC401}">
      <dgm:prSet/>
      <dgm:spPr/>
      <dgm:t>
        <a:bodyPr/>
        <a:lstStyle/>
        <a:p>
          <a:endParaRPr lang="es-MX"/>
        </a:p>
      </dgm:t>
    </dgm:pt>
    <dgm:pt modelId="{3428E627-5948-9641-B4EF-7268008A48F6}" type="sibTrans" cxnId="{F69E860D-8474-BE46-8146-477987CDC401}">
      <dgm:prSet/>
      <dgm:spPr/>
      <dgm:t>
        <a:bodyPr/>
        <a:lstStyle/>
        <a:p>
          <a:endParaRPr lang="es-MX"/>
        </a:p>
      </dgm:t>
    </dgm:pt>
    <dgm:pt modelId="{E8F75B0C-E4B9-A04A-8EAB-F29D9EA66210}">
      <dgm:prSet/>
      <dgm:spPr/>
    </dgm:pt>
    <dgm:pt modelId="{697D65C6-2E8C-7346-A050-C2828635828A}" type="parTrans" cxnId="{C32D6072-935A-3C47-8E9F-6D72F17E4345}">
      <dgm:prSet/>
      <dgm:spPr/>
      <dgm:t>
        <a:bodyPr/>
        <a:lstStyle/>
        <a:p>
          <a:endParaRPr lang="es-MX"/>
        </a:p>
      </dgm:t>
    </dgm:pt>
    <dgm:pt modelId="{83B74D3B-B213-4949-B186-BF0CD440E337}" type="sibTrans" cxnId="{C32D6072-935A-3C47-8E9F-6D72F17E4345}">
      <dgm:prSet/>
      <dgm:spPr/>
      <dgm:t>
        <a:bodyPr/>
        <a:lstStyle/>
        <a:p>
          <a:endParaRPr lang="es-MX"/>
        </a:p>
      </dgm:t>
    </dgm:pt>
    <dgm:pt modelId="{8BFB574B-90A0-1842-938E-CDA9895E9A1E}">
      <dgm:prSet/>
      <dgm:spPr/>
    </dgm:pt>
    <dgm:pt modelId="{3D4478D3-8085-F94B-8E63-BCA3AB8A2DF0}" type="parTrans" cxnId="{452B211E-6804-524F-8EEB-6D0BF53F4998}">
      <dgm:prSet/>
      <dgm:spPr/>
      <dgm:t>
        <a:bodyPr/>
        <a:lstStyle/>
        <a:p>
          <a:endParaRPr lang="es-MX"/>
        </a:p>
      </dgm:t>
    </dgm:pt>
    <dgm:pt modelId="{F52AEEB1-36B5-AF47-95A1-CDBAB9006053}" type="sibTrans" cxnId="{452B211E-6804-524F-8EEB-6D0BF53F4998}">
      <dgm:prSet/>
      <dgm:spPr/>
      <dgm:t>
        <a:bodyPr/>
        <a:lstStyle/>
        <a:p>
          <a:endParaRPr lang="es-MX"/>
        </a:p>
      </dgm:t>
    </dgm:pt>
    <dgm:pt modelId="{7E1A1502-9E3B-A942-BDC3-128361E2CB71}">
      <dgm:prSet/>
      <dgm:spPr/>
    </dgm:pt>
    <dgm:pt modelId="{A8A92415-CB9A-114E-80D2-DF3D5A4635BF}" type="parTrans" cxnId="{437519A7-16FA-C848-A416-3D2C16D53122}">
      <dgm:prSet/>
      <dgm:spPr/>
      <dgm:t>
        <a:bodyPr/>
        <a:lstStyle/>
        <a:p>
          <a:endParaRPr lang="es-MX"/>
        </a:p>
      </dgm:t>
    </dgm:pt>
    <dgm:pt modelId="{7E235462-3137-D047-B99F-68CFBA0C1377}" type="sibTrans" cxnId="{437519A7-16FA-C848-A416-3D2C16D53122}">
      <dgm:prSet/>
      <dgm:spPr/>
      <dgm:t>
        <a:bodyPr/>
        <a:lstStyle/>
        <a:p>
          <a:endParaRPr lang="es-MX"/>
        </a:p>
      </dgm:t>
    </dgm:pt>
    <dgm:pt modelId="{F492DC9C-1C91-DE48-80D6-3A4EB387D424}">
      <dgm:prSet/>
      <dgm:spPr/>
      <dgm:t>
        <a:bodyPr/>
        <a:lstStyle/>
        <a:p>
          <a:endParaRPr lang="es-UY"/>
        </a:p>
      </dgm:t>
    </dgm:pt>
    <dgm:pt modelId="{B447A7DC-4232-2646-BF39-C7B0045C1CC5}" type="parTrans" cxnId="{7F097053-5894-C049-B66A-5752C68DEDE5}">
      <dgm:prSet/>
      <dgm:spPr/>
      <dgm:t>
        <a:bodyPr/>
        <a:lstStyle/>
        <a:p>
          <a:endParaRPr lang="es-MX"/>
        </a:p>
      </dgm:t>
    </dgm:pt>
    <dgm:pt modelId="{6680351F-5E1D-3441-AA7D-5A2C29C8E3C8}" type="sibTrans" cxnId="{7F097053-5894-C049-B66A-5752C68DEDE5}">
      <dgm:prSet/>
      <dgm:spPr/>
      <dgm:t>
        <a:bodyPr/>
        <a:lstStyle/>
        <a:p>
          <a:endParaRPr lang="es-MX"/>
        </a:p>
      </dgm:t>
    </dgm:pt>
    <dgm:pt modelId="{6C453CFB-38FB-D246-AD66-33AC6DECE092}">
      <dgm:prSet custT="1"/>
      <dgm:spPr/>
      <dgm:t>
        <a:bodyPr/>
        <a:lstStyle/>
        <a:p>
          <a:r>
            <a:rPr lang="es-MX" sz="2000" dirty="0"/>
            <a:t>Muchas veces la contaminación hídrica es invisible.</a:t>
          </a:r>
        </a:p>
        <a:p>
          <a:r>
            <a:rPr lang="es-MX" sz="2000" dirty="0"/>
            <a:t>Se recurre a análisis químicos de pequeñas muestras y organismos acuáticos</a:t>
          </a:r>
        </a:p>
        <a:p>
          <a:endParaRPr lang="es-MX" sz="2400" dirty="0"/>
        </a:p>
      </dgm:t>
    </dgm:pt>
    <dgm:pt modelId="{BA8FFB0C-4FBF-3D4E-8721-94726FD0BD6A}" type="parTrans" cxnId="{EDF09F5C-12CD-2C42-A07B-BC00617C544D}">
      <dgm:prSet/>
      <dgm:spPr/>
      <dgm:t>
        <a:bodyPr/>
        <a:lstStyle/>
        <a:p>
          <a:endParaRPr lang="es-MX"/>
        </a:p>
      </dgm:t>
    </dgm:pt>
    <dgm:pt modelId="{0CF1333D-57C6-8143-A47D-5649BF572FAE}" type="sibTrans" cxnId="{EDF09F5C-12CD-2C42-A07B-BC00617C544D}">
      <dgm:prSet/>
      <dgm:spPr/>
      <dgm:t>
        <a:bodyPr/>
        <a:lstStyle/>
        <a:p>
          <a:endParaRPr lang="es-MX"/>
        </a:p>
      </dgm:t>
    </dgm:pt>
    <dgm:pt modelId="{84A4C203-66A2-AC4D-B9C9-D9344DEEC6B5}" type="pres">
      <dgm:prSet presAssocID="{8581EE02-242A-9844-B6EA-29F5E663D6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FAB35CC-B263-C542-B285-4812F869D3BC}" type="pres">
      <dgm:prSet presAssocID="{A8D16C58-C7A5-3741-AE66-9A7ED459038C}" presName="singleCycle" presStyleCnt="0"/>
      <dgm:spPr/>
    </dgm:pt>
    <dgm:pt modelId="{161DBE43-DED6-2D4C-B5B9-1181D1DD1E70}" type="pres">
      <dgm:prSet presAssocID="{A8D16C58-C7A5-3741-AE66-9A7ED459038C}" presName="singleCenter" presStyleLbl="node1" presStyleIdx="0" presStyleCnt="6" custScaleX="224479" custScaleY="134828" custLinFactNeighborX="1556" custLinFactNeighborY="-4358">
        <dgm:presLayoutVars>
          <dgm:chMax val="7"/>
          <dgm:chPref val="7"/>
        </dgm:presLayoutVars>
      </dgm:prSet>
      <dgm:spPr/>
    </dgm:pt>
    <dgm:pt modelId="{B529E098-A7DB-5044-A294-962E5EE087E1}" type="pres">
      <dgm:prSet presAssocID="{717DBD0D-BA8A-5E44-AA6C-3B0429354714}" presName="Name56" presStyleLbl="parChTrans1D2" presStyleIdx="0" presStyleCnt="5"/>
      <dgm:spPr/>
    </dgm:pt>
    <dgm:pt modelId="{BA7DDF83-B076-F64C-8592-8A76199192F5}" type="pres">
      <dgm:prSet presAssocID="{C2AB3D47-3E5E-BF41-A039-D25E4A137FF6}" presName="text0" presStyleLbl="node1" presStyleIdx="1" presStyleCnt="6" custScaleX="425453" custScaleY="106654" custRadScaleRad="90465" custRadScaleInc="-13350">
        <dgm:presLayoutVars>
          <dgm:bulletEnabled val="1"/>
        </dgm:presLayoutVars>
      </dgm:prSet>
      <dgm:spPr/>
    </dgm:pt>
    <dgm:pt modelId="{A57C5910-461D-774F-AD7D-3B7D7216721A}" type="pres">
      <dgm:prSet presAssocID="{C3F3FECD-5EEE-AA4E-B1FA-C7EC25656FA1}" presName="Name56" presStyleLbl="parChTrans1D2" presStyleIdx="1" presStyleCnt="5"/>
      <dgm:spPr/>
    </dgm:pt>
    <dgm:pt modelId="{913D53A3-1E9F-2D4B-A4FD-37067BFB0D38}" type="pres">
      <dgm:prSet presAssocID="{77024A3F-9682-064A-9D06-0C1CD518FD7B}" presName="text0" presStyleLbl="node1" presStyleIdx="2" presStyleCnt="6" custScaleX="259540" custScaleY="182761" custRadScaleRad="153989" custRadScaleInc="6976">
        <dgm:presLayoutVars>
          <dgm:bulletEnabled val="1"/>
        </dgm:presLayoutVars>
      </dgm:prSet>
      <dgm:spPr/>
    </dgm:pt>
    <dgm:pt modelId="{B0FF1374-9D18-BF46-8985-8461E03CDC40}" type="pres">
      <dgm:prSet presAssocID="{34E6B576-E712-7D4C-AB74-34AD2C56B9D5}" presName="Name56" presStyleLbl="parChTrans1D2" presStyleIdx="2" presStyleCnt="5"/>
      <dgm:spPr/>
    </dgm:pt>
    <dgm:pt modelId="{127BEC63-6184-6243-AC9C-564AA1A8225A}" type="pres">
      <dgm:prSet presAssocID="{D00EE1DA-0472-924E-AFD5-EB370E7E59FF}" presName="text0" presStyleLbl="node1" presStyleIdx="3" presStyleCnt="6" custScaleX="525942" custScaleY="135272" custRadScaleRad="95222" custRadScaleInc="185761">
        <dgm:presLayoutVars>
          <dgm:bulletEnabled val="1"/>
        </dgm:presLayoutVars>
      </dgm:prSet>
      <dgm:spPr/>
    </dgm:pt>
    <dgm:pt modelId="{85C0DB7D-6BB4-6B46-9336-5EAE5AD44EDE}" type="pres">
      <dgm:prSet presAssocID="{FF41876A-91C1-E147-A509-35F64C6642A9}" presName="Name56" presStyleLbl="parChTrans1D2" presStyleIdx="3" presStyleCnt="5"/>
      <dgm:spPr/>
    </dgm:pt>
    <dgm:pt modelId="{52A55FD9-E52D-1041-A886-DD479AD80D70}" type="pres">
      <dgm:prSet presAssocID="{3322D91C-77DD-6E47-B526-3A493CE7F3C2}" presName="text0" presStyleLbl="node1" presStyleIdx="4" presStyleCnt="6" custScaleX="222212" custScaleY="169736" custRadScaleRad="145448" custRadScaleInc="179447">
        <dgm:presLayoutVars>
          <dgm:bulletEnabled val="1"/>
        </dgm:presLayoutVars>
      </dgm:prSet>
      <dgm:spPr/>
    </dgm:pt>
    <dgm:pt modelId="{8BE7176E-9D66-E24F-A1D5-85B32C10E218}" type="pres">
      <dgm:prSet presAssocID="{BA8FFB0C-4FBF-3D4E-8721-94726FD0BD6A}" presName="Name56" presStyleLbl="parChTrans1D2" presStyleIdx="4" presStyleCnt="5"/>
      <dgm:spPr/>
    </dgm:pt>
    <dgm:pt modelId="{5658D791-3962-554A-B4FC-303F55B3B30B}" type="pres">
      <dgm:prSet presAssocID="{6C453CFB-38FB-D246-AD66-33AC6DECE092}" presName="text0" presStyleLbl="node1" presStyleIdx="5" presStyleCnt="6" custScaleX="269415" custScaleY="178199" custRadScaleRad="170801" custRadScaleInc="-476306">
        <dgm:presLayoutVars>
          <dgm:bulletEnabled val="1"/>
        </dgm:presLayoutVars>
      </dgm:prSet>
      <dgm:spPr/>
    </dgm:pt>
  </dgm:ptLst>
  <dgm:cxnLst>
    <dgm:cxn modelId="{6711B504-B4A6-694F-95EF-DDE1E384E469}" type="presOf" srcId="{3322D91C-77DD-6E47-B526-3A493CE7F3C2}" destId="{52A55FD9-E52D-1041-A886-DD479AD80D70}" srcOrd="0" destOrd="0" presId="urn:microsoft.com/office/officeart/2008/layout/RadialCluster"/>
    <dgm:cxn modelId="{F69E860D-8474-BE46-8146-477987CDC401}" srcId="{A8D16C58-C7A5-3741-AE66-9A7ED459038C}" destId="{77024A3F-9682-064A-9D06-0C1CD518FD7B}" srcOrd="1" destOrd="0" parTransId="{C3F3FECD-5EEE-AA4E-B1FA-C7EC25656FA1}" sibTransId="{3428E627-5948-9641-B4EF-7268008A48F6}"/>
    <dgm:cxn modelId="{4A76E514-4BD0-6E4C-8C5B-B2C272683836}" type="presOf" srcId="{A8D16C58-C7A5-3741-AE66-9A7ED459038C}" destId="{161DBE43-DED6-2D4C-B5B9-1181D1DD1E70}" srcOrd="0" destOrd="0" presId="urn:microsoft.com/office/officeart/2008/layout/RadialCluster"/>
    <dgm:cxn modelId="{452B211E-6804-524F-8EEB-6D0BF53F4998}" srcId="{8581EE02-242A-9844-B6EA-29F5E663D6AA}" destId="{8BFB574B-90A0-1842-938E-CDA9895E9A1E}" srcOrd="2" destOrd="0" parTransId="{3D4478D3-8085-F94B-8E63-BCA3AB8A2DF0}" sibTransId="{F52AEEB1-36B5-AF47-95A1-CDBAB9006053}"/>
    <dgm:cxn modelId="{C7EFDB22-3A2B-664B-957F-ED07D8E72447}" type="presOf" srcId="{C2AB3D47-3E5E-BF41-A039-D25E4A137FF6}" destId="{BA7DDF83-B076-F64C-8592-8A76199192F5}" srcOrd="0" destOrd="0" presId="urn:microsoft.com/office/officeart/2008/layout/RadialCluster"/>
    <dgm:cxn modelId="{AA64792E-9C5B-5D4E-A912-A937F07B4200}" type="presOf" srcId="{77024A3F-9682-064A-9D06-0C1CD518FD7B}" destId="{913D53A3-1E9F-2D4B-A4FD-37067BFB0D38}" srcOrd="0" destOrd="0" presId="urn:microsoft.com/office/officeart/2008/layout/RadialCluster"/>
    <dgm:cxn modelId="{EDF09F5C-12CD-2C42-A07B-BC00617C544D}" srcId="{A8D16C58-C7A5-3741-AE66-9A7ED459038C}" destId="{6C453CFB-38FB-D246-AD66-33AC6DECE092}" srcOrd="4" destOrd="0" parTransId="{BA8FFB0C-4FBF-3D4E-8721-94726FD0BD6A}" sibTransId="{0CF1333D-57C6-8143-A47D-5649BF572FAE}"/>
    <dgm:cxn modelId="{E0BEC043-6469-F549-9F9F-649B5AD887E2}" type="presOf" srcId="{D00EE1DA-0472-924E-AFD5-EB370E7E59FF}" destId="{127BEC63-6184-6243-AC9C-564AA1A8225A}" srcOrd="0" destOrd="0" presId="urn:microsoft.com/office/officeart/2008/layout/RadialCluster"/>
    <dgm:cxn modelId="{20904C47-4D47-B64D-A891-C1D402485511}" type="presOf" srcId="{34E6B576-E712-7D4C-AB74-34AD2C56B9D5}" destId="{B0FF1374-9D18-BF46-8985-8461E03CDC40}" srcOrd="0" destOrd="0" presId="urn:microsoft.com/office/officeart/2008/layout/RadialCluster"/>
    <dgm:cxn modelId="{6147D44D-8CF8-264F-9695-812098CB4CCA}" type="presOf" srcId="{FF41876A-91C1-E147-A509-35F64C6642A9}" destId="{85C0DB7D-6BB4-6B46-9336-5EAE5AD44EDE}" srcOrd="0" destOrd="0" presId="urn:microsoft.com/office/officeart/2008/layout/RadialCluster"/>
    <dgm:cxn modelId="{C32D6072-935A-3C47-8E9F-6D72F17E4345}" srcId="{8581EE02-242A-9844-B6EA-29F5E663D6AA}" destId="{E8F75B0C-E4B9-A04A-8EAB-F29D9EA66210}" srcOrd="1" destOrd="0" parTransId="{697D65C6-2E8C-7346-A050-C2828635828A}" sibTransId="{83B74D3B-B213-4949-B186-BF0CD440E337}"/>
    <dgm:cxn modelId="{7F097053-5894-C049-B66A-5752C68DEDE5}" srcId="{8581EE02-242A-9844-B6EA-29F5E663D6AA}" destId="{F492DC9C-1C91-DE48-80D6-3A4EB387D424}" srcOrd="4" destOrd="0" parTransId="{B447A7DC-4232-2646-BF39-C7B0045C1CC5}" sibTransId="{6680351F-5E1D-3441-AA7D-5A2C29C8E3C8}"/>
    <dgm:cxn modelId="{0557FE53-FF3F-7940-A6AA-8580446C9661}" srcId="{8581EE02-242A-9844-B6EA-29F5E663D6AA}" destId="{A8D16C58-C7A5-3741-AE66-9A7ED459038C}" srcOrd="0" destOrd="0" parTransId="{FBB2779B-DA50-0B48-9874-B56C204803B1}" sibTransId="{1A2BA3AD-3F28-0A4F-B52C-2F1A5585AFA8}"/>
    <dgm:cxn modelId="{9F851D75-ECE1-2246-9095-E8B7BF9E9650}" srcId="{A8D16C58-C7A5-3741-AE66-9A7ED459038C}" destId="{D00EE1DA-0472-924E-AFD5-EB370E7E59FF}" srcOrd="2" destOrd="0" parTransId="{34E6B576-E712-7D4C-AB74-34AD2C56B9D5}" sibTransId="{2DEC63A2-CC3B-0D44-B26F-5D8EA8092343}"/>
    <dgm:cxn modelId="{86497980-18A1-AE49-8FD3-9E2B6F9E21E5}" srcId="{A8D16C58-C7A5-3741-AE66-9A7ED459038C}" destId="{C2AB3D47-3E5E-BF41-A039-D25E4A137FF6}" srcOrd="0" destOrd="0" parTransId="{717DBD0D-BA8A-5E44-AA6C-3B0429354714}" sibTransId="{CBAEC98E-002A-AA4F-89BE-E4152BD000F0}"/>
    <dgm:cxn modelId="{A7FFD684-E571-AB4E-819A-57679117230B}" type="presOf" srcId="{BA8FFB0C-4FBF-3D4E-8721-94726FD0BD6A}" destId="{8BE7176E-9D66-E24F-A1D5-85B32C10E218}" srcOrd="0" destOrd="0" presId="urn:microsoft.com/office/officeart/2008/layout/RadialCluster"/>
    <dgm:cxn modelId="{DBB1799C-C12D-B545-9332-F9BEED5F1FAC}" type="presOf" srcId="{6C453CFB-38FB-D246-AD66-33AC6DECE092}" destId="{5658D791-3962-554A-B4FC-303F55B3B30B}" srcOrd="0" destOrd="0" presId="urn:microsoft.com/office/officeart/2008/layout/RadialCluster"/>
    <dgm:cxn modelId="{437519A7-16FA-C848-A416-3D2C16D53122}" srcId="{8581EE02-242A-9844-B6EA-29F5E663D6AA}" destId="{7E1A1502-9E3B-A942-BDC3-128361E2CB71}" srcOrd="3" destOrd="0" parTransId="{A8A92415-CB9A-114E-80D2-DF3D5A4635BF}" sibTransId="{7E235462-3137-D047-B99F-68CFBA0C1377}"/>
    <dgm:cxn modelId="{9A79B3CC-6BAF-FB41-9F16-7D13E2794AC5}" type="presOf" srcId="{8581EE02-242A-9844-B6EA-29F5E663D6AA}" destId="{84A4C203-66A2-AC4D-B9C9-D9344DEEC6B5}" srcOrd="0" destOrd="0" presId="urn:microsoft.com/office/officeart/2008/layout/RadialCluster"/>
    <dgm:cxn modelId="{2C8B8CF4-26F0-F74D-8540-E2A9A03D53A9}" type="presOf" srcId="{C3F3FECD-5EEE-AA4E-B1FA-C7EC25656FA1}" destId="{A57C5910-461D-774F-AD7D-3B7D7216721A}" srcOrd="0" destOrd="0" presId="urn:microsoft.com/office/officeart/2008/layout/RadialCluster"/>
    <dgm:cxn modelId="{9A7E84F5-3B66-774C-B03B-A8F5D62E0C2F}" srcId="{A8D16C58-C7A5-3741-AE66-9A7ED459038C}" destId="{3322D91C-77DD-6E47-B526-3A493CE7F3C2}" srcOrd="3" destOrd="0" parTransId="{FF41876A-91C1-E147-A509-35F64C6642A9}" sibTransId="{C2BE6212-A3A8-9A41-AFAC-193BFFBF0CF7}"/>
    <dgm:cxn modelId="{771927F7-4B26-D142-830B-A2A92052DFD4}" type="presOf" srcId="{717DBD0D-BA8A-5E44-AA6C-3B0429354714}" destId="{B529E098-A7DB-5044-A294-962E5EE087E1}" srcOrd="0" destOrd="0" presId="urn:microsoft.com/office/officeart/2008/layout/RadialCluster"/>
    <dgm:cxn modelId="{0C24CD89-655E-524E-9FEC-8B734EE84087}" type="presParOf" srcId="{84A4C203-66A2-AC4D-B9C9-D9344DEEC6B5}" destId="{8FAB35CC-B263-C542-B285-4812F869D3BC}" srcOrd="0" destOrd="0" presId="urn:microsoft.com/office/officeart/2008/layout/RadialCluster"/>
    <dgm:cxn modelId="{0A918092-A3E2-BC4D-97F4-2734838E7200}" type="presParOf" srcId="{8FAB35CC-B263-C542-B285-4812F869D3BC}" destId="{161DBE43-DED6-2D4C-B5B9-1181D1DD1E70}" srcOrd="0" destOrd="0" presId="urn:microsoft.com/office/officeart/2008/layout/RadialCluster"/>
    <dgm:cxn modelId="{8DB1A48C-C3CA-0D44-94DB-89AC389DC7CC}" type="presParOf" srcId="{8FAB35CC-B263-C542-B285-4812F869D3BC}" destId="{B529E098-A7DB-5044-A294-962E5EE087E1}" srcOrd="1" destOrd="0" presId="urn:microsoft.com/office/officeart/2008/layout/RadialCluster"/>
    <dgm:cxn modelId="{ACECCB0F-1ABA-DA49-A9D0-700EB6DFC82B}" type="presParOf" srcId="{8FAB35CC-B263-C542-B285-4812F869D3BC}" destId="{BA7DDF83-B076-F64C-8592-8A76199192F5}" srcOrd="2" destOrd="0" presId="urn:microsoft.com/office/officeart/2008/layout/RadialCluster"/>
    <dgm:cxn modelId="{40938852-3D32-4D46-B10A-86E5830CE7E1}" type="presParOf" srcId="{8FAB35CC-B263-C542-B285-4812F869D3BC}" destId="{A57C5910-461D-774F-AD7D-3B7D7216721A}" srcOrd="3" destOrd="0" presId="urn:microsoft.com/office/officeart/2008/layout/RadialCluster"/>
    <dgm:cxn modelId="{AE07D5CD-B78A-3C49-AA2F-9C395E1A3A7E}" type="presParOf" srcId="{8FAB35CC-B263-C542-B285-4812F869D3BC}" destId="{913D53A3-1E9F-2D4B-A4FD-37067BFB0D38}" srcOrd="4" destOrd="0" presId="urn:microsoft.com/office/officeart/2008/layout/RadialCluster"/>
    <dgm:cxn modelId="{18654ACA-26D2-7241-AC84-9A5A0B441F4A}" type="presParOf" srcId="{8FAB35CC-B263-C542-B285-4812F869D3BC}" destId="{B0FF1374-9D18-BF46-8985-8461E03CDC40}" srcOrd="5" destOrd="0" presId="urn:microsoft.com/office/officeart/2008/layout/RadialCluster"/>
    <dgm:cxn modelId="{90C62FC7-713D-BD47-A7F1-07A6ADA15C57}" type="presParOf" srcId="{8FAB35CC-B263-C542-B285-4812F869D3BC}" destId="{127BEC63-6184-6243-AC9C-564AA1A8225A}" srcOrd="6" destOrd="0" presId="urn:microsoft.com/office/officeart/2008/layout/RadialCluster"/>
    <dgm:cxn modelId="{490C3A1C-BE00-8944-8F2F-9E92D932E9D8}" type="presParOf" srcId="{8FAB35CC-B263-C542-B285-4812F869D3BC}" destId="{85C0DB7D-6BB4-6B46-9336-5EAE5AD44EDE}" srcOrd="7" destOrd="0" presId="urn:microsoft.com/office/officeart/2008/layout/RadialCluster"/>
    <dgm:cxn modelId="{E882D505-A05C-FC40-B77C-A6401CD13C51}" type="presParOf" srcId="{8FAB35CC-B263-C542-B285-4812F869D3BC}" destId="{52A55FD9-E52D-1041-A886-DD479AD80D70}" srcOrd="8" destOrd="0" presId="urn:microsoft.com/office/officeart/2008/layout/RadialCluster"/>
    <dgm:cxn modelId="{06DDB5E0-6BB1-F34D-800C-DA14FD894F4C}" type="presParOf" srcId="{8FAB35CC-B263-C542-B285-4812F869D3BC}" destId="{8BE7176E-9D66-E24F-A1D5-85B32C10E218}" srcOrd="9" destOrd="0" presId="urn:microsoft.com/office/officeart/2008/layout/RadialCluster"/>
    <dgm:cxn modelId="{2D926712-7D52-DC42-82DA-ECB9867F142C}" type="presParOf" srcId="{8FAB35CC-B263-C542-B285-4812F869D3BC}" destId="{5658D791-3962-554A-B4FC-303F55B3B30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5F687-0410-534E-99BE-1EC24CAC4CB7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CD11783-E33B-FC4C-BD6B-FF788F6C354F}">
      <dgm:prSet phldrT="[Texto]" custT="1"/>
      <dgm:spPr/>
      <dgm:t>
        <a:bodyPr/>
        <a:lstStyle/>
        <a:p>
          <a:r>
            <a:rPr lang="es-MX" sz="2400" dirty="0"/>
            <a:t>Antropogénicos</a:t>
          </a:r>
        </a:p>
        <a:p>
          <a:r>
            <a:rPr lang="es-MX" sz="2400" dirty="0"/>
            <a:t>(actividades humanas)</a:t>
          </a:r>
        </a:p>
      </dgm:t>
    </dgm:pt>
    <dgm:pt modelId="{B76FCA5A-4ED3-A34F-A338-3F1C4A93CE87}" type="parTrans" cxnId="{F76E80C6-AE85-AF46-B61C-6B6254CAA103}">
      <dgm:prSet/>
      <dgm:spPr/>
      <dgm:t>
        <a:bodyPr/>
        <a:lstStyle/>
        <a:p>
          <a:endParaRPr lang="es-MX"/>
        </a:p>
      </dgm:t>
    </dgm:pt>
    <dgm:pt modelId="{F8A835DA-D234-B74B-A8CF-51949A398414}" type="sibTrans" cxnId="{F76E80C6-AE85-AF46-B61C-6B6254CAA103}">
      <dgm:prSet/>
      <dgm:spPr/>
      <dgm:t>
        <a:bodyPr/>
        <a:lstStyle/>
        <a:p>
          <a:endParaRPr lang="es-MX"/>
        </a:p>
      </dgm:t>
    </dgm:pt>
    <dgm:pt modelId="{21386200-FFCC-AA44-8124-700EC758EE2D}">
      <dgm:prSet phldrT="[Texto]" custT="1"/>
      <dgm:spPr/>
      <dgm:t>
        <a:bodyPr/>
        <a:lstStyle/>
        <a:p>
          <a:r>
            <a:rPr lang="es-MX" sz="2000" dirty="0"/>
            <a:t>Calentamiento global: emisiones de CO2, calienta el agua y disminuye el oxigeno </a:t>
          </a:r>
        </a:p>
      </dgm:t>
    </dgm:pt>
    <dgm:pt modelId="{4AB59188-EBD0-9247-B77E-87678FADFF96}" type="parTrans" cxnId="{233C4608-CD13-4D43-804A-883523C8AFFA}">
      <dgm:prSet/>
      <dgm:spPr/>
      <dgm:t>
        <a:bodyPr/>
        <a:lstStyle/>
        <a:p>
          <a:endParaRPr lang="es-MX"/>
        </a:p>
      </dgm:t>
    </dgm:pt>
    <dgm:pt modelId="{4BD6B053-23E4-634D-9FDF-9D4F3BA94840}" type="sibTrans" cxnId="{233C4608-CD13-4D43-804A-883523C8AFFA}">
      <dgm:prSet/>
      <dgm:spPr/>
      <dgm:t>
        <a:bodyPr/>
        <a:lstStyle/>
        <a:p>
          <a:endParaRPr lang="es-MX"/>
        </a:p>
      </dgm:t>
    </dgm:pt>
    <dgm:pt modelId="{7923B2D0-79C3-6146-BA71-7FEE03F9E583}">
      <dgm:prSet phldrT="[Texto]" custT="1"/>
      <dgm:spPr/>
      <dgm:t>
        <a:bodyPr/>
        <a:lstStyle/>
        <a:p>
          <a:r>
            <a:rPr lang="es-MX" sz="2000" dirty="0"/>
            <a:t>Deforestación: agotan las fuentes hídricas, genera residuos orgánicos y favorece el crecimiento de bacterias contaminantes </a:t>
          </a:r>
        </a:p>
      </dgm:t>
    </dgm:pt>
    <dgm:pt modelId="{A9625D51-C023-B647-8ECE-D9A99203DD4C}" type="parTrans" cxnId="{F8C3F89A-B4CA-F54B-80DA-E9667E02167B}">
      <dgm:prSet/>
      <dgm:spPr/>
      <dgm:t>
        <a:bodyPr/>
        <a:lstStyle/>
        <a:p>
          <a:endParaRPr lang="es-MX"/>
        </a:p>
      </dgm:t>
    </dgm:pt>
    <dgm:pt modelId="{A80F1711-B635-4C42-8B5A-7399DD02FF09}" type="sibTrans" cxnId="{F8C3F89A-B4CA-F54B-80DA-E9667E02167B}">
      <dgm:prSet/>
      <dgm:spPr/>
      <dgm:t>
        <a:bodyPr/>
        <a:lstStyle/>
        <a:p>
          <a:endParaRPr lang="es-MX"/>
        </a:p>
      </dgm:t>
    </dgm:pt>
    <dgm:pt modelId="{EF8FE3C9-9855-7E40-A899-B795A3C5099B}">
      <dgm:prSet phldrT="[Texto]" custT="1"/>
      <dgm:spPr/>
      <dgm:t>
        <a:bodyPr/>
        <a:lstStyle/>
        <a:p>
          <a:r>
            <a:rPr lang="es-MX" sz="2000" dirty="0"/>
            <a:t>Basura y vertido de aguas fecales: ONU asegura que más del 80% de las aguas residuales del mindo llegan al mar, ríos sin depurar</a:t>
          </a:r>
        </a:p>
      </dgm:t>
    </dgm:pt>
    <dgm:pt modelId="{ACBBB318-7B42-2A4C-99AB-49889400BE19}" type="parTrans" cxnId="{B5EC2422-D10B-5040-9678-59CA57125F39}">
      <dgm:prSet/>
      <dgm:spPr/>
      <dgm:t>
        <a:bodyPr/>
        <a:lstStyle/>
        <a:p>
          <a:endParaRPr lang="es-MX"/>
        </a:p>
      </dgm:t>
    </dgm:pt>
    <dgm:pt modelId="{2A1ED84D-F484-BC42-BE37-5AD464161CA7}" type="sibTrans" cxnId="{B5EC2422-D10B-5040-9678-59CA57125F39}">
      <dgm:prSet/>
      <dgm:spPr/>
      <dgm:t>
        <a:bodyPr/>
        <a:lstStyle/>
        <a:p>
          <a:endParaRPr lang="es-MX"/>
        </a:p>
      </dgm:t>
    </dgm:pt>
    <dgm:pt modelId="{4FC548A2-B8E3-844E-BEB3-785C000CD310}">
      <dgm:prSet custT="1"/>
      <dgm:spPr/>
      <dgm:t>
        <a:bodyPr/>
        <a:lstStyle/>
        <a:p>
          <a:pPr algn="l"/>
          <a:r>
            <a:rPr lang="es-MX" sz="2000" dirty="0"/>
            <a:t>Actividades industriales, agricolas , ganaderas: vertido de estos productos quimicos es la principal causa de eutrofización de las aguas   </a:t>
          </a:r>
        </a:p>
      </dgm:t>
    </dgm:pt>
    <dgm:pt modelId="{4A2D60F8-75FB-F245-9EDD-1A15172B457E}" type="parTrans" cxnId="{C3CFEA2B-4C08-5D4C-8D20-89F4096D58B6}">
      <dgm:prSet/>
      <dgm:spPr/>
      <dgm:t>
        <a:bodyPr/>
        <a:lstStyle/>
        <a:p>
          <a:endParaRPr lang="es-MX"/>
        </a:p>
      </dgm:t>
    </dgm:pt>
    <dgm:pt modelId="{E1EE452D-5C96-9B42-9C5C-29B6C0D79CC2}" type="sibTrans" cxnId="{C3CFEA2B-4C08-5D4C-8D20-89F4096D58B6}">
      <dgm:prSet/>
      <dgm:spPr/>
      <dgm:t>
        <a:bodyPr/>
        <a:lstStyle/>
        <a:p>
          <a:endParaRPr lang="es-MX"/>
        </a:p>
      </dgm:t>
    </dgm:pt>
    <dgm:pt modelId="{CE98F530-1B06-0943-9CC4-5E4C6F41AC20}">
      <dgm:prSet custT="1"/>
      <dgm:spPr/>
      <dgm:t>
        <a:bodyPr/>
        <a:lstStyle/>
        <a:p>
          <a:r>
            <a:rPr lang="es-UY" sz="2000" dirty="0"/>
            <a:t>Tráfico marítimo: plásticos que contaminan los océanos proceden de barcos pesqueros, petroleros y transportes de mercancía </a:t>
          </a:r>
        </a:p>
      </dgm:t>
    </dgm:pt>
    <dgm:pt modelId="{F3C55206-6307-C34E-9A88-40B22F1D1281}" type="parTrans" cxnId="{F9C1C598-563D-594F-934E-2DEF56E5268D}">
      <dgm:prSet/>
      <dgm:spPr/>
      <dgm:t>
        <a:bodyPr/>
        <a:lstStyle/>
        <a:p>
          <a:endParaRPr lang="es-MX"/>
        </a:p>
      </dgm:t>
    </dgm:pt>
    <dgm:pt modelId="{32955972-79C2-984F-B1BF-62201BFD2E78}" type="sibTrans" cxnId="{F9C1C598-563D-594F-934E-2DEF56E5268D}">
      <dgm:prSet/>
      <dgm:spPr/>
      <dgm:t>
        <a:bodyPr/>
        <a:lstStyle/>
        <a:p>
          <a:endParaRPr lang="es-MX"/>
        </a:p>
      </dgm:t>
    </dgm:pt>
    <dgm:pt modelId="{8CE9C15C-6CAE-A144-8121-46D867C9876C}">
      <dgm:prSet custT="1"/>
      <dgm:spPr/>
      <dgm:t>
        <a:bodyPr/>
        <a:lstStyle/>
        <a:p>
          <a:r>
            <a:rPr lang="es-MX" sz="2000" dirty="0"/>
            <a:t>Derrames de combustibles: transporte y almacenamiento de petróleos y sus derivados </a:t>
          </a:r>
        </a:p>
      </dgm:t>
    </dgm:pt>
    <dgm:pt modelId="{1E2C07D4-0DB5-6D43-BD2A-85EBE7827F2B}" type="parTrans" cxnId="{44961977-F3EB-3948-AF2B-4811C76DD2CA}">
      <dgm:prSet/>
      <dgm:spPr/>
      <dgm:t>
        <a:bodyPr/>
        <a:lstStyle/>
        <a:p>
          <a:endParaRPr lang="es-MX"/>
        </a:p>
      </dgm:t>
    </dgm:pt>
    <dgm:pt modelId="{D454A2EB-5F4A-5E42-9347-2AB9D87D5357}" type="sibTrans" cxnId="{44961977-F3EB-3948-AF2B-4811C76DD2CA}">
      <dgm:prSet/>
      <dgm:spPr/>
      <dgm:t>
        <a:bodyPr/>
        <a:lstStyle/>
        <a:p>
          <a:endParaRPr lang="es-MX"/>
        </a:p>
      </dgm:t>
    </dgm:pt>
    <dgm:pt modelId="{50CA9C7C-6088-EF4D-9FDD-B588F63DDA30}" type="pres">
      <dgm:prSet presAssocID="{3FD5F687-0410-534E-99BE-1EC24CAC4C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EEB3DF5-2C0F-084D-BA24-4FFFD1AF31B9}" type="pres">
      <dgm:prSet presAssocID="{2CD11783-E33B-FC4C-BD6B-FF788F6C354F}" presName="root1" presStyleCnt="0"/>
      <dgm:spPr/>
    </dgm:pt>
    <dgm:pt modelId="{6DCD64F2-20ED-E243-B853-C69BD87DB7D5}" type="pres">
      <dgm:prSet presAssocID="{2CD11783-E33B-FC4C-BD6B-FF788F6C354F}" presName="LevelOneTextNode" presStyleLbl="node0" presStyleIdx="0" presStyleCnt="1" custScaleX="149464" custScaleY="172482">
        <dgm:presLayoutVars>
          <dgm:chPref val="3"/>
        </dgm:presLayoutVars>
      </dgm:prSet>
      <dgm:spPr/>
    </dgm:pt>
    <dgm:pt modelId="{CBE58E16-6C01-4E42-A816-AA4E2B3AA53B}" type="pres">
      <dgm:prSet presAssocID="{2CD11783-E33B-FC4C-BD6B-FF788F6C354F}" presName="level2hierChild" presStyleCnt="0"/>
      <dgm:spPr/>
    </dgm:pt>
    <dgm:pt modelId="{381E8659-A78A-194C-909C-4D4FE1BF1DBE}" type="pres">
      <dgm:prSet presAssocID="{4AB59188-EBD0-9247-B77E-87678FADFF96}" presName="conn2-1" presStyleLbl="parChTrans1D2" presStyleIdx="0" presStyleCnt="6"/>
      <dgm:spPr/>
    </dgm:pt>
    <dgm:pt modelId="{795DE2BE-8A0B-EB46-AB93-5E2DF774DAEA}" type="pres">
      <dgm:prSet presAssocID="{4AB59188-EBD0-9247-B77E-87678FADFF96}" presName="connTx" presStyleLbl="parChTrans1D2" presStyleIdx="0" presStyleCnt="6"/>
      <dgm:spPr/>
    </dgm:pt>
    <dgm:pt modelId="{C15520D0-56D6-7943-8695-02E43673AE47}" type="pres">
      <dgm:prSet presAssocID="{21386200-FFCC-AA44-8124-700EC758EE2D}" presName="root2" presStyleCnt="0"/>
      <dgm:spPr/>
    </dgm:pt>
    <dgm:pt modelId="{36A59916-C654-2F46-BEE5-6D165826DB59}" type="pres">
      <dgm:prSet presAssocID="{21386200-FFCC-AA44-8124-700EC758EE2D}" presName="LevelTwoTextNode" presStyleLbl="node2" presStyleIdx="0" presStyleCnt="6" custScaleX="405703" custScaleY="112169" custLinFactNeighborX="39930" custLinFactNeighborY="-61600">
        <dgm:presLayoutVars>
          <dgm:chPref val="3"/>
        </dgm:presLayoutVars>
      </dgm:prSet>
      <dgm:spPr/>
    </dgm:pt>
    <dgm:pt modelId="{B0BD7BA1-2E56-174E-B652-81788C3F16F6}" type="pres">
      <dgm:prSet presAssocID="{21386200-FFCC-AA44-8124-700EC758EE2D}" presName="level3hierChild" presStyleCnt="0"/>
      <dgm:spPr/>
    </dgm:pt>
    <dgm:pt modelId="{3690C2DE-CD42-EF47-BC00-464BC37D2372}" type="pres">
      <dgm:prSet presAssocID="{A9625D51-C023-B647-8ECE-D9A99203DD4C}" presName="conn2-1" presStyleLbl="parChTrans1D2" presStyleIdx="1" presStyleCnt="6"/>
      <dgm:spPr/>
    </dgm:pt>
    <dgm:pt modelId="{6DE31237-81B7-A041-8200-1B75AD6DC163}" type="pres">
      <dgm:prSet presAssocID="{A9625D51-C023-B647-8ECE-D9A99203DD4C}" presName="connTx" presStyleLbl="parChTrans1D2" presStyleIdx="1" presStyleCnt="6"/>
      <dgm:spPr/>
    </dgm:pt>
    <dgm:pt modelId="{3CEABEA8-DB19-5649-BF29-521E852652DD}" type="pres">
      <dgm:prSet presAssocID="{7923B2D0-79C3-6146-BA71-7FEE03F9E583}" presName="root2" presStyleCnt="0"/>
      <dgm:spPr/>
    </dgm:pt>
    <dgm:pt modelId="{31FFC8D8-5926-7A44-AD60-87D1C13AD4A3}" type="pres">
      <dgm:prSet presAssocID="{7923B2D0-79C3-6146-BA71-7FEE03F9E583}" presName="LevelTwoTextNode" presStyleLbl="node2" presStyleIdx="1" presStyleCnt="6" custScaleX="439541" custScaleY="138935" custLinFactNeighborX="21870" custLinFactNeighborY="-37408">
        <dgm:presLayoutVars>
          <dgm:chPref val="3"/>
        </dgm:presLayoutVars>
      </dgm:prSet>
      <dgm:spPr/>
    </dgm:pt>
    <dgm:pt modelId="{AE4B4C34-6491-5D44-B7C4-39FA01C54112}" type="pres">
      <dgm:prSet presAssocID="{7923B2D0-79C3-6146-BA71-7FEE03F9E583}" presName="level3hierChild" presStyleCnt="0"/>
      <dgm:spPr/>
    </dgm:pt>
    <dgm:pt modelId="{C11B0F4A-9ED4-9643-B172-338E8C9F3A01}" type="pres">
      <dgm:prSet presAssocID="{4A2D60F8-75FB-F245-9EDD-1A15172B457E}" presName="conn2-1" presStyleLbl="parChTrans1D2" presStyleIdx="2" presStyleCnt="6"/>
      <dgm:spPr/>
    </dgm:pt>
    <dgm:pt modelId="{CF40FDE0-A998-1B4B-BECB-B4D65FA35DE8}" type="pres">
      <dgm:prSet presAssocID="{4A2D60F8-75FB-F245-9EDD-1A15172B457E}" presName="connTx" presStyleLbl="parChTrans1D2" presStyleIdx="2" presStyleCnt="6"/>
      <dgm:spPr/>
    </dgm:pt>
    <dgm:pt modelId="{23A35395-949E-164A-B7AB-3AD9037C48AB}" type="pres">
      <dgm:prSet presAssocID="{4FC548A2-B8E3-844E-BEB3-785C000CD310}" presName="root2" presStyleCnt="0"/>
      <dgm:spPr/>
    </dgm:pt>
    <dgm:pt modelId="{1109F3C0-62C0-BF4E-AC3E-84B8462972A3}" type="pres">
      <dgm:prSet presAssocID="{4FC548A2-B8E3-844E-BEB3-785C000CD310}" presName="LevelTwoTextNode" presStyleLbl="node2" presStyleIdx="2" presStyleCnt="6" custScaleX="506532" custScaleY="120029" custLinFactNeighborX="-16679" custLinFactNeighborY="-31446">
        <dgm:presLayoutVars>
          <dgm:chPref val="3"/>
        </dgm:presLayoutVars>
      </dgm:prSet>
      <dgm:spPr/>
    </dgm:pt>
    <dgm:pt modelId="{23AAD9AD-A38D-234F-A758-11B8A5075314}" type="pres">
      <dgm:prSet presAssocID="{4FC548A2-B8E3-844E-BEB3-785C000CD310}" presName="level3hierChild" presStyleCnt="0"/>
      <dgm:spPr/>
    </dgm:pt>
    <dgm:pt modelId="{3EA71478-574C-894C-A007-14FA93DA667D}" type="pres">
      <dgm:prSet presAssocID="{ACBBB318-7B42-2A4C-99AB-49889400BE19}" presName="conn2-1" presStyleLbl="parChTrans1D2" presStyleIdx="3" presStyleCnt="6"/>
      <dgm:spPr/>
    </dgm:pt>
    <dgm:pt modelId="{4A4A426B-3E8F-B843-9B29-61390C9CA5FB}" type="pres">
      <dgm:prSet presAssocID="{ACBBB318-7B42-2A4C-99AB-49889400BE19}" presName="connTx" presStyleLbl="parChTrans1D2" presStyleIdx="3" presStyleCnt="6"/>
      <dgm:spPr/>
    </dgm:pt>
    <dgm:pt modelId="{BFCA689C-DBE0-DC41-A054-D84F9FAB1E07}" type="pres">
      <dgm:prSet presAssocID="{EF8FE3C9-9855-7E40-A899-B795A3C5099B}" presName="root2" presStyleCnt="0"/>
      <dgm:spPr/>
    </dgm:pt>
    <dgm:pt modelId="{2891D6A7-2CAE-9640-BFE8-64E8BF4409D0}" type="pres">
      <dgm:prSet presAssocID="{EF8FE3C9-9855-7E40-A899-B795A3C5099B}" presName="LevelTwoTextNode" presStyleLbl="node2" presStyleIdx="3" presStyleCnt="6" custAng="10800000" custFlipVert="1" custScaleX="481043" custScaleY="133202" custLinFactNeighborX="5882" custLinFactNeighborY="-38975">
        <dgm:presLayoutVars>
          <dgm:chPref val="3"/>
        </dgm:presLayoutVars>
      </dgm:prSet>
      <dgm:spPr/>
    </dgm:pt>
    <dgm:pt modelId="{7D6A0B6D-0D4A-8245-A4A6-539524966219}" type="pres">
      <dgm:prSet presAssocID="{EF8FE3C9-9855-7E40-A899-B795A3C5099B}" presName="level3hierChild" presStyleCnt="0"/>
      <dgm:spPr/>
    </dgm:pt>
    <dgm:pt modelId="{03E22D38-D1F8-A046-BD8B-F472CA565347}" type="pres">
      <dgm:prSet presAssocID="{1E2C07D4-0DB5-6D43-BD2A-85EBE7827F2B}" presName="conn2-1" presStyleLbl="parChTrans1D2" presStyleIdx="4" presStyleCnt="6"/>
      <dgm:spPr/>
    </dgm:pt>
    <dgm:pt modelId="{430CB6FD-1BFB-6944-A231-BD1A428DD477}" type="pres">
      <dgm:prSet presAssocID="{1E2C07D4-0DB5-6D43-BD2A-85EBE7827F2B}" presName="connTx" presStyleLbl="parChTrans1D2" presStyleIdx="4" presStyleCnt="6"/>
      <dgm:spPr/>
    </dgm:pt>
    <dgm:pt modelId="{3B609534-ACAA-F24D-82F0-4E5F6C786B2C}" type="pres">
      <dgm:prSet presAssocID="{8CE9C15C-6CAE-A144-8121-46D867C9876C}" presName="root2" presStyleCnt="0"/>
      <dgm:spPr/>
    </dgm:pt>
    <dgm:pt modelId="{5795A930-8F9F-6147-A2F8-770AB8D03FE4}" type="pres">
      <dgm:prSet presAssocID="{8CE9C15C-6CAE-A144-8121-46D867C9876C}" presName="LevelTwoTextNode" presStyleLbl="node2" presStyleIdx="4" presStyleCnt="6" custScaleX="346195" custLinFactNeighborX="66497" custLinFactNeighborY="-47940">
        <dgm:presLayoutVars>
          <dgm:chPref val="3"/>
        </dgm:presLayoutVars>
      </dgm:prSet>
      <dgm:spPr/>
    </dgm:pt>
    <dgm:pt modelId="{0BEA2BB3-B477-1245-8D11-57552C80A781}" type="pres">
      <dgm:prSet presAssocID="{8CE9C15C-6CAE-A144-8121-46D867C9876C}" presName="level3hierChild" presStyleCnt="0"/>
      <dgm:spPr/>
    </dgm:pt>
    <dgm:pt modelId="{F88D3B7D-BDD7-9842-A121-5FBFF9D54C8A}" type="pres">
      <dgm:prSet presAssocID="{F3C55206-6307-C34E-9A88-40B22F1D1281}" presName="conn2-1" presStyleLbl="parChTrans1D2" presStyleIdx="5" presStyleCnt="6"/>
      <dgm:spPr/>
    </dgm:pt>
    <dgm:pt modelId="{02786F8A-C0C1-5C48-8F84-9D277F88968E}" type="pres">
      <dgm:prSet presAssocID="{F3C55206-6307-C34E-9A88-40B22F1D1281}" presName="connTx" presStyleLbl="parChTrans1D2" presStyleIdx="5" presStyleCnt="6"/>
      <dgm:spPr/>
    </dgm:pt>
    <dgm:pt modelId="{6CA39D0B-A6C6-694A-81DD-69BF217201F3}" type="pres">
      <dgm:prSet presAssocID="{CE98F530-1B06-0943-9CC4-5E4C6F41AC20}" presName="root2" presStyleCnt="0"/>
      <dgm:spPr/>
    </dgm:pt>
    <dgm:pt modelId="{B7484C1D-537F-E74F-96C9-D6CDBC4CEF7E}" type="pres">
      <dgm:prSet presAssocID="{CE98F530-1B06-0943-9CC4-5E4C6F41AC20}" presName="LevelTwoTextNode" presStyleLbl="node2" presStyleIdx="5" presStyleCnt="6" custScaleX="440960" custLinFactNeighborX="29815" custLinFactNeighborY="-40945">
        <dgm:presLayoutVars>
          <dgm:chPref val="3"/>
        </dgm:presLayoutVars>
      </dgm:prSet>
      <dgm:spPr/>
    </dgm:pt>
    <dgm:pt modelId="{6E710191-F6BC-6045-A5EC-9A028022C155}" type="pres">
      <dgm:prSet presAssocID="{CE98F530-1B06-0943-9CC4-5E4C6F41AC20}" presName="level3hierChild" presStyleCnt="0"/>
      <dgm:spPr/>
    </dgm:pt>
  </dgm:ptLst>
  <dgm:cxnLst>
    <dgm:cxn modelId="{233C4608-CD13-4D43-804A-883523C8AFFA}" srcId="{2CD11783-E33B-FC4C-BD6B-FF788F6C354F}" destId="{21386200-FFCC-AA44-8124-700EC758EE2D}" srcOrd="0" destOrd="0" parTransId="{4AB59188-EBD0-9247-B77E-87678FADFF96}" sibTransId="{4BD6B053-23E4-634D-9FDF-9D4F3BA94840}"/>
    <dgm:cxn modelId="{74A0560F-8995-8B48-8A02-3E715AF79995}" type="presOf" srcId="{8CE9C15C-6CAE-A144-8121-46D867C9876C}" destId="{5795A930-8F9F-6147-A2F8-770AB8D03FE4}" srcOrd="0" destOrd="0" presId="urn:microsoft.com/office/officeart/2005/8/layout/hierarchy2"/>
    <dgm:cxn modelId="{352BE316-48C7-DD4C-B9B2-C885C5A13F8E}" type="presOf" srcId="{4FC548A2-B8E3-844E-BEB3-785C000CD310}" destId="{1109F3C0-62C0-BF4E-AC3E-84B8462972A3}" srcOrd="0" destOrd="0" presId="urn:microsoft.com/office/officeart/2005/8/layout/hierarchy2"/>
    <dgm:cxn modelId="{0716D018-87D3-964C-85DE-91851A1C80F3}" type="presOf" srcId="{ACBBB318-7B42-2A4C-99AB-49889400BE19}" destId="{3EA71478-574C-894C-A007-14FA93DA667D}" srcOrd="0" destOrd="0" presId="urn:microsoft.com/office/officeart/2005/8/layout/hierarchy2"/>
    <dgm:cxn modelId="{600AB21E-845B-7844-92DA-2D3D32B8BD05}" type="presOf" srcId="{EF8FE3C9-9855-7E40-A899-B795A3C5099B}" destId="{2891D6A7-2CAE-9640-BFE8-64E8BF4409D0}" srcOrd="0" destOrd="0" presId="urn:microsoft.com/office/officeart/2005/8/layout/hierarchy2"/>
    <dgm:cxn modelId="{B5EC2422-D10B-5040-9678-59CA57125F39}" srcId="{2CD11783-E33B-FC4C-BD6B-FF788F6C354F}" destId="{EF8FE3C9-9855-7E40-A899-B795A3C5099B}" srcOrd="3" destOrd="0" parTransId="{ACBBB318-7B42-2A4C-99AB-49889400BE19}" sibTransId="{2A1ED84D-F484-BC42-BE37-5AD464161CA7}"/>
    <dgm:cxn modelId="{7AF63B26-ED2D-554C-87D9-4C2B88E35719}" type="presOf" srcId="{4AB59188-EBD0-9247-B77E-87678FADFF96}" destId="{795DE2BE-8A0B-EB46-AB93-5E2DF774DAEA}" srcOrd="1" destOrd="0" presId="urn:microsoft.com/office/officeart/2005/8/layout/hierarchy2"/>
    <dgm:cxn modelId="{C3CFEA2B-4C08-5D4C-8D20-89F4096D58B6}" srcId="{2CD11783-E33B-FC4C-BD6B-FF788F6C354F}" destId="{4FC548A2-B8E3-844E-BEB3-785C000CD310}" srcOrd="2" destOrd="0" parTransId="{4A2D60F8-75FB-F245-9EDD-1A15172B457E}" sibTransId="{E1EE452D-5C96-9B42-9C5C-29B6C0D79CC2}"/>
    <dgm:cxn modelId="{8176D42C-5335-6241-AB94-80BAB6334115}" type="presOf" srcId="{F3C55206-6307-C34E-9A88-40B22F1D1281}" destId="{F88D3B7D-BDD7-9842-A121-5FBFF9D54C8A}" srcOrd="0" destOrd="0" presId="urn:microsoft.com/office/officeart/2005/8/layout/hierarchy2"/>
    <dgm:cxn modelId="{F63E683F-0173-6A43-85A1-AB0C9B2C67CD}" type="presOf" srcId="{ACBBB318-7B42-2A4C-99AB-49889400BE19}" destId="{4A4A426B-3E8F-B843-9B29-61390C9CA5FB}" srcOrd="1" destOrd="0" presId="urn:microsoft.com/office/officeart/2005/8/layout/hierarchy2"/>
    <dgm:cxn modelId="{E8035560-34A2-1740-B47F-4C378C84160A}" type="presOf" srcId="{2CD11783-E33B-FC4C-BD6B-FF788F6C354F}" destId="{6DCD64F2-20ED-E243-B853-C69BD87DB7D5}" srcOrd="0" destOrd="0" presId="urn:microsoft.com/office/officeart/2005/8/layout/hierarchy2"/>
    <dgm:cxn modelId="{A0F75C67-BBE6-B54A-B00F-3265AA94FF72}" type="presOf" srcId="{1E2C07D4-0DB5-6D43-BD2A-85EBE7827F2B}" destId="{03E22D38-D1F8-A046-BD8B-F472CA565347}" srcOrd="0" destOrd="0" presId="urn:microsoft.com/office/officeart/2005/8/layout/hierarchy2"/>
    <dgm:cxn modelId="{9A6C7C6E-8CBA-2948-8C2E-4B1D80A77572}" type="presOf" srcId="{4A2D60F8-75FB-F245-9EDD-1A15172B457E}" destId="{CF40FDE0-A998-1B4B-BECB-B4D65FA35DE8}" srcOrd="1" destOrd="0" presId="urn:microsoft.com/office/officeart/2005/8/layout/hierarchy2"/>
    <dgm:cxn modelId="{62398B54-7841-4D4F-9889-2762ED5814B8}" type="presOf" srcId="{A9625D51-C023-B647-8ECE-D9A99203DD4C}" destId="{3690C2DE-CD42-EF47-BC00-464BC37D2372}" srcOrd="0" destOrd="0" presId="urn:microsoft.com/office/officeart/2005/8/layout/hierarchy2"/>
    <dgm:cxn modelId="{44961977-F3EB-3948-AF2B-4811C76DD2CA}" srcId="{2CD11783-E33B-FC4C-BD6B-FF788F6C354F}" destId="{8CE9C15C-6CAE-A144-8121-46D867C9876C}" srcOrd="4" destOrd="0" parTransId="{1E2C07D4-0DB5-6D43-BD2A-85EBE7827F2B}" sibTransId="{D454A2EB-5F4A-5E42-9347-2AB9D87D5357}"/>
    <dgm:cxn modelId="{6A92E081-940D-D04E-BB73-64FD7589DE22}" type="presOf" srcId="{A9625D51-C023-B647-8ECE-D9A99203DD4C}" destId="{6DE31237-81B7-A041-8200-1B75AD6DC163}" srcOrd="1" destOrd="0" presId="urn:microsoft.com/office/officeart/2005/8/layout/hierarchy2"/>
    <dgm:cxn modelId="{59533B8C-D947-544C-A86D-3885EB53C37E}" type="presOf" srcId="{7923B2D0-79C3-6146-BA71-7FEE03F9E583}" destId="{31FFC8D8-5926-7A44-AD60-87D1C13AD4A3}" srcOrd="0" destOrd="0" presId="urn:microsoft.com/office/officeart/2005/8/layout/hierarchy2"/>
    <dgm:cxn modelId="{20BEF08D-4C3C-6643-9C00-699E6C9E28FE}" type="presOf" srcId="{F3C55206-6307-C34E-9A88-40B22F1D1281}" destId="{02786F8A-C0C1-5C48-8F84-9D277F88968E}" srcOrd="1" destOrd="0" presId="urn:microsoft.com/office/officeart/2005/8/layout/hierarchy2"/>
    <dgm:cxn modelId="{F9C1C598-563D-594F-934E-2DEF56E5268D}" srcId="{2CD11783-E33B-FC4C-BD6B-FF788F6C354F}" destId="{CE98F530-1B06-0943-9CC4-5E4C6F41AC20}" srcOrd="5" destOrd="0" parTransId="{F3C55206-6307-C34E-9A88-40B22F1D1281}" sibTransId="{32955972-79C2-984F-B1BF-62201BFD2E78}"/>
    <dgm:cxn modelId="{F8C3F89A-B4CA-F54B-80DA-E9667E02167B}" srcId="{2CD11783-E33B-FC4C-BD6B-FF788F6C354F}" destId="{7923B2D0-79C3-6146-BA71-7FEE03F9E583}" srcOrd="1" destOrd="0" parTransId="{A9625D51-C023-B647-8ECE-D9A99203DD4C}" sibTransId="{A80F1711-B635-4C42-8B5A-7399DD02FF09}"/>
    <dgm:cxn modelId="{3ED24AA5-4048-1749-901A-1FC8D4D6E609}" type="presOf" srcId="{1E2C07D4-0DB5-6D43-BD2A-85EBE7827F2B}" destId="{430CB6FD-1BFB-6944-A231-BD1A428DD477}" srcOrd="1" destOrd="0" presId="urn:microsoft.com/office/officeart/2005/8/layout/hierarchy2"/>
    <dgm:cxn modelId="{309183AD-E8FB-9641-A715-3233DF2FA67F}" type="presOf" srcId="{CE98F530-1B06-0943-9CC4-5E4C6F41AC20}" destId="{B7484C1D-537F-E74F-96C9-D6CDBC4CEF7E}" srcOrd="0" destOrd="0" presId="urn:microsoft.com/office/officeart/2005/8/layout/hierarchy2"/>
    <dgm:cxn modelId="{F939DEB3-A2CB-064D-A544-0C5D9FA96E52}" type="presOf" srcId="{3FD5F687-0410-534E-99BE-1EC24CAC4CB7}" destId="{50CA9C7C-6088-EF4D-9FDD-B588F63DDA30}" srcOrd="0" destOrd="0" presId="urn:microsoft.com/office/officeart/2005/8/layout/hierarchy2"/>
    <dgm:cxn modelId="{1B8360B9-549C-5A4F-8087-7796C8616484}" type="presOf" srcId="{4AB59188-EBD0-9247-B77E-87678FADFF96}" destId="{381E8659-A78A-194C-909C-4D4FE1BF1DBE}" srcOrd="0" destOrd="0" presId="urn:microsoft.com/office/officeart/2005/8/layout/hierarchy2"/>
    <dgm:cxn modelId="{F76E80C6-AE85-AF46-B61C-6B6254CAA103}" srcId="{3FD5F687-0410-534E-99BE-1EC24CAC4CB7}" destId="{2CD11783-E33B-FC4C-BD6B-FF788F6C354F}" srcOrd="0" destOrd="0" parTransId="{B76FCA5A-4ED3-A34F-A338-3F1C4A93CE87}" sibTransId="{F8A835DA-D234-B74B-A8CF-51949A398414}"/>
    <dgm:cxn modelId="{982275D8-EDBB-5C4D-A8FF-AD1C663A4F7E}" type="presOf" srcId="{4A2D60F8-75FB-F245-9EDD-1A15172B457E}" destId="{C11B0F4A-9ED4-9643-B172-338E8C9F3A01}" srcOrd="0" destOrd="0" presId="urn:microsoft.com/office/officeart/2005/8/layout/hierarchy2"/>
    <dgm:cxn modelId="{AC85B0F9-C8F6-0041-BF07-6E0280ED00BC}" type="presOf" srcId="{21386200-FFCC-AA44-8124-700EC758EE2D}" destId="{36A59916-C654-2F46-BEE5-6D165826DB59}" srcOrd="0" destOrd="0" presId="urn:microsoft.com/office/officeart/2005/8/layout/hierarchy2"/>
    <dgm:cxn modelId="{CAE109A8-44B8-9E40-8148-A90832833B9A}" type="presParOf" srcId="{50CA9C7C-6088-EF4D-9FDD-B588F63DDA30}" destId="{2EEB3DF5-2C0F-084D-BA24-4FFFD1AF31B9}" srcOrd="0" destOrd="0" presId="urn:microsoft.com/office/officeart/2005/8/layout/hierarchy2"/>
    <dgm:cxn modelId="{4B96C8BF-6B7E-CE45-A627-2C4D9F4933D8}" type="presParOf" srcId="{2EEB3DF5-2C0F-084D-BA24-4FFFD1AF31B9}" destId="{6DCD64F2-20ED-E243-B853-C69BD87DB7D5}" srcOrd="0" destOrd="0" presId="urn:microsoft.com/office/officeart/2005/8/layout/hierarchy2"/>
    <dgm:cxn modelId="{68E8C7BE-848D-D64F-B24E-A247A46638D2}" type="presParOf" srcId="{2EEB3DF5-2C0F-084D-BA24-4FFFD1AF31B9}" destId="{CBE58E16-6C01-4E42-A816-AA4E2B3AA53B}" srcOrd="1" destOrd="0" presId="urn:microsoft.com/office/officeart/2005/8/layout/hierarchy2"/>
    <dgm:cxn modelId="{1DAA9418-88A5-6544-8466-85375340AD45}" type="presParOf" srcId="{CBE58E16-6C01-4E42-A816-AA4E2B3AA53B}" destId="{381E8659-A78A-194C-909C-4D4FE1BF1DBE}" srcOrd="0" destOrd="0" presId="urn:microsoft.com/office/officeart/2005/8/layout/hierarchy2"/>
    <dgm:cxn modelId="{D7B03864-D43F-5248-B700-25CDDF7E0BF9}" type="presParOf" srcId="{381E8659-A78A-194C-909C-4D4FE1BF1DBE}" destId="{795DE2BE-8A0B-EB46-AB93-5E2DF774DAEA}" srcOrd="0" destOrd="0" presId="urn:microsoft.com/office/officeart/2005/8/layout/hierarchy2"/>
    <dgm:cxn modelId="{8C57F13D-7EA1-F347-A7A0-135C4A07A51C}" type="presParOf" srcId="{CBE58E16-6C01-4E42-A816-AA4E2B3AA53B}" destId="{C15520D0-56D6-7943-8695-02E43673AE47}" srcOrd="1" destOrd="0" presId="urn:microsoft.com/office/officeart/2005/8/layout/hierarchy2"/>
    <dgm:cxn modelId="{A3C8232A-620A-F140-8765-9EF04C1EA1AF}" type="presParOf" srcId="{C15520D0-56D6-7943-8695-02E43673AE47}" destId="{36A59916-C654-2F46-BEE5-6D165826DB59}" srcOrd="0" destOrd="0" presId="urn:microsoft.com/office/officeart/2005/8/layout/hierarchy2"/>
    <dgm:cxn modelId="{94341E56-FF8A-2C49-AEB1-13F910F1C872}" type="presParOf" srcId="{C15520D0-56D6-7943-8695-02E43673AE47}" destId="{B0BD7BA1-2E56-174E-B652-81788C3F16F6}" srcOrd="1" destOrd="0" presId="urn:microsoft.com/office/officeart/2005/8/layout/hierarchy2"/>
    <dgm:cxn modelId="{140C82DC-5A91-F741-9D55-847EB6899665}" type="presParOf" srcId="{CBE58E16-6C01-4E42-A816-AA4E2B3AA53B}" destId="{3690C2DE-CD42-EF47-BC00-464BC37D2372}" srcOrd="2" destOrd="0" presId="urn:microsoft.com/office/officeart/2005/8/layout/hierarchy2"/>
    <dgm:cxn modelId="{3923F3E6-35BA-EB48-8E68-7F1EE3342E61}" type="presParOf" srcId="{3690C2DE-CD42-EF47-BC00-464BC37D2372}" destId="{6DE31237-81B7-A041-8200-1B75AD6DC163}" srcOrd="0" destOrd="0" presId="urn:microsoft.com/office/officeart/2005/8/layout/hierarchy2"/>
    <dgm:cxn modelId="{374B5F7A-CF55-404E-BEC7-140C82B55A1F}" type="presParOf" srcId="{CBE58E16-6C01-4E42-A816-AA4E2B3AA53B}" destId="{3CEABEA8-DB19-5649-BF29-521E852652DD}" srcOrd="3" destOrd="0" presId="urn:microsoft.com/office/officeart/2005/8/layout/hierarchy2"/>
    <dgm:cxn modelId="{EFE03F46-13DB-5A40-AE72-285786776CA6}" type="presParOf" srcId="{3CEABEA8-DB19-5649-BF29-521E852652DD}" destId="{31FFC8D8-5926-7A44-AD60-87D1C13AD4A3}" srcOrd="0" destOrd="0" presId="urn:microsoft.com/office/officeart/2005/8/layout/hierarchy2"/>
    <dgm:cxn modelId="{FD42E168-7CDD-3A4F-A444-7CD1D50F7560}" type="presParOf" srcId="{3CEABEA8-DB19-5649-BF29-521E852652DD}" destId="{AE4B4C34-6491-5D44-B7C4-39FA01C54112}" srcOrd="1" destOrd="0" presId="urn:microsoft.com/office/officeart/2005/8/layout/hierarchy2"/>
    <dgm:cxn modelId="{BB02D6F4-C37E-0444-9BD6-A23DFDF9C889}" type="presParOf" srcId="{CBE58E16-6C01-4E42-A816-AA4E2B3AA53B}" destId="{C11B0F4A-9ED4-9643-B172-338E8C9F3A01}" srcOrd="4" destOrd="0" presId="urn:microsoft.com/office/officeart/2005/8/layout/hierarchy2"/>
    <dgm:cxn modelId="{BCA8E237-35CD-1A44-A6D4-65E0E895452A}" type="presParOf" srcId="{C11B0F4A-9ED4-9643-B172-338E8C9F3A01}" destId="{CF40FDE0-A998-1B4B-BECB-B4D65FA35DE8}" srcOrd="0" destOrd="0" presId="urn:microsoft.com/office/officeart/2005/8/layout/hierarchy2"/>
    <dgm:cxn modelId="{ED994DBC-2BE0-D449-8B39-282B17E2A5A4}" type="presParOf" srcId="{CBE58E16-6C01-4E42-A816-AA4E2B3AA53B}" destId="{23A35395-949E-164A-B7AB-3AD9037C48AB}" srcOrd="5" destOrd="0" presId="urn:microsoft.com/office/officeart/2005/8/layout/hierarchy2"/>
    <dgm:cxn modelId="{4CDEEA9F-5EEA-8F47-A72D-A41C2B9E9054}" type="presParOf" srcId="{23A35395-949E-164A-B7AB-3AD9037C48AB}" destId="{1109F3C0-62C0-BF4E-AC3E-84B8462972A3}" srcOrd="0" destOrd="0" presId="urn:microsoft.com/office/officeart/2005/8/layout/hierarchy2"/>
    <dgm:cxn modelId="{D2950356-FC29-A24C-9295-DF5F7C0ABF19}" type="presParOf" srcId="{23A35395-949E-164A-B7AB-3AD9037C48AB}" destId="{23AAD9AD-A38D-234F-A758-11B8A5075314}" srcOrd="1" destOrd="0" presId="urn:microsoft.com/office/officeart/2005/8/layout/hierarchy2"/>
    <dgm:cxn modelId="{12A4966D-4AC8-2B4B-AEC8-5567D146BCC6}" type="presParOf" srcId="{CBE58E16-6C01-4E42-A816-AA4E2B3AA53B}" destId="{3EA71478-574C-894C-A007-14FA93DA667D}" srcOrd="6" destOrd="0" presId="urn:microsoft.com/office/officeart/2005/8/layout/hierarchy2"/>
    <dgm:cxn modelId="{CFA6DF21-EEC4-DD44-8579-33E46A0C1DCD}" type="presParOf" srcId="{3EA71478-574C-894C-A007-14FA93DA667D}" destId="{4A4A426B-3E8F-B843-9B29-61390C9CA5FB}" srcOrd="0" destOrd="0" presId="urn:microsoft.com/office/officeart/2005/8/layout/hierarchy2"/>
    <dgm:cxn modelId="{DAAC7977-E0F3-0E4E-896A-F8E2D44FEE40}" type="presParOf" srcId="{CBE58E16-6C01-4E42-A816-AA4E2B3AA53B}" destId="{BFCA689C-DBE0-DC41-A054-D84F9FAB1E07}" srcOrd="7" destOrd="0" presId="urn:microsoft.com/office/officeart/2005/8/layout/hierarchy2"/>
    <dgm:cxn modelId="{385E2318-8EF8-4240-9BE2-D5E11121F684}" type="presParOf" srcId="{BFCA689C-DBE0-DC41-A054-D84F9FAB1E07}" destId="{2891D6A7-2CAE-9640-BFE8-64E8BF4409D0}" srcOrd="0" destOrd="0" presId="urn:microsoft.com/office/officeart/2005/8/layout/hierarchy2"/>
    <dgm:cxn modelId="{796FE093-3840-8A47-B8D6-F889CFEE2C69}" type="presParOf" srcId="{BFCA689C-DBE0-DC41-A054-D84F9FAB1E07}" destId="{7D6A0B6D-0D4A-8245-A4A6-539524966219}" srcOrd="1" destOrd="0" presId="urn:microsoft.com/office/officeart/2005/8/layout/hierarchy2"/>
    <dgm:cxn modelId="{DF5C7213-8DA6-BE49-9D24-2420C1084925}" type="presParOf" srcId="{CBE58E16-6C01-4E42-A816-AA4E2B3AA53B}" destId="{03E22D38-D1F8-A046-BD8B-F472CA565347}" srcOrd="8" destOrd="0" presId="urn:microsoft.com/office/officeart/2005/8/layout/hierarchy2"/>
    <dgm:cxn modelId="{0270CABB-AAC1-FE4B-9849-0F770D9C6E14}" type="presParOf" srcId="{03E22D38-D1F8-A046-BD8B-F472CA565347}" destId="{430CB6FD-1BFB-6944-A231-BD1A428DD477}" srcOrd="0" destOrd="0" presId="urn:microsoft.com/office/officeart/2005/8/layout/hierarchy2"/>
    <dgm:cxn modelId="{82ADA9C1-E1CE-254B-BE93-392BEFC32D68}" type="presParOf" srcId="{CBE58E16-6C01-4E42-A816-AA4E2B3AA53B}" destId="{3B609534-ACAA-F24D-82F0-4E5F6C786B2C}" srcOrd="9" destOrd="0" presId="urn:microsoft.com/office/officeart/2005/8/layout/hierarchy2"/>
    <dgm:cxn modelId="{682E89C1-F5FD-2643-AF9D-A92782CB60A8}" type="presParOf" srcId="{3B609534-ACAA-F24D-82F0-4E5F6C786B2C}" destId="{5795A930-8F9F-6147-A2F8-770AB8D03FE4}" srcOrd="0" destOrd="0" presId="urn:microsoft.com/office/officeart/2005/8/layout/hierarchy2"/>
    <dgm:cxn modelId="{3C647B17-6544-B84A-B04A-4F4A5A56922A}" type="presParOf" srcId="{3B609534-ACAA-F24D-82F0-4E5F6C786B2C}" destId="{0BEA2BB3-B477-1245-8D11-57552C80A781}" srcOrd="1" destOrd="0" presId="urn:microsoft.com/office/officeart/2005/8/layout/hierarchy2"/>
    <dgm:cxn modelId="{5E4FB1D7-ACDD-3D4D-A623-43E7DC90E932}" type="presParOf" srcId="{CBE58E16-6C01-4E42-A816-AA4E2B3AA53B}" destId="{F88D3B7D-BDD7-9842-A121-5FBFF9D54C8A}" srcOrd="10" destOrd="0" presId="urn:microsoft.com/office/officeart/2005/8/layout/hierarchy2"/>
    <dgm:cxn modelId="{454DBBF6-7338-1842-A669-0F1B2DB5D24C}" type="presParOf" srcId="{F88D3B7D-BDD7-9842-A121-5FBFF9D54C8A}" destId="{02786F8A-C0C1-5C48-8F84-9D277F88968E}" srcOrd="0" destOrd="0" presId="urn:microsoft.com/office/officeart/2005/8/layout/hierarchy2"/>
    <dgm:cxn modelId="{DCF2BCDB-8041-2347-B495-F1883913B537}" type="presParOf" srcId="{CBE58E16-6C01-4E42-A816-AA4E2B3AA53B}" destId="{6CA39D0B-A6C6-694A-81DD-69BF217201F3}" srcOrd="11" destOrd="0" presId="urn:microsoft.com/office/officeart/2005/8/layout/hierarchy2"/>
    <dgm:cxn modelId="{D2083D5D-E2D2-564E-BDF1-6ECA38046FF7}" type="presParOf" srcId="{6CA39D0B-A6C6-694A-81DD-69BF217201F3}" destId="{B7484C1D-537F-E74F-96C9-D6CDBC4CEF7E}" srcOrd="0" destOrd="0" presId="urn:microsoft.com/office/officeart/2005/8/layout/hierarchy2"/>
    <dgm:cxn modelId="{5EA43139-311B-D84F-B254-68F510209BA8}" type="presParOf" srcId="{6CA39D0B-A6C6-694A-81DD-69BF217201F3}" destId="{6E710191-F6BC-6045-A5EC-9A028022C1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4D541-844F-8644-838B-A026413A75CF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39CFF4D-5232-D74C-B070-BAD790156B44}">
      <dgm:prSet phldrT="[Texto]" custT="1"/>
      <dgm:spPr/>
      <dgm:t>
        <a:bodyPr/>
        <a:lstStyle/>
        <a:p>
          <a:r>
            <a:rPr lang="es-MX" sz="2400" dirty="0"/>
            <a:t>Factores naturales </a:t>
          </a:r>
        </a:p>
      </dgm:t>
    </dgm:pt>
    <dgm:pt modelId="{3D1FADA8-8C5B-8542-BB9F-5A13E691CC6A}" type="parTrans" cxnId="{EB476B7B-F2C5-F345-8B8F-EF05A2A0A837}">
      <dgm:prSet/>
      <dgm:spPr/>
      <dgm:t>
        <a:bodyPr/>
        <a:lstStyle/>
        <a:p>
          <a:endParaRPr lang="es-MX"/>
        </a:p>
      </dgm:t>
    </dgm:pt>
    <dgm:pt modelId="{D118D062-6A56-FB4F-AADA-7ADDB7D5B174}" type="sibTrans" cxnId="{EB476B7B-F2C5-F345-8B8F-EF05A2A0A837}">
      <dgm:prSet/>
      <dgm:spPr/>
      <dgm:t>
        <a:bodyPr/>
        <a:lstStyle/>
        <a:p>
          <a:endParaRPr lang="es-MX"/>
        </a:p>
      </dgm:t>
    </dgm:pt>
    <dgm:pt modelId="{A687DD91-BE51-4146-95C5-1577A68B7890}">
      <dgm:prSet phldrT="[Texto]" custT="1"/>
      <dgm:spPr/>
      <dgm:t>
        <a:bodyPr/>
        <a:lstStyle/>
        <a:p>
          <a:r>
            <a:rPr lang="es-MX" sz="2000" dirty="0"/>
            <a:t>Filtración de mercurio presente en la corteza terrestre , contaminas cursos de aguas </a:t>
          </a:r>
        </a:p>
      </dgm:t>
    </dgm:pt>
    <dgm:pt modelId="{F2D6341A-AD75-8141-ACE7-D72BECDA3FF2}" type="parTrans" cxnId="{4FD8C07A-A7DE-1D4E-9CBE-A8C061E9703B}">
      <dgm:prSet/>
      <dgm:spPr/>
      <dgm:t>
        <a:bodyPr/>
        <a:lstStyle/>
        <a:p>
          <a:endParaRPr lang="es-MX"/>
        </a:p>
      </dgm:t>
    </dgm:pt>
    <dgm:pt modelId="{5DB13EA2-E58D-8346-9E4E-D35EBE38C6A7}" type="sibTrans" cxnId="{4FD8C07A-A7DE-1D4E-9CBE-A8C061E9703B}">
      <dgm:prSet/>
      <dgm:spPr/>
      <dgm:t>
        <a:bodyPr/>
        <a:lstStyle/>
        <a:p>
          <a:endParaRPr lang="es-MX"/>
        </a:p>
      </dgm:t>
    </dgm:pt>
    <dgm:pt modelId="{4AA3F05E-C3E3-254F-ABD1-77DD3C83B298}">
      <dgm:prSet custT="1"/>
      <dgm:spPr/>
      <dgm:t>
        <a:bodyPr/>
        <a:lstStyle/>
        <a:p>
          <a:r>
            <a:rPr lang="es-MX" sz="2000" dirty="0"/>
            <a:t>Actividad volcánica activa: liberación de cenizas y lava </a:t>
          </a:r>
        </a:p>
      </dgm:t>
    </dgm:pt>
    <dgm:pt modelId="{ADEE253B-4299-7C43-B68B-E8A44B48AAE8}" type="parTrans" cxnId="{F5ED7AC7-73A3-3C41-A337-521C92E9627E}">
      <dgm:prSet/>
      <dgm:spPr/>
      <dgm:t>
        <a:bodyPr/>
        <a:lstStyle/>
        <a:p>
          <a:endParaRPr lang="es-MX"/>
        </a:p>
      </dgm:t>
    </dgm:pt>
    <dgm:pt modelId="{DE76A05C-122F-894E-8CB0-11A5C57A6671}" type="sibTrans" cxnId="{F5ED7AC7-73A3-3C41-A337-521C92E9627E}">
      <dgm:prSet/>
      <dgm:spPr/>
      <dgm:t>
        <a:bodyPr/>
        <a:lstStyle/>
        <a:p>
          <a:endParaRPr lang="es-MX"/>
        </a:p>
      </dgm:t>
    </dgm:pt>
    <dgm:pt modelId="{A4B7D72E-C46A-8D46-B914-14E055AD0A4C}">
      <dgm:prSet custT="1"/>
      <dgm:spPr/>
      <dgm:t>
        <a:bodyPr/>
        <a:lstStyle/>
        <a:p>
          <a:r>
            <a:rPr lang="es-MX" sz="2000" dirty="0"/>
            <a:t>Descomposición de animales muertos y plantas , algas y otros organismos presentes en las masas de aguas</a:t>
          </a:r>
        </a:p>
      </dgm:t>
    </dgm:pt>
    <dgm:pt modelId="{AC4DE171-D8DF-A54B-9C58-BE69D059A912}" type="parTrans" cxnId="{7D44E9A4-4340-ED41-927A-765A9946C676}">
      <dgm:prSet/>
      <dgm:spPr/>
      <dgm:t>
        <a:bodyPr/>
        <a:lstStyle/>
        <a:p>
          <a:endParaRPr lang="es-MX"/>
        </a:p>
      </dgm:t>
    </dgm:pt>
    <dgm:pt modelId="{4F1E8A6E-5509-3149-BB7B-E5DA7545487A}" type="sibTrans" cxnId="{7D44E9A4-4340-ED41-927A-765A9946C676}">
      <dgm:prSet/>
      <dgm:spPr/>
      <dgm:t>
        <a:bodyPr/>
        <a:lstStyle/>
        <a:p>
          <a:endParaRPr lang="es-MX"/>
        </a:p>
      </dgm:t>
    </dgm:pt>
    <dgm:pt modelId="{936E5A52-817B-F34A-B70F-7E381478E0FA}">
      <dgm:prSet custT="1"/>
      <dgm:spPr/>
      <dgm:t>
        <a:bodyPr/>
        <a:lstStyle/>
        <a:p>
          <a:r>
            <a:rPr lang="es-MX" sz="2000" dirty="0"/>
            <a:t>Liberación de productos de desecho de organismos vivos: excrementos de animales, que son reciclados por M.O.</a:t>
          </a:r>
        </a:p>
      </dgm:t>
    </dgm:pt>
    <dgm:pt modelId="{EBD977B3-9591-0C48-922B-59A6BFD5CB3D}" type="parTrans" cxnId="{FF63F797-4CA8-C34B-BF10-F7D407AE90E1}">
      <dgm:prSet/>
      <dgm:spPr/>
      <dgm:t>
        <a:bodyPr/>
        <a:lstStyle/>
        <a:p>
          <a:endParaRPr lang="es-MX"/>
        </a:p>
      </dgm:t>
    </dgm:pt>
    <dgm:pt modelId="{339D409D-AAB8-9049-A94D-9913E90D91CD}" type="sibTrans" cxnId="{FF63F797-4CA8-C34B-BF10-F7D407AE90E1}">
      <dgm:prSet/>
      <dgm:spPr/>
      <dgm:t>
        <a:bodyPr/>
        <a:lstStyle/>
        <a:p>
          <a:endParaRPr lang="es-MX"/>
        </a:p>
      </dgm:t>
    </dgm:pt>
    <dgm:pt modelId="{B4EA8E4F-F061-494B-92FD-B4CDE4ECE279}" type="pres">
      <dgm:prSet presAssocID="{97D4D541-844F-8644-838B-A026413A75C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EF9CC9-A8BB-E54B-8961-0D8BCB03EBC6}" type="pres">
      <dgm:prSet presAssocID="{839CFF4D-5232-D74C-B070-BAD790156B44}" presName="root1" presStyleCnt="0"/>
      <dgm:spPr/>
    </dgm:pt>
    <dgm:pt modelId="{520FBC92-C9AB-BF42-92FB-6E2B5C7DDFC3}" type="pres">
      <dgm:prSet presAssocID="{839CFF4D-5232-D74C-B070-BAD790156B44}" presName="LevelOneTextNode" presStyleLbl="node0" presStyleIdx="0" presStyleCnt="1" custScaleX="71346" custScaleY="63458" custLinFactNeighborX="-34728" custLinFactNeighborY="-23876">
        <dgm:presLayoutVars>
          <dgm:chPref val="3"/>
        </dgm:presLayoutVars>
      </dgm:prSet>
      <dgm:spPr/>
    </dgm:pt>
    <dgm:pt modelId="{CA68F05F-F33E-B248-9C2C-C7A017C4B7D3}" type="pres">
      <dgm:prSet presAssocID="{839CFF4D-5232-D74C-B070-BAD790156B44}" presName="level2hierChild" presStyleCnt="0"/>
      <dgm:spPr/>
    </dgm:pt>
    <dgm:pt modelId="{99EDE55A-0D15-A445-BC14-75886321A273}" type="pres">
      <dgm:prSet presAssocID="{F2D6341A-AD75-8141-ACE7-D72BECDA3FF2}" presName="conn2-1" presStyleLbl="parChTrans1D2" presStyleIdx="0" presStyleCnt="4"/>
      <dgm:spPr/>
    </dgm:pt>
    <dgm:pt modelId="{CC1C412B-844C-9D4D-B938-F90C5769C29D}" type="pres">
      <dgm:prSet presAssocID="{F2D6341A-AD75-8141-ACE7-D72BECDA3FF2}" presName="connTx" presStyleLbl="parChTrans1D2" presStyleIdx="0" presStyleCnt="4"/>
      <dgm:spPr/>
    </dgm:pt>
    <dgm:pt modelId="{5AC3481A-8507-9548-96C6-912A0DE28CCA}" type="pres">
      <dgm:prSet presAssocID="{A687DD91-BE51-4146-95C5-1577A68B7890}" presName="root2" presStyleCnt="0"/>
      <dgm:spPr/>
    </dgm:pt>
    <dgm:pt modelId="{17D29FCB-FD0A-E94E-9F46-073664137F8D}" type="pres">
      <dgm:prSet presAssocID="{A687DD91-BE51-4146-95C5-1577A68B7890}" presName="LevelTwoTextNode" presStyleLbl="node2" presStyleIdx="0" presStyleCnt="4" custScaleX="133900" custScaleY="42821" custLinFactNeighborX="-3623" custLinFactNeighborY="-14027">
        <dgm:presLayoutVars>
          <dgm:chPref val="3"/>
        </dgm:presLayoutVars>
      </dgm:prSet>
      <dgm:spPr/>
    </dgm:pt>
    <dgm:pt modelId="{2119516F-0954-2941-90D7-2FD57E5C3083}" type="pres">
      <dgm:prSet presAssocID="{A687DD91-BE51-4146-95C5-1577A68B7890}" presName="level3hierChild" presStyleCnt="0"/>
      <dgm:spPr/>
    </dgm:pt>
    <dgm:pt modelId="{FB20F447-8ACF-A944-A1BA-30738172B5AE}" type="pres">
      <dgm:prSet presAssocID="{ADEE253B-4299-7C43-B68B-E8A44B48AAE8}" presName="conn2-1" presStyleLbl="parChTrans1D2" presStyleIdx="1" presStyleCnt="4"/>
      <dgm:spPr/>
    </dgm:pt>
    <dgm:pt modelId="{8C05F4A6-E86D-0A42-8F3A-D0588F235E82}" type="pres">
      <dgm:prSet presAssocID="{ADEE253B-4299-7C43-B68B-E8A44B48AAE8}" presName="connTx" presStyleLbl="parChTrans1D2" presStyleIdx="1" presStyleCnt="4"/>
      <dgm:spPr/>
    </dgm:pt>
    <dgm:pt modelId="{26CDCD94-D8EB-7A4E-B11D-F474EDAFD6A9}" type="pres">
      <dgm:prSet presAssocID="{4AA3F05E-C3E3-254F-ABD1-77DD3C83B298}" presName="root2" presStyleCnt="0"/>
      <dgm:spPr/>
    </dgm:pt>
    <dgm:pt modelId="{0C84350C-6627-3849-B788-0331A4D834D4}" type="pres">
      <dgm:prSet presAssocID="{4AA3F05E-C3E3-254F-ABD1-77DD3C83B298}" presName="LevelTwoTextNode" presStyleLbl="node2" presStyleIdx="1" presStyleCnt="4" custScaleX="144170" custScaleY="40720" custLinFactNeighborX="-4886" custLinFactNeighborY="-14915">
        <dgm:presLayoutVars>
          <dgm:chPref val="3"/>
        </dgm:presLayoutVars>
      </dgm:prSet>
      <dgm:spPr/>
    </dgm:pt>
    <dgm:pt modelId="{0FC601A3-A8A8-3842-A7EA-0E7C03E348CA}" type="pres">
      <dgm:prSet presAssocID="{4AA3F05E-C3E3-254F-ABD1-77DD3C83B298}" presName="level3hierChild" presStyleCnt="0"/>
      <dgm:spPr/>
    </dgm:pt>
    <dgm:pt modelId="{8FC77798-638A-C443-9184-84CD9F30FF29}" type="pres">
      <dgm:prSet presAssocID="{AC4DE171-D8DF-A54B-9C58-BE69D059A912}" presName="conn2-1" presStyleLbl="parChTrans1D2" presStyleIdx="2" presStyleCnt="4"/>
      <dgm:spPr/>
    </dgm:pt>
    <dgm:pt modelId="{9677F022-C12F-DD4E-B8EE-E66B580A984E}" type="pres">
      <dgm:prSet presAssocID="{AC4DE171-D8DF-A54B-9C58-BE69D059A912}" presName="connTx" presStyleLbl="parChTrans1D2" presStyleIdx="2" presStyleCnt="4"/>
      <dgm:spPr/>
    </dgm:pt>
    <dgm:pt modelId="{534AEBD9-E463-D54C-A1AB-E846BEA7F830}" type="pres">
      <dgm:prSet presAssocID="{A4B7D72E-C46A-8D46-B914-14E055AD0A4C}" presName="root2" presStyleCnt="0"/>
      <dgm:spPr/>
    </dgm:pt>
    <dgm:pt modelId="{37B37FD4-EB91-F843-A20E-33C5BEBFD0C7}" type="pres">
      <dgm:prSet presAssocID="{A4B7D72E-C46A-8D46-B914-14E055AD0A4C}" presName="LevelTwoTextNode" presStyleLbl="node2" presStyleIdx="2" presStyleCnt="4" custScaleX="169552" custScaleY="59840" custLinFactNeighborX="7972" custLinFactNeighborY="-20356">
        <dgm:presLayoutVars>
          <dgm:chPref val="3"/>
        </dgm:presLayoutVars>
      </dgm:prSet>
      <dgm:spPr/>
    </dgm:pt>
    <dgm:pt modelId="{393931B3-B1F3-3943-9670-D85BE65B840A}" type="pres">
      <dgm:prSet presAssocID="{A4B7D72E-C46A-8D46-B914-14E055AD0A4C}" presName="level3hierChild" presStyleCnt="0"/>
      <dgm:spPr/>
    </dgm:pt>
    <dgm:pt modelId="{AB879EE9-99F8-124D-9274-E0B883A475C4}" type="pres">
      <dgm:prSet presAssocID="{EBD977B3-9591-0C48-922B-59A6BFD5CB3D}" presName="conn2-1" presStyleLbl="parChTrans1D2" presStyleIdx="3" presStyleCnt="4"/>
      <dgm:spPr/>
    </dgm:pt>
    <dgm:pt modelId="{B9117CBE-4E7A-0F46-BA0E-315C302B5801}" type="pres">
      <dgm:prSet presAssocID="{EBD977B3-9591-0C48-922B-59A6BFD5CB3D}" presName="connTx" presStyleLbl="parChTrans1D2" presStyleIdx="3" presStyleCnt="4"/>
      <dgm:spPr/>
    </dgm:pt>
    <dgm:pt modelId="{05F087A4-7837-E643-8593-130BEB373401}" type="pres">
      <dgm:prSet presAssocID="{936E5A52-817B-F34A-B70F-7E381478E0FA}" presName="root2" presStyleCnt="0"/>
      <dgm:spPr/>
    </dgm:pt>
    <dgm:pt modelId="{5B07443C-0769-6D44-815B-10C542348651}" type="pres">
      <dgm:prSet presAssocID="{936E5A52-817B-F34A-B70F-7E381478E0FA}" presName="LevelTwoTextNode" presStyleLbl="node2" presStyleIdx="3" presStyleCnt="4" custScaleX="169826" custScaleY="46485">
        <dgm:presLayoutVars>
          <dgm:chPref val="3"/>
        </dgm:presLayoutVars>
      </dgm:prSet>
      <dgm:spPr/>
    </dgm:pt>
    <dgm:pt modelId="{A0EB5346-EEBC-2E4E-9422-C9E0EE31A767}" type="pres">
      <dgm:prSet presAssocID="{936E5A52-817B-F34A-B70F-7E381478E0FA}" presName="level3hierChild" presStyleCnt="0"/>
      <dgm:spPr/>
    </dgm:pt>
  </dgm:ptLst>
  <dgm:cxnLst>
    <dgm:cxn modelId="{FC5EB30F-3E32-9C4C-BB85-392C57603830}" type="presOf" srcId="{AC4DE171-D8DF-A54B-9C58-BE69D059A912}" destId="{9677F022-C12F-DD4E-B8EE-E66B580A984E}" srcOrd="1" destOrd="0" presId="urn:microsoft.com/office/officeart/2005/8/layout/hierarchy2"/>
    <dgm:cxn modelId="{F8B3B812-818E-3B4C-95A7-E0EB5D26FDBA}" type="presOf" srcId="{97D4D541-844F-8644-838B-A026413A75CF}" destId="{B4EA8E4F-F061-494B-92FD-B4CDE4ECE279}" srcOrd="0" destOrd="0" presId="urn:microsoft.com/office/officeart/2005/8/layout/hierarchy2"/>
    <dgm:cxn modelId="{F204341A-D26B-CB49-BE6D-412FA06FBE1E}" type="presOf" srcId="{A687DD91-BE51-4146-95C5-1577A68B7890}" destId="{17D29FCB-FD0A-E94E-9F46-073664137F8D}" srcOrd="0" destOrd="0" presId="urn:microsoft.com/office/officeart/2005/8/layout/hierarchy2"/>
    <dgm:cxn modelId="{B0C7221F-EC3C-D248-ABB8-09D4BE5848D7}" type="presOf" srcId="{A4B7D72E-C46A-8D46-B914-14E055AD0A4C}" destId="{37B37FD4-EB91-F843-A20E-33C5BEBFD0C7}" srcOrd="0" destOrd="0" presId="urn:microsoft.com/office/officeart/2005/8/layout/hierarchy2"/>
    <dgm:cxn modelId="{7047E742-7C9F-7B4E-A8EE-A30DC0D0AFB2}" type="presOf" srcId="{AC4DE171-D8DF-A54B-9C58-BE69D059A912}" destId="{8FC77798-638A-C443-9184-84CD9F30FF29}" srcOrd="0" destOrd="0" presId="urn:microsoft.com/office/officeart/2005/8/layout/hierarchy2"/>
    <dgm:cxn modelId="{D4856646-9EE3-7542-A007-26BE06B959D7}" type="presOf" srcId="{EBD977B3-9591-0C48-922B-59A6BFD5CB3D}" destId="{B9117CBE-4E7A-0F46-BA0E-315C302B5801}" srcOrd="1" destOrd="0" presId="urn:microsoft.com/office/officeart/2005/8/layout/hierarchy2"/>
    <dgm:cxn modelId="{890EB370-E32B-274C-A2B5-0EC1C5853158}" type="presOf" srcId="{4AA3F05E-C3E3-254F-ABD1-77DD3C83B298}" destId="{0C84350C-6627-3849-B788-0331A4D834D4}" srcOrd="0" destOrd="0" presId="urn:microsoft.com/office/officeart/2005/8/layout/hierarchy2"/>
    <dgm:cxn modelId="{2D3EDC70-3C9F-564A-92B5-92F3E0618B99}" type="presOf" srcId="{ADEE253B-4299-7C43-B68B-E8A44B48AAE8}" destId="{FB20F447-8ACF-A944-A1BA-30738172B5AE}" srcOrd="0" destOrd="0" presId="urn:microsoft.com/office/officeart/2005/8/layout/hierarchy2"/>
    <dgm:cxn modelId="{4FD8C07A-A7DE-1D4E-9CBE-A8C061E9703B}" srcId="{839CFF4D-5232-D74C-B070-BAD790156B44}" destId="{A687DD91-BE51-4146-95C5-1577A68B7890}" srcOrd="0" destOrd="0" parTransId="{F2D6341A-AD75-8141-ACE7-D72BECDA3FF2}" sibTransId="{5DB13EA2-E58D-8346-9E4E-D35EBE38C6A7}"/>
    <dgm:cxn modelId="{EB476B7B-F2C5-F345-8B8F-EF05A2A0A837}" srcId="{97D4D541-844F-8644-838B-A026413A75CF}" destId="{839CFF4D-5232-D74C-B070-BAD790156B44}" srcOrd="0" destOrd="0" parTransId="{3D1FADA8-8C5B-8542-BB9F-5A13E691CC6A}" sibTransId="{D118D062-6A56-FB4F-AADA-7ADDB7D5B174}"/>
    <dgm:cxn modelId="{F17B1D90-92EC-4A4F-A364-BC011073513F}" type="presOf" srcId="{F2D6341A-AD75-8141-ACE7-D72BECDA3FF2}" destId="{99EDE55A-0D15-A445-BC14-75886321A273}" srcOrd="0" destOrd="0" presId="urn:microsoft.com/office/officeart/2005/8/layout/hierarchy2"/>
    <dgm:cxn modelId="{FF63F797-4CA8-C34B-BF10-F7D407AE90E1}" srcId="{839CFF4D-5232-D74C-B070-BAD790156B44}" destId="{936E5A52-817B-F34A-B70F-7E381478E0FA}" srcOrd="3" destOrd="0" parTransId="{EBD977B3-9591-0C48-922B-59A6BFD5CB3D}" sibTransId="{339D409D-AAB8-9049-A94D-9913E90D91CD}"/>
    <dgm:cxn modelId="{7D44E9A4-4340-ED41-927A-765A9946C676}" srcId="{839CFF4D-5232-D74C-B070-BAD790156B44}" destId="{A4B7D72E-C46A-8D46-B914-14E055AD0A4C}" srcOrd="2" destOrd="0" parTransId="{AC4DE171-D8DF-A54B-9C58-BE69D059A912}" sibTransId="{4F1E8A6E-5509-3149-BB7B-E5DA7545487A}"/>
    <dgm:cxn modelId="{40ADDDBB-6745-6648-9E43-9BBF875A36B2}" type="presOf" srcId="{EBD977B3-9591-0C48-922B-59A6BFD5CB3D}" destId="{AB879EE9-99F8-124D-9274-E0B883A475C4}" srcOrd="0" destOrd="0" presId="urn:microsoft.com/office/officeart/2005/8/layout/hierarchy2"/>
    <dgm:cxn modelId="{F5ED7AC7-73A3-3C41-A337-521C92E9627E}" srcId="{839CFF4D-5232-D74C-B070-BAD790156B44}" destId="{4AA3F05E-C3E3-254F-ABD1-77DD3C83B298}" srcOrd="1" destOrd="0" parTransId="{ADEE253B-4299-7C43-B68B-E8A44B48AAE8}" sibTransId="{DE76A05C-122F-894E-8CB0-11A5C57A6671}"/>
    <dgm:cxn modelId="{8868E9CB-3A18-3747-8A44-1073D9735F73}" type="presOf" srcId="{936E5A52-817B-F34A-B70F-7E381478E0FA}" destId="{5B07443C-0769-6D44-815B-10C542348651}" srcOrd="0" destOrd="0" presId="urn:microsoft.com/office/officeart/2005/8/layout/hierarchy2"/>
    <dgm:cxn modelId="{410D67D0-BF77-4342-B37A-48893B90B19A}" type="presOf" srcId="{839CFF4D-5232-D74C-B070-BAD790156B44}" destId="{520FBC92-C9AB-BF42-92FB-6E2B5C7DDFC3}" srcOrd="0" destOrd="0" presId="urn:microsoft.com/office/officeart/2005/8/layout/hierarchy2"/>
    <dgm:cxn modelId="{6765E6DC-8394-6C4B-B814-9A0F9735B919}" type="presOf" srcId="{ADEE253B-4299-7C43-B68B-E8A44B48AAE8}" destId="{8C05F4A6-E86D-0A42-8F3A-D0588F235E82}" srcOrd="1" destOrd="0" presId="urn:microsoft.com/office/officeart/2005/8/layout/hierarchy2"/>
    <dgm:cxn modelId="{52EC3AE2-D0A9-3346-ABE7-48019288E98B}" type="presOf" srcId="{F2D6341A-AD75-8141-ACE7-D72BECDA3FF2}" destId="{CC1C412B-844C-9D4D-B938-F90C5769C29D}" srcOrd="1" destOrd="0" presId="urn:microsoft.com/office/officeart/2005/8/layout/hierarchy2"/>
    <dgm:cxn modelId="{734A8A7B-814E-BF48-9D38-E9B15E32DEFD}" type="presParOf" srcId="{B4EA8E4F-F061-494B-92FD-B4CDE4ECE279}" destId="{7DEF9CC9-A8BB-E54B-8961-0D8BCB03EBC6}" srcOrd="0" destOrd="0" presId="urn:microsoft.com/office/officeart/2005/8/layout/hierarchy2"/>
    <dgm:cxn modelId="{97495B1F-09CA-0942-8895-BFA84F87234F}" type="presParOf" srcId="{7DEF9CC9-A8BB-E54B-8961-0D8BCB03EBC6}" destId="{520FBC92-C9AB-BF42-92FB-6E2B5C7DDFC3}" srcOrd="0" destOrd="0" presId="urn:microsoft.com/office/officeart/2005/8/layout/hierarchy2"/>
    <dgm:cxn modelId="{CAF63375-18EC-0644-B6D7-3641E15056C2}" type="presParOf" srcId="{7DEF9CC9-A8BB-E54B-8961-0D8BCB03EBC6}" destId="{CA68F05F-F33E-B248-9C2C-C7A017C4B7D3}" srcOrd="1" destOrd="0" presId="urn:microsoft.com/office/officeart/2005/8/layout/hierarchy2"/>
    <dgm:cxn modelId="{3BEC7F89-684F-414C-94A0-CE08984DAEBD}" type="presParOf" srcId="{CA68F05F-F33E-B248-9C2C-C7A017C4B7D3}" destId="{99EDE55A-0D15-A445-BC14-75886321A273}" srcOrd="0" destOrd="0" presId="urn:microsoft.com/office/officeart/2005/8/layout/hierarchy2"/>
    <dgm:cxn modelId="{7F6EE840-AACA-4046-950A-AD2FBD91E098}" type="presParOf" srcId="{99EDE55A-0D15-A445-BC14-75886321A273}" destId="{CC1C412B-844C-9D4D-B938-F90C5769C29D}" srcOrd="0" destOrd="0" presId="urn:microsoft.com/office/officeart/2005/8/layout/hierarchy2"/>
    <dgm:cxn modelId="{54304DFD-B568-0D40-B77D-1A721D79424C}" type="presParOf" srcId="{CA68F05F-F33E-B248-9C2C-C7A017C4B7D3}" destId="{5AC3481A-8507-9548-96C6-912A0DE28CCA}" srcOrd="1" destOrd="0" presId="urn:microsoft.com/office/officeart/2005/8/layout/hierarchy2"/>
    <dgm:cxn modelId="{4AAF3BFF-A8B8-2046-9BA8-179D9C717659}" type="presParOf" srcId="{5AC3481A-8507-9548-96C6-912A0DE28CCA}" destId="{17D29FCB-FD0A-E94E-9F46-073664137F8D}" srcOrd="0" destOrd="0" presId="urn:microsoft.com/office/officeart/2005/8/layout/hierarchy2"/>
    <dgm:cxn modelId="{21E5EB83-F28E-5042-9AE8-7874C47D9E4F}" type="presParOf" srcId="{5AC3481A-8507-9548-96C6-912A0DE28CCA}" destId="{2119516F-0954-2941-90D7-2FD57E5C3083}" srcOrd="1" destOrd="0" presId="urn:microsoft.com/office/officeart/2005/8/layout/hierarchy2"/>
    <dgm:cxn modelId="{2035E15B-F8B1-DB4C-8768-D6D41DD2DD03}" type="presParOf" srcId="{CA68F05F-F33E-B248-9C2C-C7A017C4B7D3}" destId="{FB20F447-8ACF-A944-A1BA-30738172B5AE}" srcOrd="2" destOrd="0" presId="urn:microsoft.com/office/officeart/2005/8/layout/hierarchy2"/>
    <dgm:cxn modelId="{4CAB2400-31D2-5A40-9A40-B3995BEB6857}" type="presParOf" srcId="{FB20F447-8ACF-A944-A1BA-30738172B5AE}" destId="{8C05F4A6-E86D-0A42-8F3A-D0588F235E82}" srcOrd="0" destOrd="0" presId="urn:microsoft.com/office/officeart/2005/8/layout/hierarchy2"/>
    <dgm:cxn modelId="{05CE1726-0EFA-8B43-9E26-3DDF43676856}" type="presParOf" srcId="{CA68F05F-F33E-B248-9C2C-C7A017C4B7D3}" destId="{26CDCD94-D8EB-7A4E-B11D-F474EDAFD6A9}" srcOrd="3" destOrd="0" presId="urn:microsoft.com/office/officeart/2005/8/layout/hierarchy2"/>
    <dgm:cxn modelId="{A59FB936-B67F-B643-8240-A35B1698867A}" type="presParOf" srcId="{26CDCD94-D8EB-7A4E-B11D-F474EDAFD6A9}" destId="{0C84350C-6627-3849-B788-0331A4D834D4}" srcOrd="0" destOrd="0" presId="urn:microsoft.com/office/officeart/2005/8/layout/hierarchy2"/>
    <dgm:cxn modelId="{99A9EBC3-882B-D547-A136-7D101577FACC}" type="presParOf" srcId="{26CDCD94-D8EB-7A4E-B11D-F474EDAFD6A9}" destId="{0FC601A3-A8A8-3842-A7EA-0E7C03E348CA}" srcOrd="1" destOrd="0" presId="urn:microsoft.com/office/officeart/2005/8/layout/hierarchy2"/>
    <dgm:cxn modelId="{0D31453C-9E4E-8846-A6BA-034F2053CB86}" type="presParOf" srcId="{CA68F05F-F33E-B248-9C2C-C7A017C4B7D3}" destId="{8FC77798-638A-C443-9184-84CD9F30FF29}" srcOrd="4" destOrd="0" presId="urn:microsoft.com/office/officeart/2005/8/layout/hierarchy2"/>
    <dgm:cxn modelId="{1C76C238-9B33-6542-9D5A-EA3562764E3A}" type="presParOf" srcId="{8FC77798-638A-C443-9184-84CD9F30FF29}" destId="{9677F022-C12F-DD4E-B8EE-E66B580A984E}" srcOrd="0" destOrd="0" presId="urn:microsoft.com/office/officeart/2005/8/layout/hierarchy2"/>
    <dgm:cxn modelId="{A1ACD695-8171-DE47-9D56-2ABE790E98EF}" type="presParOf" srcId="{CA68F05F-F33E-B248-9C2C-C7A017C4B7D3}" destId="{534AEBD9-E463-D54C-A1AB-E846BEA7F830}" srcOrd="5" destOrd="0" presId="urn:microsoft.com/office/officeart/2005/8/layout/hierarchy2"/>
    <dgm:cxn modelId="{FCEBD009-C53B-454E-86AE-61F8DB99EB5B}" type="presParOf" srcId="{534AEBD9-E463-D54C-A1AB-E846BEA7F830}" destId="{37B37FD4-EB91-F843-A20E-33C5BEBFD0C7}" srcOrd="0" destOrd="0" presId="urn:microsoft.com/office/officeart/2005/8/layout/hierarchy2"/>
    <dgm:cxn modelId="{067572CF-A17B-154F-A303-EBE6CF1AC60F}" type="presParOf" srcId="{534AEBD9-E463-D54C-A1AB-E846BEA7F830}" destId="{393931B3-B1F3-3943-9670-D85BE65B840A}" srcOrd="1" destOrd="0" presId="urn:microsoft.com/office/officeart/2005/8/layout/hierarchy2"/>
    <dgm:cxn modelId="{8BB5C711-BFEC-8E4A-91C0-D2CE7DA5BC73}" type="presParOf" srcId="{CA68F05F-F33E-B248-9C2C-C7A017C4B7D3}" destId="{AB879EE9-99F8-124D-9274-E0B883A475C4}" srcOrd="6" destOrd="0" presId="urn:microsoft.com/office/officeart/2005/8/layout/hierarchy2"/>
    <dgm:cxn modelId="{BDB78654-72FA-2C48-8137-CD62D1400108}" type="presParOf" srcId="{AB879EE9-99F8-124D-9274-E0B883A475C4}" destId="{B9117CBE-4E7A-0F46-BA0E-315C302B5801}" srcOrd="0" destOrd="0" presId="urn:microsoft.com/office/officeart/2005/8/layout/hierarchy2"/>
    <dgm:cxn modelId="{7B39AEAA-3D80-854B-BBDE-869D31C0EBE1}" type="presParOf" srcId="{CA68F05F-F33E-B248-9C2C-C7A017C4B7D3}" destId="{05F087A4-7837-E643-8593-130BEB373401}" srcOrd="7" destOrd="0" presId="urn:microsoft.com/office/officeart/2005/8/layout/hierarchy2"/>
    <dgm:cxn modelId="{82DBF66C-3B09-DF45-B1D0-EDEDBF095C0E}" type="presParOf" srcId="{05F087A4-7837-E643-8593-130BEB373401}" destId="{5B07443C-0769-6D44-815B-10C542348651}" srcOrd="0" destOrd="0" presId="urn:microsoft.com/office/officeart/2005/8/layout/hierarchy2"/>
    <dgm:cxn modelId="{BB055EBC-0F36-0A4E-933D-D68A19C29094}" type="presParOf" srcId="{05F087A4-7837-E643-8593-130BEB373401}" destId="{A0EB5346-EEBC-2E4E-9422-C9E0EE31A76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5C4BB-C45E-4947-AE05-899191A47978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F40B6A1-6173-8C4B-BF05-CB6437093F66}">
      <dgm:prSet phldrT="[Texto]" custT="1"/>
      <dgm:spPr/>
      <dgm:t>
        <a:bodyPr/>
        <a:lstStyle/>
        <a:p>
          <a:r>
            <a:rPr lang="es-MX" sz="2800" dirty="0"/>
            <a:t>Contaminación puntual </a:t>
          </a:r>
        </a:p>
      </dgm:t>
    </dgm:pt>
    <dgm:pt modelId="{95F0B75E-B69E-114D-993F-47E8DA0641BE}" type="parTrans" cxnId="{03066A91-20DE-6C45-94E7-8AE69139C5C9}">
      <dgm:prSet/>
      <dgm:spPr/>
      <dgm:t>
        <a:bodyPr/>
        <a:lstStyle/>
        <a:p>
          <a:endParaRPr lang="es-MX"/>
        </a:p>
      </dgm:t>
    </dgm:pt>
    <dgm:pt modelId="{03BEE007-2835-3541-BB8B-81AE00716432}" type="sibTrans" cxnId="{03066A91-20DE-6C45-94E7-8AE69139C5C9}">
      <dgm:prSet/>
      <dgm:spPr/>
      <dgm:t>
        <a:bodyPr/>
        <a:lstStyle/>
        <a:p>
          <a:endParaRPr lang="es-MX"/>
        </a:p>
      </dgm:t>
    </dgm:pt>
    <dgm:pt modelId="{68673F88-0636-A64D-BC51-9FF674A9BFF5}">
      <dgm:prSet phldrT="[Texto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UY" sz="2400" b="0" i="0" dirty="0"/>
            <a:t>Fuentes directas, como las fábricas o las plantas depuradoras</a:t>
          </a:r>
          <a:endParaRPr lang="es-MX" sz="2400" dirty="0"/>
        </a:p>
      </dgm:t>
    </dgm:pt>
    <dgm:pt modelId="{DC3BF38D-EB80-DE49-A462-11825231CE02}" type="parTrans" cxnId="{1AEDC029-419F-4043-A5D4-0E889AEFBF63}">
      <dgm:prSet/>
      <dgm:spPr/>
      <dgm:t>
        <a:bodyPr/>
        <a:lstStyle/>
        <a:p>
          <a:endParaRPr lang="es-MX"/>
        </a:p>
      </dgm:t>
    </dgm:pt>
    <dgm:pt modelId="{F95A0BFD-0169-3742-B2D3-0FFE6676079F}" type="sibTrans" cxnId="{1AEDC029-419F-4043-A5D4-0E889AEFBF63}">
      <dgm:prSet/>
      <dgm:spPr/>
      <dgm:t>
        <a:bodyPr/>
        <a:lstStyle/>
        <a:p>
          <a:endParaRPr lang="es-MX"/>
        </a:p>
      </dgm:t>
    </dgm:pt>
    <dgm:pt modelId="{95706DD9-23B3-9C48-9DE5-05B970BC2509}">
      <dgm:prSet phldrT="[Texto]" custT="1"/>
      <dgm:spPr/>
      <dgm:t>
        <a:bodyPr/>
        <a:lstStyle/>
        <a:p>
          <a:r>
            <a:rPr lang="es-MX" sz="2800" dirty="0"/>
            <a:t>Contaminación difusa</a:t>
          </a:r>
        </a:p>
      </dgm:t>
    </dgm:pt>
    <dgm:pt modelId="{6C94B850-C0DA-844A-AA7B-DDD779E3BFB5}" type="parTrans" cxnId="{DD20999E-EB21-7143-82D8-EC2F89290359}">
      <dgm:prSet/>
      <dgm:spPr/>
      <dgm:t>
        <a:bodyPr/>
        <a:lstStyle/>
        <a:p>
          <a:endParaRPr lang="es-MX"/>
        </a:p>
      </dgm:t>
    </dgm:pt>
    <dgm:pt modelId="{4103ED1E-A5D9-8A4E-9192-5967F008A8E7}" type="sibTrans" cxnId="{DD20999E-EB21-7143-82D8-EC2F89290359}">
      <dgm:prSet/>
      <dgm:spPr/>
      <dgm:t>
        <a:bodyPr/>
        <a:lstStyle/>
        <a:p>
          <a:endParaRPr lang="es-MX"/>
        </a:p>
      </dgm:t>
    </dgm:pt>
    <dgm:pt modelId="{B197EF5B-EB7A-6842-A1AE-2A6BCE4FDA92}">
      <dgm:prSet phldrT="[Texto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UY" sz="2400" b="0" i="0" dirty="0"/>
            <a:t>Producida por fuentes distribuidas, como los nutrientes</a:t>
          </a:r>
          <a:endParaRPr lang="es-MX" sz="2400" dirty="0"/>
        </a:p>
      </dgm:t>
    </dgm:pt>
    <dgm:pt modelId="{5D744895-0EA9-7040-B265-519AF14EE464}" type="parTrans" cxnId="{C38B13D2-83EE-6744-83AB-DFAA3D4D5B8C}">
      <dgm:prSet/>
      <dgm:spPr/>
      <dgm:t>
        <a:bodyPr/>
        <a:lstStyle/>
        <a:p>
          <a:endParaRPr lang="es-MX"/>
        </a:p>
      </dgm:t>
    </dgm:pt>
    <dgm:pt modelId="{5FC99E05-B62D-2340-8A9F-FA3D39751287}" type="sibTrans" cxnId="{C38B13D2-83EE-6744-83AB-DFAA3D4D5B8C}">
      <dgm:prSet/>
      <dgm:spPr/>
      <dgm:t>
        <a:bodyPr/>
        <a:lstStyle/>
        <a:p>
          <a:endParaRPr lang="es-MX"/>
        </a:p>
      </dgm:t>
    </dgm:pt>
    <dgm:pt modelId="{5F5091AD-92A1-7340-B35A-2E8472419363}">
      <dgm:prSet phldrT="[Texto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UY" sz="2400" b="0" i="0" dirty="0"/>
            <a:t>Las principales fuentes son:estaciones depuradoras y de tratamiento de aguas residuales</a:t>
          </a:r>
          <a:endParaRPr lang="es-MX" sz="2400" dirty="0"/>
        </a:p>
      </dgm:t>
    </dgm:pt>
    <dgm:pt modelId="{8FE4A5A2-7356-0D47-AD90-CEBA1F012ABC}" type="parTrans" cxnId="{3F5CAF0B-D422-D048-9731-905B8540B3CC}">
      <dgm:prSet/>
      <dgm:spPr/>
      <dgm:t>
        <a:bodyPr/>
        <a:lstStyle/>
        <a:p>
          <a:endParaRPr lang="es-MX"/>
        </a:p>
      </dgm:t>
    </dgm:pt>
    <dgm:pt modelId="{9B0784B9-3950-8243-A031-B6AC68F9539B}" type="sibTrans" cxnId="{3F5CAF0B-D422-D048-9731-905B8540B3CC}">
      <dgm:prSet/>
      <dgm:spPr/>
      <dgm:t>
        <a:bodyPr/>
        <a:lstStyle/>
        <a:p>
          <a:endParaRPr lang="es-MX"/>
        </a:p>
      </dgm:t>
    </dgm:pt>
    <dgm:pt modelId="{B59266AC-10E6-014F-A3BE-F72CE1D78B4E}">
      <dgm:prSet phldrT="[Texto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es-MX" sz="2400" dirty="0"/>
            <a:t>Las principales fuentes son:</a:t>
          </a:r>
          <a:r>
            <a:rPr lang="es-UY" sz="2400" b="0" i="0" dirty="0"/>
            <a:t> las actividades agrícolas y las centrales eléctricas alimentadas con combustibles fósiles</a:t>
          </a:r>
          <a:endParaRPr lang="es-MX" sz="2400" dirty="0"/>
        </a:p>
      </dgm:t>
    </dgm:pt>
    <dgm:pt modelId="{B90AC02E-0196-2C41-805D-A5635A357F05}" type="parTrans" cxnId="{FA984528-5343-FB42-86EB-68DC986785C0}">
      <dgm:prSet/>
      <dgm:spPr/>
      <dgm:t>
        <a:bodyPr/>
        <a:lstStyle/>
        <a:p>
          <a:endParaRPr lang="es-MX"/>
        </a:p>
      </dgm:t>
    </dgm:pt>
    <dgm:pt modelId="{988D36AF-C095-A140-B600-D7CCDF075818}" type="sibTrans" cxnId="{FA984528-5343-FB42-86EB-68DC986785C0}">
      <dgm:prSet/>
      <dgm:spPr/>
      <dgm:t>
        <a:bodyPr/>
        <a:lstStyle/>
        <a:p>
          <a:endParaRPr lang="es-MX"/>
        </a:p>
      </dgm:t>
    </dgm:pt>
    <dgm:pt modelId="{6AE1CBCE-A301-2441-BA2C-7B25CFD7E512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UY" sz="2400" b="0" i="0" dirty="0"/>
            <a:t> y los plaguicidas, utilizados en las actividades agrícolas, </a:t>
          </a:r>
          <a:endParaRPr lang="es-MX" sz="2400" dirty="0"/>
        </a:p>
      </dgm:t>
    </dgm:pt>
    <dgm:pt modelId="{C0EADFFD-7027-D243-BC63-302534A7D9A7}" type="parTrans" cxnId="{18D0CA09-04F8-C24D-A169-63B2D6D270C9}">
      <dgm:prSet/>
      <dgm:spPr/>
      <dgm:t>
        <a:bodyPr/>
        <a:lstStyle/>
        <a:p>
          <a:endParaRPr lang="es-MX"/>
        </a:p>
      </dgm:t>
    </dgm:pt>
    <dgm:pt modelId="{D4FDF7CB-88DF-AB44-8F99-DCC0046D821F}" type="sibTrans" cxnId="{18D0CA09-04F8-C24D-A169-63B2D6D270C9}">
      <dgm:prSet/>
      <dgm:spPr/>
      <dgm:t>
        <a:bodyPr/>
        <a:lstStyle/>
        <a:p>
          <a:endParaRPr lang="es-MX"/>
        </a:p>
      </dgm:t>
    </dgm:pt>
    <dgm:pt modelId="{3CD49E3B-4D67-AA4E-AF38-3B9E3DB5A540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UY" sz="2400" b="0" i="0" dirty="0"/>
            <a:t>y los contaminantes liberados al aire por el sector</a:t>
          </a:r>
          <a:endParaRPr lang="es-MX" sz="2400" dirty="0"/>
        </a:p>
      </dgm:t>
    </dgm:pt>
    <dgm:pt modelId="{B1FBEBD9-FA28-294A-BE5F-2956BA486A97}" type="parTrans" cxnId="{6119AEFF-10B8-974D-B492-E4DDC8DAF772}">
      <dgm:prSet/>
      <dgm:spPr/>
      <dgm:t>
        <a:bodyPr/>
        <a:lstStyle/>
        <a:p>
          <a:endParaRPr lang="es-MX"/>
        </a:p>
      </dgm:t>
    </dgm:pt>
    <dgm:pt modelId="{DBD79182-3E7B-3A48-B6D3-186D60A563C0}" type="sibTrans" cxnId="{6119AEFF-10B8-974D-B492-E4DDC8DAF772}">
      <dgm:prSet/>
      <dgm:spPr/>
      <dgm:t>
        <a:bodyPr/>
        <a:lstStyle/>
        <a:p>
          <a:endParaRPr lang="es-MX"/>
        </a:p>
      </dgm:t>
    </dgm:pt>
    <dgm:pt modelId="{82FD4C95-0592-E244-8038-A95444747A07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UY" sz="2400" b="0" i="0" dirty="0"/>
            <a:t>industrial y que vuelven a caer a la tierra y al mar.</a:t>
          </a:r>
          <a:endParaRPr lang="es-MX" sz="2400" dirty="0"/>
        </a:p>
      </dgm:t>
    </dgm:pt>
    <dgm:pt modelId="{753D9BFA-0F20-1D4A-8102-8B4A44CE65F9}" type="parTrans" cxnId="{3D170B24-02A7-1249-8407-947695A04BA5}">
      <dgm:prSet/>
      <dgm:spPr/>
      <dgm:t>
        <a:bodyPr/>
        <a:lstStyle/>
        <a:p>
          <a:endParaRPr lang="es-MX"/>
        </a:p>
      </dgm:t>
    </dgm:pt>
    <dgm:pt modelId="{5DE9EB44-53CC-8F4E-A052-E9B21C2F1AA9}" type="sibTrans" cxnId="{3D170B24-02A7-1249-8407-947695A04BA5}">
      <dgm:prSet/>
      <dgm:spPr/>
      <dgm:t>
        <a:bodyPr/>
        <a:lstStyle/>
        <a:p>
          <a:endParaRPr lang="es-MX"/>
        </a:p>
      </dgm:t>
    </dgm:pt>
    <dgm:pt modelId="{A6904E24-6E7F-DE4D-95A4-5943EBA298E0}" type="pres">
      <dgm:prSet presAssocID="{0615C4BB-C45E-4947-AE05-899191A47978}" presName="linear" presStyleCnt="0">
        <dgm:presLayoutVars>
          <dgm:animLvl val="lvl"/>
          <dgm:resizeHandles val="exact"/>
        </dgm:presLayoutVars>
      </dgm:prSet>
      <dgm:spPr/>
    </dgm:pt>
    <dgm:pt modelId="{FB3F8987-E18B-F84F-8ECC-6D914C441F78}" type="pres">
      <dgm:prSet presAssocID="{FF40B6A1-6173-8C4B-BF05-CB6437093F66}" presName="parentText" presStyleLbl="node1" presStyleIdx="0" presStyleCnt="2" custScaleY="67429" custLinFactNeighborX="-625" custLinFactNeighborY="-44654">
        <dgm:presLayoutVars>
          <dgm:chMax val="0"/>
          <dgm:bulletEnabled val="1"/>
        </dgm:presLayoutVars>
      </dgm:prSet>
      <dgm:spPr/>
    </dgm:pt>
    <dgm:pt modelId="{7F6610FA-8101-0843-9555-2140595DE40D}" type="pres">
      <dgm:prSet presAssocID="{FF40B6A1-6173-8C4B-BF05-CB6437093F66}" presName="childText" presStyleLbl="revTx" presStyleIdx="0" presStyleCnt="2">
        <dgm:presLayoutVars>
          <dgm:bulletEnabled val="1"/>
        </dgm:presLayoutVars>
      </dgm:prSet>
      <dgm:spPr/>
    </dgm:pt>
    <dgm:pt modelId="{1C386AC1-CC1F-DF43-9B07-2544BA12AFB3}" type="pres">
      <dgm:prSet presAssocID="{95706DD9-23B3-9C48-9DE5-05B970BC2509}" presName="parentText" presStyleLbl="node1" presStyleIdx="1" presStyleCnt="2" custScaleY="61638" custLinFactNeighborY="-3362">
        <dgm:presLayoutVars>
          <dgm:chMax val="0"/>
          <dgm:bulletEnabled val="1"/>
        </dgm:presLayoutVars>
      </dgm:prSet>
      <dgm:spPr/>
    </dgm:pt>
    <dgm:pt modelId="{F7C7A4FA-DCF0-044B-BD26-1941A51E97B3}" type="pres">
      <dgm:prSet presAssocID="{95706DD9-23B3-9C48-9DE5-05B970BC2509}" presName="childText" presStyleLbl="revTx" presStyleIdx="1" presStyleCnt="2" custScaleY="115110">
        <dgm:presLayoutVars>
          <dgm:bulletEnabled val="1"/>
        </dgm:presLayoutVars>
      </dgm:prSet>
      <dgm:spPr/>
    </dgm:pt>
  </dgm:ptLst>
  <dgm:cxnLst>
    <dgm:cxn modelId="{18D0CA09-04F8-C24D-A169-63B2D6D270C9}" srcId="{95706DD9-23B3-9C48-9DE5-05B970BC2509}" destId="{6AE1CBCE-A301-2441-BA2C-7B25CFD7E512}" srcOrd="1" destOrd="0" parTransId="{C0EADFFD-7027-D243-BC63-302534A7D9A7}" sibTransId="{D4FDF7CB-88DF-AB44-8F99-DCC0046D821F}"/>
    <dgm:cxn modelId="{3F5CAF0B-D422-D048-9731-905B8540B3CC}" srcId="{FF40B6A1-6173-8C4B-BF05-CB6437093F66}" destId="{5F5091AD-92A1-7340-B35A-2E8472419363}" srcOrd="1" destOrd="0" parTransId="{8FE4A5A2-7356-0D47-AD90-CEBA1F012ABC}" sibTransId="{9B0784B9-3950-8243-A031-B6AC68F9539B}"/>
    <dgm:cxn modelId="{3D170B24-02A7-1249-8407-947695A04BA5}" srcId="{95706DD9-23B3-9C48-9DE5-05B970BC2509}" destId="{82FD4C95-0592-E244-8038-A95444747A07}" srcOrd="3" destOrd="0" parTransId="{753D9BFA-0F20-1D4A-8102-8B4A44CE65F9}" sibTransId="{5DE9EB44-53CC-8F4E-A052-E9B21C2F1AA9}"/>
    <dgm:cxn modelId="{FA984528-5343-FB42-86EB-68DC986785C0}" srcId="{95706DD9-23B3-9C48-9DE5-05B970BC2509}" destId="{B59266AC-10E6-014F-A3BE-F72CE1D78B4E}" srcOrd="4" destOrd="0" parTransId="{B90AC02E-0196-2C41-805D-A5635A357F05}" sibTransId="{988D36AF-C095-A140-B600-D7CCDF075818}"/>
    <dgm:cxn modelId="{1AEDC029-419F-4043-A5D4-0E889AEFBF63}" srcId="{FF40B6A1-6173-8C4B-BF05-CB6437093F66}" destId="{68673F88-0636-A64D-BC51-9FF674A9BFF5}" srcOrd="0" destOrd="0" parTransId="{DC3BF38D-EB80-DE49-A462-11825231CE02}" sibTransId="{F95A0BFD-0169-3742-B2D3-0FFE6676079F}"/>
    <dgm:cxn modelId="{BA5C1C3F-16C1-A742-B283-7F749B47E4AC}" type="presOf" srcId="{0615C4BB-C45E-4947-AE05-899191A47978}" destId="{A6904E24-6E7F-DE4D-95A4-5943EBA298E0}" srcOrd="0" destOrd="0" presId="urn:microsoft.com/office/officeart/2005/8/layout/vList2"/>
    <dgm:cxn modelId="{55CF2C4F-0044-C14A-9C7A-E361797876CE}" type="presOf" srcId="{5F5091AD-92A1-7340-B35A-2E8472419363}" destId="{7F6610FA-8101-0843-9555-2140595DE40D}" srcOrd="0" destOrd="1" presId="urn:microsoft.com/office/officeart/2005/8/layout/vList2"/>
    <dgm:cxn modelId="{9AD69179-D8BC-B44B-9BC3-F6941E2B3B77}" type="presOf" srcId="{82FD4C95-0592-E244-8038-A95444747A07}" destId="{F7C7A4FA-DCF0-044B-BD26-1941A51E97B3}" srcOrd="0" destOrd="3" presId="urn:microsoft.com/office/officeart/2005/8/layout/vList2"/>
    <dgm:cxn modelId="{021B0986-2092-BA40-93BD-64BC47F2796F}" type="presOf" srcId="{6AE1CBCE-A301-2441-BA2C-7B25CFD7E512}" destId="{F7C7A4FA-DCF0-044B-BD26-1941A51E97B3}" srcOrd="0" destOrd="1" presId="urn:microsoft.com/office/officeart/2005/8/layout/vList2"/>
    <dgm:cxn modelId="{03066A91-20DE-6C45-94E7-8AE69139C5C9}" srcId="{0615C4BB-C45E-4947-AE05-899191A47978}" destId="{FF40B6A1-6173-8C4B-BF05-CB6437093F66}" srcOrd="0" destOrd="0" parTransId="{95F0B75E-B69E-114D-993F-47E8DA0641BE}" sibTransId="{03BEE007-2835-3541-BB8B-81AE00716432}"/>
    <dgm:cxn modelId="{DD20999E-EB21-7143-82D8-EC2F89290359}" srcId="{0615C4BB-C45E-4947-AE05-899191A47978}" destId="{95706DD9-23B3-9C48-9DE5-05B970BC2509}" srcOrd="1" destOrd="0" parTransId="{6C94B850-C0DA-844A-AA7B-DDD779E3BFB5}" sibTransId="{4103ED1E-A5D9-8A4E-9192-5967F008A8E7}"/>
    <dgm:cxn modelId="{62BAFDA2-D593-FA45-84C2-EC04E806E725}" type="presOf" srcId="{95706DD9-23B3-9C48-9DE5-05B970BC2509}" destId="{1C386AC1-CC1F-DF43-9B07-2544BA12AFB3}" srcOrd="0" destOrd="0" presId="urn:microsoft.com/office/officeart/2005/8/layout/vList2"/>
    <dgm:cxn modelId="{844C94A4-1334-C74B-8B25-DEC7CDB53564}" type="presOf" srcId="{B59266AC-10E6-014F-A3BE-F72CE1D78B4E}" destId="{F7C7A4FA-DCF0-044B-BD26-1941A51E97B3}" srcOrd="0" destOrd="4" presId="urn:microsoft.com/office/officeart/2005/8/layout/vList2"/>
    <dgm:cxn modelId="{C05C61A5-1E78-494B-A8F5-25F91E4A071F}" type="presOf" srcId="{B197EF5B-EB7A-6842-A1AE-2A6BCE4FDA92}" destId="{F7C7A4FA-DCF0-044B-BD26-1941A51E97B3}" srcOrd="0" destOrd="0" presId="urn:microsoft.com/office/officeart/2005/8/layout/vList2"/>
    <dgm:cxn modelId="{C38B13D2-83EE-6744-83AB-DFAA3D4D5B8C}" srcId="{95706DD9-23B3-9C48-9DE5-05B970BC2509}" destId="{B197EF5B-EB7A-6842-A1AE-2A6BCE4FDA92}" srcOrd="0" destOrd="0" parTransId="{5D744895-0EA9-7040-B265-519AF14EE464}" sibTransId="{5FC99E05-B62D-2340-8A9F-FA3D39751287}"/>
    <dgm:cxn modelId="{B17F90D9-9BB8-C444-8534-6F314E134900}" type="presOf" srcId="{FF40B6A1-6173-8C4B-BF05-CB6437093F66}" destId="{FB3F8987-E18B-F84F-8ECC-6D914C441F78}" srcOrd="0" destOrd="0" presId="urn:microsoft.com/office/officeart/2005/8/layout/vList2"/>
    <dgm:cxn modelId="{FE4626EB-9E9B-DD4E-AFBD-00D747FED031}" type="presOf" srcId="{68673F88-0636-A64D-BC51-9FF674A9BFF5}" destId="{7F6610FA-8101-0843-9555-2140595DE40D}" srcOrd="0" destOrd="0" presId="urn:microsoft.com/office/officeart/2005/8/layout/vList2"/>
    <dgm:cxn modelId="{5A9AACFC-B1B6-484F-8821-9F28ABF07154}" type="presOf" srcId="{3CD49E3B-4D67-AA4E-AF38-3B9E3DB5A540}" destId="{F7C7A4FA-DCF0-044B-BD26-1941A51E97B3}" srcOrd="0" destOrd="2" presId="urn:microsoft.com/office/officeart/2005/8/layout/vList2"/>
    <dgm:cxn modelId="{6119AEFF-10B8-974D-B492-E4DDC8DAF772}" srcId="{95706DD9-23B3-9C48-9DE5-05B970BC2509}" destId="{3CD49E3B-4D67-AA4E-AF38-3B9E3DB5A540}" srcOrd="2" destOrd="0" parTransId="{B1FBEBD9-FA28-294A-BE5F-2956BA486A97}" sibTransId="{DBD79182-3E7B-3A48-B6D3-186D60A563C0}"/>
    <dgm:cxn modelId="{971CFE74-B190-0045-85DB-C0BA1F18F42D}" type="presParOf" srcId="{A6904E24-6E7F-DE4D-95A4-5943EBA298E0}" destId="{FB3F8987-E18B-F84F-8ECC-6D914C441F78}" srcOrd="0" destOrd="0" presId="urn:microsoft.com/office/officeart/2005/8/layout/vList2"/>
    <dgm:cxn modelId="{184CA18A-61CE-294B-B751-E381AFB210E6}" type="presParOf" srcId="{A6904E24-6E7F-DE4D-95A4-5943EBA298E0}" destId="{7F6610FA-8101-0843-9555-2140595DE40D}" srcOrd="1" destOrd="0" presId="urn:microsoft.com/office/officeart/2005/8/layout/vList2"/>
    <dgm:cxn modelId="{A59F53CD-DE2C-1D49-AE02-3621227DD0C9}" type="presParOf" srcId="{A6904E24-6E7F-DE4D-95A4-5943EBA298E0}" destId="{1C386AC1-CC1F-DF43-9B07-2544BA12AFB3}" srcOrd="2" destOrd="0" presId="urn:microsoft.com/office/officeart/2005/8/layout/vList2"/>
    <dgm:cxn modelId="{21D9C81F-83C5-3B42-BA11-423F112D3C0B}" type="presParOf" srcId="{A6904E24-6E7F-DE4D-95A4-5943EBA298E0}" destId="{F7C7A4FA-DCF0-044B-BD26-1941A51E9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DBE43-DED6-2D4C-B5B9-1181D1DD1E70}">
      <dsp:nvSpPr>
        <dsp:cNvPr id="0" name=""/>
        <dsp:cNvSpPr/>
      </dsp:nvSpPr>
      <dsp:spPr>
        <a:xfrm>
          <a:off x="3296780" y="1780380"/>
          <a:ext cx="4447927" cy="2671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b="1" i="0" kern="1200" dirty="0"/>
            <a:t>(OMS)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b="1" i="0" kern="1200" dirty="0"/>
            <a:t> Define el agua contaminada “ Aquella que sufre cambios en su composición hasta quedar inservible”</a:t>
          </a:r>
          <a:endParaRPr lang="es-MX" sz="2700" kern="1200" dirty="0"/>
        </a:p>
      </dsp:txBody>
      <dsp:txXfrm>
        <a:off x="3427194" y="1910794"/>
        <a:ext cx="4187099" cy="2410714"/>
      </dsp:txXfrm>
    </dsp:sp>
    <dsp:sp modelId="{B529E098-A7DB-5044-A294-962E5EE087E1}">
      <dsp:nvSpPr>
        <dsp:cNvPr id="0" name=""/>
        <dsp:cNvSpPr/>
      </dsp:nvSpPr>
      <dsp:spPr>
        <a:xfrm rot="15751213">
          <a:off x="5222960" y="1672995"/>
          <a:ext cx="2166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6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DDF83-B076-F64C-8592-8A76199192F5}">
      <dsp:nvSpPr>
        <dsp:cNvPr id="0" name=""/>
        <dsp:cNvSpPr/>
      </dsp:nvSpPr>
      <dsp:spPr>
        <a:xfrm>
          <a:off x="2400129" y="149706"/>
          <a:ext cx="5648177" cy="1415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b="1" kern="1200" dirty="0"/>
            <a:t>Contaminación del agua </a:t>
          </a:r>
        </a:p>
      </dsp:txBody>
      <dsp:txXfrm>
        <a:off x="2469248" y="218825"/>
        <a:ext cx="5509939" cy="1277666"/>
      </dsp:txXfrm>
    </dsp:sp>
    <dsp:sp modelId="{A57C5910-461D-774F-AD7D-3B7D7216721A}">
      <dsp:nvSpPr>
        <dsp:cNvPr id="0" name=""/>
        <dsp:cNvSpPr/>
      </dsp:nvSpPr>
      <dsp:spPr>
        <a:xfrm rot="20845547">
          <a:off x="7743691" y="2610860"/>
          <a:ext cx="847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7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53A3-1E9F-2D4B-A4FD-37067BFB0D38}">
      <dsp:nvSpPr>
        <dsp:cNvPr id="0" name=""/>
        <dsp:cNvSpPr/>
      </dsp:nvSpPr>
      <dsp:spPr>
        <a:xfrm>
          <a:off x="7827438" y="1004220"/>
          <a:ext cx="3445570" cy="2426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b="0" i="0" kern="1200" dirty="0"/>
            <a:t>Provoca más de 500.000 muertes anuales a nivel global por diarrea y transmite enfermedades como el cólera, la disentería, la fiebre tifoidea y la poliomielitis.</a:t>
          </a:r>
        </a:p>
      </dsp:txBody>
      <dsp:txXfrm>
        <a:off x="7945879" y="1122661"/>
        <a:ext cx="3208688" cy="2189394"/>
      </dsp:txXfrm>
    </dsp:sp>
    <dsp:sp modelId="{B0FF1374-9D18-BF46-8985-8461E03CDC40}">
      <dsp:nvSpPr>
        <dsp:cNvPr id="0" name=""/>
        <dsp:cNvSpPr/>
      </dsp:nvSpPr>
      <dsp:spPr>
        <a:xfrm rot="7193062">
          <a:off x="4515687" y="4589327"/>
          <a:ext cx="3169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9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EC63-6184-6243-AC9C-564AA1A8225A}">
      <dsp:nvSpPr>
        <dsp:cNvPr id="0" name=""/>
        <dsp:cNvSpPr/>
      </dsp:nvSpPr>
      <dsp:spPr>
        <a:xfrm>
          <a:off x="588087" y="4726732"/>
          <a:ext cx="6982237" cy="17958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Principales contaminantes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 </a:t>
          </a:r>
          <a:r>
            <a:rPr lang="es-UY" sz="2000" b="1" i="0" kern="1200" dirty="0"/>
            <a:t>bacterias, virus, parásitos, fertilizantes, pesticidas, fármacos, nitratos, fosfatos,</a:t>
          </a:r>
          <a:r>
            <a:rPr lang="es-UY" sz="2000" b="0" i="0" kern="1200" dirty="0">
              <a:solidFill>
                <a:schemeClr val="bg1"/>
              </a:solidFill>
            </a:rPr>
            <a:t> plásticos, </a:t>
          </a:r>
          <a:r>
            <a:rPr lang="es-UY" sz="2000" b="1" i="0" kern="1200" dirty="0"/>
            <a:t> desechos fecales y hasta sustancias radiactivas</a:t>
          </a:r>
          <a:r>
            <a:rPr lang="es-UY" sz="2400" b="1" i="0" kern="1200" dirty="0"/>
            <a:t>.</a:t>
          </a:r>
          <a:endParaRPr lang="es-MX" sz="2400" kern="1200" dirty="0"/>
        </a:p>
      </dsp:txBody>
      <dsp:txXfrm>
        <a:off x="675752" y="4814397"/>
        <a:ext cx="6806907" cy="1620497"/>
      </dsp:txXfrm>
    </dsp:sp>
    <dsp:sp modelId="{85C0DB7D-6BB4-6B46-9336-5EAE5AD44EDE}">
      <dsp:nvSpPr>
        <dsp:cNvPr id="0" name=""/>
        <dsp:cNvSpPr/>
      </dsp:nvSpPr>
      <dsp:spPr>
        <a:xfrm rot="11223040">
          <a:off x="2948694" y="2819641"/>
          <a:ext cx="3494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4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55FD9-E52D-1041-A886-DD479AD80D70}">
      <dsp:nvSpPr>
        <dsp:cNvPr id="0" name=""/>
        <dsp:cNvSpPr/>
      </dsp:nvSpPr>
      <dsp:spPr>
        <a:xfrm>
          <a:off x="0" y="1489084"/>
          <a:ext cx="2950015" cy="2253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300" b="0" i="0" kern="1200" dirty="0"/>
            <a:t>Agua tóxica que no se puede ni beber ni destinar a actividades esenciales como la agricultura</a:t>
          </a:r>
          <a:endParaRPr lang="es-UY" sz="2300" kern="1200" dirty="0"/>
        </a:p>
      </dsp:txBody>
      <dsp:txXfrm>
        <a:off x="110000" y="1599084"/>
        <a:ext cx="2730015" cy="2033360"/>
      </dsp:txXfrm>
    </dsp:sp>
    <dsp:sp modelId="{8BE7176E-9D66-E24F-A1D5-85B32C10E218}">
      <dsp:nvSpPr>
        <dsp:cNvPr id="0" name=""/>
        <dsp:cNvSpPr/>
      </dsp:nvSpPr>
      <dsp:spPr>
        <a:xfrm rot="1742716">
          <a:off x="7734655" y="4390017"/>
          <a:ext cx="159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98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8D791-3962-554A-B4FC-303F55B3B30B}">
      <dsp:nvSpPr>
        <dsp:cNvPr id="0" name=""/>
        <dsp:cNvSpPr/>
      </dsp:nvSpPr>
      <dsp:spPr>
        <a:xfrm>
          <a:off x="7884460" y="4239103"/>
          <a:ext cx="3576667" cy="2365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Muchas veces la contaminación hídrica es invisible.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Se recurre a análisis químicos de pequeñas muestras y organismos acuáticos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400" kern="1200" dirty="0"/>
        </a:p>
      </dsp:txBody>
      <dsp:txXfrm>
        <a:off x="7999945" y="4354588"/>
        <a:ext cx="3345697" cy="2134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D64F2-20ED-E243-B853-C69BD87DB7D5}">
      <dsp:nvSpPr>
        <dsp:cNvPr id="0" name=""/>
        <dsp:cNvSpPr/>
      </dsp:nvSpPr>
      <dsp:spPr>
        <a:xfrm>
          <a:off x="31364" y="2556994"/>
          <a:ext cx="2512386" cy="1449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Antropogénicos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(actividades humanas)</a:t>
          </a:r>
        </a:p>
      </dsp:txBody>
      <dsp:txXfrm>
        <a:off x="73823" y="2599453"/>
        <a:ext cx="2427468" cy="1364733"/>
      </dsp:txXfrm>
    </dsp:sp>
    <dsp:sp modelId="{381E8659-A78A-194C-909C-4D4FE1BF1DBE}">
      <dsp:nvSpPr>
        <dsp:cNvPr id="0" name=""/>
        <dsp:cNvSpPr/>
      </dsp:nvSpPr>
      <dsp:spPr>
        <a:xfrm rot="17733040">
          <a:off x="1657988" y="1865071"/>
          <a:ext cx="3115092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3115092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3137657" y="1798718"/>
        <a:ext cx="155754" cy="155754"/>
      </dsp:txXfrm>
    </dsp:sp>
    <dsp:sp modelId="{36A59916-C654-2F46-BEE5-6D165826DB59}">
      <dsp:nvSpPr>
        <dsp:cNvPr id="0" name=""/>
        <dsp:cNvSpPr/>
      </dsp:nvSpPr>
      <dsp:spPr>
        <a:xfrm>
          <a:off x="3887318" y="0"/>
          <a:ext cx="6819585" cy="94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Calentamiento global: emisiones de CO2, calienta el agua y disminuye el oxigeno </a:t>
          </a:r>
        </a:p>
      </dsp:txBody>
      <dsp:txXfrm>
        <a:off x="3914930" y="27612"/>
        <a:ext cx="6764361" cy="887517"/>
      </dsp:txXfrm>
    </dsp:sp>
    <dsp:sp modelId="{3690C2DE-CD42-EF47-BC00-464BC37D2372}">
      <dsp:nvSpPr>
        <dsp:cNvPr id="0" name=""/>
        <dsp:cNvSpPr/>
      </dsp:nvSpPr>
      <dsp:spPr>
        <a:xfrm rot="17894081">
          <a:off x="1964585" y="2301915"/>
          <a:ext cx="2198322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2198322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3008788" y="2258482"/>
        <a:ext cx="109916" cy="109916"/>
      </dsp:txXfrm>
    </dsp:sp>
    <dsp:sp modelId="{31FFC8D8-5926-7A44-AD60-87D1C13AD4A3}">
      <dsp:nvSpPr>
        <dsp:cNvPr id="0" name=""/>
        <dsp:cNvSpPr/>
      </dsp:nvSpPr>
      <dsp:spPr>
        <a:xfrm>
          <a:off x="3583742" y="761209"/>
          <a:ext cx="7388379" cy="1167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Deforestación: agotan las fuentes hídricas, genera residuos orgánicos y favorece el crecimiento de bacterias contaminantes </a:t>
          </a:r>
        </a:p>
      </dsp:txBody>
      <dsp:txXfrm>
        <a:off x="3617943" y="795410"/>
        <a:ext cx="7319977" cy="1099298"/>
      </dsp:txXfrm>
    </dsp:sp>
    <dsp:sp modelId="{C11B0F4A-9ED4-9643-B172-338E8C9F3A01}">
      <dsp:nvSpPr>
        <dsp:cNvPr id="0" name=""/>
        <dsp:cNvSpPr/>
      </dsp:nvSpPr>
      <dsp:spPr>
        <a:xfrm rot="18014689">
          <a:off x="2350622" y="2934130"/>
          <a:ext cx="778267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778267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720298" y="2926198"/>
        <a:ext cx="38913" cy="38913"/>
      </dsp:txXfrm>
    </dsp:sp>
    <dsp:sp modelId="{1109F3C0-62C0-BF4E-AC3E-84B8462972A3}">
      <dsp:nvSpPr>
        <dsp:cNvPr id="0" name=""/>
        <dsp:cNvSpPr/>
      </dsp:nvSpPr>
      <dsp:spPr>
        <a:xfrm>
          <a:off x="2935760" y="2105088"/>
          <a:ext cx="8514451" cy="1008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Actividades industriales, agricolas , ganaderas: vertido de estos productos quimicos es la principal causa de eutrofización de las aguas   </a:t>
          </a:r>
        </a:p>
      </dsp:txBody>
      <dsp:txXfrm>
        <a:off x="2965307" y="2134635"/>
        <a:ext cx="8455357" cy="949708"/>
      </dsp:txXfrm>
    </dsp:sp>
    <dsp:sp modelId="{3EA71478-574C-894C-A007-14FA93DA667D}">
      <dsp:nvSpPr>
        <dsp:cNvPr id="0" name=""/>
        <dsp:cNvSpPr/>
      </dsp:nvSpPr>
      <dsp:spPr>
        <a:xfrm rot="1831067">
          <a:off x="2481740" y="3497605"/>
          <a:ext cx="895264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895264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906991" y="3486748"/>
        <a:ext cx="44763" cy="44763"/>
      </dsp:txXfrm>
    </dsp:sp>
    <dsp:sp modelId="{2891D6A7-2CAE-9640-BFE8-64E8BF4409D0}">
      <dsp:nvSpPr>
        <dsp:cNvPr id="0" name=""/>
        <dsp:cNvSpPr/>
      </dsp:nvSpPr>
      <dsp:spPr>
        <a:xfrm rot="10800000" flipV="1">
          <a:off x="3314995" y="3176681"/>
          <a:ext cx="8085998" cy="1119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Basura y vertido de aguas fecales: ONU asegura que más del 80% de las aguas residuales del mindo llegan al mar, ríos sin depurar</a:t>
          </a:r>
        </a:p>
      </dsp:txBody>
      <dsp:txXfrm rot="-10800000">
        <a:off x="3347785" y="3209471"/>
        <a:ext cx="8020418" cy="1053936"/>
      </dsp:txXfrm>
    </dsp:sp>
    <dsp:sp modelId="{03E22D38-D1F8-A046-BD8B-F472CA565347}">
      <dsp:nvSpPr>
        <dsp:cNvPr id="0" name=""/>
        <dsp:cNvSpPr/>
      </dsp:nvSpPr>
      <dsp:spPr>
        <a:xfrm rot="2381011">
          <a:off x="2275762" y="4012962"/>
          <a:ext cx="2326116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2326116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380668" y="3966333"/>
        <a:ext cx="116305" cy="116305"/>
      </dsp:txXfrm>
    </dsp:sp>
    <dsp:sp modelId="{5795A930-8F9F-6147-A2F8-770AB8D03FE4}">
      <dsp:nvSpPr>
        <dsp:cNvPr id="0" name=""/>
        <dsp:cNvSpPr/>
      </dsp:nvSpPr>
      <dsp:spPr>
        <a:xfrm>
          <a:off x="4333891" y="4346920"/>
          <a:ext cx="5819297" cy="84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Derrames de combustibles: transporte y almacenamiento de petróleos y sus derivados </a:t>
          </a:r>
        </a:p>
      </dsp:txBody>
      <dsp:txXfrm>
        <a:off x="4358507" y="4371536"/>
        <a:ext cx="5770065" cy="791233"/>
      </dsp:txXfrm>
    </dsp:sp>
    <dsp:sp modelId="{F88D3B7D-BDD7-9842-A121-5FBFF9D54C8A}">
      <dsp:nvSpPr>
        <dsp:cNvPr id="0" name=""/>
        <dsp:cNvSpPr/>
      </dsp:nvSpPr>
      <dsp:spPr>
        <a:xfrm rot="3896850">
          <a:off x="1744826" y="4525625"/>
          <a:ext cx="2771391" cy="23048"/>
        </a:xfrm>
        <a:custGeom>
          <a:avLst/>
          <a:gdLst/>
          <a:ahLst/>
          <a:cxnLst/>
          <a:rect l="0" t="0" r="0" b="0"/>
          <a:pathLst>
            <a:path>
              <a:moveTo>
                <a:pt x="0" y="11524"/>
              </a:moveTo>
              <a:lnTo>
                <a:pt x="2771391" y="11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3061236" y="4467864"/>
        <a:ext cx="138569" cy="138569"/>
      </dsp:txXfrm>
    </dsp:sp>
    <dsp:sp modelId="{B7484C1D-537F-E74F-96C9-D6CDBC4CEF7E}">
      <dsp:nvSpPr>
        <dsp:cNvPr id="0" name=""/>
        <dsp:cNvSpPr/>
      </dsp:nvSpPr>
      <dsp:spPr>
        <a:xfrm>
          <a:off x="3717292" y="5372246"/>
          <a:ext cx="7412231" cy="840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/>
            <a:t>Tráfico marítimo: plásticos que contaminan los océanos proceden de barcos pesqueros, petroleros y transportes de mercancía </a:t>
          </a:r>
        </a:p>
      </dsp:txBody>
      <dsp:txXfrm>
        <a:off x="3741908" y="5396862"/>
        <a:ext cx="7362999" cy="791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FBC92-C9AB-BF42-92FB-6E2B5C7DDFC3}">
      <dsp:nvSpPr>
        <dsp:cNvPr id="0" name=""/>
        <dsp:cNvSpPr/>
      </dsp:nvSpPr>
      <dsp:spPr>
        <a:xfrm>
          <a:off x="0" y="1515517"/>
          <a:ext cx="2844878" cy="1265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Factores naturales </a:t>
          </a:r>
        </a:p>
      </dsp:txBody>
      <dsp:txXfrm>
        <a:off x="37056" y="1552573"/>
        <a:ext cx="2770766" cy="1191062"/>
      </dsp:txXfrm>
    </dsp:sp>
    <dsp:sp modelId="{99EDE55A-0D15-A445-BC14-75886321A273}">
      <dsp:nvSpPr>
        <dsp:cNvPr id="0" name=""/>
        <dsp:cNvSpPr/>
      </dsp:nvSpPr>
      <dsp:spPr>
        <a:xfrm rot="18617265">
          <a:off x="2446930" y="1254885"/>
          <a:ext cx="2252285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2252285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3516765" y="1232768"/>
        <a:ext cx="112614" cy="112614"/>
      </dsp:txXfrm>
    </dsp:sp>
    <dsp:sp modelId="{17D29FCB-FD0A-E94E-9F46-073664137F8D}">
      <dsp:nvSpPr>
        <dsp:cNvPr id="0" name=""/>
        <dsp:cNvSpPr/>
      </dsp:nvSpPr>
      <dsp:spPr>
        <a:xfrm>
          <a:off x="4301267" y="3180"/>
          <a:ext cx="5339182" cy="85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Filtración de mercurio presente en la corteza terrestre , contaminas cursos de aguas </a:t>
          </a:r>
        </a:p>
      </dsp:txBody>
      <dsp:txXfrm>
        <a:off x="4326272" y="28185"/>
        <a:ext cx="5289172" cy="803720"/>
      </dsp:txXfrm>
    </dsp:sp>
    <dsp:sp modelId="{FB20F447-8ACF-A944-A1BA-30738172B5AE}">
      <dsp:nvSpPr>
        <dsp:cNvPr id="0" name=""/>
        <dsp:cNvSpPr/>
      </dsp:nvSpPr>
      <dsp:spPr>
        <a:xfrm rot="20205328">
          <a:off x="2782773" y="1811956"/>
          <a:ext cx="1530237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1530237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509636" y="1807889"/>
        <a:ext cx="76511" cy="76511"/>
      </dsp:txXfrm>
    </dsp:sp>
    <dsp:sp modelId="{0C84350C-6627-3849-B788-0331A4D834D4}">
      <dsp:nvSpPr>
        <dsp:cNvPr id="0" name=""/>
        <dsp:cNvSpPr/>
      </dsp:nvSpPr>
      <dsp:spPr>
        <a:xfrm>
          <a:off x="4250905" y="1138265"/>
          <a:ext cx="5748692" cy="81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Actividad volcánica activa: liberación de cenizas y lava </a:t>
          </a:r>
        </a:p>
      </dsp:txBody>
      <dsp:txXfrm>
        <a:off x="4274683" y="1162043"/>
        <a:ext cx="5701136" cy="764286"/>
      </dsp:txXfrm>
    </dsp:sp>
    <dsp:sp modelId="{8FC77798-638A-C443-9184-84CD9F30FF29}">
      <dsp:nvSpPr>
        <dsp:cNvPr id="0" name=""/>
        <dsp:cNvSpPr/>
      </dsp:nvSpPr>
      <dsp:spPr>
        <a:xfrm rot="1200611">
          <a:off x="2792914" y="2408467"/>
          <a:ext cx="1721584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1721584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610667" y="2399616"/>
        <a:ext cx="86079" cy="86079"/>
      </dsp:txXfrm>
    </dsp:sp>
    <dsp:sp modelId="{37B37FD4-EB91-F843-A20E-33C5BEBFD0C7}">
      <dsp:nvSpPr>
        <dsp:cNvPr id="0" name=""/>
        <dsp:cNvSpPr/>
      </dsp:nvSpPr>
      <dsp:spPr>
        <a:xfrm>
          <a:off x="4462534" y="2140687"/>
          <a:ext cx="6760784" cy="11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Descomposición de animales muertos y plantas , algas y otros organismos presentes en las masas de aguas</a:t>
          </a:r>
        </a:p>
      </dsp:txBody>
      <dsp:txXfrm>
        <a:off x="4497477" y="2175630"/>
        <a:ext cx="6690898" cy="1123156"/>
      </dsp:txXfrm>
    </dsp:sp>
    <dsp:sp modelId="{AB879EE9-99F8-124D-9274-E0B883A475C4}">
      <dsp:nvSpPr>
        <dsp:cNvPr id="0" name=""/>
        <dsp:cNvSpPr/>
      </dsp:nvSpPr>
      <dsp:spPr>
        <a:xfrm rot="3346867">
          <a:off x="2221960" y="3290872"/>
          <a:ext cx="2846690" cy="68378"/>
        </a:xfrm>
        <a:custGeom>
          <a:avLst/>
          <a:gdLst/>
          <a:ahLst/>
          <a:cxnLst/>
          <a:rect l="0" t="0" r="0" b="0"/>
          <a:pathLst>
            <a:path>
              <a:moveTo>
                <a:pt x="0" y="34189"/>
              </a:moveTo>
              <a:lnTo>
                <a:pt x="2846690" y="3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/>
        </a:p>
      </dsp:txBody>
      <dsp:txXfrm>
        <a:off x="3574138" y="3253894"/>
        <a:ext cx="142334" cy="142334"/>
      </dsp:txXfrm>
    </dsp:sp>
    <dsp:sp modelId="{5B07443C-0769-6D44-815B-10C542348651}">
      <dsp:nvSpPr>
        <dsp:cNvPr id="0" name=""/>
        <dsp:cNvSpPr/>
      </dsp:nvSpPr>
      <dsp:spPr>
        <a:xfrm>
          <a:off x="4445732" y="4038629"/>
          <a:ext cx="6771709" cy="926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Liberación de productos de desecho de organismos vivos: excrementos de animales, que son reciclados por M.O.</a:t>
          </a:r>
        </a:p>
      </dsp:txBody>
      <dsp:txXfrm>
        <a:off x="4472876" y="4065773"/>
        <a:ext cx="6717421" cy="872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F8987-E18B-F84F-8ECC-6D914C441F78}">
      <dsp:nvSpPr>
        <dsp:cNvPr id="0" name=""/>
        <dsp:cNvSpPr/>
      </dsp:nvSpPr>
      <dsp:spPr>
        <a:xfrm>
          <a:off x="0" y="0"/>
          <a:ext cx="12192000" cy="744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Contaminación puntual </a:t>
          </a:r>
        </a:p>
      </dsp:txBody>
      <dsp:txXfrm>
        <a:off x="36355" y="36355"/>
        <a:ext cx="12119290" cy="672029"/>
      </dsp:txXfrm>
    </dsp:sp>
    <dsp:sp modelId="{7F6610FA-8101-0843-9555-2140595DE40D}">
      <dsp:nvSpPr>
        <dsp:cNvPr id="0" name=""/>
        <dsp:cNvSpPr/>
      </dsp:nvSpPr>
      <dsp:spPr>
        <a:xfrm>
          <a:off x="0" y="769761"/>
          <a:ext cx="121920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es-UY" sz="2400" b="0" i="0" kern="1200" dirty="0"/>
            <a:t>Fuentes directas, como las fábricas o las plantas depuradoras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es-UY" sz="2400" b="0" i="0" kern="1200" dirty="0"/>
            <a:t>Las principales fuentes son:estaciones depuradoras y de tratamiento de aguas residuales</a:t>
          </a:r>
          <a:endParaRPr lang="es-MX" sz="2400" kern="1200" dirty="0"/>
        </a:p>
      </dsp:txBody>
      <dsp:txXfrm>
        <a:off x="0" y="769761"/>
        <a:ext cx="12192000" cy="977040"/>
      </dsp:txXfrm>
    </dsp:sp>
    <dsp:sp modelId="{1C386AC1-CC1F-DF43-9B07-2544BA12AFB3}">
      <dsp:nvSpPr>
        <dsp:cNvPr id="0" name=""/>
        <dsp:cNvSpPr/>
      </dsp:nvSpPr>
      <dsp:spPr>
        <a:xfrm>
          <a:off x="0" y="1666734"/>
          <a:ext cx="12192000" cy="680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Contaminación difusa</a:t>
          </a:r>
        </a:p>
      </dsp:txBody>
      <dsp:txXfrm>
        <a:off x="33233" y="1699967"/>
        <a:ext cx="12125534" cy="614313"/>
      </dsp:txXfrm>
    </dsp:sp>
    <dsp:sp modelId="{F7C7A4FA-DCF0-044B-BD26-1941A51E97B3}">
      <dsp:nvSpPr>
        <dsp:cNvPr id="0" name=""/>
        <dsp:cNvSpPr/>
      </dsp:nvSpPr>
      <dsp:spPr>
        <a:xfrm>
          <a:off x="0" y="2427581"/>
          <a:ext cx="12192000" cy="274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es-UY" sz="2400" b="0" i="0" kern="1200" dirty="0"/>
            <a:t>Producida por fuentes distribuidas, como los nutrientes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None/>
          </a:pPr>
          <a:r>
            <a:rPr lang="es-UY" sz="2400" b="0" i="0" kern="1200" dirty="0"/>
            <a:t> y los plaguicidas, utilizados en las actividades agrícolas, 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None/>
          </a:pPr>
          <a:r>
            <a:rPr lang="es-UY" sz="2400" b="0" i="0" kern="1200" dirty="0"/>
            <a:t>y los contaminantes liberados al aire por el sector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None/>
          </a:pPr>
          <a:r>
            <a:rPr lang="es-UY" sz="2400" b="0" i="0" kern="1200" dirty="0"/>
            <a:t>industrial y que vuelven a caer a la tierra y al mar.</a:t>
          </a: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itchFamily="2" charset="2"/>
            <a:buChar char="§"/>
          </a:pPr>
          <a:r>
            <a:rPr lang="es-MX" sz="2400" kern="1200" dirty="0"/>
            <a:t>Las principales fuentes son:</a:t>
          </a:r>
          <a:r>
            <a:rPr lang="es-UY" sz="2400" b="0" i="0" kern="1200" dirty="0"/>
            <a:t> las actividades agrícolas y las centrales eléctricas alimentadas con combustibles fósiles</a:t>
          </a:r>
          <a:endParaRPr lang="es-MX" sz="2400" kern="1200" dirty="0"/>
        </a:p>
      </dsp:txBody>
      <dsp:txXfrm>
        <a:off x="0" y="2427581"/>
        <a:ext cx="12192000" cy="2741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DB1C7-D50B-0140-9AFA-8206C966A219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3625-B07C-E847-9424-B0F7863D0BB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668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A3625-B07C-E847-9424-B0F7863D0BB6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913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27020-AECE-1AD4-6FB9-DD23B1402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58DA8D-8AA9-F505-3860-641170D1B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423E2-499D-8B86-1176-B74E4C79E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703CEA-97A9-4ECD-DD6C-1C63F012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DAE437-52F5-A040-B1C7-EEFFA907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0144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45189-F086-C894-56AB-480EC7EF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FF63C5-D7C4-5B7E-93EB-4EA045A5C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6849E8-FD03-3C93-1203-EA1AEAD5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B923F9-6779-382B-179F-EB0EE023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C49EF-57C2-B43E-EDC7-56D10CCB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73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CA3594-890C-19E9-E25F-8D27D02CF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D32992-D466-FDFA-0032-B3D82DA83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EB4B3-D959-2AC7-AF82-A060C1AB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3CDA1-88AD-66B3-08BC-2812553A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58A735-A3FB-C64E-DE66-79473C12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942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24076-AED1-C1DD-BFF3-CDDA2CDB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859344-489B-3D21-2D05-8D1EC8F7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D459BB-D400-2D4D-21D9-2EEF44BD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925DD-E237-7521-7C19-1C92F40B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A21CB-B9DF-A956-970D-1732C38F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0762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2C4E6-2DE8-21EB-EDAA-99C2F65A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CF0F17-7A2C-8787-1C1C-C560E76A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FD545-0F08-E290-C467-1A19DE91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E38693-5B53-B013-F006-CB8BFEE9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A9DAB-07C6-9C4E-2CC0-9F20B35A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8286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7E89B-F070-EFAE-AA1F-EC90CCB4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27714-4550-5354-7E2D-E8BBAECFC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2E6A15-F955-A761-E7DB-130695282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F61C0-CC1E-5499-1946-1EC6F684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176D57-A4A0-EE20-6DA1-22B24AD0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748331-0AB5-A3DD-7FBD-1718C232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354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DD738-E319-A930-4E91-9EADF739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B5BC24-F939-0AE8-F660-A004B339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E9CFA3-B90D-04B8-1822-08A9152E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3564A-BC31-B51F-CD72-0EA1265B1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9E1DA7-1D6D-94CA-A013-965B6203D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9CE51C-5B6E-38E3-B2DC-EE91D172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E169D4-4A77-3E9F-B9F9-595E118F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4A023-73AE-CD23-0793-9E617BF5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2764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8E087-9BE7-D85E-976D-370B9019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66B47A-EA0F-BA3A-AD01-845866CD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FDA755-696B-9E7C-028D-A3846B08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39E155-D6F8-C15A-AE99-E0C088A1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48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AE2DF0-16EE-29D7-4E02-D41A45A8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4CB1EF-EE64-9AD7-6D1A-A0128AB8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779A5-B280-7F2E-0D04-9153ED6B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3237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6F1CF-D998-C6B1-EB5B-967C58D5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85C48-F29E-CEFC-6E27-ADCEAC41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00D4B3-205D-392A-9A3C-DFCC86BB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E9F1EA-F278-4023-0767-CD7AD244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DB51BD-8034-EBF6-7B61-DFAFCF8F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08F3C-1B8C-6784-12C2-589527BD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195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2D257-34A9-3A98-BABB-E6C1E05E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1D3CE3-CB9C-6DDA-7160-F1EF7ECF0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0D7097-A984-8925-8E84-C670D7552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98F33E-948E-2AF5-02F3-8DD2AF34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9CDEE-431A-DA51-152C-3E5ECD81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E66BF-6C78-90FE-71AA-7E1364DC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7159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1D60C3-EC2F-FC08-29FC-019C15F3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2B0B0A-DAE9-0E15-9B11-F445B717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0493A-F8A3-AD41-7AFC-AAE90ACCE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44FE-3C9A-954C-9721-B3FA7CAA7A1D}" type="datetimeFigureOut">
              <a:rPr lang="es-UY" smtClean="0"/>
              <a:t>1/7/2025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9173E-48F0-2055-C1EB-7F13BCEA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14ECC-AFC8-057A-3ADC-AD8DA4B38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65DE-3909-1446-A1FA-4E7029B3C3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056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55,537 imágenes, fotos de stock, objetos en 3D y vectores ...">
            <a:extLst>
              <a:ext uri="{FF2B5EF4-FFF2-40B4-BE49-F238E27FC236}">
                <a16:creationId xmlns:a16="http://schemas.microsoft.com/office/drawing/2014/main" id="{BE506328-8668-0EBF-0A45-50E6A13CF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4" y="266998"/>
            <a:ext cx="12239000" cy="63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76CCA8-4924-6F14-1BEA-DF6670EC9402}"/>
              </a:ext>
            </a:extLst>
          </p:cNvPr>
          <p:cNvSpPr txBox="1"/>
          <p:nvPr/>
        </p:nvSpPr>
        <p:spPr>
          <a:xfrm>
            <a:off x="777218" y="403368"/>
            <a:ext cx="114147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32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Calidad del agua</a:t>
            </a:r>
          </a:p>
          <a:p>
            <a:pPr algn="ctr"/>
            <a:endParaRPr lang="es-UY" sz="2800" b="1" i="0" u="none" strike="noStrike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s-UY" sz="2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Importancia de los indicadores físico-químicos y microbiológicos</a:t>
            </a:r>
            <a:endParaRPr lang="es-UY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FDB6F6-2C42-8C06-6F0E-ACCFA9C78A0F}"/>
              </a:ext>
            </a:extLst>
          </p:cNvPr>
          <p:cNvSpPr txBox="1"/>
          <p:nvPr/>
        </p:nvSpPr>
        <p:spPr>
          <a:xfrm>
            <a:off x="102304" y="5549031"/>
            <a:ext cx="524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i="1" dirty="0"/>
              <a:t>Introducción a la Microbiología- 2025</a:t>
            </a:r>
          </a:p>
        </p:txBody>
      </p:sp>
    </p:spTree>
    <p:extLst>
      <p:ext uri="{BB962C8B-B14F-4D97-AF65-F5344CB8AC3E}">
        <p14:creationId xmlns:p14="http://schemas.microsoft.com/office/powerpoint/2010/main" val="377971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220D4-BBC4-5059-236F-3481CF15F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62"/>
            <a:ext cx="12192000" cy="103526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UY" sz="2800" b="1" i="0" dirty="0">
                <a:solidFill>
                  <a:schemeClr val="bg1"/>
                </a:solidFill>
                <a:effectLst/>
                <a:latin typeface="+mn-lt"/>
              </a:rPr>
              <a:t> PRINCIPALES FUENTES DE LA CONTAMINACIÓN DEL AGUA</a:t>
            </a:r>
            <a:br>
              <a:rPr lang="es-UY" sz="2800" b="1" i="0" dirty="0">
                <a:solidFill>
                  <a:schemeClr val="bg1"/>
                </a:solidFill>
                <a:effectLst/>
                <a:latin typeface="+mn-lt"/>
              </a:rPr>
            </a:br>
            <a:endParaRPr lang="es-UY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DB224C8-2211-7F66-0263-2F8CD6E0E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423956"/>
              </p:ext>
            </p:extLst>
          </p:nvPr>
        </p:nvGraphicFramePr>
        <p:xfrm>
          <a:off x="0" y="1545771"/>
          <a:ext cx="12192000" cy="519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5.4 Contaminación del agua :: TU MUNDO">
            <a:extLst>
              <a:ext uri="{FF2B5EF4-FFF2-40B4-BE49-F238E27FC236}">
                <a16:creationId xmlns:a16="http://schemas.microsoft.com/office/drawing/2014/main" id="{9514551E-BFFB-360E-3BAB-D96623FC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72" y="780669"/>
            <a:ext cx="3712028" cy="18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REA AZUL DE ARAGÓN: LA CONTAMINACIÓN DIFUSA EN LOS ESQUEMAS IMPORTANTES  DE LA CHE">
            <a:extLst>
              <a:ext uri="{FF2B5EF4-FFF2-40B4-BE49-F238E27FC236}">
                <a16:creationId xmlns:a16="http://schemas.microsoft.com/office/drawing/2014/main" id="{B0D8218D-7E27-81BF-C892-D52D30C2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37" y="3429000"/>
            <a:ext cx="4198463" cy="22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8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lustración de la contaminación del agua de la industria. aguas residuales  sucias en el mar. Consecuencias">
            <a:extLst>
              <a:ext uri="{FF2B5EF4-FFF2-40B4-BE49-F238E27FC236}">
                <a16:creationId xmlns:a16="http://schemas.microsoft.com/office/drawing/2014/main" id="{5E2B108F-EFF3-1906-7B57-ABFFB975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3" y="388545"/>
            <a:ext cx="11035429" cy="64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FEBA64-478E-420B-BC07-D8A1BEDE8E2C}"/>
              </a:ext>
            </a:extLst>
          </p:cNvPr>
          <p:cNvSpPr txBox="1"/>
          <p:nvPr/>
        </p:nvSpPr>
        <p:spPr>
          <a:xfrm>
            <a:off x="704193" y="157712"/>
            <a:ext cx="1081514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2400" dirty="0">
                <a:solidFill>
                  <a:schemeClr val="bg1"/>
                </a:solidFill>
              </a:rPr>
              <a:t>Consecuencias de la contaminación del agua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F4B3B5-C42A-DD60-4C3A-D0C49B1AFCBD}"/>
              </a:ext>
            </a:extLst>
          </p:cNvPr>
          <p:cNvSpPr txBox="1"/>
          <p:nvPr/>
        </p:nvSpPr>
        <p:spPr>
          <a:xfrm>
            <a:off x="1003737" y="939601"/>
            <a:ext cx="10037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Destrucción de la biodiversidad.</a:t>
            </a:r>
            <a:r>
              <a:rPr lang="es-UY" b="0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 La contaminación hídrica empobrece los ecosistemas acuáticos y facilita la proliferación descontrolada de algas fitoplanctónicas en los lagos —eutrofización</a:t>
            </a:r>
            <a:endParaRPr lang="es-UY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FB6EC8-5278-3FC4-8858-11E03497B7A6}"/>
              </a:ext>
            </a:extLst>
          </p:cNvPr>
          <p:cNvSpPr txBox="1"/>
          <p:nvPr/>
        </p:nvSpPr>
        <p:spPr>
          <a:xfrm>
            <a:off x="147071" y="6060982"/>
            <a:ext cx="118242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UY" b="1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Contaminación de la cadena alimentaria.</a:t>
            </a:r>
            <a:r>
              <a:rPr lang="es-UY" b="0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 La pesca en aguas contaminadas, así como la utilización de aguas residuales en la ganadería y la agricultura, pueden transmitir toxinas a los alimentos que perjudiquen nuestra salud a través de su ingesta.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7DE7D4-81DD-8B0A-CAD1-CE476DE73CEE}"/>
              </a:ext>
            </a:extLst>
          </p:cNvPr>
          <p:cNvSpPr txBox="1"/>
          <p:nvPr/>
        </p:nvSpPr>
        <p:spPr>
          <a:xfrm>
            <a:off x="73572" y="1906156"/>
            <a:ext cx="11897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UY" b="1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Escasez de agua potable.</a:t>
            </a:r>
            <a:r>
              <a:rPr lang="es-UY" b="0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 La ONU admite que aún existen miles de millones de personas en el mundo sin acceso a agua potable y saneamiento, sobre todo en zonas rurales.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245399-6B53-3F56-7B8E-4E4ACD76C672}"/>
              </a:ext>
            </a:extLst>
          </p:cNvPr>
          <p:cNvSpPr txBox="1"/>
          <p:nvPr/>
        </p:nvSpPr>
        <p:spPr>
          <a:xfrm>
            <a:off x="115540" y="3163332"/>
            <a:ext cx="11981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UY" b="1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Enfermedades.</a:t>
            </a:r>
            <a:r>
              <a:rPr lang="es-UY" b="0" i="0" dirty="0">
                <a:solidFill>
                  <a:srgbClr val="00402A"/>
                </a:solidFill>
                <a:effectLst/>
                <a:highlight>
                  <a:srgbClr val="FFFFFF"/>
                </a:highlight>
                <a:latin typeface="IberPangeaText"/>
              </a:rPr>
              <a:t> La OMS calcula que unos 2.000 millones de personas beben agua potable contaminada por excrementos, exponiéndose a contraer enfermedades como el cólera, la hepatitis A y la disentería.</a:t>
            </a:r>
          </a:p>
          <a:p>
            <a:br>
              <a:rPr lang="es-UY" dirty="0"/>
            </a:br>
            <a:endParaRPr lang="es-UY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E841-B7BB-4975-4184-AC3FEDA392C3}"/>
              </a:ext>
            </a:extLst>
          </p:cNvPr>
          <p:cNvSpPr txBox="1"/>
          <p:nvPr/>
        </p:nvSpPr>
        <p:spPr>
          <a:xfrm>
            <a:off x="115541" y="4769486"/>
            <a:ext cx="118242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UY" b="1" dirty="0">
                <a:effectLst/>
              </a:rPr>
              <a:t>Mortalidad infantil. Según la ONU, las enfermedades diarreicas vinculadas a la falta de higiene causan la muerte a unos mil niños al día en todo el mundo.</a:t>
            </a:r>
          </a:p>
          <a:p>
            <a:br>
              <a:rPr lang="es-UY" dirty="0">
                <a:solidFill>
                  <a:schemeClr val="bg1"/>
                </a:solidFill>
                <a:effectLst/>
              </a:rPr>
            </a:br>
            <a:endParaRPr lang="es-UY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99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2105493-47DA-4E84-8403-2983B2E0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788C1B-A482-1423-A732-C177C4E0069B}"/>
              </a:ext>
            </a:extLst>
          </p:cNvPr>
          <p:cNvSpPr txBox="1"/>
          <p:nvPr/>
        </p:nvSpPr>
        <p:spPr>
          <a:xfrm>
            <a:off x="6800193" y="199698"/>
            <a:ext cx="5223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UY" sz="2400" b="1" i="1" dirty="0">
                <a:solidFill>
                  <a:schemeClr val="bg1"/>
                </a:solidFill>
                <a:effectLst/>
                <a:latin typeface="Questrial" panose="020F0502020204030204" pitchFamily="34" charset="0"/>
              </a:rPr>
              <a:t>Microorganismos en el agua </a:t>
            </a:r>
          </a:p>
          <a:p>
            <a:pPr algn="l"/>
            <a:r>
              <a:rPr lang="es-UY" sz="2400" b="1" i="1" dirty="0">
                <a:solidFill>
                  <a:schemeClr val="bg1"/>
                </a:solidFill>
                <a:effectLst/>
                <a:latin typeface="Questrial" panose="020F0502020204030204" pitchFamily="34" charset="0"/>
              </a:rPr>
              <a:t>¿Debemos preocuparnos?</a:t>
            </a:r>
          </a:p>
        </p:txBody>
      </p:sp>
    </p:spTree>
    <p:extLst>
      <p:ext uri="{BB962C8B-B14F-4D97-AF65-F5344CB8AC3E}">
        <p14:creationId xmlns:p14="http://schemas.microsoft.com/office/powerpoint/2010/main" val="21764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839509-3E36-8233-076A-7947E691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583" y="2081663"/>
            <a:ext cx="9259443" cy="398601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758914">
              <a:schemeClr val="accent1">
                <a:alpha val="12146"/>
              </a:schemeClr>
            </a:glow>
            <a:softEdge rad="0"/>
          </a:effec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B168A8A-A404-D5B6-3D47-A4AE2ED4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" y="544285"/>
            <a:ext cx="12075448" cy="6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145CE6-4825-696E-B508-0270F473E947}"/>
              </a:ext>
            </a:extLst>
          </p:cNvPr>
          <p:cNvSpPr txBox="1"/>
          <p:nvPr/>
        </p:nvSpPr>
        <p:spPr>
          <a:xfrm>
            <a:off x="273267" y="6023782"/>
            <a:ext cx="1169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El monitoreo de calidad del agua constituye una herramienta sustancial que posibilita la producción de conocimiento sobre las condiciones del agua que favorecen la transmisión de enfermedades.</a:t>
            </a:r>
          </a:p>
          <a:p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 </a:t>
            </a:r>
          </a:p>
          <a:p>
            <a:endParaRPr lang="es-UY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A183DA-9095-2B59-16BD-B72A59B2C4B1}"/>
              </a:ext>
            </a:extLst>
          </p:cNvPr>
          <p:cNvSpPr txBox="1"/>
          <p:nvPr/>
        </p:nvSpPr>
        <p:spPr>
          <a:xfrm>
            <a:off x="-161034" y="0"/>
            <a:ext cx="12353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UY" sz="2000" b="1" i="0" dirty="0">
                <a:solidFill>
                  <a:schemeClr val="bg1"/>
                </a:solidFill>
                <a:effectLst/>
              </a:rPr>
              <a:t> </a:t>
            </a:r>
            <a:r>
              <a:rPr lang="es-UY" sz="2000" b="1" i="1" dirty="0">
                <a:effectLst/>
              </a:rPr>
              <a:t>Características del agua que indican distintos tipos de contaminación y posibles efectos en la salud de las personas por contacto, inhalación y consumo de agua contaminada.</a:t>
            </a:r>
          </a:p>
          <a:p>
            <a:br>
              <a:rPr lang="es-UY" sz="2000" b="1" i="1" dirty="0">
                <a:solidFill>
                  <a:schemeClr val="bg1"/>
                </a:solidFill>
              </a:rPr>
            </a:br>
            <a:endParaRPr lang="es-UY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4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CD45B-9B07-3A6D-442C-99F42571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5125"/>
            <a:ext cx="11992304" cy="79101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UY" sz="2800" b="0" i="0" dirty="0">
                <a:effectLst/>
                <a:latin typeface="Raleway" pitchFamily="2" charset="77"/>
              </a:rPr>
              <a:t> </a:t>
            </a:r>
            <a:r>
              <a:rPr lang="es-UY" sz="2800" b="1" i="1" dirty="0">
                <a:solidFill>
                  <a:schemeClr val="bg1"/>
                </a:solidFill>
                <a:latin typeface="Raleway" pitchFamily="2" charset="77"/>
              </a:rPr>
              <a:t>I</a:t>
            </a:r>
            <a:r>
              <a:rPr lang="es-UY" sz="2800" b="1" i="1" dirty="0">
                <a:solidFill>
                  <a:schemeClr val="bg1"/>
                </a:solidFill>
                <a:effectLst/>
                <a:latin typeface="Raleway" pitchFamily="2" charset="77"/>
              </a:rPr>
              <a:t>MPLICANCIAS DE LA CONTAMINACIÓN DEL AGUA EN LA SALUD</a:t>
            </a:r>
            <a:endParaRPr lang="es-UY" sz="2800" b="1" i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C4A663-2EA6-11DD-3FAF-A7ECC4BD004F}"/>
              </a:ext>
            </a:extLst>
          </p:cNvPr>
          <p:cNvSpPr txBox="1"/>
          <p:nvPr/>
        </p:nvSpPr>
        <p:spPr>
          <a:xfrm>
            <a:off x="2059375" y="1780433"/>
            <a:ext cx="980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5A5A5A"/>
                </a:solidFill>
                <a:effectLst/>
                <a:latin typeface="Raleway" pitchFamily="2" charset="77"/>
              </a:rPr>
              <a:t>Existen diversas enfermedades que pueden ser transmitidas a través del agua. </a:t>
            </a:r>
            <a:endParaRPr lang="es-UY" b="1" dirty="0"/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id="{F8A9D713-A08E-20B9-E380-7D6C40B3121E}"/>
              </a:ext>
            </a:extLst>
          </p:cNvPr>
          <p:cNvSpPr/>
          <p:nvPr/>
        </p:nvSpPr>
        <p:spPr>
          <a:xfrm>
            <a:off x="1718443" y="1204685"/>
            <a:ext cx="199696" cy="7069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C8F03F-73B6-25AC-92B3-85C02799710C}"/>
              </a:ext>
            </a:extLst>
          </p:cNvPr>
          <p:cNvSpPr txBox="1"/>
          <p:nvPr/>
        </p:nvSpPr>
        <p:spPr>
          <a:xfrm>
            <a:off x="1298027" y="2366652"/>
            <a:ext cx="108939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5A5A5A"/>
                </a:solidFill>
                <a:effectLst/>
                <a:latin typeface="Raleway" pitchFamily="2" charset="77"/>
              </a:rPr>
              <a:t>La ingesta de agua bajo contaminación orgánica o de alimentos como frutas y hortalizas que han sido tratados con esta agua puede causar enfermedades originadas por bacterias o virus como gastroenteritis, hepatitis A, fiebre tifoidea, salmonelosis y cólera.</a:t>
            </a:r>
            <a:endParaRPr lang="es-UY" b="1" dirty="0"/>
          </a:p>
        </p:txBody>
      </p:sp>
      <p:sp>
        <p:nvSpPr>
          <p:cNvPr id="9" name="Flecha abajo 8">
            <a:extLst>
              <a:ext uri="{FF2B5EF4-FFF2-40B4-BE49-F238E27FC236}">
                <a16:creationId xmlns:a16="http://schemas.microsoft.com/office/drawing/2014/main" id="{FF46999A-8144-3450-8B18-BB6135B19EE3}"/>
              </a:ext>
            </a:extLst>
          </p:cNvPr>
          <p:cNvSpPr/>
          <p:nvPr/>
        </p:nvSpPr>
        <p:spPr>
          <a:xfrm>
            <a:off x="1224456" y="1229710"/>
            <a:ext cx="199696" cy="1311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E822EA-16CF-9F9A-4E11-231FB2AC5B1B}"/>
              </a:ext>
            </a:extLst>
          </p:cNvPr>
          <p:cNvSpPr txBox="1"/>
          <p:nvPr/>
        </p:nvSpPr>
        <p:spPr>
          <a:xfrm>
            <a:off x="1029358" y="3625482"/>
            <a:ext cx="11414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5A5A5A"/>
                </a:solidFill>
                <a:effectLst/>
                <a:latin typeface="Raleway" pitchFamily="2" charset="77"/>
              </a:rPr>
              <a:t>Otras pueden transmitirse a través del contacto del agua contaminada con heridas en la piel o mucosas de nariz y ojos</a:t>
            </a:r>
            <a:endParaRPr lang="es-UY" b="1" dirty="0"/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4D9D26B3-01F4-8DA6-8069-FDF1D576F784}"/>
              </a:ext>
            </a:extLst>
          </p:cNvPr>
          <p:cNvSpPr/>
          <p:nvPr/>
        </p:nvSpPr>
        <p:spPr>
          <a:xfrm>
            <a:off x="808640" y="1229710"/>
            <a:ext cx="220718" cy="26486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2AD279-B29D-0C96-E0DE-BFA4EFFC16D3}"/>
              </a:ext>
            </a:extLst>
          </p:cNvPr>
          <p:cNvSpPr txBox="1"/>
          <p:nvPr/>
        </p:nvSpPr>
        <p:spPr>
          <a:xfrm>
            <a:off x="586609" y="4374698"/>
            <a:ext cx="11783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0" i="0" dirty="0">
                <a:solidFill>
                  <a:srgbClr val="5A5A5A"/>
                </a:solidFill>
                <a:effectLst/>
                <a:highlight>
                  <a:srgbClr val="FAFAFA"/>
                </a:highlight>
                <a:latin typeface="Raleway" pitchFamily="2" charset="77"/>
              </a:rPr>
              <a:t> </a:t>
            </a:r>
            <a:r>
              <a:rPr lang="es-UY" b="1" i="0" dirty="0">
                <a:solidFill>
                  <a:srgbClr val="5A5A5A"/>
                </a:solidFill>
                <a:effectLst/>
                <a:latin typeface="Raleway" pitchFamily="2" charset="77"/>
              </a:rPr>
              <a:t>Este tipo de contaminación suele estar asociada a valores altos de materia orgánica en suspensión, demanda bioquímica de oxígeno, coliformes fecales, amonio y nitrato y a bajos niveles de oxígeno disuelto y de transparencia</a:t>
            </a:r>
            <a:endParaRPr lang="es-UY" b="1" dirty="0"/>
          </a:p>
        </p:txBody>
      </p:sp>
      <p:sp>
        <p:nvSpPr>
          <p:cNvPr id="15" name="Flecha abajo 14">
            <a:extLst>
              <a:ext uri="{FF2B5EF4-FFF2-40B4-BE49-F238E27FC236}">
                <a16:creationId xmlns:a16="http://schemas.microsoft.com/office/drawing/2014/main" id="{3318DA59-2A75-D84A-E5B6-A56B5E60B5AE}"/>
              </a:ext>
            </a:extLst>
          </p:cNvPr>
          <p:cNvSpPr/>
          <p:nvPr/>
        </p:nvSpPr>
        <p:spPr>
          <a:xfrm>
            <a:off x="497271" y="1236504"/>
            <a:ext cx="178677" cy="34667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6272135-46E4-9446-E091-B0BDE5A3C574}"/>
              </a:ext>
            </a:extLst>
          </p:cNvPr>
          <p:cNvSpPr txBox="1"/>
          <p:nvPr/>
        </p:nvSpPr>
        <p:spPr>
          <a:xfrm>
            <a:off x="335016" y="5400913"/>
            <a:ext cx="12096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5A5A5A"/>
                </a:solidFill>
                <a:effectLst/>
                <a:latin typeface="Raleway" pitchFamily="2" charset="77"/>
              </a:rPr>
              <a:t>Desde el análisis de los organismos indicadores de la calidad del agua en un monitoreo biológico, la abundancia elevada de macroinvertebrados oligoquetos y quironómidos también puede dar señal de la contaminación orgánica del agua</a:t>
            </a:r>
            <a:endParaRPr lang="es-UY" b="1" dirty="0"/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id="{6F0D0B6B-D657-71CB-084A-930277EEA8AA}"/>
              </a:ext>
            </a:extLst>
          </p:cNvPr>
          <p:cNvSpPr/>
          <p:nvPr/>
        </p:nvSpPr>
        <p:spPr>
          <a:xfrm>
            <a:off x="126125" y="1216462"/>
            <a:ext cx="208891" cy="45599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9016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c2-1">
            <a:extLst>
              <a:ext uri="{FF2B5EF4-FFF2-40B4-BE49-F238E27FC236}">
                <a16:creationId xmlns:a16="http://schemas.microsoft.com/office/drawing/2014/main" id="{D6A2D97A-1B09-D3E1-C037-BB49F865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413"/>
            <a:ext cx="12192000" cy="66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E252B6-4777-BD63-7E0F-1760D31DD29D}"/>
              </a:ext>
            </a:extLst>
          </p:cNvPr>
          <p:cNvSpPr txBox="1"/>
          <p:nvPr/>
        </p:nvSpPr>
        <p:spPr>
          <a:xfrm>
            <a:off x="189185" y="1490008"/>
            <a:ext cx="1165597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El monitoreo de calidad del agua constituye una herramienta sustancial que posibilita la producción de conocimiento sobre las condiciones del agua que favorecen la transmisión de enfermedades. </a:t>
            </a:r>
          </a:p>
          <a:p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En tal sentido, este conocimiento sirve como información de base para el desarrollo de medidas de gestión del agua que consideren como un elemento prioritario la salud de la población. </a:t>
            </a:r>
            <a:endParaRPr lang="es-UY" sz="2000" dirty="0">
              <a:solidFill>
                <a:schemeClr val="bg1"/>
              </a:solidFill>
              <a:highlight>
                <a:srgbClr val="000080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66373E-CFB6-21E9-7848-6656D5D2BB32}"/>
              </a:ext>
            </a:extLst>
          </p:cNvPr>
          <p:cNvSpPr txBox="1"/>
          <p:nvPr/>
        </p:nvSpPr>
        <p:spPr>
          <a:xfrm>
            <a:off x="110357" y="4114725"/>
            <a:ext cx="11813628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5A5A5A"/>
                </a:solidFill>
                <a:latin typeface="Raleway" pitchFamily="2" charset="77"/>
              </a:rPr>
              <a:t>          </a:t>
            </a:r>
            <a:r>
              <a:rPr lang="es-UY" sz="2000" b="1" dirty="0">
                <a:solidFill>
                  <a:schemeClr val="bg1"/>
                </a:solidFill>
                <a:latin typeface="Raleway" pitchFamily="2" charset="77"/>
              </a:rPr>
              <a:t>M</a:t>
            </a:r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onitoreo biológico o biomonitoreo</a:t>
            </a:r>
            <a:r>
              <a:rPr lang="es-UY" sz="2000" b="0" i="0" dirty="0">
                <a:solidFill>
                  <a:schemeClr val="bg1"/>
                </a:solidFill>
                <a:effectLst/>
                <a:latin typeface="Raleway" pitchFamily="2" charset="77"/>
              </a:rPr>
              <a:t> </a:t>
            </a:r>
          </a:p>
          <a:p>
            <a:endParaRPr lang="es-UY" sz="2000" b="0" i="0" dirty="0">
              <a:solidFill>
                <a:schemeClr val="bg1"/>
              </a:solidFill>
              <a:effectLst/>
              <a:latin typeface="Raleway" pitchFamily="2" charset="77"/>
            </a:endParaRPr>
          </a:p>
          <a:p>
            <a:r>
              <a:rPr lang="es-UY" sz="2000" dirty="0">
                <a:solidFill>
                  <a:schemeClr val="bg1"/>
                </a:solidFill>
                <a:latin typeface="Raleway" pitchFamily="2" charset="77"/>
              </a:rPr>
              <a:t>S</a:t>
            </a:r>
            <a:r>
              <a:rPr lang="es-UY" sz="2000" b="0" i="0" dirty="0">
                <a:solidFill>
                  <a:schemeClr val="bg1"/>
                </a:solidFill>
                <a:effectLst/>
                <a:latin typeface="Raleway" pitchFamily="2" charset="77"/>
              </a:rPr>
              <a:t>e basa en el uso sistemático de respuestas biológicas de los organismos que habitan el agua para evaluar cambios a nivel ambiental y analizar la calidad del ecosistema.</a:t>
            </a:r>
          </a:p>
          <a:p>
            <a:r>
              <a:rPr lang="es-UY" sz="2000" b="0" i="0" dirty="0">
                <a:solidFill>
                  <a:schemeClr val="bg1"/>
                </a:solidFill>
                <a:effectLst/>
                <a:latin typeface="Raleway" pitchFamily="2" charset="77"/>
              </a:rPr>
              <a:t> A estos organismos se los denomina indicadores biológicos o bioindicadores de calidad del agua. </a:t>
            </a:r>
          </a:p>
          <a:p>
            <a:r>
              <a:rPr lang="es-UY" sz="2000" b="0" i="0" dirty="0">
                <a:solidFill>
                  <a:schemeClr val="bg1"/>
                </a:solidFill>
                <a:effectLst/>
                <a:latin typeface="Raleway" pitchFamily="2" charset="77"/>
              </a:rPr>
              <a:t>Los bioindicadores comúnmente utilizados en monitoreos de calidad de agua son: bacterioplancton, fitoplancton, perifiton, macrófitas, macroinvertebrados y peces </a:t>
            </a:r>
            <a:endParaRPr lang="es-UY" sz="2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D19C85-217A-F6CC-564F-E224AC5040C8}"/>
              </a:ext>
            </a:extLst>
          </p:cNvPr>
          <p:cNvSpPr txBox="1"/>
          <p:nvPr/>
        </p:nvSpPr>
        <p:spPr>
          <a:xfrm>
            <a:off x="189185" y="496506"/>
            <a:ext cx="1147773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sz="2400" b="1" i="1" dirty="0">
                <a:solidFill>
                  <a:schemeClr val="bg1"/>
                </a:solidFill>
                <a:effectLst/>
                <a:latin typeface="Raleway" pitchFamily="2" charset="77"/>
              </a:rPr>
              <a:t>Monitoreo biológico de calidad de agua</a:t>
            </a:r>
            <a:endParaRPr lang="es-UY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757349-C73C-2197-5770-7CA06B110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5" r="6290"/>
          <a:stretch/>
        </p:blipFill>
        <p:spPr>
          <a:xfrm>
            <a:off x="217714" y="337457"/>
            <a:ext cx="11680372" cy="4860844"/>
          </a:xfrm>
          <a:prstGeom prst="rect">
            <a:avLst/>
          </a:prstGeom>
          <a:effectLst>
            <a:glow rad="127000">
              <a:schemeClr val="accent1">
                <a:alpha val="18601"/>
              </a:schemeClr>
            </a:glow>
            <a:softEdge rad="127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E7DF39D-24F4-DA65-8A15-C1A396C4B660}"/>
              </a:ext>
            </a:extLst>
          </p:cNvPr>
          <p:cNvSpPr txBox="1"/>
          <p:nvPr/>
        </p:nvSpPr>
        <p:spPr>
          <a:xfrm>
            <a:off x="217714" y="5453743"/>
            <a:ext cx="11795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i="0" dirty="0">
                <a:solidFill>
                  <a:srgbClr val="5A5A5A"/>
                </a:solidFill>
                <a:effectLst/>
                <a:latin typeface="Raleway" pitchFamily="2" charset="77"/>
              </a:rPr>
              <a:t>Características del agua que indica distintos tipos de contaminación y posibles efectos en la salud de las personas por contacto, inhalación y consumo de agua contaminada.</a:t>
            </a:r>
            <a:endParaRPr lang="es-UY" sz="2400" b="1" dirty="0"/>
          </a:p>
        </p:txBody>
      </p:sp>
    </p:spTree>
    <p:extLst>
      <p:ext uri="{BB962C8B-B14F-4D97-AF65-F5344CB8AC3E}">
        <p14:creationId xmlns:p14="http://schemas.microsoft.com/office/powerpoint/2010/main" val="29479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938E5FC-2585-913D-29A4-398789A8F3C7}"/>
              </a:ext>
            </a:extLst>
          </p:cNvPr>
          <p:cNvSpPr txBox="1"/>
          <p:nvPr/>
        </p:nvSpPr>
        <p:spPr>
          <a:xfrm>
            <a:off x="522514" y="908103"/>
            <a:ext cx="1166948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sz="3600" b="1" i="1" dirty="0">
                <a:solidFill>
                  <a:schemeClr val="bg1"/>
                </a:solidFill>
                <a:effectLst/>
              </a:rPr>
              <a:t>Bacterioplancton</a:t>
            </a:r>
          </a:p>
        </p:txBody>
      </p:sp>
      <p:pic>
        <p:nvPicPr>
          <p:cNvPr id="10242" name="Picture 2" descr="Un estudio revela cómo las bacterias se comunican en grupos para evitar los  antibióticos - El médico interactivo">
            <a:extLst>
              <a:ext uri="{FF2B5EF4-FFF2-40B4-BE49-F238E27FC236}">
                <a16:creationId xmlns:a16="http://schemas.microsoft.com/office/drawing/2014/main" id="{F4EF8761-F5DB-8CF2-6C48-0C215C2B2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31" y="1774371"/>
            <a:ext cx="925679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6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FC6DC-83E3-63EC-414D-EAC18387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" y="152401"/>
            <a:ext cx="12167874" cy="64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934F4F-72AD-ACB0-8F0B-6D26B9AADC1B}"/>
              </a:ext>
            </a:extLst>
          </p:cNvPr>
          <p:cNvSpPr txBox="1"/>
          <p:nvPr/>
        </p:nvSpPr>
        <p:spPr>
          <a:xfrm>
            <a:off x="283029" y="239486"/>
            <a:ext cx="1174568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La abundancia total elevada de estas bacterias puede indicar contaminación por efluentes industriales y urbanos que contribuyen al aumento de estos parámetros fisicoquímicos.</a:t>
            </a:r>
          </a:p>
          <a:p>
            <a:pPr algn="l"/>
            <a:endParaRPr lang="es-UY" sz="2000" b="1" i="0" dirty="0">
              <a:solidFill>
                <a:schemeClr val="bg1"/>
              </a:solidFill>
              <a:effectLst/>
              <a:latin typeface="Raleway" pitchFamily="2" charset="77"/>
            </a:endParaRPr>
          </a:p>
          <a:p>
            <a:pPr algn="l"/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 Una reducción de la abundancia de bacterias puede estar asociada a la presión de predación por microzoopláncton, infección por virus </a:t>
            </a:r>
            <a:r>
              <a:rPr lang="es-UY" sz="2000" b="1" dirty="0">
                <a:solidFill>
                  <a:schemeClr val="bg1"/>
                </a:solidFill>
                <a:latin typeface="Raleway" pitchFamily="2" charset="77"/>
              </a:rPr>
              <a:t>bacteriofagos</a:t>
            </a:r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 o a un descenso de la disponibilidad de los nutrientes limitantes</a:t>
            </a:r>
          </a:p>
          <a:p>
            <a:pPr algn="l"/>
            <a:endParaRPr lang="es-UY" sz="2000" b="1" i="0" dirty="0">
              <a:solidFill>
                <a:schemeClr val="bg1"/>
              </a:solidFill>
              <a:effectLst/>
              <a:latin typeface="Raleway" pitchFamily="2" charset="77"/>
            </a:endParaRPr>
          </a:p>
          <a:p>
            <a:pPr algn="l"/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Por lo general, los ríos urbanos presentan una amplia diversidad de bacterias patógenas que tienen el potencial de afectar la salud pública</a:t>
            </a:r>
            <a:r>
              <a:rPr lang="es-UY" sz="2000" b="1" dirty="0">
                <a:solidFill>
                  <a:schemeClr val="bg1"/>
                </a:solidFill>
                <a:latin typeface="Raleway" pitchFamily="2" charset="77"/>
              </a:rPr>
              <a:t>: </a:t>
            </a:r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 </a:t>
            </a:r>
            <a:r>
              <a:rPr lang="es-UY" sz="2000" b="1" i="1" dirty="0">
                <a:solidFill>
                  <a:schemeClr val="bg1"/>
                </a:solidFill>
                <a:effectLst/>
                <a:latin typeface="Raleway" pitchFamily="2" charset="77"/>
              </a:rPr>
              <a:t>Escherichia coli</a:t>
            </a:r>
            <a:r>
              <a:rPr lang="es-UY" sz="2000" b="1" i="0" dirty="0">
                <a:solidFill>
                  <a:schemeClr val="bg1"/>
                </a:solidFill>
                <a:effectLst/>
                <a:latin typeface="Raleway" pitchFamily="2" charset="77"/>
              </a:rPr>
              <a:t> y enterococos suelen ser empleadas en monitoreos de calidad de agua como indicadores de contaminación fecal</a:t>
            </a:r>
          </a:p>
        </p:txBody>
      </p:sp>
      <p:pic>
        <p:nvPicPr>
          <p:cNvPr id="11266" name="Picture 2" descr="STEC: Escherichia coli productora de una toxina zoonótica preocupante, de  la granja a la mesa | bioMérieux Microbiología Industrial">
            <a:extLst>
              <a:ext uri="{FF2B5EF4-FFF2-40B4-BE49-F238E27FC236}">
                <a16:creationId xmlns:a16="http://schemas.microsoft.com/office/drawing/2014/main" id="{CC7562D2-A8A9-4729-3DAF-70E3E242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3808422"/>
            <a:ext cx="5048161" cy="283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nterococos fecalis y fuecium by Hytcel Noriega on Prezi">
            <a:extLst>
              <a:ext uri="{FF2B5EF4-FFF2-40B4-BE49-F238E27FC236}">
                <a16:creationId xmlns:a16="http://schemas.microsoft.com/office/drawing/2014/main" id="{3F0F1CAD-E0EF-0161-2612-4808D618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904" y="3705975"/>
            <a:ext cx="5412824" cy="30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B47F84-3530-3539-7ADF-B72E09DBE71F}"/>
              </a:ext>
            </a:extLst>
          </p:cNvPr>
          <p:cNvSpPr txBox="1"/>
          <p:nvPr/>
        </p:nvSpPr>
        <p:spPr>
          <a:xfrm>
            <a:off x="4281688" y="3946966"/>
            <a:ext cx="202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96633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C2923-C147-8235-96A1-E1EA657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423414"/>
            <a:ext cx="11701392" cy="528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UY" i="1" dirty="0">
                <a:solidFill>
                  <a:schemeClr val="bg1"/>
                </a:solidFill>
              </a:rPr>
              <a:t>AGUA COMO RECURSO NATURAL LIMITADO</a:t>
            </a:r>
          </a:p>
        </p:txBody>
      </p:sp>
      <p:pic>
        <p:nvPicPr>
          <p:cNvPr id="2052" name="Picture 4" descr="La Tierra pudo ser un mundo de agua hace 3.200 millones de años | TN8.tv">
            <a:extLst>
              <a:ext uri="{FF2B5EF4-FFF2-40B4-BE49-F238E27FC236}">
                <a16:creationId xmlns:a16="http://schemas.microsoft.com/office/drawing/2014/main" id="{5CAC720C-1654-C3B5-BB37-14D8B5B233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8" y="1151565"/>
            <a:ext cx="6336000" cy="482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081EFA-1F93-2B96-02E7-1779EE9CADC2}"/>
              </a:ext>
            </a:extLst>
          </p:cNvPr>
          <p:cNvSpPr txBox="1"/>
          <p:nvPr/>
        </p:nvSpPr>
        <p:spPr>
          <a:xfrm>
            <a:off x="6680007" y="1561203"/>
            <a:ext cx="5228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dirty="0"/>
              <a:t>Tierra está cubierta en un 70% de agua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B4ADE6-0615-F395-532C-371A1AD9B7E5}"/>
              </a:ext>
            </a:extLst>
          </p:cNvPr>
          <p:cNvSpPr txBox="1"/>
          <p:nvPr/>
        </p:nvSpPr>
        <p:spPr>
          <a:xfrm>
            <a:off x="6680008" y="2163356"/>
            <a:ext cx="5091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dirty="0"/>
              <a:t>Agua dulce, indispensable para nuestra supervivencia, solo representa                         del agua del planeta.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2FD0C1-A57B-E873-D910-2844824129CA}"/>
              </a:ext>
            </a:extLst>
          </p:cNvPr>
          <p:cNvSpPr txBox="1"/>
          <p:nvPr/>
        </p:nvSpPr>
        <p:spPr>
          <a:xfrm>
            <a:off x="6909924" y="3676690"/>
            <a:ext cx="4998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/>
              <a:t>77% se encuentra en forma de hielo y nieve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7EA4D7-1904-6277-269B-19FCF6DDCBC2}"/>
              </a:ext>
            </a:extLst>
          </p:cNvPr>
          <p:cNvSpPr txBox="1"/>
          <p:nvPr/>
        </p:nvSpPr>
        <p:spPr>
          <a:xfrm>
            <a:off x="7508297" y="4178263"/>
            <a:ext cx="36177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/>
              <a:t>21,3% hay en el subsuelo.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4F5B27-CB4F-36B3-AAFF-310398F0CAB1}"/>
              </a:ext>
            </a:extLst>
          </p:cNvPr>
          <p:cNvSpPr txBox="1"/>
          <p:nvPr/>
        </p:nvSpPr>
        <p:spPr>
          <a:xfrm>
            <a:off x="6803999" y="464790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/>
              <a:t>0.69% en lagos, ríos, pantanos y otros reservorios</a:t>
            </a:r>
            <a:r>
              <a:rPr lang="es-UY" dirty="0"/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0A3995-B572-97D1-F3F4-E0C4A3DECEEE}"/>
              </a:ext>
            </a:extLst>
          </p:cNvPr>
          <p:cNvSpPr txBox="1"/>
          <p:nvPr/>
        </p:nvSpPr>
        <p:spPr>
          <a:xfrm>
            <a:off x="7212811" y="5094182"/>
            <a:ext cx="4208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dirty="0"/>
              <a:t>0.1% hay en plantas y animales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C828CF-ABE8-3217-735D-C438F80051A0}"/>
              </a:ext>
            </a:extLst>
          </p:cNvPr>
          <p:cNvSpPr txBox="1"/>
          <p:nvPr/>
        </p:nvSpPr>
        <p:spPr>
          <a:xfrm>
            <a:off x="287737" y="6211669"/>
            <a:ext cx="11620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La distribución geográfica del agua a nivel continental es desigual, siendo sumamente escasa en regiones desérticas y muy abundante en zonas selváticas tropicales.</a:t>
            </a:r>
          </a:p>
        </p:txBody>
      </p:sp>
      <p:pic>
        <p:nvPicPr>
          <p:cNvPr id="10" name="Gráfico 9" descr="Lupa contorno">
            <a:extLst>
              <a:ext uri="{FF2B5EF4-FFF2-40B4-BE49-F238E27FC236}">
                <a16:creationId xmlns:a16="http://schemas.microsoft.com/office/drawing/2014/main" id="{C307EC94-65E3-2E1E-B958-6544E6056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7091" y="2505723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36285B-5D64-0663-2033-10BAE9AD763B}"/>
              </a:ext>
            </a:extLst>
          </p:cNvPr>
          <p:cNvSpPr txBox="1"/>
          <p:nvPr/>
        </p:nvSpPr>
        <p:spPr>
          <a:xfrm>
            <a:off x="10555865" y="2658354"/>
            <a:ext cx="65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2,8%</a:t>
            </a:r>
            <a:endParaRPr lang="es-UY" dirty="0"/>
          </a:p>
        </p:txBody>
      </p:sp>
      <p:sp>
        <p:nvSpPr>
          <p:cNvPr id="18" name="Flecha: circular 17">
            <a:extLst>
              <a:ext uri="{FF2B5EF4-FFF2-40B4-BE49-F238E27FC236}">
                <a16:creationId xmlns:a16="http://schemas.microsoft.com/office/drawing/2014/main" id="{C052F4AC-C3EE-B7BF-FC1C-F6AE331F307B}"/>
              </a:ext>
            </a:extLst>
          </p:cNvPr>
          <p:cNvSpPr/>
          <p:nvPr/>
        </p:nvSpPr>
        <p:spPr>
          <a:xfrm rot="7753038">
            <a:off x="9746375" y="2679510"/>
            <a:ext cx="920327" cy="9937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469462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4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25EE4F5-21F1-E04C-7401-94928294B634}"/>
              </a:ext>
            </a:extLst>
          </p:cNvPr>
          <p:cNvSpPr txBox="1"/>
          <p:nvPr/>
        </p:nvSpPr>
        <p:spPr>
          <a:xfrm>
            <a:off x="179535" y="119743"/>
            <a:ext cx="11770295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chemeClr val="bg1"/>
                </a:solidFill>
                <a:effectLst/>
                <a:latin typeface="Questrial" pitchFamily="2" charset="77"/>
              </a:rPr>
              <a:t>Cuando la materia orgánica aumenta considerablemente en el agua las poblaciones de microorganismos se multiplican y se rompe el balance que existe en la naturaleza. </a:t>
            </a:r>
          </a:p>
          <a:p>
            <a:endParaRPr lang="es-UY" b="1" dirty="0">
              <a:solidFill>
                <a:schemeClr val="bg1"/>
              </a:solidFill>
              <a:latin typeface="Questrial" pitchFamily="2" charset="77"/>
            </a:endParaRPr>
          </a:p>
          <a:p>
            <a:r>
              <a:rPr lang="es-UY" b="1" i="0" dirty="0">
                <a:solidFill>
                  <a:schemeClr val="bg1"/>
                </a:solidFill>
                <a:effectLst/>
                <a:latin typeface="Questrial" pitchFamily="2" charset="77"/>
              </a:rPr>
              <a:t>Es entonces cuando se desarrolla una mayor cantidad de microorganismos que pudieran no ser benéficos,</a:t>
            </a:r>
            <a:endParaRPr lang="es-UY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BA87BE-C555-27E5-C655-CA1657C126A3}"/>
              </a:ext>
            </a:extLst>
          </p:cNvPr>
          <p:cNvSpPr txBox="1"/>
          <p:nvPr/>
        </p:nvSpPr>
        <p:spPr>
          <a:xfrm>
            <a:off x="949334" y="1533565"/>
            <a:ext cx="1080996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UY" b="0" i="0" dirty="0">
                <a:solidFill>
                  <a:srgbClr val="333333"/>
                </a:solidFill>
                <a:effectLst/>
                <a:latin typeface="Questrial" pitchFamily="2" charset="77"/>
              </a:rPr>
              <a:t>La dosis infectiva es el número de microorganismos que se necesitan para causar enfermedad. </a:t>
            </a:r>
          </a:p>
          <a:p>
            <a:r>
              <a:rPr lang="es-UY" b="0" i="0" dirty="0">
                <a:solidFill>
                  <a:srgbClr val="333333"/>
                </a:solidFill>
                <a:effectLst/>
                <a:latin typeface="Questrial" pitchFamily="2" charset="77"/>
              </a:rPr>
              <a:t>En las bacterias, por ejemplo, se necesitan de 100 mil a millones para que causen daño.</a:t>
            </a:r>
          </a:p>
          <a:p>
            <a:r>
              <a:rPr lang="es-UY" b="0" i="0" dirty="0">
                <a:solidFill>
                  <a:srgbClr val="333333"/>
                </a:solidFill>
                <a:effectLst/>
                <a:latin typeface="Questrial" pitchFamily="2" charset="77"/>
              </a:rPr>
              <a:t> Por eso, es muy importante determinar la cantidad de microorganismos presentes en los cuerpos de agua. </a:t>
            </a:r>
            <a:endParaRPr lang="es-UY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F8D075-D0C0-EA99-4E3F-40FC75B1CF7F}"/>
              </a:ext>
            </a:extLst>
          </p:cNvPr>
          <p:cNvSpPr txBox="1"/>
          <p:nvPr/>
        </p:nvSpPr>
        <p:spPr>
          <a:xfrm>
            <a:off x="2101730" y="2977921"/>
            <a:ext cx="965756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UY" dirty="0">
                <a:solidFill>
                  <a:srgbClr val="333333"/>
                </a:solidFill>
                <a:latin typeface="Questrial" pitchFamily="2" charset="77"/>
              </a:rPr>
              <a:t>M</a:t>
            </a:r>
            <a:r>
              <a:rPr lang="es-UY" b="0" i="0" dirty="0">
                <a:solidFill>
                  <a:srgbClr val="333333"/>
                </a:solidFill>
                <a:effectLst/>
                <a:latin typeface="Questrial" pitchFamily="2" charset="77"/>
              </a:rPr>
              <a:t>uy importante monitorear la calidad del agua, pero no únicamente la destinada a consumo humano, sino también la calidad del agua de riego, pues lleva microorganismos que terminan en las hortalizas que consumimos crudas.</a:t>
            </a:r>
            <a:endParaRPr lang="es-UY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D79D87-5005-0300-848E-9AA4B2A0460E}"/>
              </a:ext>
            </a:extLst>
          </p:cNvPr>
          <p:cNvSpPr txBox="1"/>
          <p:nvPr/>
        </p:nvSpPr>
        <p:spPr>
          <a:xfrm>
            <a:off x="3814619" y="5330787"/>
            <a:ext cx="813521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UY" dirty="0">
                <a:solidFill>
                  <a:schemeClr val="bg1"/>
                </a:solidFill>
                <a:latin typeface="Questrial" pitchFamily="2" charset="77"/>
              </a:rPr>
              <a:t>T</a:t>
            </a:r>
            <a:r>
              <a:rPr lang="es-UY" b="0" i="0" dirty="0">
                <a:solidFill>
                  <a:schemeClr val="bg1"/>
                </a:solidFill>
                <a:effectLst/>
                <a:latin typeface="Questrial" pitchFamily="2" charset="77"/>
              </a:rPr>
              <a:t>ratar las aguas del drenaje antes de que lleguen a los cuerpos de agua y vayan a los sistemas de agua subterránea</a:t>
            </a:r>
            <a:endParaRPr lang="es-UY" dirty="0"/>
          </a:p>
        </p:txBody>
      </p:sp>
      <p:pic>
        <p:nvPicPr>
          <p:cNvPr id="12290" name="Picture 2" descr="Análisis Microbiológico en Aguas. Técnicas de Laboratorio y Métodos  Analíticos en Microscopía">
            <a:extLst>
              <a:ext uri="{FF2B5EF4-FFF2-40B4-BE49-F238E27FC236}">
                <a16:creationId xmlns:a16="http://schemas.microsoft.com/office/drawing/2014/main" id="{74960450-3BF7-8586-E687-BFC9F7E56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5"/>
          <a:stretch/>
        </p:blipFill>
        <p:spPr bwMode="auto">
          <a:xfrm>
            <a:off x="410896" y="4077315"/>
            <a:ext cx="3121140" cy="26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id="{EB87EE5C-3EF5-ECDB-2C06-28C425D2D662}"/>
              </a:ext>
            </a:extLst>
          </p:cNvPr>
          <p:cNvSpPr/>
          <p:nvPr/>
        </p:nvSpPr>
        <p:spPr>
          <a:xfrm>
            <a:off x="179535" y="1434477"/>
            <a:ext cx="593351" cy="1156324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3" name="Flecha: curvada hacia la derecha 2">
            <a:extLst>
              <a:ext uri="{FF2B5EF4-FFF2-40B4-BE49-F238E27FC236}">
                <a16:creationId xmlns:a16="http://schemas.microsoft.com/office/drawing/2014/main" id="{890076F5-7808-5BEB-EFDC-9E17E41531F8}"/>
              </a:ext>
            </a:extLst>
          </p:cNvPr>
          <p:cNvSpPr/>
          <p:nvPr/>
        </p:nvSpPr>
        <p:spPr>
          <a:xfrm>
            <a:off x="1198580" y="2663493"/>
            <a:ext cx="772886" cy="1292352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4" name="Flecha: curvada hacia abajo 3">
            <a:extLst>
              <a:ext uri="{FF2B5EF4-FFF2-40B4-BE49-F238E27FC236}">
                <a16:creationId xmlns:a16="http://schemas.microsoft.com/office/drawing/2014/main" id="{E5C1F5E7-0F47-8403-1A9B-5F8B658DFCE7}"/>
              </a:ext>
            </a:extLst>
          </p:cNvPr>
          <p:cNvSpPr/>
          <p:nvPr/>
        </p:nvSpPr>
        <p:spPr>
          <a:xfrm rot="4242947">
            <a:off x="5861977" y="4301356"/>
            <a:ext cx="984677" cy="669644"/>
          </a:xfrm>
          <a:prstGeom prst="curvedDownArrow">
            <a:avLst>
              <a:gd name="adj1" fmla="val 25000"/>
              <a:gd name="adj2" fmla="val 50000"/>
              <a:gd name="adj3" fmla="val 3160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6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9EA04-6EA4-1880-41BB-BC511FF3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90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UY" sz="2800" b="1" i="1" dirty="0">
                <a:solidFill>
                  <a:schemeClr val="bg1"/>
                </a:solidFill>
              </a:rPr>
              <a:t>REGLAMENTACIÓN DE LOS USOS DEL AGUA EN URUGUAY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77751-DF02-9C84-6499-6C2201F84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1387366"/>
            <a:ext cx="11698014" cy="510550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UY" sz="2400" dirty="0"/>
              <a:t>En Uruguay la competencia sobre los recursos hídricos superficiales y subterráneos la tiene la Dirección Nacional de Agua (DINAGUA), cuya misión es asegurar el uso sostenible de los recursos hídricos mediante la formulación de políticas nacionales de aguas y saneamiento.</a:t>
            </a:r>
          </a:p>
          <a:p>
            <a:pPr marL="0" indent="0">
              <a:buNone/>
            </a:pPr>
            <a:endParaRPr lang="es-UY" sz="2400" dirty="0"/>
          </a:p>
          <a:p>
            <a:pPr>
              <a:buFont typeface="Wingdings" pitchFamily="2" charset="2"/>
              <a:buChar char="q"/>
            </a:pPr>
            <a:r>
              <a:rPr lang="es-UY" sz="2400" dirty="0"/>
              <a:t>La DINAGUA se encuentra bajo la órbita del Ministerio de Vivienda, Ordenamiento Territorial y Medio Ambiente (MVOTMA).</a:t>
            </a:r>
          </a:p>
          <a:p>
            <a:pPr marL="0" indent="0">
              <a:buNone/>
            </a:pPr>
            <a:endParaRPr lang="es-UY" sz="2400" dirty="0"/>
          </a:p>
          <a:p>
            <a:pPr>
              <a:buFont typeface="Wingdings" pitchFamily="2" charset="2"/>
              <a:buChar char="q"/>
            </a:pPr>
            <a:r>
              <a:rPr lang="es-UY" sz="2400" dirty="0"/>
              <a:t>Siendo la Dirección Nacional de Medio Ambiente (DINAMA) la responsable sobre la calidad de los recursos hídricos</a:t>
            </a:r>
            <a:r>
              <a:rPr lang="es-UY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s-UY" sz="2400" dirty="0"/>
              <a:t>Los cursos o cuerpos de agua del País se clasificarán según sus usos preponderantes actuales o potenciales en cuatro clases de acuerdo a lo siguiente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29759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D7DB567-276E-1216-175A-78D9EF3A5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27803"/>
              </p:ext>
            </p:extLst>
          </p:nvPr>
        </p:nvGraphicFramePr>
        <p:xfrm>
          <a:off x="557049" y="378372"/>
          <a:ext cx="11267090" cy="57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7090">
                  <a:extLst>
                    <a:ext uri="{9D8B030D-6E8A-4147-A177-3AD203B41FA5}">
                      <a16:colId xmlns:a16="http://schemas.microsoft.com/office/drawing/2014/main" val="1460362075"/>
                    </a:ext>
                  </a:extLst>
                </a:gridCol>
              </a:tblGrid>
              <a:tr h="1257580">
                <a:tc>
                  <a:txBody>
                    <a:bodyPr/>
                    <a:lstStyle/>
                    <a:p>
                      <a:r>
                        <a:rPr lang="es-UY" b="1" i="1" dirty="0"/>
                        <a:t>    CLASE 1</a:t>
                      </a:r>
                    </a:p>
                    <a:p>
                      <a:r>
                        <a:rPr lang="es-UY" dirty="0"/>
                        <a:t>Aguas destinadas o que puedan ser destinadas al abastecimiento de agua potable a poblaciones con tratamiento convencional.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04207"/>
                  </a:ext>
                </a:extLst>
              </a:tr>
              <a:tr h="1641576">
                <a:tc>
                  <a:txBody>
                    <a:bodyPr/>
                    <a:lstStyle/>
                    <a:p>
                      <a:r>
                        <a:rPr lang="es-UY" b="1" i="1" dirty="0"/>
                        <a:t>   CLASE 2</a:t>
                      </a:r>
                    </a:p>
                    <a:p>
                      <a:r>
                        <a:rPr lang="es-UY" dirty="0"/>
                        <a:t>a) Aguas destinadas al riego de hortalizas o plantas frutícolas u otros cultivos destinados al consumo humano en su forma natural, cuando éstas son usadas a través de sistemas de riego que provocan el mojado del producto.</a:t>
                      </a:r>
                    </a:p>
                    <a:p>
                      <a:r>
                        <a:rPr lang="es-UY" dirty="0"/>
                        <a:t>b) Aguas destinadas a recreación por contacto directo con el cuerpo humano.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96727"/>
                  </a:ext>
                </a:extLst>
              </a:tr>
              <a:tr h="1150507">
                <a:tc>
                  <a:txBody>
                    <a:bodyPr/>
                    <a:lstStyle/>
                    <a:p>
                      <a:r>
                        <a:rPr lang="es-UY" b="1" i="1" dirty="0"/>
                        <a:t>   CLASE 3</a:t>
                      </a:r>
                    </a:p>
                    <a:p>
                      <a:r>
                        <a:rPr lang="es-UY" dirty="0"/>
                        <a:t>Aguas destinadas a la preservación de los peces en general y de otros integrantes de la flora y fauna hídrica, o también aguas destinadas al riego de cultivos cuyo producto no se consume en forma natural o en aquellos casos que siendo consumidos en forma natural se apliquen sistemas de riego que no provocan el mojado del producto.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96183"/>
                  </a:ext>
                </a:extLst>
              </a:tr>
              <a:tr h="1646347">
                <a:tc>
                  <a:txBody>
                    <a:bodyPr/>
                    <a:lstStyle/>
                    <a:p>
                      <a:r>
                        <a:rPr lang="es-UY" b="1" i="1" dirty="0"/>
                        <a:t>  CLASE 4</a:t>
                      </a:r>
                      <a:endParaRPr lang="es-UY" dirty="0"/>
                    </a:p>
                    <a:p>
                      <a:r>
                        <a:rPr lang="es-UY" dirty="0"/>
                        <a:t>Aguas correspondientes a los cursos o tramos de cursos que atraviesan zonas urbanas o uburbanas que deban mantener una armonía con el medio, o también aguas destinadas al riego de cultivos cuyos productos no son destinados al consumo humano en ninguna forma.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4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5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E09471-6223-F5D9-864D-EB7F1188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0" y="195943"/>
            <a:ext cx="11987057" cy="6420770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2EEB8F-357B-049C-A190-DC13262A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7" y="1449506"/>
            <a:ext cx="5335943" cy="33405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72B225B-349D-4125-346E-EB260B0517A1}"/>
              </a:ext>
            </a:extLst>
          </p:cNvPr>
          <p:cNvSpPr txBox="1"/>
          <p:nvPr/>
        </p:nvSpPr>
        <p:spPr>
          <a:xfrm>
            <a:off x="122910" y="25279"/>
            <a:ext cx="689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>
                <a:solidFill>
                  <a:schemeClr val="tx1"/>
                </a:solidFill>
              </a:rPr>
              <a:t>Análisis microbiológico del agua</a:t>
            </a:r>
            <a:endParaRPr lang="es-UY" sz="3600" b="1" dirty="0"/>
          </a:p>
        </p:txBody>
      </p:sp>
    </p:spTree>
    <p:extLst>
      <p:ext uri="{BB962C8B-B14F-4D97-AF65-F5344CB8AC3E}">
        <p14:creationId xmlns:p14="http://schemas.microsoft.com/office/powerpoint/2010/main" val="254344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BE9DFD9-6C09-3A66-F6B6-5151945C33E0}"/>
              </a:ext>
            </a:extLst>
          </p:cNvPr>
          <p:cNvSpPr txBox="1"/>
          <p:nvPr/>
        </p:nvSpPr>
        <p:spPr>
          <a:xfrm>
            <a:off x="430924" y="375055"/>
            <a:ext cx="1123555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Los microorganismos indicadores contemplados por la </a:t>
            </a:r>
          </a:p>
          <a:p>
            <a:pPr algn="ctr"/>
            <a:r>
              <a:rPr lang="es-UY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Norma Técnica Nacional: UNIT 833:2008</a:t>
            </a:r>
            <a:endParaRPr lang="es-UY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06D394-14C5-1087-B254-6F938FE678F7}"/>
              </a:ext>
            </a:extLst>
          </p:cNvPr>
          <p:cNvSpPr txBox="1"/>
          <p:nvPr/>
        </p:nvSpPr>
        <p:spPr>
          <a:xfrm>
            <a:off x="325820" y="1931645"/>
            <a:ext cx="11440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A- Las Bacterias Heterotróficas </a:t>
            </a:r>
            <a:r>
              <a:rPr lang="es-UY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están presentes en todos los cuerpos de agua y constituyen un grupo de bacterias ambientales de amplia distribución, éstas son indicadoras de la eficacia de los procesos de tratamiento, principalmente de la desinfección (descontaminación)</a:t>
            </a:r>
            <a:endParaRPr lang="es-UY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5EC0E9-577F-3B3A-B56C-887671AA8956}"/>
              </a:ext>
            </a:extLst>
          </p:cNvPr>
          <p:cNvSpPr txBox="1"/>
          <p:nvPr/>
        </p:nvSpPr>
        <p:spPr>
          <a:xfrm>
            <a:off x="325820" y="3105834"/>
            <a:ext cx="11340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B- El grupo coliforme</a:t>
            </a:r>
            <a:r>
              <a:rPr lang="es-UY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abarca los géneros Klebsiella, Escherichia, Enterobacter, Citrobacter y Serratia</a:t>
            </a:r>
            <a:endParaRPr lang="es-UY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49B34C-C03E-3F71-AB86-2354675FE3C2}"/>
              </a:ext>
            </a:extLst>
          </p:cNvPr>
          <p:cNvSpPr txBox="1"/>
          <p:nvPr/>
        </p:nvSpPr>
        <p:spPr>
          <a:xfrm>
            <a:off x="2091559" y="3636551"/>
            <a:ext cx="9038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0" i="0" dirty="0">
                <a:effectLst/>
              </a:rPr>
              <a:t>Las bacterias coliformes,</a:t>
            </a:r>
            <a:r>
              <a:rPr lang="en-US" i="1" dirty="0"/>
              <a:t> </a:t>
            </a:r>
            <a:r>
              <a:rPr lang="en-US" dirty="0"/>
              <a:t>pertenecientes a la familia Enterobacteriaceae, de morfología bacilar, Gram negativas, aerobias o anaerobias facultativas.</a:t>
            </a:r>
            <a:endParaRPr lang="es-UY" b="0" dirty="0">
              <a:effectLst/>
            </a:endParaRPr>
          </a:p>
          <a:p>
            <a:r>
              <a:rPr lang="es-UY" b="0" i="0" dirty="0">
                <a:solidFill>
                  <a:srgbClr val="000000"/>
                </a:solidFill>
                <a:effectLst/>
              </a:rPr>
              <a:t> </a:t>
            </a:r>
            <a:r>
              <a:rPr lang="es-UY" dirty="0">
                <a:solidFill>
                  <a:srgbClr val="000000"/>
                </a:solidFill>
              </a:rPr>
              <a:t>N</a:t>
            </a:r>
            <a:r>
              <a:rPr lang="es-UY" b="0" i="0" dirty="0">
                <a:solidFill>
                  <a:srgbClr val="000000"/>
                </a:solidFill>
                <a:effectLst/>
              </a:rPr>
              <a:t>o deben estar presentes en sistemas de abastecimiento, almacenamiento y distribución de agua, y si así ocurriese, ello es indicio de que el tratamiento fue inadecuado o que se produjo contaminación posterior</a:t>
            </a:r>
            <a:endParaRPr lang="es-UY" dirty="0"/>
          </a:p>
        </p:txBody>
      </p:sp>
      <p:sp>
        <p:nvSpPr>
          <p:cNvPr id="13" name="Flecha izquierda y arriba 12">
            <a:extLst>
              <a:ext uri="{FF2B5EF4-FFF2-40B4-BE49-F238E27FC236}">
                <a16:creationId xmlns:a16="http://schemas.microsoft.com/office/drawing/2014/main" id="{622223EB-3207-0907-E30F-E8146EAABF19}"/>
              </a:ext>
            </a:extLst>
          </p:cNvPr>
          <p:cNvSpPr/>
          <p:nvPr/>
        </p:nvSpPr>
        <p:spPr>
          <a:xfrm flipH="1">
            <a:off x="1313793" y="3831075"/>
            <a:ext cx="777766" cy="2548703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774945-146E-3B4D-3F6A-7336CA81F351}"/>
              </a:ext>
            </a:extLst>
          </p:cNvPr>
          <p:cNvSpPr txBox="1"/>
          <p:nvPr/>
        </p:nvSpPr>
        <p:spPr>
          <a:xfrm>
            <a:off x="2091558" y="5275264"/>
            <a:ext cx="9301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Coliformes termotolerantes fecales: capaces de fermentar la lactosa a temperaturas sumamente elevadas, de entre 44 y 45°C</a:t>
            </a:r>
            <a:endParaRPr lang="es-MX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73095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72DDA44-7BA8-346C-3E52-DB159AD2CBCD}"/>
              </a:ext>
            </a:extLst>
          </p:cNvPr>
          <p:cNvSpPr txBox="1"/>
          <p:nvPr/>
        </p:nvSpPr>
        <p:spPr>
          <a:xfrm>
            <a:off x="756744" y="593946"/>
            <a:ext cx="106785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C-</a:t>
            </a:r>
            <a:r>
              <a:rPr lang="es-UY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UY" b="0" i="0" dirty="0">
                <a:solidFill>
                  <a:srgbClr val="000000"/>
                </a:solidFill>
                <a:effectLst/>
              </a:rPr>
              <a:t>Existen microorganismos que están considerados como "otros indicadores", los cuales no están contemplados en la norma UNIT : </a:t>
            </a:r>
            <a:r>
              <a:rPr lang="es-UY" b="1" i="0" dirty="0">
                <a:solidFill>
                  <a:srgbClr val="000000"/>
                </a:solidFill>
                <a:effectLst/>
              </a:rPr>
              <a:t>Pseudomonas aeruginosa, </a:t>
            </a:r>
            <a:r>
              <a:rPr lang="es-UY" b="0" i="0" dirty="0">
                <a:solidFill>
                  <a:srgbClr val="000000"/>
                </a:solidFill>
                <a:effectLst/>
              </a:rPr>
              <a:t>es capaz de sobrevivir y multiplicarse en aguas tratadas, debido a una densa capa polisacárida la cual establece una barrera no solo física sino química capaz de proteger a la bacteria de las moléculas e iones de Cloro</a:t>
            </a:r>
            <a:r>
              <a:rPr lang="es-UY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s-UY" dirty="0">
              <a:latin typeface="Verdana" panose="020B0604030504040204" pitchFamily="34" charset="0"/>
            </a:endParaRPr>
          </a:p>
          <a:p>
            <a:r>
              <a:rPr lang="es-UY" dirty="0"/>
              <a:t>I</a:t>
            </a:r>
            <a:r>
              <a:rPr lang="es-UY" sz="1800" dirty="0"/>
              <a:t>ndicadora de contaminación fecal en agua sobretodo de humanos , contaminante normal de aguas de pozos que no han pasado por un proceso de potabilización</a:t>
            </a:r>
            <a:endParaRPr lang="es-UY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75C153-340E-84F9-9465-24E608927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97" r="1" b="26166"/>
          <a:stretch/>
        </p:blipFill>
        <p:spPr>
          <a:xfrm>
            <a:off x="5383023" y="2890345"/>
            <a:ext cx="6195959" cy="35817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E1EF87C-CDA5-ED23-4D80-2FCC16EC9656}"/>
              </a:ext>
            </a:extLst>
          </p:cNvPr>
          <p:cNvSpPr txBox="1"/>
          <p:nvPr/>
        </p:nvSpPr>
        <p:spPr>
          <a:xfrm>
            <a:off x="756744" y="3189916"/>
            <a:ext cx="4035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R</a:t>
            </a:r>
            <a:r>
              <a:rPr lang="es-UY" sz="1800" dirty="0"/>
              <a:t>eportada como la de mayor importancia clínica dentro de los bacilos Gram negativos no fermentadores.</a:t>
            </a:r>
          </a:p>
        </p:txBody>
      </p:sp>
    </p:spTree>
    <p:extLst>
      <p:ext uri="{BB962C8B-B14F-4D97-AF65-F5344CB8AC3E}">
        <p14:creationId xmlns:p14="http://schemas.microsoft.com/office/powerpoint/2010/main" val="33355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4EFB19-109D-B9E4-EA6E-ABCDD1B5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0" y="10"/>
            <a:ext cx="12191998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D99070-EA5F-045A-4E1A-78D3FDF64B14}"/>
              </a:ext>
            </a:extLst>
          </p:cNvPr>
          <p:cNvSpPr txBox="1"/>
          <p:nvPr/>
        </p:nvSpPr>
        <p:spPr>
          <a:xfrm>
            <a:off x="599091" y="261257"/>
            <a:ext cx="82945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800" b="1" dirty="0"/>
              <a:t>Los parámetros microbiológicos más comunes son</a:t>
            </a:r>
          </a:p>
          <a:p>
            <a:endParaRPr lang="es-UY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UY" sz="2800" b="1" dirty="0"/>
              <a:t>Coliformes totales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UY" sz="2800" b="1" dirty="0"/>
              <a:t>Estreptococos fecales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UY" sz="2800" b="1" dirty="0"/>
              <a:t>Coliformes fecales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BD1622-8F29-7E57-7200-85C386C5D24E}"/>
              </a:ext>
            </a:extLst>
          </p:cNvPr>
          <p:cNvSpPr txBox="1"/>
          <p:nvPr/>
        </p:nvSpPr>
        <p:spPr>
          <a:xfrm>
            <a:off x="289033" y="3221421"/>
            <a:ext cx="116139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dirty="0"/>
              <a:t>En los cursos de agua urbanos generalmente este indicador permite inferir problemas de conexión al saneamiento, desagües ilegales y/o un mal funcionamiento del sistema de saneamiento, que muchas veces se mezcla con el sistema de aguas pluviales principalmente en momentos de precipitaciones intensas</a:t>
            </a:r>
            <a:r>
              <a:rPr lang="es-U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75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4D08A4-F6B7-DDA8-C26A-0A2D7050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1" y="179022"/>
            <a:ext cx="11821057" cy="16791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0010F3-1D3D-A723-25DC-594120F0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70" y="1912488"/>
            <a:ext cx="3388859" cy="33590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670C3EE-07B5-410F-6847-9D102495216D}"/>
              </a:ext>
            </a:extLst>
          </p:cNvPr>
          <p:cNvSpPr txBox="1"/>
          <p:nvPr/>
        </p:nvSpPr>
        <p:spPr>
          <a:xfrm>
            <a:off x="6096000" y="54497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Agar CN para Pseudomonas es un medio selectivo de aislamiento y recuento de Pseudomonas </a:t>
            </a:r>
            <a:r>
              <a:rPr lang="es-MX" dirty="0" err="1"/>
              <a:t>aeruginosa</a:t>
            </a:r>
            <a:r>
              <a:rPr lang="es-MX" dirty="0"/>
              <a:t> en agua embotellada, piscinas y agua destinada al consumo humano</a:t>
            </a:r>
            <a:endParaRPr lang="es-UY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44B1F5-8EBE-CE9B-262B-47A8B1F222E2}"/>
              </a:ext>
            </a:extLst>
          </p:cNvPr>
          <p:cNvSpPr txBox="1"/>
          <p:nvPr/>
        </p:nvSpPr>
        <p:spPr>
          <a:xfrm>
            <a:off x="147869" y="54096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M‑ENDO AGAR es la versión sólida del Caldo M-Endo para detección y recuento de </a:t>
            </a:r>
            <a:r>
              <a:rPr lang="es-MX" dirty="0" err="1"/>
              <a:t>E.coli</a:t>
            </a:r>
            <a:r>
              <a:rPr lang="es-MX" dirty="0"/>
              <a:t>/Coliformes por filtración de membrana</a:t>
            </a:r>
            <a:endParaRPr lang="es-UY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685818-FE4C-C7CA-457E-67A438B0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25" y="1912489"/>
            <a:ext cx="3828792" cy="33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pus del Agua: IMPORTANCIA DE LAS AGUAS SUBTERRÁNEAS">
            <a:extLst>
              <a:ext uri="{FF2B5EF4-FFF2-40B4-BE49-F238E27FC236}">
                <a16:creationId xmlns:a16="http://schemas.microsoft.com/office/drawing/2014/main" id="{7420B937-673B-51C4-3073-33E4E2BE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30517"/>
            <a:ext cx="8404911" cy="39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A4C5BA-17EA-3075-A893-F3DF18DACEF8}"/>
              </a:ext>
            </a:extLst>
          </p:cNvPr>
          <p:cNvSpPr txBox="1"/>
          <p:nvPr/>
        </p:nvSpPr>
        <p:spPr>
          <a:xfrm>
            <a:off x="345340" y="501953"/>
            <a:ext cx="11161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dirty="0"/>
              <a:t>En aguas subterráneas el 99,9% de las bacterias fecales desaparecen entre los 10 y 50 días de tránsito en el acuífero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CC581-BF18-AF15-6004-CE12A79C585D}"/>
              </a:ext>
            </a:extLst>
          </p:cNvPr>
          <p:cNvSpPr txBox="1"/>
          <p:nvPr/>
        </p:nvSpPr>
        <p:spPr>
          <a:xfrm>
            <a:off x="345340" y="1530188"/>
            <a:ext cx="11378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dirty="0"/>
              <a:t>La zona no saturada es la primera barrera protectora frente a la contaminación,  la infiltración se inicia en esta zona, los suelos más protectores son los arcillosos; en la zona saturada, el tiempo de tránsito dependerá del tipo de acuífero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7A6671-EB3C-89E2-95C6-CAA2EE91CE6A}"/>
              </a:ext>
            </a:extLst>
          </p:cNvPr>
          <p:cNvSpPr txBox="1"/>
          <p:nvPr/>
        </p:nvSpPr>
        <p:spPr>
          <a:xfrm>
            <a:off x="345340" y="5523755"/>
            <a:ext cx="5946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b="1" dirty="0"/>
              <a:t>Pozos sin cementar favorecen la entrada de agua superficial contaminada directamente hacia el acuífero.</a:t>
            </a:r>
          </a:p>
        </p:txBody>
      </p:sp>
    </p:spTree>
    <p:extLst>
      <p:ext uri="{BB962C8B-B14F-4D97-AF65-F5344CB8AC3E}">
        <p14:creationId xmlns:p14="http://schemas.microsoft.com/office/powerpoint/2010/main" val="314654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D0B36-C610-A579-1520-86BA2BBBF8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UY" sz="4400" b="1" dirty="0">
                <a:solidFill>
                  <a:srgbClr val="FFFFFF"/>
                </a:solidFill>
              </a:rPr>
              <a:t> Análisis fisicoquímico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F31E0-8923-7F80-5784-B982B296D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825625"/>
            <a:ext cx="11298621" cy="4351338"/>
          </a:xfrm>
        </p:spPr>
        <p:txBody>
          <a:bodyPr/>
          <a:lstStyle/>
          <a:p>
            <a:pPr marL="0" indent="0">
              <a:buNone/>
            </a:pPr>
            <a:r>
              <a:rPr lang="es-UY" sz="2400" dirty="0"/>
              <a:t>Es un conjunto de determinaciones organolépticas, físicas y químicas que se le realizan a una muestra de agua.</a:t>
            </a:r>
          </a:p>
          <a:p>
            <a:pPr marL="0" indent="0">
              <a:buNone/>
            </a:pPr>
            <a:r>
              <a:rPr lang="es-UY" sz="2400" dirty="0"/>
              <a:t> Si el agua está destinada al consumo humano, permite corroborar el cumplimiento de los requisitos (VMP). Entre estas determinaciones se encuentran: pH, color, turbidez, dureza, cloro libre, conductividad, sulfatos, olor, nitratos, entre otros.</a:t>
            </a:r>
          </a:p>
          <a:p>
            <a:endParaRPr lang="es-UY" sz="2800" b="1" dirty="0"/>
          </a:p>
          <a:p>
            <a:pPr marL="0" indent="0">
              <a:buNone/>
            </a:pPr>
            <a:r>
              <a:rPr lang="es-UY" sz="2800" b="1" dirty="0"/>
              <a:t>        Qué es el Valor Máximo Permitido (VMP)</a:t>
            </a:r>
          </a:p>
          <a:p>
            <a:pPr marL="0" indent="0">
              <a:buNone/>
            </a:pPr>
            <a:r>
              <a:rPr lang="es-UY" sz="2800" dirty="0"/>
              <a:t>Valor que representa el nivel máximo de concentración de un componente, por encima del cual la muestra no cumple con los requisitos establecidos en el Reglamento Bromatológico Nacional (Decreto 375/2011). </a:t>
            </a:r>
          </a:p>
          <a:p>
            <a:endParaRPr lang="es-UY" sz="2800" b="1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2842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4CDA-3186-9E99-4B81-1B6BAEB8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70" y="215451"/>
            <a:ext cx="10397359" cy="65437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UY" dirty="0">
                <a:solidFill>
                  <a:schemeClr val="bg1"/>
                </a:solidFill>
              </a:rPr>
              <a:t>El agua se origina por dos vías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45E08D-E9BA-AB4D-9496-9EE09837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71437"/>
              </p:ext>
            </p:extLst>
          </p:nvPr>
        </p:nvGraphicFramePr>
        <p:xfrm>
          <a:off x="87086" y="869828"/>
          <a:ext cx="11930743" cy="31770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13574">
                  <a:extLst>
                    <a:ext uri="{9D8B030D-6E8A-4147-A177-3AD203B41FA5}">
                      <a16:colId xmlns:a16="http://schemas.microsoft.com/office/drawing/2014/main" val="4105921023"/>
                    </a:ext>
                  </a:extLst>
                </a:gridCol>
                <a:gridCol w="6017169">
                  <a:extLst>
                    <a:ext uri="{9D8B030D-6E8A-4147-A177-3AD203B41FA5}">
                      <a16:colId xmlns:a16="http://schemas.microsoft.com/office/drawing/2014/main" val="2953308696"/>
                    </a:ext>
                  </a:extLst>
                </a:gridCol>
              </a:tblGrid>
              <a:tr h="781845">
                <a:tc>
                  <a:txBody>
                    <a:bodyPr/>
                    <a:lstStyle/>
                    <a:p>
                      <a:pPr algn="ctr"/>
                      <a:r>
                        <a:rPr lang="es-UY" sz="2000" i="1" dirty="0"/>
                        <a:t>En el interior de la tierra</a:t>
                      </a:r>
                    </a:p>
                    <a:p>
                      <a:pPr algn="ctr"/>
                      <a:r>
                        <a:rPr lang="es-UY" sz="2000" i="1" dirty="0"/>
                        <a:t>Aguas subterráneas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i="1" dirty="0"/>
                        <a:t>En la superficie</a:t>
                      </a:r>
                    </a:p>
                    <a:p>
                      <a:pPr algn="ctr"/>
                      <a:r>
                        <a:rPr lang="es-UY" sz="2000" i="1" dirty="0"/>
                        <a:t> Aguas superficiales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854919"/>
                  </a:ext>
                </a:extLst>
              </a:tr>
              <a:tr h="2395196">
                <a:tc>
                  <a:txBody>
                    <a:bodyPr/>
                    <a:lstStyle/>
                    <a:p>
                      <a:r>
                        <a:rPr lang="es-UY" dirty="0"/>
                        <a:t>La vía interna consiste en una serie de reacciones químicas que ocurren en el interior de la corteza terrestre y que producen agua.</a:t>
                      </a:r>
                    </a:p>
                    <a:p>
                      <a:r>
                        <a:rPr lang="es-UY" dirty="0"/>
                        <a:t>Saliendo a la superficie mediante erupciones,</a:t>
                      </a:r>
                    </a:p>
                    <a:p>
                      <a:r>
                        <a:rPr lang="es-UY" dirty="0"/>
                        <a:t>aguas termales o géiseres.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La vía externa comienza con la evaporación del agua de los mares, embalses, ríos y otras fuentes de agua. </a:t>
                      </a:r>
                    </a:p>
                    <a:p>
                      <a:r>
                        <a:rPr lang="es-UY" dirty="0"/>
                        <a:t>También animales y plantas aportan vapor de agua a la atmósfera por la sudoración y la transpiración. </a:t>
                      </a:r>
                    </a:p>
                    <a:p>
                      <a:r>
                        <a:rPr lang="es-UY" dirty="0"/>
                        <a:t>Este vapor se eleva a la atmósfera y cuando se enfría por las</a:t>
                      </a:r>
                    </a:p>
                    <a:p>
                      <a:r>
                        <a:rPr lang="es-UY" dirty="0"/>
                        <a:t>bajas temperaturas se condensan y forma las nubes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77773"/>
                  </a:ext>
                </a:extLst>
              </a:tr>
            </a:tbl>
          </a:graphicData>
        </a:graphic>
      </p:graphicFrame>
      <p:pic>
        <p:nvPicPr>
          <p:cNvPr id="4098" name="Picture 2" descr="1.1. Aguas superficiales">
            <a:extLst>
              <a:ext uri="{FF2B5EF4-FFF2-40B4-BE49-F238E27FC236}">
                <a16:creationId xmlns:a16="http://schemas.microsoft.com/office/drawing/2014/main" id="{4DA85550-F5D7-19CB-44E8-692C1E56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3571799"/>
            <a:ext cx="5965372" cy="31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gua subterránea - Tecnotanques. Tanques y Cisternas">
            <a:extLst>
              <a:ext uri="{FF2B5EF4-FFF2-40B4-BE49-F238E27FC236}">
                <a16:creationId xmlns:a16="http://schemas.microsoft.com/office/drawing/2014/main" id="{E002FBC6-63F9-42B4-1286-0BA1466B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571799"/>
            <a:ext cx="5846368" cy="28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25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A96F5F-C2C3-6EF4-1D60-01FD84D81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7" b="21453"/>
          <a:stretch/>
        </p:blipFill>
        <p:spPr>
          <a:xfrm>
            <a:off x="0" y="294300"/>
            <a:ext cx="12191998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F40994-D821-706F-955F-4489972B7C90}"/>
              </a:ext>
            </a:extLst>
          </p:cNvPr>
          <p:cNvSpPr txBox="1"/>
          <p:nvPr/>
        </p:nvSpPr>
        <p:spPr>
          <a:xfrm>
            <a:off x="1797269" y="435004"/>
            <a:ext cx="9238593" cy="4247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PRAMETROS IMPORTANTES A MONITORIAR SEGÚN EL TIPO DE AGUA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902DAC-5BD2-E591-22DF-633BA9E2D045}"/>
              </a:ext>
            </a:extLst>
          </p:cNvPr>
          <p:cNvSpPr txBox="1"/>
          <p:nvPr/>
        </p:nvSpPr>
        <p:spPr>
          <a:xfrm>
            <a:off x="357351" y="1134751"/>
            <a:ext cx="10836165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1) </a:t>
            </a:r>
            <a:r>
              <a:rPr lang="en-US" b="1" dirty="0"/>
              <a:t>Aguas Subterráneas</a:t>
            </a:r>
            <a:r>
              <a:rPr lang="en-US" dirty="0"/>
              <a:t>: Turbiedad, pH, CE, Dureza total, Sulfatos, Sodio, Potasio, Calcio, Magnesio, Cloruros, Bicarbonatos, Carbonatos, Coliformes Totales, Coliformes fecales, Salmonella y Pseudomona.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C7DE3-401F-1ED8-4653-4E44871AE390}"/>
              </a:ext>
            </a:extLst>
          </p:cNvPr>
          <p:cNvSpPr txBox="1"/>
          <p:nvPr/>
        </p:nvSpPr>
        <p:spPr>
          <a:xfrm>
            <a:off x="357351" y="2071484"/>
            <a:ext cx="109938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2) </a:t>
            </a:r>
            <a:r>
              <a:rPr lang="en-US" b="1" dirty="0"/>
              <a:t>Aguas Superficiales</a:t>
            </a:r>
            <a:r>
              <a:rPr lang="en-US" dirty="0"/>
              <a:t>: pH, CE, OD, DBO5, DQO, Sulfatos, Calcio, Magnesio, Cloruros, Alcalinidad, Sólidos disueltos totales, Sólidos en Suspensión, Sólidos Totales, Coliformes Totales, Coliformes fecales, Salmonella y Pseudomona</a:t>
            </a:r>
            <a:endParaRPr lang="es-UY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2E88C-B5EC-1082-2123-264FEE1D5E2B}"/>
              </a:ext>
            </a:extLst>
          </p:cNvPr>
          <p:cNvSpPr txBox="1"/>
          <p:nvPr/>
        </p:nvSpPr>
        <p:spPr>
          <a:xfrm>
            <a:off x="278523" y="5227729"/>
            <a:ext cx="11634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3) </a:t>
            </a:r>
            <a:r>
              <a:rPr lang="en-US" b="1" dirty="0"/>
              <a:t>Agua de Red</a:t>
            </a:r>
            <a:r>
              <a:rPr lang="en-US" dirty="0"/>
              <a:t>: pH, Sulfatos, Alcalinidad, Dureza, Carbonatos, Manganeso, Color, CE, Nitritos, Amoníaco, Nitratos, Cloruros, Sólidos disueltos totales, Sólidos en Suspensión, Sólidos Totales, Coliformes Totales, Coliformes fecales, Salmonella y Pseudomonas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8961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guas subterráneas: ¿cómo se estudia su polución y sostenibilidad? | OIEA">
            <a:extLst>
              <a:ext uri="{FF2B5EF4-FFF2-40B4-BE49-F238E27FC236}">
                <a16:creationId xmlns:a16="http://schemas.microsoft.com/office/drawing/2014/main" id="{2B496F49-08AF-C889-8FBE-E5D9D790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" y="63779"/>
            <a:ext cx="6638597" cy="588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E94A9C3-9441-9468-B256-BE9482F09E99}"/>
              </a:ext>
            </a:extLst>
          </p:cNvPr>
          <p:cNvSpPr txBox="1"/>
          <p:nvPr/>
        </p:nvSpPr>
        <p:spPr>
          <a:xfrm>
            <a:off x="5602014" y="135827"/>
            <a:ext cx="651904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Precipitación</a:t>
            </a:r>
          </a:p>
          <a:p>
            <a:r>
              <a:rPr lang="es-UY" dirty="0"/>
              <a:t>caída del agua en estado líquido o sólido sobre la superficie terrestre. Fuente principal de la formación de las aguas de la tierra, ríos, lagos, aguas subterráneas y glaciares.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E926D4-15E3-FB61-A61E-EA2F24ADE7AB}"/>
              </a:ext>
            </a:extLst>
          </p:cNvPr>
          <p:cNvSpPr txBox="1"/>
          <p:nvPr/>
        </p:nvSpPr>
        <p:spPr>
          <a:xfrm>
            <a:off x="5574422" y="4779556"/>
            <a:ext cx="651904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Evaporación</a:t>
            </a:r>
          </a:p>
          <a:p>
            <a:r>
              <a:rPr lang="es-UY" dirty="0"/>
              <a:t>agua de la superficie terrestre pasa del estado líquido al vapor, siendo la energía solar el principal factor desencadenante del proceso.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848205-7B92-9891-24AF-163DEF2DBF1C}"/>
              </a:ext>
            </a:extLst>
          </p:cNvPr>
          <p:cNvSpPr txBox="1"/>
          <p:nvPr/>
        </p:nvSpPr>
        <p:spPr>
          <a:xfrm>
            <a:off x="120374" y="6100125"/>
            <a:ext cx="1101319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Evapotranspiración</a:t>
            </a:r>
          </a:p>
          <a:p>
            <a:r>
              <a:rPr lang="es-UY" dirty="0"/>
              <a:t>agua evaporada a partir del tenor de humedad del suelo yranspiradas en el proceso de desarrollo de las plantas.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82233-0797-6096-AFD5-2B2170FC2D40}"/>
              </a:ext>
            </a:extLst>
          </p:cNvPr>
          <p:cNvSpPr txBox="1"/>
          <p:nvPr/>
        </p:nvSpPr>
        <p:spPr>
          <a:xfrm>
            <a:off x="6616265" y="1454038"/>
            <a:ext cx="552975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Escurrimiento superficial</a:t>
            </a:r>
          </a:p>
          <a:p>
            <a:r>
              <a:rPr lang="es-UY" dirty="0"/>
              <a:t>el agua de lluvia fluye por gravedad desde la parte mas alta a las más bajas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DC728C-77A9-1760-206A-1C6BF81E7812}"/>
              </a:ext>
            </a:extLst>
          </p:cNvPr>
          <p:cNvSpPr txBox="1"/>
          <p:nvPr/>
        </p:nvSpPr>
        <p:spPr>
          <a:xfrm>
            <a:off x="6415260" y="2615491"/>
            <a:ext cx="57057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Escurrimiento sub-superficial</a:t>
            </a:r>
          </a:p>
          <a:p>
            <a:r>
              <a:rPr lang="es-UY" dirty="0"/>
              <a:t>precipitación que llega a infiltrarse en el suelo y circula lateralmente a pequeñas profundidades,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824386-62A4-DF23-41B8-58D13FC5D6F7}"/>
              </a:ext>
            </a:extLst>
          </p:cNvPr>
          <p:cNvSpPr txBox="1"/>
          <p:nvPr/>
        </p:nvSpPr>
        <p:spPr>
          <a:xfrm>
            <a:off x="6316718" y="3713882"/>
            <a:ext cx="58293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UY" dirty="0"/>
              <a:t>Escurrimiento subterráneo</a:t>
            </a:r>
          </a:p>
          <a:p>
            <a:r>
              <a:rPr lang="es-UY" dirty="0"/>
              <a:t>es parte del agua precipitada que se infiltra y llega a la zona saturada, recargando los acuíferos.</a:t>
            </a:r>
          </a:p>
        </p:txBody>
      </p:sp>
    </p:spTree>
    <p:extLst>
      <p:ext uri="{BB962C8B-B14F-4D97-AF65-F5344CB8AC3E}">
        <p14:creationId xmlns:p14="http://schemas.microsoft.com/office/powerpoint/2010/main" val="136610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9F978-6E24-9E69-2E0F-64BF967D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365125"/>
            <a:ext cx="10891345" cy="72795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UY" sz="2800" b="1" i="1" dirty="0">
                <a:solidFill>
                  <a:schemeClr val="bg1"/>
                </a:solidFill>
              </a:rPr>
              <a:t>IMPORTANCIA DEL AGUA EN LOS ECOSISTEMA Y EN LA SALUD HUMANA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2FACA8F-CE5C-CFCB-AC7F-897E46205775}"/>
              </a:ext>
            </a:extLst>
          </p:cNvPr>
          <p:cNvCxnSpPr/>
          <p:nvPr/>
        </p:nvCxnSpPr>
        <p:spPr>
          <a:xfrm>
            <a:off x="5444353" y="1471448"/>
            <a:ext cx="0" cy="478220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D19D9CE-5AE5-3CB0-617C-8BA8609E1284}"/>
              </a:ext>
            </a:extLst>
          </p:cNvPr>
          <p:cNvSpPr txBox="1"/>
          <p:nvPr/>
        </p:nvSpPr>
        <p:spPr>
          <a:xfrm>
            <a:off x="94597" y="1471448"/>
            <a:ext cx="5181556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dirty="0"/>
              <a:t>ECOSISTEMAS </a:t>
            </a:r>
          </a:p>
          <a:p>
            <a:endParaRPr lang="es-UY" dirty="0"/>
          </a:p>
          <a:p>
            <a:r>
              <a:rPr lang="es-UY" dirty="0"/>
              <a:t>Imprescindible para sostener la biodiversidad, su escasez es sinónimo de pérdida de especies y ecosistema.</a:t>
            </a:r>
          </a:p>
          <a:p>
            <a:endParaRPr lang="es-UY" dirty="0"/>
          </a:p>
          <a:p>
            <a:r>
              <a:rPr lang="es-UY" dirty="0"/>
              <a:t>El calentamiento global provoca aumentos de sequías, lluvias torrenciales e inundaciones que producen migraciones, cambios en los ecosistemas y la desaparición de fauna y flora.</a:t>
            </a:r>
          </a:p>
          <a:p>
            <a:endParaRPr lang="es-UY" dirty="0"/>
          </a:p>
          <a:p>
            <a:r>
              <a:rPr lang="es-UY" dirty="0"/>
              <a:t>El incremento de la temperatura calienta los océanos y acidifica sus aguas, evitando que cumplan su función de sumideros de CO2 y afectando a las especies marinas.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7342C9-9384-C95D-CB7A-6A63457F36A7}"/>
              </a:ext>
            </a:extLst>
          </p:cNvPr>
          <p:cNvSpPr txBox="1"/>
          <p:nvPr/>
        </p:nvSpPr>
        <p:spPr>
          <a:xfrm>
            <a:off x="5612525" y="1471448"/>
            <a:ext cx="6484878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dirty="0"/>
              <a:t>SALUD HUMANA</a:t>
            </a:r>
          </a:p>
          <a:p>
            <a:endParaRPr lang="es-UY" dirty="0"/>
          </a:p>
          <a:p>
            <a:r>
              <a:rPr lang="es-UY" dirty="0"/>
              <a:t> Es un elemento fundamental para procesos corporales vitales. Sin beber agua no podríamos sobrevivir más allá de tres o cuatro días.</a:t>
            </a:r>
          </a:p>
          <a:p>
            <a:endParaRPr lang="es-UY" dirty="0"/>
          </a:p>
          <a:p>
            <a:r>
              <a:rPr lang="es-UY" dirty="0"/>
              <a:t>Beber agua contaminada puede acarrear, y acarrea, múltiples enfermedades a sus consumidores: diarrea, cólera, disentería, fiebre tifoidea o poliomielitis.</a:t>
            </a:r>
          </a:p>
          <a:p>
            <a:endParaRPr lang="es-UY" dirty="0"/>
          </a:p>
          <a:p>
            <a:r>
              <a:rPr lang="es-UY" dirty="0"/>
              <a:t>Se utiliza para la agricultura en un 70%, en un 15% en la industria y el otro 15% para uso doméstico.</a:t>
            </a:r>
          </a:p>
          <a:p>
            <a:endParaRPr lang="es-UY" dirty="0"/>
          </a:p>
          <a:p>
            <a:r>
              <a:rPr lang="es-UY" dirty="0"/>
              <a:t>Más de 502.000 muertes al año por diarrea debido a la contaminación del agua potable.</a:t>
            </a:r>
          </a:p>
          <a:p>
            <a:endParaRPr lang="es-UY" dirty="0"/>
          </a:p>
          <a:p>
            <a:r>
              <a:rPr lang="es-UY" dirty="0"/>
              <a:t>Hay muchas zonas del mundo que no disponen de agua potable y saneamiento de la que sus habitantes puedan hacer uso</a:t>
            </a:r>
          </a:p>
        </p:txBody>
      </p:sp>
    </p:spTree>
    <p:extLst>
      <p:ext uri="{BB962C8B-B14F-4D97-AF65-F5344CB8AC3E}">
        <p14:creationId xmlns:p14="http://schemas.microsoft.com/office/powerpoint/2010/main" val="428087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E1710-3C1F-BA6C-833C-540E2280A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168166" y="108071"/>
            <a:ext cx="11855668" cy="66607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4833AB2-E735-6341-377B-F29D882106BE}"/>
              </a:ext>
            </a:extLst>
          </p:cNvPr>
          <p:cNvSpPr txBox="1"/>
          <p:nvPr/>
        </p:nvSpPr>
        <p:spPr>
          <a:xfrm>
            <a:off x="252248" y="178676"/>
            <a:ext cx="52446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UY" sz="2400" b="1" dirty="0">
                <a:solidFill>
                  <a:schemeClr val="bg1"/>
                </a:solidFill>
              </a:rPr>
              <a:t>La salud de un ecosistema acuático es esencial y no depende solo de la cantidad  de agua, sino de su calidad . </a:t>
            </a:r>
          </a:p>
          <a:p>
            <a:pPr>
              <a:buFont typeface="Wingdings" panose="05000000000000000000" pitchFamily="2" charset="2"/>
              <a:buChar char="§"/>
            </a:pPr>
            <a:endParaRPr lang="es-UY" sz="2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UY" sz="2400" b="1" dirty="0">
                <a:solidFill>
                  <a:schemeClr val="bg1"/>
                </a:solidFill>
              </a:rPr>
              <a:t>Los procedimientos para el monitoreo de la calidad del agua requieren una evaluación microbiológica mediante el uso de organismos indicadores, como son las bacterias coliformes totales o fecales.</a:t>
            </a:r>
          </a:p>
          <a:p>
            <a:pPr>
              <a:buFont typeface="Wingdings" panose="05000000000000000000" pitchFamily="2" charset="2"/>
              <a:buChar char="§"/>
            </a:pPr>
            <a:endParaRPr lang="es-UY" sz="2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UY" sz="2400" b="1" dirty="0">
                <a:solidFill>
                  <a:schemeClr val="bg1"/>
                </a:solidFill>
              </a:rPr>
              <a:t>Este grupo de microrganismos se aplica como prueba general de monitoreo de calidad del agua.</a:t>
            </a:r>
          </a:p>
          <a:p>
            <a:pPr>
              <a:buFont typeface="Wingdings" panose="05000000000000000000" pitchFamily="2" charset="2"/>
              <a:buChar char="§"/>
            </a:pPr>
            <a:endParaRPr lang="es-UY" sz="24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UY" sz="2400" b="1" dirty="0">
                <a:solidFill>
                  <a:schemeClr val="bg1"/>
                </a:solidFill>
              </a:rPr>
              <a:t>Esto provee información importante sobre la fuente y el tipo de contaminación presente</a:t>
            </a:r>
            <a:r>
              <a:rPr lang="es-UY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60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A629A9-ECA4-7BA9-7DC6-840E889D559B}"/>
              </a:ext>
            </a:extLst>
          </p:cNvPr>
          <p:cNvSpPr txBox="1"/>
          <p:nvPr/>
        </p:nvSpPr>
        <p:spPr>
          <a:xfrm>
            <a:off x="4985359" y="11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49A78B4-B7E7-A6FA-0CDB-BA920C1DC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914670"/>
              </p:ext>
            </p:extLst>
          </p:nvPr>
        </p:nvGraphicFramePr>
        <p:xfrm>
          <a:off x="396657" y="84084"/>
          <a:ext cx="11564115" cy="660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60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67950BD-AF3A-4328-62C2-266D83760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839795"/>
              </p:ext>
            </p:extLst>
          </p:nvPr>
        </p:nvGraphicFramePr>
        <p:xfrm>
          <a:off x="250521" y="87682"/>
          <a:ext cx="11761939" cy="65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6441BF8-0095-9CA1-A0B8-38C332586685}"/>
              </a:ext>
            </a:extLst>
          </p:cNvPr>
          <p:cNvSpPr txBox="1"/>
          <p:nvPr/>
        </p:nvSpPr>
        <p:spPr>
          <a:xfrm>
            <a:off x="250520" y="325677"/>
            <a:ext cx="33820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400" b="1" i="1" dirty="0"/>
              <a:t>Causas de contaminación del agua </a:t>
            </a:r>
          </a:p>
        </p:txBody>
      </p:sp>
      <p:sp>
        <p:nvSpPr>
          <p:cNvPr id="6" name="Flecha abajo 5">
            <a:extLst>
              <a:ext uri="{FF2B5EF4-FFF2-40B4-BE49-F238E27FC236}">
                <a16:creationId xmlns:a16="http://schemas.microsoft.com/office/drawing/2014/main" id="{C862F035-8C78-A62F-7AC1-3F5282F65690}"/>
              </a:ext>
            </a:extLst>
          </p:cNvPr>
          <p:cNvSpPr/>
          <p:nvPr/>
        </p:nvSpPr>
        <p:spPr>
          <a:xfrm>
            <a:off x="1415441" y="1352811"/>
            <a:ext cx="513567" cy="613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0183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60E0E3-0599-B791-6B31-45D211C80C54}"/>
              </a:ext>
            </a:extLst>
          </p:cNvPr>
          <p:cNvSpPr txBox="1"/>
          <p:nvPr/>
        </p:nvSpPr>
        <p:spPr>
          <a:xfrm>
            <a:off x="482252" y="265185"/>
            <a:ext cx="3645074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UY" sz="2400" b="1" i="1" dirty="0"/>
              <a:t>Causas de contaminación del agua 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id="{7F6BD46F-B9D5-2AAA-F186-943A6711A98F}"/>
              </a:ext>
            </a:extLst>
          </p:cNvPr>
          <p:cNvSpPr/>
          <p:nvPr/>
        </p:nvSpPr>
        <p:spPr>
          <a:xfrm>
            <a:off x="1528176" y="1317372"/>
            <a:ext cx="613775" cy="8309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44093A-0093-74EF-38F5-CB8E6BEDA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647028"/>
              </p:ext>
            </p:extLst>
          </p:nvPr>
        </p:nvGraphicFramePr>
        <p:xfrm>
          <a:off x="663881" y="1096183"/>
          <a:ext cx="11223319" cy="52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419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2872</Words>
  <Application>Microsoft Office PowerPoint</Application>
  <PresentationFormat>Panorámica</PresentationFormat>
  <Paragraphs>191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IberPangeaText</vt:lpstr>
      <vt:lpstr>Questrial</vt:lpstr>
      <vt:lpstr>Raleway</vt:lpstr>
      <vt:lpstr>Verdana</vt:lpstr>
      <vt:lpstr>Wingdings</vt:lpstr>
      <vt:lpstr>Tema de Office</vt:lpstr>
      <vt:lpstr>Presentación de PowerPoint</vt:lpstr>
      <vt:lpstr>AGUA COMO RECURSO NATURAL LIMITADO</vt:lpstr>
      <vt:lpstr>El agua se origina por dos vías</vt:lpstr>
      <vt:lpstr>Presentación de PowerPoint</vt:lpstr>
      <vt:lpstr>IMPORTANCIA DEL AGUA EN LOS ECOSISTEMA Y EN LA SALUD HUMANA</vt:lpstr>
      <vt:lpstr>Presentación de PowerPoint</vt:lpstr>
      <vt:lpstr>Presentación de PowerPoint</vt:lpstr>
      <vt:lpstr>Presentación de PowerPoint</vt:lpstr>
      <vt:lpstr>Presentación de PowerPoint</vt:lpstr>
      <vt:lpstr> PRINCIPALES FUENTES DE LA CONTAMINACIÓN DEL AGUA </vt:lpstr>
      <vt:lpstr>Presentación de PowerPoint</vt:lpstr>
      <vt:lpstr>Presentación de PowerPoint</vt:lpstr>
      <vt:lpstr>Presentación de PowerPoint</vt:lpstr>
      <vt:lpstr> IMPLICANCIAS DE LA CONTAMINACIÓN DEL AGUA EN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REGLAMENTACIÓN DE LOS USOS DEL AGUA EN URUGUAY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Análisis fisicoquímico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Texo</dc:creator>
  <cp:lastModifiedBy>Andrea Texo</cp:lastModifiedBy>
  <cp:revision>55</cp:revision>
  <dcterms:created xsi:type="dcterms:W3CDTF">2024-06-06T17:25:08Z</dcterms:created>
  <dcterms:modified xsi:type="dcterms:W3CDTF">2025-07-02T15:05:12Z</dcterms:modified>
</cp:coreProperties>
</file>