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5" r:id="rId11"/>
    <p:sldId id="317" r:id="rId12"/>
    <p:sldId id="318" r:id="rId13"/>
    <p:sldId id="319" r:id="rId14"/>
    <p:sldId id="320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2" r:id="rId51"/>
    <p:sldId id="293" r:id="rId52"/>
    <p:sldId id="294" r:id="rId53"/>
    <p:sldId id="295" r:id="rId54"/>
    <p:sldId id="296" r:id="rId55"/>
    <p:sldId id="297" r:id="rId56"/>
    <p:sldId id="298" r:id="rId57"/>
    <p:sldId id="299" r:id="rId58"/>
    <p:sldId id="300" r:id="rId59"/>
    <p:sldId id="301" r:id="rId60"/>
    <p:sldId id="302" r:id="rId61"/>
    <p:sldId id="303" r:id="rId62"/>
    <p:sldId id="304" r:id="rId63"/>
    <p:sldId id="305" r:id="rId64"/>
    <p:sldId id="306" r:id="rId65"/>
    <p:sldId id="307" r:id="rId66"/>
    <p:sldId id="308" r:id="rId67"/>
    <p:sldId id="309" r:id="rId68"/>
    <p:sldId id="310" r:id="rId69"/>
    <p:sldId id="311" r:id="rId70"/>
    <p:sldId id="312" r:id="rId71"/>
    <p:sldId id="313" r:id="rId72"/>
    <p:sldId id="314" r:id="rId73"/>
    <p:sldId id="315" r:id="rId74"/>
    <p:sldId id="316" r:id="rId75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A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338" y="-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png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image" Target="../media/image112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png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image" Target="../media/image119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3.png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png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png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2.png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png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png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38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image" Target="../media/image47.png"/><Relationship Id="rId4" Type="http://schemas.openxmlformats.org/officeDocument/2006/relationships/image" Target="../media/image4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6C9C7-D2AC-45CF-A149-245876CDF7BE}" type="datetimeFigureOut">
              <a:rPr lang="es-AR" smtClean="0"/>
              <a:t>27/5/2024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BCC30-26DB-4CEE-9BB7-CCD6365C897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91836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6C9C7-D2AC-45CF-A149-245876CDF7BE}" type="datetimeFigureOut">
              <a:rPr lang="es-AR" smtClean="0"/>
              <a:t>27/5/2024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BCC30-26DB-4CEE-9BB7-CCD6365C897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33191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6C9C7-D2AC-45CF-A149-245876CDF7BE}" type="datetimeFigureOut">
              <a:rPr lang="es-AR" smtClean="0"/>
              <a:t>27/5/2024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BCC30-26DB-4CEE-9BB7-CCD6365C897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7719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6C9C7-D2AC-45CF-A149-245876CDF7BE}" type="datetimeFigureOut">
              <a:rPr lang="es-AR" smtClean="0"/>
              <a:t>27/5/2024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BCC30-26DB-4CEE-9BB7-CCD6365C897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26443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6C9C7-D2AC-45CF-A149-245876CDF7BE}" type="datetimeFigureOut">
              <a:rPr lang="es-AR" smtClean="0"/>
              <a:t>27/5/2024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BCC30-26DB-4CEE-9BB7-CCD6365C897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92511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6C9C7-D2AC-45CF-A149-245876CDF7BE}" type="datetimeFigureOut">
              <a:rPr lang="es-AR" smtClean="0"/>
              <a:t>27/5/2024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BCC30-26DB-4CEE-9BB7-CCD6365C897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07139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6C9C7-D2AC-45CF-A149-245876CDF7BE}" type="datetimeFigureOut">
              <a:rPr lang="es-AR" smtClean="0"/>
              <a:t>27/5/2024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BCC30-26DB-4CEE-9BB7-CCD6365C897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51779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6C9C7-D2AC-45CF-A149-245876CDF7BE}" type="datetimeFigureOut">
              <a:rPr lang="es-AR" smtClean="0"/>
              <a:t>27/5/2024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BCC30-26DB-4CEE-9BB7-CCD6365C897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41047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6C9C7-D2AC-45CF-A149-245876CDF7BE}" type="datetimeFigureOut">
              <a:rPr lang="es-AR" smtClean="0"/>
              <a:t>27/5/2024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BCC30-26DB-4CEE-9BB7-CCD6365C897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74960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6C9C7-D2AC-45CF-A149-245876CDF7BE}" type="datetimeFigureOut">
              <a:rPr lang="es-AR" smtClean="0"/>
              <a:t>27/5/2024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BCC30-26DB-4CEE-9BB7-CCD6365C897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13096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6C9C7-D2AC-45CF-A149-245876CDF7BE}" type="datetimeFigureOut">
              <a:rPr lang="es-AR" smtClean="0"/>
              <a:t>27/5/2024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BCC30-26DB-4CEE-9BB7-CCD6365C897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35311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6C9C7-D2AC-45CF-A149-245876CDF7BE}" type="datetimeFigureOut">
              <a:rPr lang="es-AR" smtClean="0"/>
              <a:t>27/5/2024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BCC30-26DB-4CEE-9BB7-CCD6365C897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308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9.png"/><Relationship Id="rId3" Type="http://schemas.openxmlformats.org/officeDocument/2006/relationships/oleObject" Target="../embeddings/oleObject6.bin"/><Relationship Id="rId7" Type="http://schemas.openxmlformats.org/officeDocument/2006/relationships/image" Target="../media/image7.jpeg"/><Relationship Id="rId12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png"/><Relationship Id="rId11" Type="http://schemas.openxmlformats.org/officeDocument/2006/relationships/image" Target="../media/image27.jpeg"/><Relationship Id="rId5" Type="http://schemas.openxmlformats.org/officeDocument/2006/relationships/oleObject" Target="../embeddings/oleObject7.bin"/><Relationship Id="rId10" Type="http://schemas.openxmlformats.org/officeDocument/2006/relationships/image" Target="../media/image26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1.jpeg"/><Relationship Id="rId7" Type="http://schemas.openxmlformats.org/officeDocument/2006/relationships/image" Target="../media/image10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37.png"/><Relationship Id="rId18" Type="http://schemas.openxmlformats.org/officeDocument/2006/relationships/oleObject" Target="../embeddings/oleObject13.bin"/><Relationship Id="rId3" Type="http://schemas.openxmlformats.org/officeDocument/2006/relationships/oleObject" Target="../embeddings/oleObject8.bin"/><Relationship Id="rId21" Type="http://schemas.openxmlformats.org/officeDocument/2006/relationships/image" Target="../media/image45.jpeg"/><Relationship Id="rId7" Type="http://schemas.openxmlformats.org/officeDocument/2006/relationships/image" Target="../media/image41.jpeg"/><Relationship Id="rId12" Type="http://schemas.openxmlformats.org/officeDocument/2006/relationships/oleObject" Target="../embeddings/oleObject10.bin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2.bin"/><Relationship Id="rId20" Type="http://schemas.openxmlformats.org/officeDocument/2006/relationships/image" Target="../media/image44.jpeg"/><Relationship Id="rId1" Type="http://schemas.openxmlformats.org/officeDocument/2006/relationships/vmlDrawing" Target="../drawings/vmlDrawing4.vml"/><Relationship Id="rId6" Type="http://schemas.openxmlformats.org/officeDocument/2006/relationships/image" Target="../media/image40.jpeg"/><Relationship Id="rId11" Type="http://schemas.openxmlformats.org/officeDocument/2006/relationships/image" Target="../media/image43.jpeg"/><Relationship Id="rId5" Type="http://schemas.openxmlformats.org/officeDocument/2006/relationships/image" Target="../media/image39.jpeg"/><Relationship Id="rId15" Type="http://schemas.openxmlformats.org/officeDocument/2006/relationships/image" Target="../media/image38.png"/><Relationship Id="rId10" Type="http://schemas.openxmlformats.org/officeDocument/2006/relationships/image" Target="../media/image42.jpeg"/><Relationship Id="rId19" Type="http://schemas.openxmlformats.org/officeDocument/2006/relationships/image" Target="../media/image5.png"/><Relationship Id="rId4" Type="http://schemas.openxmlformats.org/officeDocument/2006/relationships/image" Target="../media/image35.png"/><Relationship Id="rId9" Type="http://schemas.openxmlformats.org/officeDocument/2006/relationships/image" Target="../media/image36.png"/><Relationship Id="rId14" Type="http://schemas.openxmlformats.org/officeDocument/2006/relationships/oleObject" Target="../embeddings/oleObject11.bin"/><Relationship Id="rId22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52.jpeg"/><Relationship Id="rId3" Type="http://schemas.openxmlformats.org/officeDocument/2006/relationships/image" Target="../media/image50.jpeg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7.png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48.png"/><Relationship Id="rId4" Type="http://schemas.openxmlformats.org/officeDocument/2006/relationships/image" Target="../media/image51.jpeg"/><Relationship Id="rId9" Type="http://schemas.openxmlformats.org/officeDocument/2006/relationships/oleObject" Target="../embeddings/oleObject16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57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18.png"/><Relationship Id="rId7" Type="http://schemas.openxmlformats.org/officeDocument/2006/relationships/image" Target="../media/image6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6.png"/><Relationship Id="rId5" Type="http://schemas.openxmlformats.org/officeDocument/2006/relationships/oleObject" Target="../embeddings/oleObject19.bin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image" Target="../media/image73.jpeg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91.png"/><Relationship Id="rId4" Type="http://schemas.openxmlformats.org/officeDocument/2006/relationships/oleObject" Target="../embeddings/oleObject24.bin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93.png"/><Relationship Id="rId4" Type="http://schemas.openxmlformats.org/officeDocument/2006/relationships/oleObject" Target="../embeddings/oleObject26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9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9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10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10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69.jpeg"/><Relationship Id="rId4" Type="http://schemas.openxmlformats.org/officeDocument/2006/relationships/image" Target="../media/image10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10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13.png"/><Relationship Id="rId5" Type="http://schemas.openxmlformats.org/officeDocument/2006/relationships/oleObject" Target="../embeddings/oleObject35.bin"/><Relationship Id="rId4" Type="http://schemas.openxmlformats.org/officeDocument/2006/relationships/image" Target="../media/image11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117.png"/><Relationship Id="rId4" Type="http://schemas.openxmlformats.org/officeDocument/2006/relationships/oleObject" Target="../embeddings/oleObject36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20.png"/><Relationship Id="rId5" Type="http://schemas.openxmlformats.org/officeDocument/2006/relationships/oleObject" Target="../embeddings/oleObject38.bin"/><Relationship Id="rId4" Type="http://schemas.openxmlformats.org/officeDocument/2006/relationships/image" Target="../media/image1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oleObject" Target="../embeddings/oleObject3.bin"/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11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4.bin"/><Relationship Id="rId10" Type="http://schemas.openxmlformats.org/officeDocument/2006/relationships/image" Target="../media/image12.jpeg"/><Relationship Id="rId4" Type="http://schemas.openxmlformats.org/officeDocument/2006/relationships/image" Target="../media/image8.jpeg"/><Relationship Id="rId9" Type="http://schemas.openxmlformats.org/officeDocument/2006/relationships/image" Target="../media/image11.jpeg"/><Relationship Id="rId1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12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12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12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124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12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129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13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13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4" Type="http://schemas.openxmlformats.org/officeDocument/2006/relationships/image" Target="../media/image13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4" Type="http://schemas.openxmlformats.org/officeDocument/2006/relationships/image" Target="../media/image13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4" Type="http://schemas.openxmlformats.org/officeDocument/2006/relationships/image" Target="../media/image1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7.jpeg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image" Target="../media/image22.w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83568" y="332656"/>
            <a:ext cx="8136904" cy="60016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sz="2400" dirty="0" smtClean="0"/>
              <a:t>-Hábitat </a:t>
            </a:r>
            <a:r>
              <a:rPr lang="es-ES" sz="2400" dirty="0"/>
              <a:t>de los hongos</a:t>
            </a:r>
            <a:endParaRPr lang="es-AR" sz="2400" dirty="0"/>
          </a:p>
          <a:p>
            <a:pPr algn="ctr">
              <a:lnSpc>
                <a:spcPct val="200000"/>
              </a:lnSpc>
            </a:pPr>
            <a:r>
              <a:rPr lang="es-ES" sz="2400" dirty="0" smtClean="0"/>
              <a:t>-Clasificación </a:t>
            </a:r>
            <a:r>
              <a:rPr lang="es-ES" sz="2400" dirty="0"/>
              <a:t>de las micosis</a:t>
            </a:r>
            <a:endParaRPr lang="es-AR" sz="2400" dirty="0"/>
          </a:p>
          <a:p>
            <a:pPr algn="ctr">
              <a:lnSpc>
                <a:spcPct val="200000"/>
              </a:lnSpc>
            </a:pPr>
            <a:r>
              <a:rPr lang="es-ES" sz="2400" dirty="0" smtClean="0"/>
              <a:t>-Clasificación </a:t>
            </a:r>
            <a:r>
              <a:rPr lang="es-ES" sz="2400" dirty="0"/>
              <a:t>de las micosis en relación </a:t>
            </a:r>
            <a:endParaRPr lang="es-ES" sz="2400" dirty="0" smtClean="0"/>
          </a:p>
          <a:p>
            <a:pPr algn="ctr">
              <a:lnSpc>
                <a:spcPct val="200000"/>
              </a:lnSpc>
            </a:pPr>
            <a:r>
              <a:rPr lang="es-ES" sz="2400" dirty="0" smtClean="0"/>
              <a:t>a </a:t>
            </a:r>
            <a:r>
              <a:rPr lang="es-ES" sz="2400" dirty="0"/>
              <a:t>su distribución topográfica</a:t>
            </a:r>
            <a:endParaRPr lang="es-AR" sz="2400" dirty="0"/>
          </a:p>
          <a:p>
            <a:pPr algn="ctr">
              <a:lnSpc>
                <a:spcPct val="200000"/>
              </a:lnSpc>
            </a:pPr>
            <a:r>
              <a:rPr lang="es-ES" sz="2400" dirty="0" smtClean="0"/>
              <a:t>-Mecanismo </a:t>
            </a:r>
            <a:r>
              <a:rPr lang="es-ES" sz="2400" dirty="0"/>
              <a:t>de transmisión de las micosis </a:t>
            </a:r>
            <a:endParaRPr lang="es-AR" sz="2400" dirty="0"/>
          </a:p>
          <a:p>
            <a:pPr algn="ctr">
              <a:lnSpc>
                <a:spcPct val="200000"/>
              </a:lnSpc>
            </a:pPr>
            <a:r>
              <a:rPr lang="es-ES" sz="2400" dirty="0" smtClean="0"/>
              <a:t>-Topografía </a:t>
            </a:r>
            <a:r>
              <a:rPr lang="es-ES" sz="2400" dirty="0"/>
              <a:t>y epidemiologia de las micosis.</a:t>
            </a:r>
            <a:endParaRPr lang="es-AR" sz="2400" dirty="0"/>
          </a:p>
          <a:p>
            <a:pPr algn="ctr">
              <a:lnSpc>
                <a:spcPct val="200000"/>
              </a:lnSpc>
            </a:pPr>
            <a:r>
              <a:rPr lang="es-ES" sz="2400" dirty="0" smtClean="0"/>
              <a:t>-Mecanismo </a:t>
            </a:r>
            <a:r>
              <a:rPr lang="es-ES" sz="2400" dirty="0"/>
              <a:t>de patogenia de las </a:t>
            </a:r>
            <a:endParaRPr lang="es-ES" sz="2400" dirty="0" smtClean="0"/>
          </a:p>
          <a:p>
            <a:pPr algn="ctr">
              <a:lnSpc>
                <a:spcPct val="200000"/>
              </a:lnSpc>
            </a:pPr>
            <a:r>
              <a:rPr lang="es-ES" sz="2400" dirty="0" smtClean="0"/>
              <a:t>micosis </a:t>
            </a:r>
            <a:r>
              <a:rPr lang="es-ES" sz="2400" dirty="0"/>
              <a:t>profundas y diseminadas</a:t>
            </a:r>
            <a:endParaRPr lang="es-AR" sz="2400" dirty="0"/>
          </a:p>
        </p:txBody>
      </p:sp>
    </p:spTree>
    <p:extLst>
      <p:ext uri="{BB962C8B-B14F-4D97-AF65-F5344CB8AC3E}">
        <p14:creationId xmlns:p14="http://schemas.microsoft.com/office/powerpoint/2010/main" val="2985433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69792" y="188640"/>
            <a:ext cx="8568952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s-ES" dirty="0" smtClean="0"/>
              <a:t>MECANISMO DE TRANSMISIÓN DE LAS MICOSIS</a:t>
            </a:r>
            <a:endParaRPr lang="es-AR" dirty="0"/>
          </a:p>
        </p:txBody>
      </p:sp>
      <p:sp>
        <p:nvSpPr>
          <p:cNvPr id="4" name="3 CuadroTexto"/>
          <p:cNvSpPr txBox="1"/>
          <p:nvPr/>
        </p:nvSpPr>
        <p:spPr>
          <a:xfrm>
            <a:off x="257654" y="620688"/>
            <a:ext cx="8687224" cy="30008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dirty="0" smtClean="0"/>
              <a:t>las micosis oportunistas se presentan en individuos con</a:t>
            </a:r>
          </a:p>
          <a:p>
            <a:pPr algn="ctr">
              <a:lnSpc>
                <a:spcPct val="150000"/>
              </a:lnSpc>
            </a:pPr>
            <a:r>
              <a:rPr lang="es-ES" dirty="0" smtClean="0"/>
              <a:t>1- alteraciones de la inmunidad celular, humoral, </a:t>
            </a:r>
          </a:p>
          <a:p>
            <a:pPr algn="ctr">
              <a:lnSpc>
                <a:spcPct val="150000"/>
              </a:lnSpc>
            </a:pPr>
            <a:r>
              <a:rPr lang="es-ES" dirty="0" smtClean="0"/>
              <a:t>2-con tratamiento de enfermedades oncohematologicas, </a:t>
            </a:r>
          </a:p>
          <a:p>
            <a:pPr algn="ctr">
              <a:lnSpc>
                <a:spcPct val="150000"/>
              </a:lnSpc>
            </a:pPr>
            <a:r>
              <a:rPr lang="es-ES" dirty="0" smtClean="0"/>
              <a:t>3-con tratamiento con corticoides</a:t>
            </a:r>
          </a:p>
          <a:p>
            <a:pPr algn="ctr">
              <a:lnSpc>
                <a:spcPct val="150000"/>
              </a:lnSpc>
            </a:pPr>
            <a:r>
              <a:rPr lang="es-ES" dirty="0" smtClean="0"/>
              <a:t>4-alteraciones metabólicas: diabetes</a:t>
            </a:r>
          </a:p>
          <a:p>
            <a:pPr algn="ctr">
              <a:lnSpc>
                <a:spcPct val="150000"/>
              </a:lnSpc>
            </a:pPr>
            <a:r>
              <a:rPr lang="es-ES" dirty="0" smtClean="0"/>
              <a:t>5- alteraciones anatómicas</a:t>
            </a:r>
          </a:p>
          <a:p>
            <a:pPr algn="ctr">
              <a:lnSpc>
                <a:spcPct val="150000"/>
              </a:lnSpc>
            </a:pPr>
            <a:r>
              <a:rPr lang="es-ES" dirty="0" smtClean="0"/>
              <a:t>6- a partir de reactivaciones de las micosis sistémicas 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57654" y="3717032"/>
            <a:ext cx="8681090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Los agentes etiológicos pueden entrar por vía inhalatoria, vía traumática o  </a:t>
            </a:r>
          </a:p>
          <a:p>
            <a:pPr algn="ctr"/>
            <a:r>
              <a:rPr lang="es-ES" dirty="0" smtClean="0"/>
              <a:t>por reactivación de foco preexistentes. </a:t>
            </a:r>
          </a:p>
          <a:p>
            <a:pPr algn="ctr"/>
            <a:r>
              <a:rPr lang="es-ES" dirty="0" smtClean="0"/>
              <a:t>Diseminarse por vía hemática diversos órganos </a:t>
            </a:r>
            <a:endParaRPr lang="es-AR" dirty="0"/>
          </a:p>
        </p:txBody>
      </p:sp>
      <p:sp>
        <p:nvSpPr>
          <p:cNvPr id="6" name="5 CuadroTexto"/>
          <p:cNvSpPr txBox="1"/>
          <p:nvPr/>
        </p:nvSpPr>
        <p:spPr>
          <a:xfrm>
            <a:off x="687574" y="4653136"/>
            <a:ext cx="79888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u="sng" dirty="0" smtClean="0"/>
              <a:t>Agentes </a:t>
            </a:r>
            <a:r>
              <a:rPr lang="es-ES" b="1" u="sng" dirty="0" err="1" smtClean="0"/>
              <a:t>etiologicos</a:t>
            </a:r>
            <a:endParaRPr lang="es-ES" b="1" u="sng" dirty="0" smtClean="0"/>
          </a:p>
          <a:p>
            <a:pPr algn="ctr"/>
            <a:r>
              <a:rPr lang="es-ES" dirty="0" smtClean="0"/>
              <a:t>Genero </a:t>
            </a:r>
            <a:r>
              <a:rPr lang="es-ES" i="1" dirty="0" smtClean="0"/>
              <a:t>Cándida</a:t>
            </a:r>
          </a:p>
          <a:p>
            <a:pPr algn="ctr"/>
            <a:r>
              <a:rPr lang="es-ES" dirty="0" smtClean="0"/>
              <a:t>Genero </a:t>
            </a:r>
            <a:r>
              <a:rPr lang="es-ES" i="1" dirty="0" smtClean="0"/>
              <a:t>Aspergillus</a:t>
            </a:r>
          </a:p>
          <a:p>
            <a:pPr algn="ctr"/>
            <a:r>
              <a:rPr lang="es-ES" dirty="0" err="1" smtClean="0"/>
              <a:t>Flia</a:t>
            </a:r>
            <a:r>
              <a:rPr lang="es-ES" dirty="0" smtClean="0"/>
              <a:t>. </a:t>
            </a:r>
            <a:r>
              <a:rPr lang="es-ES" i="1" dirty="0" smtClean="0"/>
              <a:t>Mucorales</a:t>
            </a:r>
          </a:p>
          <a:p>
            <a:pPr algn="ctr"/>
            <a:r>
              <a:rPr lang="es-ES" dirty="0" smtClean="0"/>
              <a:t>Genero </a:t>
            </a:r>
            <a:r>
              <a:rPr lang="es-ES" i="1" dirty="0" smtClean="0"/>
              <a:t>Cándida</a:t>
            </a:r>
            <a:r>
              <a:rPr lang="es-ES" dirty="0" smtClean="0"/>
              <a:t> (infección endógena)</a:t>
            </a:r>
          </a:p>
          <a:p>
            <a:pPr algn="ctr"/>
            <a:r>
              <a:rPr lang="es-ES" i="1" dirty="0" smtClean="0"/>
              <a:t>Pneumosistis jirovesis </a:t>
            </a:r>
          </a:p>
          <a:p>
            <a:pPr algn="ctr"/>
            <a:r>
              <a:rPr lang="es-ES" i="1" dirty="0" err="1" smtClean="0"/>
              <a:t>Cryptococcus</a:t>
            </a:r>
            <a:r>
              <a:rPr lang="es-ES" i="1" dirty="0" smtClean="0"/>
              <a:t> </a:t>
            </a:r>
            <a:r>
              <a:rPr lang="es-ES" i="1" dirty="0" err="1" smtClean="0"/>
              <a:t>neoformas</a:t>
            </a:r>
            <a:r>
              <a:rPr lang="es-ES" i="1" dirty="0" smtClean="0"/>
              <a:t> o </a:t>
            </a:r>
            <a:r>
              <a:rPr lang="es-ES" i="1" dirty="0" err="1" smtClean="0"/>
              <a:t>Cryptococcus</a:t>
            </a:r>
            <a:r>
              <a:rPr lang="es-ES" i="1" dirty="0" smtClean="0"/>
              <a:t> </a:t>
            </a:r>
            <a:r>
              <a:rPr lang="es-ES" i="1" dirty="0" err="1" smtClean="0"/>
              <a:t>gatti</a:t>
            </a:r>
            <a:endParaRPr lang="es-AR" i="1" dirty="0"/>
          </a:p>
        </p:txBody>
      </p:sp>
    </p:spTree>
    <p:extLst>
      <p:ext uri="{BB962C8B-B14F-4D97-AF65-F5344CB8AC3E}">
        <p14:creationId xmlns:p14="http://schemas.microsoft.com/office/powerpoint/2010/main" val="911214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5940152" y="3151095"/>
            <a:ext cx="3096344" cy="34462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aphicFrame>
        <p:nvGraphicFramePr>
          <p:cNvPr id="50178" name="Object 3"/>
          <p:cNvGraphicFramePr>
            <a:graphicFrameLocks noChangeAspect="1"/>
          </p:cNvGraphicFramePr>
          <p:nvPr/>
        </p:nvGraphicFramePr>
        <p:xfrm>
          <a:off x="444500" y="857250"/>
          <a:ext cx="1460500" cy="2605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6" name="Foto de Photo Editor" r:id="rId3" imgW="4896533" imgH="7763959" progId="MSPhotoEd.3">
                  <p:embed/>
                </p:oleObj>
              </mc:Choice>
              <mc:Fallback>
                <p:oleObj name="Foto de Photo Editor" r:id="rId3" imgW="4896533" imgH="776395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500" y="857250"/>
                        <a:ext cx="1460500" cy="2605088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CC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79" name="Object 4"/>
          <p:cNvGraphicFramePr>
            <a:graphicFrameLocks noChangeAspect="1"/>
          </p:cNvGraphicFramePr>
          <p:nvPr/>
        </p:nvGraphicFramePr>
        <p:xfrm>
          <a:off x="2286000" y="285750"/>
          <a:ext cx="1364545" cy="2420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7" name="Foto de Photo Editor" r:id="rId5" imgW="4667902" imgH="7361905" progId="MSPhotoEd.3">
                  <p:embed/>
                </p:oleObj>
              </mc:Choice>
              <mc:Fallback>
                <p:oleObj name="Foto de Photo Editor" r:id="rId5" imgW="4667902" imgH="736190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285750"/>
                        <a:ext cx="1364545" cy="2420938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CC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1" name="Rectangle 7"/>
          <p:cNvSpPr>
            <a:spLocks noChangeArrowheads="1"/>
          </p:cNvSpPr>
          <p:nvPr/>
        </p:nvSpPr>
        <p:spPr bwMode="auto">
          <a:xfrm>
            <a:off x="3581828" y="5696367"/>
            <a:ext cx="21868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" altLang="es-AR" sz="2400" b="1" dirty="0">
                <a:solidFill>
                  <a:schemeClr val="tx1"/>
                </a:solidFill>
                <a:latin typeface="Arial" charset="0"/>
              </a:rPr>
              <a:t>CANDIDIASIS</a:t>
            </a:r>
            <a:endParaRPr lang="es-AR" altLang="es-AR" sz="24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0182" name="Rectangle 2"/>
          <p:cNvSpPr>
            <a:spLocks noChangeArrowheads="1"/>
          </p:cNvSpPr>
          <p:nvPr/>
        </p:nvSpPr>
        <p:spPr bwMode="auto">
          <a:xfrm>
            <a:off x="659167" y="2981818"/>
            <a:ext cx="250902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ES" altLang="es-AR" sz="1600" dirty="0" err="1">
                <a:solidFill>
                  <a:schemeClr val="tx1"/>
                </a:solidFill>
                <a:latin typeface="Arial" charset="0"/>
                <a:cs typeface="Arial" charset="0"/>
              </a:rPr>
              <a:t>Muguet</a:t>
            </a:r>
            <a:r>
              <a:rPr lang="es-ES" altLang="es-AR" sz="1600" dirty="0">
                <a:solidFill>
                  <a:schemeClr val="tx1"/>
                </a:solidFill>
                <a:latin typeface="Arial" charset="0"/>
                <a:cs typeface="Arial" charset="0"/>
              </a:rPr>
              <a:t> y queilitis angular</a:t>
            </a:r>
            <a:endParaRPr lang="en-US" altLang="es-AR" sz="16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50183" name="Rectangle 2"/>
          <p:cNvSpPr>
            <a:spLocks noChangeArrowheads="1"/>
          </p:cNvSpPr>
          <p:nvPr/>
        </p:nvSpPr>
        <p:spPr bwMode="auto">
          <a:xfrm>
            <a:off x="51956" y="5282337"/>
            <a:ext cx="17145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es-AR" sz="1600" dirty="0" err="1">
                <a:solidFill>
                  <a:schemeClr val="tx1"/>
                </a:solidFill>
                <a:latin typeface="Arial" charset="0"/>
                <a:cs typeface="Arial" charset="0"/>
              </a:rPr>
              <a:t>Onixis</a:t>
            </a:r>
            <a:r>
              <a:rPr lang="es-ES" altLang="es-AR" sz="1600" dirty="0">
                <a:solidFill>
                  <a:schemeClr val="tx1"/>
                </a:solidFill>
                <a:latin typeface="Arial" charset="0"/>
                <a:cs typeface="Arial" charset="0"/>
              </a:rPr>
              <a:t> con </a:t>
            </a:r>
            <a:r>
              <a:rPr lang="es-ES" altLang="es-AR" sz="1600" dirty="0" err="1">
                <a:solidFill>
                  <a:schemeClr val="tx1"/>
                </a:solidFill>
                <a:latin typeface="Arial" charset="0"/>
                <a:cs typeface="Arial" charset="0"/>
              </a:rPr>
              <a:t>perionixis</a:t>
            </a:r>
            <a:endParaRPr lang="es-AR" altLang="es-AR" sz="16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pic>
        <p:nvPicPr>
          <p:cNvPr id="50184" name="Picture 3" descr="C:\WINDOWS\Escritorio\Mi Maletín\uña candid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3929063"/>
            <a:ext cx="1230489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5" name="Rectangle 4"/>
          <p:cNvSpPr>
            <a:spLocks noChangeArrowheads="1"/>
          </p:cNvSpPr>
          <p:nvPr/>
        </p:nvSpPr>
        <p:spPr bwMode="auto">
          <a:xfrm>
            <a:off x="3647348" y="4643438"/>
            <a:ext cx="19960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ES" altLang="es-AR" sz="1600" dirty="0">
                <a:solidFill>
                  <a:schemeClr val="tx1"/>
                </a:solidFill>
                <a:latin typeface="Arial" charset="0"/>
                <a:cs typeface="Arial" charset="0"/>
              </a:rPr>
              <a:t>Dermatitis del pañal</a:t>
            </a:r>
          </a:p>
        </p:txBody>
      </p:sp>
      <p:pic>
        <p:nvPicPr>
          <p:cNvPr id="50186" name="Picture 6" descr="C:\WINDOWS\Escritorio\Mi Maletín\interdigital candid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571500"/>
            <a:ext cx="1772356" cy="20002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7" name="Picture 9" descr="A:\beb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3000375"/>
            <a:ext cx="2072923" cy="16446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9" name="Picture 3" descr="A:\balanopostitis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1" y="3857626"/>
            <a:ext cx="1563511" cy="15414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90" name="16 CuadroTexto"/>
          <p:cNvSpPr txBox="1">
            <a:spLocks noChangeArrowheads="1"/>
          </p:cNvSpPr>
          <p:nvPr/>
        </p:nvSpPr>
        <p:spPr bwMode="auto">
          <a:xfrm>
            <a:off x="1841501" y="5357813"/>
            <a:ext cx="14366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r>
              <a:rPr lang="es-AR" altLang="es-AR" sz="1600" dirty="0" err="1">
                <a:solidFill>
                  <a:schemeClr val="tx1"/>
                </a:solidFill>
                <a:latin typeface="Arial" charset="0"/>
                <a:cs typeface="Arial" charset="0"/>
              </a:rPr>
              <a:t>balanopostitis</a:t>
            </a:r>
            <a:endParaRPr lang="es-ES" altLang="es-AR" sz="16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pic>
        <p:nvPicPr>
          <p:cNvPr id="50191" name="Picture 3" descr="candidiasis6"/>
          <p:cNvPicPr>
            <a:picLocks noChangeAspect="1" noChangeArrowheads="1"/>
          </p:cNvPicPr>
          <p:nvPr/>
        </p:nvPicPr>
        <p:blipFill>
          <a:blip r:embed="rId11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1" b="9053"/>
          <a:stretch>
            <a:fillRect/>
          </a:stretch>
        </p:blipFill>
        <p:spPr bwMode="auto">
          <a:xfrm>
            <a:off x="4064001" y="285751"/>
            <a:ext cx="2063044" cy="25622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93" name="Picture 6" descr="C:\WINDOWS\Escritorio\Mi Maletín\levaduras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643" y="3787770"/>
            <a:ext cx="1491701" cy="108139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94" name="20 CuadroTexto"/>
          <p:cNvSpPr txBox="1">
            <a:spLocks noChangeArrowheads="1"/>
          </p:cNvSpPr>
          <p:nvPr/>
        </p:nvSpPr>
        <p:spPr bwMode="auto">
          <a:xfrm>
            <a:off x="6127045" y="3344665"/>
            <a:ext cx="1762021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r>
              <a:rPr lang="es-AR" altLang="es-AR" sz="1800" dirty="0">
                <a:solidFill>
                  <a:schemeClr val="tx1"/>
                </a:solidFill>
              </a:rPr>
              <a:t>DIAGNOSTICO</a:t>
            </a:r>
            <a:endParaRPr lang="es-ES" altLang="es-AR" sz="1800" dirty="0">
              <a:solidFill>
                <a:schemeClr val="tx1"/>
              </a:solidFill>
            </a:endParaRPr>
          </a:p>
        </p:txBody>
      </p:sp>
      <p:sp>
        <p:nvSpPr>
          <p:cNvPr id="50196" name="22 CuadroTexto"/>
          <p:cNvSpPr txBox="1">
            <a:spLocks noChangeArrowheads="1"/>
          </p:cNvSpPr>
          <p:nvPr/>
        </p:nvSpPr>
        <p:spPr bwMode="auto">
          <a:xfrm>
            <a:off x="6410994" y="4938743"/>
            <a:ext cx="21590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pPr algn="ctr"/>
            <a:r>
              <a:rPr lang="es-AR" altLang="es-AR" sz="1800" dirty="0">
                <a:solidFill>
                  <a:schemeClr val="tx1"/>
                </a:solidFill>
              </a:rPr>
              <a:t>Levaduras con o sin seudomicelio</a:t>
            </a:r>
            <a:endParaRPr lang="es-ES" altLang="es-AR" sz="1800" dirty="0">
              <a:solidFill>
                <a:schemeClr val="tx1"/>
              </a:solidFill>
            </a:endParaRPr>
          </a:p>
        </p:txBody>
      </p:sp>
      <p:sp>
        <p:nvSpPr>
          <p:cNvPr id="50197" name="23 CuadroTexto"/>
          <p:cNvSpPr txBox="1">
            <a:spLocks noChangeArrowheads="1"/>
          </p:cNvSpPr>
          <p:nvPr/>
        </p:nvSpPr>
        <p:spPr bwMode="auto">
          <a:xfrm>
            <a:off x="6445977" y="5662989"/>
            <a:ext cx="2089033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pPr algn="ctr"/>
            <a:r>
              <a:rPr lang="es-AR" altLang="es-AR" sz="1800" dirty="0">
                <a:solidFill>
                  <a:schemeClr val="tx1"/>
                </a:solidFill>
              </a:rPr>
              <a:t>Identificación por </a:t>
            </a:r>
            <a:endParaRPr lang="es-AR" altLang="es-AR" sz="1800" dirty="0" smtClean="0">
              <a:solidFill>
                <a:schemeClr val="tx1"/>
              </a:solidFill>
            </a:endParaRPr>
          </a:p>
          <a:p>
            <a:pPr algn="ctr"/>
            <a:r>
              <a:rPr lang="es-AR" altLang="es-AR" sz="1800" dirty="0" smtClean="0">
                <a:solidFill>
                  <a:schemeClr val="tx1"/>
                </a:solidFill>
              </a:rPr>
              <a:t>pruebas </a:t>
            </a:r>
            <a:r>
              <a:rPr lang="es-AR" altLang="es-AR" sz="1800" dirty="0">
                <a:solidFill>
                  <a:schemeClr val="tx1"/>
                </a:solidFill>
              </a:rPr>
              <a:t>bioquímicas</a:t>
            </a:r>
            <a:endParaRPr lang="es-ES" altLang="es-AR" sz="1800" dirty="0">
              <a:solidFill>
                <a:schemeClr val="tx1"/>
              </a:solidFill>
            </a:endParaRPr>
          </a:p>
        </p:txBody>
      </p:sp>
      <p:sp>
        <p:nvSpPr>
          <p:cNvPr id="50198" name="24 CuadroTexto"/>
          <p:cNvSpPr txBox="1">
            <a:spLocks noChangeArrowheads="1"/>
          </p:cNvSpPr>
          <p:nvPr/>
        </p:nvSpPr>
        <p:spPr bwMode="auto">
          <a:xfrm>
            <a:off x="4172503" y="5097671"/>
            <a:ext cx="10054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r>
              <a:rPr lang="es-AR" altLang="es-AR" sz="1800" dirty="0" smtClean="0">
                <a:solidFill>
                  <a:schemeClr val="tx1"/>
                </a:solidFill>
              </a:rPr>
              <a:t>Vaginitis</a:t>
            </a:r>
            <a:endParaRPr lang="es-ES" altLang="es-AR" sz="1800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664490" y="2183368"/>
            <a:ext cx="1066510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intertrigo</a:t>
            </a:r>
            <a:endParaRPr lang="es-AR" dirty="0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95274" y="3576306"/>
            <a:ext cx="1631394" cy="95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55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6516216" y="3120379"/>
            <a:ext cx="2534371" cy="33329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1155700" y="0"/>
            <a:ext cx="6553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b="1" dirty="0">
                <a:solidFill>
                  <a:schemeClr val="tx1"/>
                </a:solidFill>
                <a:latin typeface="Arial" charset="0"/>
              </a:rPr>
              <a:t>MALASSEZIOSIS</a:t>
            </a:r>
            <a:endParaRPr lang="es-ES" altLang="es-AR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317500" y="500063"/>
            <a:ext cx="86360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1800" b="1" dirty="0">
                <a:solidFill>
                  <a:schemeClr val="tx1"/>
                </a:solidFill>
                <a:latin typeface="Arial" charset="0"/>
              </a:rPr>
              <a:t>producidas por el genero </a:t>
            </a:r>
            <a:r>
              <a:rPr lang="es-ES_tradnl" altLang="es-AR" sz="1800" b="1" i="1" dirty="0" err="1">
                <a:solidFill>
                  <a:schemeClr val="tx1"/>
                </a:solidFill>
                <a:latin typeface="Arial" charset="0"/>
              </a:rPr>
              <a:t>Malassezia</a:t>
            </a:r>
            <a:r>
              <a:rPr lang="es-ES_tradnl" altLang="es-AR" sz="1800" b="1" i="1" dirty="0">
                <a:solidFill>
                  <a:schemeClr val="tx1"/>
                </a:solidFill>
                <a:latin typeface="Arial" charset="0"/>
              </a:rPr>
              <a:t> hay mas de 20 especies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s-AR" sz="1800" b="1" i="1" dirty="0" err="1">
                <a:solidFill>
                  <a:schemeClr val="tx1"/>
                </a:solidFill>
                <a:latin typeface="Arial" charset="0"/>
                <a:cs typeface="Arial" charset="0"/>
              </a:rPr>
              <a:t>Malassezia</a:t>
            </a:r>
            <a:r>
              <a:rPr lang="en-US" altLang="es-AR" sz="1800" b="1" i="1" dirty="0">
                <a:solidFill>
                  <a:schemeClr val="tx1"/>
                </a:solidFill>
                <a:latin typeface="Arial" charset="0"/>
                <a:cs typeface="Arial" charset="0"/>
              </a:rPr>
              <a:t> furfur    </a:t>
            </a:r>
            <a:r>
              <a:rPr lang="en-US" altLang="es-AR" sz="1800" b="1" i="1" dirty="0" err="1">
                <a:solidFill>
                  <a:schemeClr val="tx1"/>
                </a:solidFill>
                <a:latin typeface="Arial" charset="0"/>
                <a:cs typeface="Arial" charset="0"/>
              </a:rPr>
              <a:t>globosa</a:t>
            </a:r>
            <a:r>
              <a:rPr lang="en-US" altLang="es-AR" sz="1800" b="1" i="1" dirty="0">
                <a:solidFill>
                  <a:schemeClr val="tx1"/>
                </a:solidFill>
                <a:latin typeface="Arial" charset="0"/>
                <a:cs typeface="Arial" charset="0"/>
              </a:rPr>
              <a:t>  </a:t>
            </a:r>
            <a:r>
              <a:rPr lang="en-US" altLang="es-AR" sz="1800" b="1" i="1" dirty="0" err="1">
                <a:solidFill>
                  <a:schemeClr val="tx1"/>
                </a:solidFill>
                <a:latin typeface="Arial" charset="0"/>
                <a:cs typeface="Arial" charset="0"/>
              </a:rPr>
              <a:t>restricta</a:t>
            </a:r>
            <a:r>
              <a:rPr lang="en-US" altLang="es-AR" sz="1800" b="1" i="1" dirty="0">
                <a:solidFill>
                  <a:schemeClr val="tx1"/>
                </a:solidFill>
                <a:latin typeface="Arial" charset="0"/>
                <a:cs typeface="Arial" charset="0"/>
              </a:rPr>
              <a:t>  </a:t>
            </a:r>
            <a:r>
              <a:rPr lang="en-US" altLang="es-AR" sz="1800" b="1" i="1" dirty="0" err="1">
                <a:solidFill>
                  <a:schemeClr val="tx1"/>
                </a:solidFill>
                <a:latin typeface="Arial" charset="0"/>
                <a:cs typeface="Arial" charset="0"/>
              </a:rPr>
              <a:t>pachydermitis</a:t>
            </a:r>
            <a:r>
              <a:rPr lang="en-US" altLang="es-AR" sz="1800" b="1" i="1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en-US" altLang="es-AR" sz="1800" b="1" i="1" dirty="0" err="1">
                <a:solidFill>
                  <a:schemeClr val="tx1"/>
                </a:solidFill>
                <a:latin typeface="Arial" charset="0"/>
                <a:cs typeface="Arial" charset="0"/>
              </a:rPr>
              <a:t>etc</a:t>
            </a:r>
            <a:endParaRPr lang="en-US" altLang="es-AR" sz="1800" b="1" i="1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52228" name="8 CuadroTexto"/>
          <p:cNvSpPr txBox="1">
            <a:spLocks noChangeArrowheads="1"/>
          </p:cNvSpPr>
          <p:nvPr/>
        </p:nvSpPr>
        <p:spPr bwMode="auto">
          <a:xfrm>
            <a:off x="220413" y="2084814"/>
            <a:ext cx="8830174" cy="8309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pPr algn="ctr"/>
            <a:r>
              <a:rPr lang="es-AR" altLang="es-AR" dirty="0" err="1"/>
              <a:t>Clinica</a:t>
            </a:r>
            <a:r>
              <a:rPr lang="es-AR" altLang="es-AR" dirty="0"/>
              <a:t>: </a:t>
            </a:r>
          </a:p>
          <a:p>
            <a:pPr algn="ctr"/>
            <a:r>
              <a:rPr lang="es-AR" altLang="es-AR" dirty="0"/>
              <a:t>pitiriasis </a:t>
            </a:r>
            <a:r>
              <a:rPr lang="es-AR" altLang="es-AR" dirty="0" err="1"/>
              <a:t>versicolor</a:t>
            </a:r>
            <a:r>
              <a:rPr lang="es-AR" altLang="es-AR" dirty="0"/>
              <a:t>, dermatitis seborreica (caspa), sepsis (</a:t>
            </a:r>
            <a:r>
              <a:rPr lang="es-AR" altLang="es-AR" dirty="0" err="1"/>
              <a:t>funguemias</a:t>
            </a:r>
            <a:r>
              <a:rPr lang="es-AR" altLang="es-AR" dirty="0"/>
              <a:t>)</a:t>
            </a:r>
            <a:endParaRPr lang="es-ES" altLang="es-AR" dirty="0"/>
          </a:p>
        </p:txBody>
      </p:sp>
      <p:sp>
        <p:nvSpPr>
          <p:cNvPr id="52229" name="9 CuadroTexto"/>
          <p:cNvSpPr txBox="1">
            <a:spLocks noChangeArrowheads="1"/>
          </p:cNvSpPr>
          <p:nvPr/>
        </p:nvSpPr>
        <p:spPr bwMode="auto">
          <a:xfrm>
            <a:off x="1245277" y="1553807"/>
            <a:ext cx="5857116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r>
              <a:rPr lang="es-AR" altLang="es-AR" dirty="0" smtClean="0"/>
              <a:t> </a:t>
            </a:r>
            <a:r>
              <a:rPr lang="es-AR" altLang="es-AR" dirty="0" err="1" smtClean="0"/>
              <a:t>M</a:t>
            </a:r>
            <a:r>
              <a:rPr lang="es-AR" altLang="es-AR" i="1" dirty="0" err="1" smtClean="0"/>
              <a:t>alassezi</a:t>
            </a:r>
            <a:r>
              <a:rPr lang="es-AR" altLang="es-AR" dirty="0" err="1" smtClean="0"/>
              <a:t>a</a:t>
            </a:r>
            <a:r>
              <a:rPr lang="es-AR" altLang="es-AR" dirty="0" smtClean="0"/>
              <a:t> </a:t>
            </a:r>
            <a:r>
              <a:rPr lang="es-AR" altLang="es-AR" dirty="0"/>
              <a:t>una LEVADURA LIPOFILICA</a:t>
            </a:r>
            <a:endParaRPr lang="es-ES" altLang="es-AR" dirty="0"/>
          </a:p>
        </p:txBody>
      </p:sp>
      <p:pic>
        <p:nvPicPr>
          <p:cNvPr id="52230" name="Picture 2" descr="C:\WINDOWS\Escritorio\Mi Maletín\pitiriasis mej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33" y="3120379"/>
            <a:ext cx="1562100" cy="149542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1" name="Picture 8" descr="A:\pitiriasi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041650"/>
            <a:ext cx="1237545" cy="16478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2" name="Picture 4" descr="028"/>
          <p:cNvPicPr>
            <a:picLocks noChangeAspect="1" noChangeArrowheads="1"/>
          </p:cNvPicPr>
          <p:nvPr/>
        </p:nvPicPr>
        <p:blipFill>
          <a:blip r:embed="rId4" cstate="print">
            <a:lum bright="2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9"/>
          <a:stretch>
            <a:fillRect/>
          </a:stretch>
        </p:blipFill>
        <p:spPr bwMode="auto">
          <a:xfrm>
            <a:off x="3587914" y="3106524"/>
            <a:ext cx="1061156" cy="1433512"/>
          </a:xfrm>
          <a:prstGeom prst="rect">
            <a:avLst/>
          </a:prstGeom>
          <a:noFill/>
          <a:ln w="38100">
            <a:solidFill>
              <a:srgbClr val="FF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3" name="Picture 5" descr="A:\dermatiti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749" y="4748426"/>
            <a:ext cx="1583267" cy="13335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4" name="Picture 6" descr="A:\dermatitis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41650"/>
            <a:ext cx="1439333" cy="12112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5" name="Picture 2" descr="0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2" t="31708" r="26994" b="23170"/>
          <a:stretch>
            <a:fillRect/>
          </a:stretch>
        </p:blipFill>
        <p:spPr bwMode="auto">
          <a:xfrm>
            <a:off x="1245277" y="4748426"/>
            <a:ext cx="1315156" cy="1260475"/>
          </a:xfrm>
          <a:prstGeom prst="rect">
            <a:avLst/>
          </a:prstGeom>
          <a:noFill/>
          <a:ln w="38100">
            <a:solidFill>
              <a:srgbClr val="FF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WINDOWS\Escritorio\Mi Maletín\pitirosporum muy buen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659" y="3823280"/>
            <a:ext cx="2171975" cy="189172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7" name="17 CuadroTexto"/>
          <p:cNvSpPr txBox="1">
            <a:spLocks noChangeArrowheads="1"/>
          </p:cNvSpPr>
          <p:nvPr/>
        </p:nvSpPr>
        <p:spPr bwMode="auto">
          <a:xfrm>
            <a:off x="7078907" y="5685735"/>
            <a:ext cx="16401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r>
              <a:rPr lang="es-AR" altLang="es-AR" sz="1800" b="1" dirty="0" smtClean="0">
                <a:solidFill>
                  <a:schemeClr val="bg2"/>
                </a:solidFill>
              </a:rPr>
              <a:t>levaduras con</a:t>
            </a:r>
          </a:p>
          <a:p>
            <a:r>
              <a:rPr lang="es-AR" altLang="es-AR" sz="1800" b="1" dirty="0" smtClean="0">
                <a:solidFill>
                  <a:schemeClr val="bg2"/>
                </a:solidFill>
              </a:rPr>
              <a:t>micelios cortos</a:t>
            </a:r>
            <a:endParaRPr lang="es-ES" altLang="es-AR" sz="1800" b="1" dirty="0">
              <a:solidFill>
                <a:schemeClr val="bg2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 flipH="1">
            <a:off x="6732240" y="3166109"/>
            <a:ext cx="204433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bg2"/>
                </a:solidFill>
              </a:rPr>
              <a:t>DIAGNOSTICO</a:t>
            </a:r>
          </a:p>
          <a:p>
            <a:pPr algn="ctr"/>
            <a:r>
              <a:rPr lang="es-ES" sz="1600" b="1" dirty="0" smtClean="0">
                <a:solidFill>
                  <a:schemeClr val="bg2"/>
                </a:solidFill>
              </a:rPr>
              <a:t>Escamas con HOK</a:t>
            </a:r>
            <a:endParaRPr lang="es-AR" sz="1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01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2377723" y="4077072"/>
            <a:ext cx="6514757" cy="2592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aphicFrame>
        <p:nvGraphicFramePr>
          <p:cNvPr id="59394" name="Object 2"/>
          <p:cNvGraphicFramePr>
            <a:graphicFrameLocks noChangeAspect="1"/>
          </p:cNvGraphicFramePr>
          <p:nvPr/>
        </p:nvGraphicFramePr>
        <p:xfrm>
          <a:off x="381000" y="214314"/>
          <a:ext cx="1093612" cy="183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0" name="Foto de Photo Editor" r:id="rId3" imgW="4600000" imgH="6866667" progId="MSPhotoEd.3">
                  <p:embed/>
                </p:oleObj>
              </mc:Choice>
              <mc:Fallback>
                <p:oleObj name="Foto de Photo Editor" r:id="rId3" imgW="4600000" imgH="686666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14314"/>
                        <a:ext cx="1093612" cy="183832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137938" y="1976579"/>
            <a:ext cx="16001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AR" altLang="es-AR" sz="1600" b="1" dirty="0" err="1">
                <a:solidFill>
                  <a:schemeClr val="tx1"/>
                </a:solidFill>
                <a:latin typeface="Arial" charset="0"/>
              </a:rPr>
              <a:t>tinea</a:t>
            </a:r>
            <a:r>
              <a:rPr lang="es-AR" altLang="es-AR" sz="1600" b="1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s-AR" altLang="es-AR" sz="1600" b="1" dirty="0" err="1">
                <a:solidFill>
                  <a:schemeClr val="tx1"/>
                </a:solidFill>
                <a:latin typeface="Arial" charset="0"/>
              </a:rPr>
              <a:t>corporis</a:t>
            </a:r>
            <a:endParaRPr lang="es-AR" altLang="es-AR" sz="1600" b="1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59397" name="Picture 5" descr="A:\uña tricofitic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98571" y="2367136"/>
            <a:ext cx="1514122" cy="107156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8" name="Picture 6" descr="C:\WINDOWS\Escritorio\Mi Maletín\tiña cruris 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248" y="2116197"/>
            <a:ext cx="1827389" cy="12827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9" name="Rectangle 7"/>
          <p:cNvSpPr>
            <a:spLocks noChangeArrowheads="1"/>
          </p:cNvSpPr>
          <p:nvPr/>
        </p:nvSpPr>
        <p:spPr bwMode="auto">
          <a:xfrm>
            <a:off x="2810748" y="2116197"/>
            <a:ext cx="1292341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AR" altLang="es-AR" sz="1600" b="1" dirty="0" err="1">
                <a:solidFill>
                  <a:schemeClr val="tx1"/>
                </a:solidFill>
                <a:latin typeface="Arial" charset="0"/>
              </a:rPr>
              <a:t>tinea</a:t>
            </a:r>
            <a:r>
              <a:rPr lang="es-AR" altLang="es-AR" sz="16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s-AR" altLang="es-AR" sz="1600" b="1" dirty="0" err="1">
                <a:solidFill>
                  <a:schemeClr val="tx1"/>
                </a:solidFill>
                <a:latin typeface="Arial" charset="0"/>
              </a:rPr>
              <a:t>cruris</a:t>
            </a:r>
            <a:endParaRPr lang="es-AR" altLang="es-AR" sz="1600" b="1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59400" name="Picture 3" descr="C:\WINDOWS\Escritorio\Mi Maletín\dermatoficia de pie 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745" y="594445"/>
            <a:ext cx="1770944" cy="132238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401" name="Rectangle 4"/>
          <p:cNvSpPr>
            <a:spLocks noChangeArrowheads="1"/>
          </p:cNvSpPr>
          <p:nvPr/>
        </p:nvSpPr>
        <p:spPr bwMode="auto">
          <a:xfrm>
            <a:off x="375544" y="4666817"/>
            <a:ext cx="14510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AR" altLang="es-AR" sz="1600" b="1">
                <a:solidFill>
                  <a:schemeClr val="tx1"/>
                </a:solidFill>
                <a:latin typeface="Arial" charset="0"/>
              </a:rPr>
              <a:t>tinea manum</a:t>
            </a:r>
          </a:p>
        </p:txBody>
      </p:sp>
      <p:graphicFrame>
        <p:nvGraphicFramePr>
          <p:cNvPr id="5940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3408667"/>
              </p:ext>
            </p:extLst>
          </p:nvPr>
        </p:nvGraphicFramePr>
        <p:xfrm>
          <a:off x="248545" y="3166630"/>
          <a:ext cx="2125133" cy="1573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1" name="Foto de Photo Editor" r:id="rId8" imgW="4571429" imgH="2971429" progId="MSPhotoEd.3">
                  <p:embed/>
                </p:oleObj>
              </mc:Choice>
              <mc:Fallback>
                <p:oleObj name="Foto de Photo Editor" r:id="rId8" imgW="4571429" imgH="297142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545" y="3166630"/>
                        <a:ext cx="2125133" cy="1573212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403" name="Rectangle 2"/>
          <p:cNvSpPr>
            <a:spLocks noChangeArrowheads="1"/>
          </p:cNvSpPr>
          <p:nvPr/>
        </p:nvSpPr>
        <p:spPr bwMode="auto">
          <a:xfrm>
            <a:off x="3853745" y="1523131"/>
            <a:ext cx="1314784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AR" altLang="es-AR" sz="1600" b="1">
                <a:solidFill>
                  <a:schemeClr val="tx1"/>
                </a:solidFill>
                <a:latin typeface="Arial" charset="0"/>
              </a:rPr>
              <a:t>tinea  pedis</a:t>
            </a:r>
          </a:p>
        </p:txBody>
      </p:sp>
      <p:pic>
        <p:nvPicPr>
          <p:cNvPr id="59404" name="Picture 3" descr="C:\WINDOWS\Escritorio\Mi Maletín\INTERDIGITAL DE PI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214313"/>
            <a:ext cx="1409700" cy="136048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405" name="Rectangle 5"/>
          <p:cNvSpPr>
            <a:spLocks noChangeArrowheads="1"/>
          </p:cNvSpPr>
          <p:nvPr/>
        </p:nvSpPr>
        <p:spPr bwMode="auto">
          <a:xfrm>
            <a:off x="5511918" y="1428751"/>
            <a:ext cx="2058577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AR" altLang="es-AR" sz="1600" b="1" dirty="0" err="1">
                <a:solidFill>
                  <a:schemeClr val="tx1"/>
                </a:solidFill>
                <a:latin typeface="Arial" charset="0"/>
              </a:rPr>
              <a:t>tinea</a:t>
            </a:r>
            <a:r>
              <a:rPr lang="es-AR" altLang="es-AR" sz="1600" b="1" dirty="0">
                <a:solidFill>
                  <a:schemeClr val="tx1"/>
                </a:solidFill>
                <a:latin typeface="Arial" charset="0"/>
              </a:rPr>
              <a:t>  interdigitales</a:t>
            </a:r>
          </a:p>
          <a:p>
            <a:pPr algn="ctr"/>
            <a:r>
              <a:rPr lang="es-AR" altLang="es-AR" sz="1600" b="1" dirty="0">
                <a:solidFill>
                  <a:schemeClr val="tx1"/>
                </a:solidFill>
                <a:latin typeface="Arial" charset="0"/>
              </a:rPr>
              <a:t>pie de atleta</a:t>
            </a:r>
          </a:p>
        </p:txBody>
      </p:sp>
      <p:pic>
        <p:nvPicPr>
          <p:cNvPr id="59406" name="Picture 5" descr="C:\WINDOWS\Escritorio\Mi Maletín\DERMATOFITO DIRECTO BUEN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874" y="4671295"/>
            <a:ext cx="1658881" cy="1264529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940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2417581"/>
              </p:ext>
            </p:extLst>
          </p:nvPr>
        </p:nvGraphicFramePr>
        <p:xfrm>
          <a:off x="2520066" y="4682066"/>
          <a:ext cx="1529644" cy="1350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2" name="Foto de Photo Editor" r:id="rId12" imgW="4619048" imgH="3629532" progId="MSPhotoEd.3">
                  <p:embed/>
                </p:oleObj>
              </mc:Choice>
              <mc:Fallback>
                <p:oleObj name="Foto de Photo Editor" r:id="rId12" imgW="4619048" imgH="362953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0066" y="4682066"/>
                        <a:ext cx="1529644" cy="13509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409" name="17 CuadroTexto"/>
          <p:cNvSpPr txBox="1">
            <a:spLocks noChangeArrowheads="1"/>
          </p:cNvSpPr>
          <p:nvPr/>
        </p:nvSpPr>
        <p:spPr bwMode="auto">
          <a:xfrm>
            <a:off x="7442870" y="6009522"/>
            <a:ext cx="1403230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r>
              <a:rPr lang="es-AR" altLang="es-AR" sz="1600" i="1" dirty="0" err="1">
                <a:solidFill>
                  <a:schemeClr val="tx1"/>
                </a:solidFill>
              </a:rPr>
              <a:t>Trichophyton</a:t>
            </a:r>
            <a:r>
              <a:rPr lang="es-AR" altLang="es-AR" sz="1600" i="1" dirty="0">
                <a:solidFill>
                  <a:schemeClr val="tx1"/>
                </a:solidFill>
              </a:rPr>
              <a:t> </a:t>
            </a:r>
            <a:endParaRPr lang="es-AR" altLang="es-AR" sz="1600" b="1" u="sng" dirty="0">
              <a:solidFill>
                <a:schemeClr val="tx1"/>
              </a:solidFill>
            </a:endParaRPr>
          </a:p>
        </p:txBody>
      </p:sp>
      <p:graphicFrame>
        <p:nvGraphicFramePr>
          <p:cNvPr id="5941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1673628"/>
              </p:ext>
            </p:extLst>
          </p:nvPr>
        </p:nvGraphicFramePr>
        <p:xfrm>
          <a:off x="1651001" y="404664"/>
          <a:ext cx="1460500" cy="159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3" name="Foto de Photo Editor" r:id="rId14" imgW="4944165" imgH="6125430" progId="MSPhotoEd.3">
                  <p:embed/>
                </p:oleObj>
              </mc:Choice>
              <mc:Fallback>
                <p:oleObj name="Foto de Photo Editor" r:id="rId14" imgW="4944165" imgH="612543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1001" y="404664"/>
                        <a:ext cx="1460500" cy="15922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411" name="19 CuadroTexto"/>
          <p:cNvSpPr txBox="1">
            <a:spLocks noChangeArrowheads="1"/>
          </p:cNvSpPr>
          <p:nvPr/>
        </p:nvSpPr>
        <p:spPr bwMode="auto">
          <a:xfrm>
            <a:off x="1651001" y="476101"/>
            <a:ext cx="1453444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r>
              <a:rPr lang="es-AR" altLang="es-AR" sz="1600" dirty="0" err="1">
                <a:solidFill>
                  <a:schemeClr val="tx1"/>
                </a:solidFill>
              </a:rPr>
              <a:t>Tinea</a:t>
            </a:r>
            <a:r>
              <a:rPr lang="es-AR" altLang="es-AR" sz="1600" dirty="0">
                <a:solidFill>
                  <a:schemeClr val="tx1"/>
                </a:solidFill>
              </a:rPr>
              <a:t> </a:t>
            </a:r>
            <a:r>
              <a:rPr lang="es-AR" altLang="es-AR" sz="1600" dirty="0" err="1">
                <a:solidFill>
                  <a:schemeClr val="tx1"/>
                </a:solidFill>
              </a:rPr>
              <a:t>capitis</a:t>
            </a:r>
            <a:endParaRPr lang="es-ES" altLang="es-AR" sz="1600" dirty="0">
              <a:solidFill>
                <a:schemeClr val="tx1"/>
              </a:solidFill>
            </a:endParaRPr>
          </a:p>
        </p:txBody>
      </p:sp>
      <p:graphicFrame>
        <p:nvGraphicFramePr>
          <p:cNvPr id="594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6347117"/>
              </p:ext>
            </p:extLst>
          </p:nvPr>
        </p:nvGraphicFramePr>
        <p:xfrm>
          <a:off x="7620000" y="214314"/>
          <a:ext cx="1189567" cy="2538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4" name="Foto de Photo Editor" r:id="rId16" imgW="1409897" imgH="2142857" progId="MSPhotoEd.3">
                  <p:embed/>
                </p:oleObj>
              </mc:Choice>
              <mc:Fallback>
                <p:oleObj name="Foto de Photo Editor" r:id="rId16" imgW="1409897" imgH="21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214314"/>
                        <a:ext cx="1189567" cy="2538411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FFCC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414" name="22 Rectángulo"/>
          <p:cNvSpPr>
            <a:spLocks noChangeArrowheads="1"/>
          </p:cNvSpPr>
          <p:nvPr/>
        </p:nvSpPr>
        <p:spPr bwMode="auto">
          <a:xfrm>
            <a:off x="7536579" y="214314"/>
            <a:ext cx="126509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AR" altLang="es-AR" sz="1600" b="1" dirty="0" err="1">
                <a:solidFill>
                  <a:schemeClr val="tx1"/>
                </a:solidFill>
              </a:rPr>
              <a:t>tinea</a:t>
            </a:r>
            <a:r>
              <a:rPr lang="es-AR" altLang="es-AR" sz="1600" b="1" dirty="0">
                <a:solidFill>
                  <a:schemeClr val="tx1"/>
                </a:solidFill>
              </a:rPr>
              <a:t> </a:t>
            </a:r>
            <a:r>
              <a:rPr lang="es-AR" altLang="es-AR" sz="1600" b="1" dirty="0" err="1">
                <a:solidFill>
                  <a:schemeClr val="tx1"/>
                </a:solidFill>
              </a:rPr>
              <a:t>barbae</a:t>
            </a:r>
            <a:endParaRPr lang="es-AR" altLang="es-AR" sz="1600" dirty="0">
              <a:solidFill>
                <a:schemeClr val="tx1"/>
              </a:solidFill>
            </a:endParaRPr>
          </a:p>
        </p:txBody>
      </p:sp>
      <p:graphicFrame>
        <p:nvGraphicFramePr>
          <p:cNvPr id="5941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929534"/>
              </p:ext>
            </p:extLst>
          </p:nvPr>
        </p:nvGraphicFramePr>
        <p:xfrm>
          <a:off x="5168529" y="2079039"/>
          <a:ext cx="1159933" cy="182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5" name="Foto de Photo Editor" r:id="rId18" imgW="1533739" imgH="2142857" progId="MSPhotoEd.3">
                  <p:embed/>
                </p:oleObj>
              </mc:Choice>
              <mc:Fallback>
                <p:oleObj name="Foto de Photo Editor" r:id="rId18" imgW="1533739" imgH="21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8529" y="2079039"/>
                        <a:ext cx="1159933" cy="182403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FF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416" name="24 CuadroTexto"/>
          <p:cNvSpPr txBox="1">
            <a:spLocks noChangeArrowheads="1"/>
          </p:cNvSpPr>
          <p:nvPr/>
        </p:nvSpPr>
        <p:spPr bwMode="auto">
          <a:xfrm>
            <a:off x="317908" y="2441252"/>
            <a:ext cx="2084225" cy="4616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r>
              <a:rPr lang="es-AR" altLang="es-AR" dirty="0"/>
              <a:t>TRICOFICIAS</a:t>
            </a:r>
            <a:endParaRPr lang="es-ES" altLang="es-AR" dirty="0"/>
          </a:p>
        </p:txBody>
      </p:sp>
      <p:sp>
        <p:nvSpPr>
          <p:cNvPr id="2" name="1 CuadroTexto"/>
          <p:cNvSpPr txBox="1"/>
          <p:nvPr/>
        </p:nvSpPr>
        <p:spPr>
          <a:xfrm>
            <a:off x="2891850" y="4245657"/>
            <a:ext cx="4551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DIAGNOSTICO examen de escamas con HOK </a:t>
            </a:r>
            <a:endParaRPr lang="es-AR" b="1" dirty="0">
              <a:solidFill>
                <a:schemeClr val="bg1"/>
              </a:solidFill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5452270" y="3644522"/>
            <a:ext cx="2489784" cy="33855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AR" sz="1600" b="1" dirty="0">
                <a:solidFill>
                  <a:schemeClr val="tx1"/>
                </a:solidFill>
                <a:latin typeface="Arial" charset="0"/>
              </a:rPr>
              <a:t>tinea </a:t>
            </a:r>
            <a:r>
              <a:rPr lang="es-AR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 </a:t>
            </a:r>
            <a:r>
              <a:rPr lang="es-AR" sz="1600" b="1" dirty="0" err="1">
                <a:solidFill>
                  <a:schemeClr val="tx1"/>
                </a:solidFill>
                <a:latin typeface="Arial" charset="0"/>
              </a:rPr>
              <a:t>ungueum</a:t>
            </a:r>
            <a:r>
              <a:rPr lang="es-AR" sz="1600" b="1" dirty="0">
                <a:solidFill>
                  <a:schemeClr val="tx1"/>
                </a:solidFill>
                <a:latin typeface="Arial" charset="0"/>
              </a:rPr>
              <a:t> (onixis)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2809901" y="6033029"/>
            <a:ext cx="956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muestra</a:t>
            </a:r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140082" y="5855635"/>
            <a:ext cx="1754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Examen directo: 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micelio tabicado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99" y="4607777"/>
            <a:ext cx="1596281" cy="142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9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597" y="8833277"/>
            <a:ext cx="1908831" cy="2307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9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485" y="4581128"/>
            <a:ext cx="1206946" cy="14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222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17501" y="3573016"/>
            <a:ext cx="7710883" cy="29801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pic>
        <p:nvPicPr>
          <p:cNvPr id="60418" name="Picture 3" descr="C:\WINDOWS\Escritorio\Mi Maletín\KER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1" y="571500"/>
            <a:ext cx="1841500" cy="2538413"/>
          </a:xfrm>
          <a:prstGeom prst="rect">
            <a:avLst/>
          </a:prstGeom>
          <a:noFill/>
          <a:ln w="38100">
            <a:solidFill>
              <a:srgbClr val="CCE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9" name="Picture 4" descr="C:\WINDOWS\Escritorio\Mi Maletín\cuero cabellud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1" y="571500"/>
            <a:ext cx="1960276" cy="1431925"/>
          </a:xfrm>
          <a:prstGeom prst="rect">
            <a:avLst/>
          </a:prstGeom>
          <a:noFill/>
          <a:ln w="38100">
            <a:solidFill>
              <a:srgbClr val="CCE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1" name="Text Box 10"/>
          <p:cNvSpPr txBox="1">
            <a:spLocks noChangeArrowheads="1"/>
          </p:cNvSpPr>
          <p:nvPr/>
        </p:nvSpPr>
        <p:spPr bwMode="auto">
          <a:xfrm>
            <a:off x="310446" y="2909888"/>
            <a:ext cx="1693333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AR" altLang="es-AR" sz="2000" b="1" dirty="0">
                <a:solidFill>
                  <a:schemeClr val="tx1"/>
                </a:solidFill>
                <a:latin typeface="Arial" charset="0"/>
              </a:rPr>
              <a:t>QUERIÓN</a:t>
            </a:r>
            <a:endParaRPr lang="es-AR" altLang="es-AR" sz="20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0422" name="Rectangle 11"/>
          <p:cNvSpPr>
            <a:spLocks noChangeArrowheads="1"/>
          </p:cNvSpPr>
          <p:nvPr/>
        </p:nvSpPr>
        <p:spPr bwMode="auto">
          <a:xfrm>
            <a:off x="2477627" y="2872057"/>
            <a:ext cx="2194832" cy="40011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" altLang="es-AR" sz="2000" b="1" dirty="0">
                <a:solidFill>
                  <a:schemeClr val="bg2"/>
                </a:solidFill>
                <a:latin typeface="Arial" charset="0"/>
              </a:rPr>
              <a:t>MICROSPORIAS</a:t>
            </a:r>
          </a:p>
        </p:txBody>
      </p:sp>
      <p:sp>
        <p:nvSpPr>
          <p:cNvPr id="60423" name="Text Box 12"/>
          <p:cNvSpPr txBox="1">
            <a:spLocks noChangeArrowheads="1"/>
          </p:cNvSpPr>
          <p:nvPr/>
        </p:nvSpPr>
        <p:spPr bwMode="auto">
          <a:xfrm>
            <a:off x="406400" y="6553201"/>
            <a:ext cx="155786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AR" altLang="es-AR" sz="1000"/>
              <a:t>CENTRO MICOLOGIA</a:t>
            </a:r>
          </a:p>
        </p:txBody>
      </p:sp>
      <p:sp>
        <p:nvSpPr>
          <p:cNvPr id="60424" name="Rectangle 2"/>
          <p:cNvSpPr>
            <a:spLocks noChangeArrowheads="1"/>
          </p:cNvSpPr>
          <p:nvPr/>
        </p:nvSpPr>
        <p:spPr bwMode="auto">
          <a:xfrm>
            <a:off x="4893734" y="188640"/>
            <a:ext cx="4067332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" altLang="es-AR" sz="2000" b="1" dirty="0" err="1">
                <a:latin typeface="Arial" charset="0"/>
              </a:rPr>
              <a:t>Tinea</a:t>
            </a:r>
            <a:r>
              <a:rPr lang="es-ES" altLang="es-AR" sz="2000" b="1" dirty="0">
                <a:latin typeface="Arial" charset="0"/>
              </a:rPr>
              <a:t> </a:t>
            </a:r>
            <a:r>
              <a:rPr lang="es-ES" altLang="es-AR" sz="2000" b="1" dirty="0" err="1">
                <a:latin typeface="Arial" charset="0"/>
              </a:rPr>
              <a:t>corporis</a:t>
            </a:r>
            <a:r>
              <a:rPr lang="es-ES" altLang="es-AR" sz="2000" b="1" dirty="0">
                <a:latin typeface="Arial" charset="0"/>
              </a:rPr>
              <a:t> (niños y adultos)</a:t>
            </a:r>
            <a:endParaRPr lang="es-AR" altLang="es-AR" sz="2000" b="1" dirty="0">
              <a:latin typeface="Arial" charset="0"/>
            </a:endParaRPr>
          </a:p>
        </p:txBody>
      </p:sp>
      <p:graphicFrame>
        <p:nvGraphicFramePr>
          <p:cNvPr id="6042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7684937"/>
              </p:ext>
            </p:extLst>
          </p:nvPr>
        </p:nvGraphicFramePr>
        <p:xfrm>
          <a:off x="5063810" y="754601"/>
          <a:ext cx="1640188" cy="25629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4" name="Foto de Photo Editor" r:id="rId5" imgW="1542857" imgH="2142857" progId="MSPhotoEd.3">
                  <p:embed/>
                </p:oleObj>
              </mc:Choice>
              <mc:Fallback>
                <p:oleObj name="Foto de Photo Editor" r:id="rId5" imgW="1542857" imgH="21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3810" y="754601"/>
                        <a:ext cx="1640188" cy="256295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CECFF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2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4670933"/>
              </p:ext>
            </p:extLst>
          </p:nvPr>
        </p:nvGraphicFramePr>
        <p:xfrm>
          <a:off x="6915932" y="567967"/>
          <a:ext cx="1778000" cy="2779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5" name="Foto de Photo Editor" r:id="rId7" imgW="1542857" imgH="2142857" progId="MSPhotoEd.3">
                  <p:embed/>
                </p:oleObj>
              </mc:Choice>
              <mc:Fallback>
                <p:oleObj name="Foto de Photo Editor" r:id="rId7" imgW="1542857" imgH="21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5932" y="567967"/>
                        <a:ext cx="1778000" cy="277971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CEC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2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2021382"/>
              </p:ext>
            </p:extLst>
          </p:nvPr>
        </p:nvGraphicFramePr>
        <p:xfrm>
          <a:off x="3283278" y="4441276"/>
          <a:ext cx="1944216" cy="16737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6" name="Foto de Photo Editor" r:id="rId9" imgW="1867161" imgH="1428949" progId="MSPhotoEd.3">
                  <p:embed/>
                </p:oleObj>
              </mc:Choice>
              <mc:Fallback>
                <p:oleObj name="Foto de Photo Editor" r:id="rId9" imgW="1867161" imgH="142894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3278" y="4441276"/>
                        <a:ext cx="1944216" cy="1673774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CECFF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2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7338579"/>
              </p:ext>
            </p:extLst>
          </p:nvPr>
        </p:nvGraphicFramePr>
        <p:xfrm>
          <a:off x="1245065" y="4437111"/>
          <a:ext cx="1644186" cy="163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7" name="Foto de Photo Editor" r:id="rId11" imgW="1619476" imgH="1428949" progId="MSPhotoEd.3">
                  <p:embed/>
                </p:oleObj>
              </mc:Choice>
              <mc:Fallback>
                <p:oleObj name="Foto de Photo Editor" r:id="rId11" imgW="1619476" imgH="142894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5065" y="4437111"/>
                        <a:ext cx="1644186" cy="16326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CECFF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29" name="15 CuadroTexto"/>
          <p:cNvSpPr txBox="1">
            <a:spLocks noChangeArrowheads="1"/>
          </p:cNvSpPr>
          <p:nvPr/>
        </p:nvSpPr>
        <p:spPr bwMode="auto">
          <a:xfrm>
            <a:off x="443275" y="3838028"/>
            <a:ext cx="4777342" cy="40011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r>
              <a:rPr lang="es-AR" altLang="es-AR" sz="2000" dirty="0" smtClean="0"/>
              <a:t>Diagnostico obtención de escamas o de pelos</a:t>
            </a:r>
            <a:endParaRPr lang="es-ES" altLang="es-AR" sz="2000" dirty="0"/>
          </a:p>
        </p:txBody>
      </p:sp>
      <p:pic>
        <p:nvPicPr>
          <p:cNvPr id="60430" name="Picture 5" descr="C:\WINDOWS\Escritorio\Mi Maletín\m canis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02289" y="4078202"/>
            <a:ext cx="1529644" cy="2147888"/>
          </a:xfrm>
          <a:prstGeom prst="rect">
            <a:avLst/>
          </a:prstGeom>
          <a:noFill/>
          <a:ln w="38100">
            <a:solidFill>
              <a:srgbClr val="CCE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31" name="17 CuadroTexto"/>
          <p:cNvSpPr txBox="1">
            <a:spLocks noChangeArrowheads="1"/>
          </p:cNvSpPr>
          <p:nvPr/>
        </p:nvSpPr>
        <p:spPr bwMode="auto">
          <a:xfrm>
            <a:off x="5508104" y="3838028"/>
            <a:ext cx="2132951" cy="40011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r>
              <a:rPr lang="es-AR" altLang="es-AR" sz="2000" i="1" dirty="0" err="1"/>
              <a:t>Microsporum</a:t>
            </a:r>
            <a:r>
              <a:rPr lang="es-AR" altLang="es-AR" sz="2000" i="1" dirty="0"/>
              <a:t> </a:t>
            </a:r>
            <a:r>
              <a:rPr lang="es-AR" altLang="es-AR" sz="1800" i="1" dirty="0"/>
              <a:t>canis</a:t>
            </a:r>
            <a:r>
              <a:rPr lang="es-AR" altLang="es-AR" sz="2000" i="1" dirty="0"/>
              <a:t> 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2119154" y="2036972"/>
            <a:ext cx="1355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/>
              <a:t>Tiña </a:t>
            </a:r>
            <a:r>
              <a:rPr lang="es-ES" sz="2000" dirty="0" err="1" smtClean="0"/>
              <a:t>capitis</a:t>
            </a:r>
            <a:endParaRPr lang="es-AR" sz="2000" dirty="0"/>
          </a:p>
        </p:txBody>
      </p:sp>
      <p:sp>
        <p:nvSpPr>
          <p:cNvPr id="3" name="2 CuadroTexto"/>
          <p:cNvSpPr txBox="1"/>
          <p:nvPr/>
        </p:nvSpPr>
        <p:spPr>
          <a:xfrm>
            <a:off x="2191149" y="5795972"/>
            <a:ext cx="1790939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Micelio tabicado </a:t>
            </a:r>
            <a:endParaRPr lang="es-AR" dirty="0"/>
          </a:p>
        </p:txBody>
      </p:sp>
      <p:sp>
        <p:nvSpPr>
          <p:cNvPr id="5" name="4 CuadroTexto"/>
          <p:cNvSpPr txBox="1"/>
          <p:nvPr/>
        </p:nvSpPr>
        <p:spPr>
          <a:xfrm>
            <a:off x="6124231" y="5910756"/>
            <a:ext cx="918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cultivos</a:t>
            </a:r>
            <a:endParaRPr lang="es-AR" b="1" dirty="0">
              <a:solidFill>
                <a:schemeClr val="bg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157112" y="184666"/>
            <a:ext cx="2220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MICOSIS SUPERFICIAL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39143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"/>
          <p:cNvSpPr/>
          <p:nvPr/>
        </p:nvSpPr>
        <p:spPr>
          <a:xfrm>
            <a:off x="467544" y="3898802"/>
            <a:ext cx="8074438" cy="26265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pic>
        <p:nvPicPr>
          <p:cNvPr id="2" name="Picture 2" descr="lesion cromomicosis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59" y="376219"/>
            <a:ext cx="1689894" cy="239950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3" descr="cuerpos esclerotales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34" y="4485774"/>
            <a:ext cx="1365757" cy="1321231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376516" y="4338699"/>
            <a:ext cx="8100140" cy="1402173"/>
            <a:chOff x="990" y="3530"/>
            <a:chExt cx="4112" cy="695"/>
          </a:xfrm>
        </p:grpSpPr>
        <p:pic>
          <p:nvPicPr>
            <p:cNvPr id="5" name="Picture 3" descr="phialophor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" y="3530"/>
              <a:ext cx="1049" cy="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4059" y="3793"/>
              <a:ext cx="1043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s-AR" b="1" i="1">
                <a:solidFill>
                  <a:srgbClr val="FFFFFF"/>
                </a:solidFill>
              </a:endParaRPr>
            </a:p>
          </p:txBody>
        </p:sp>
      </p:grp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681663" y="5703754"/>
            <a:ext cx="1456108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1600" b="1" i="1" dirty="0" err="1" smtClean="0"/>
              <a:t>Phialophora</a:t>
            </a:r>
            <a:r>
              <a:rPr lang="es-ES" sz="1600" b="1" i="1" dirty="0"/>
              <a:t> </a:t>
            </a:r>
            <a:r>
              <a:rPr lang="es-ES" sz="1600" b="1" i="1" dirty="0" err="1" smtClean="0"/>
              <a:t>verrucosa</a:t>
            </a:r>
            <a:endParaRPr lang="es-ES" sz="1600" b="1" i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2125382" y="376219"/>
            <a:ext cx="82169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MICOSIS POR IMPLANTACION TRAUMATICA</a:t>
            </a:r>
          </a:p>
          <a:p>
            <a:pPr algn="ctr"/>
            <a:endParaRPr lang="es-ES" dirty="0" smtClean="0"/>
          </a:p>
          <a:p>
            <a:pPr algn="ctr"/>
            <a:r>
              <a:rPr lang="es-ES" dirty="0" smtClean="0"/>
              <a:t>CROMOBLASTOMICOSIS</a:t>
            </a:r>
          </a:p>
          <a:p>
            <a:pPr algn="ctr"/>
            <a:endParaRPr lang="es-ES" dirty="0" smtClean="0"/>
          </a:p>
          <a:p>
            <a:pPr algn="ctr"/>
            <a:r>
              <a:rPr lang="es-ES" b="1" dirty="0" smtClean="0"/>
              <a:t>Agentes </a:t>
            </a:r>
            <a:r>
              <a:rPr lang="es-ES" b="1" dirty="0" err="1" smtClean="0"/>
              <a:t>etiologicos</a:t>
            </a:r>
            <a:endParaRPr lang="es-ES" b="1" dirty="0" smtClean="0"/>
          </a:p>
          <a:p>
            <a:pPr algn="ctr">
              <a:lnSpc>
                <a:spcPct val="150000"/>
              </a:lnSpc>
            </a:pPr>
            <a:r>
              <a:rPr lang="es-ES" i="1" dirty="0" err="1"/>
              <a:t>F</a:t>
            </a:r>
            <a:r>
              <a:rPr lang="es-ES" i="1" dirty="0" err="1" smtClean="0"/>
              <a:t>onsecae</a:t>
            </a:r>
            <a:r>
              <a:rPr lang="es-ES" i="1" dirty="0" smtClean="0"/>
              <a:t> </a:t>
            </a:r>
            <a:r>
              <a:rPr lang="es-ES" i="1" dirty="0" err="1" smtClean="0"/>
              <a:t>pedrosoi</a:t>
            </a:r>
            <a:endParaRPr lang="es-ES" i="1" dirty="0" smtClean="0"/>
          </a:p>
          <a:p>
            <a:pPr algn="ctr">
              <a:lnSpc>
                <a:spcPct val="150000"/>
              </a:lnSpc>
            </a:pPr>
            <a:r>
              <a:rPr lang="es-ES" i="1" dirty="0" err="1" smtClean="0"/>
              <a:t>Phialophora</a:t>
            </a:r>
            <a:r>
              <a:rPr lang="es-ES" i="1" dirty="0" smtClean="0"/>
              <a:t> </a:t>
            </a:r>
            <a:r>
              <a:rPr lang="es-ES" i="1" dirty="0" err="1" smtClean="0"/>
              <a:t>verrucosa</a:t>
            </a:r>
            <a:endParaRPr lang="es-ES" i="1" dirty="0" smtClean="0"/>
          </a:p>
          <a:p>
            <a:pPr algn="ctr">
              <a:lnSpc>
                <a:spcPct val="150000"/>
              </a:lnSpc>
            </a:pPr>
            <a:r>
              <a:rPr lang="es-ES" i="1" u="sng" dirty="0" smtClean="0"/>
              <a:t>Hongos de micelio tabicado pigmentado</a:t>
            </a:r>
          </a:p>
          <a:p>
            <a:pPr algn="ctr">
              <a:lnSpc>
                <a:spcPct val="150000"/>
              </a:lnSpc>
            </a:pPr>
            <a:endParaRPr lang="es-AR" dirty="0"/>
          </a:p>
        </p:txBody>
      </p:sp>
      <p:sp>
        <p:nvSpPr>
          <p:cNvPr id="9" name="8 CuadroTexto"/>
          <p:cNvSpPr txBox="1"/>
          <p:nvPr/>
        </p:nvSpPr>
        <p:spPr>
          <a:xfrm>
            <a:off x="179512" y="2951581"/>
            <a:ext cx="3811108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Clínica: dermatitis </a:t>
            </a:r>
            <a:r>
              <a:rPr lang="es-ES" dirty="0" err="1" smtClean="0"/>
              <a:t>verrucosa</a:t>
            </a:r>
            <a:r>
              <a:rPr lang="es-ES" dirty="0" smtClean="0"/>
              <a:t> localizada</a:t>
            </a:r>
            <a:endParaRPr lang="es-AR" dirty="0"/>
          </a:p>
        </p:txBody>
      </p:sp>
      <p:sp>
        <p:nvSpPr>
          <p:cNvPr id="10" name="9 CuadroTexto"/>
          <p:cNvSpPr txBox="1"/>
          <p:nvPr/>
        </p:nvSpPr>
        <p:spPr>
          <a:xfrm>
            <a:off x="2104327" y="3898802"/>
            <a:ext cx="2350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DIAGNOSTICO; biopsia </a:t>
            </a:r>
            <a:endParaRPr lang="es-AR" dirty="0"/>
          </a:p>
        </p:txBody>
      </p:sp>
      <p:sp>
        <p:nvSpPr>
          <p:cNvPr id="11" name="10 CuadroTexto"/>
          <p:cNvSpPr txBox="1"/>
          <p:nvPr/>
        </p:nvSpPr>
        <p:spPr>
          <a:xfrm>
            <a:off x="709522" y="5711651"/>
            <a:ext cx="1394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Levaduras </a:t>
            </a:r>
          </a:p>
          <a:p>
            <a:r>
              <a:rPr lang="es-ES" dirty="0" smtClean="0"/>
              <a:t>pigmentadas</a:t>
            </a:r>
            <a:endParaRPr lang="es-AR" dirty="0"/>
          </a:p>
        </p:txBody>
      </p:sp>
      <p:pic>
        <p:nvPicPr>
          <p:cNvPr id="12" name="Picture 2" descr="eb-cro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445" y="4335798"/>
            <a:ext cx="1948291" cy="147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4765599" y="5807005"/>
            <a:ext cx="1527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Granuloma</a:t>
            </a:r>
          </a:p>
          <a:p>
            <a:r>
              <a:rPr lang="es-ES" dirty="0" smtClean="0"/>
              <a:t> con levaduras</a:t>
            </a:r>
            <a:endParaRPr lang="es-AR" dirty="0"/>
          </a:p>
        </p:txBody>
      </p:sp>
      <p:pic>
        <p:nvPicPr>
          <p:cNvPr id="19" name="Picture 3" descr="_41342840_060216_flores_reutersbo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815" y="980728"/>
            <a:ext cx="1947609" cy="1579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INMUNODIFUSI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199" y="4279353"/>
            <a:ext cx="1528043" cy="154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0 CuadroTexto"/>
          <p:cNvSpPr txBox="1"/>
          <p:nvPr/>
        </p:nvSpPr>
        <p:spPr>
          <a:xfrm>
            <a:off x="6778755" y="5850150"/>
            <a:ext cx="1753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/>
              <a:t>Titular anticuerpos</a:t>
            </a:r>
            <a:endParaRPr lang="es-AR" sz="1600" dirty="0"/>
          </a:p>
        </p:txBody>
      </p:sp>
    </p:spTree>
    <p:extLst>
      <p:ext uri="{BB962C8B-B14F-4D97-AF65-F5344CB8AC3E}">
        <p14:creationId xmlns:p14="http://schemas.microsoft.com/office/powerpoint/2010/main" val="129264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755576" y="4077072"/>
            <a:ext cx="6552728" cy="25516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b="1">
              <a:solidFill>
                <a:schemeClr val="bg1"/>
              </a:solidFill>
            </a:endParaRPr>
          </a:p>
        </p:txBody>
      </p:sp>
      <p:pic>
        <p:nvPicPr>
          <p:cNvPr id="2" name="Picture 2" descr="cultivo S shencki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673" y="4802371"/>
            <a:ext cx="919957" cy="99536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esporo muy buen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54007" y="1334425"/>
            <a:ext cx="1945591" cy="325442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Sporotricosis granulom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770" y="4761378"/>
            <a:ext cx="1266032" cy="1223169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2267744" y="188640"/>
            <a:ext cx="425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 smtClean="0"/>
              <a:t>MICOSIS POR IMPLANTACION TRAUMATICA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395714" y="662009"/>
            <a:ext cx="4549940" cy="1249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Esporotricosis</a:t>
            </a:r>
          </a:p>
          <a:p>
            <a:pPr algn="ctr">
              <a:lnSpc>
                <a:spcPct val="150000"/>
              </a:lnSpc>
            </a:pPr>
            <a:r>
              <a:rPr lang="es-ES" i="1" dirty="0" err="1" smtClean="0"/>
              <a:t>Sporotrix</a:t>
            </a:r>
            <a:r>
              <a:rPr lang="es-ES" i="1" dirty="0" smtClean="0"/>
              <a:t> </a:t>
            </a:r>
            <a:r>
              <a:rPr lang="es-ES" i="1" dirty="0" err="1" smtClean="0"/>
              <a:t>brasiliensis</a:t>
            </a:r>
            <a:r>
              <a:rPr lang="es-ES" i="1" dirty="0" smtClean="0"/>
              <a:t> y otros </a:t>
            </a:r>
          </a:p>
          <a:p>
            <a:pPr algn="ctr">
              <a:lnSpc>
                <a:spcPct val="150000"/>
              </a:lnSpc>
            </a:pPr>
            <a:r>
              <a:rPr lang="es-ES" i="1" dirty="0" err="1" smtClean="0"/>
              <a:t>Clinica</a:t>
            </a:r>
            <a:r>
              <a:rPr lang="es-ES" i="1" dirty="0" smtClean="0"/>
              <a:t>: </a:t>
            </a:r>
            <a:r>
              <a:rPr lang="es-ES" i="1" dirty="0" err="1" smtClean="0"/>
              <a:t>sindrome</a:t>
            </a:r>
            <a:r>
              <a:rPr lang="es-ES" i="1" dirty="0" smtClean="0"/>
              <a:t> </a:t>
            </a:r>
            <a:r>
              <a:rPr lang="es-ES" i="1" dirty="0" err="1" smtClean="0"/>
              <a:t>nodulo</a:t>
            </a:r>
            <a:r>
              <a:rPr lang="es-ES" i="1" dirty="0" smtClean="0"/>
              <a:t> </a:t>
            </a:r>
            <a:r>
              <a:rPr lang="es-ES" i="1" dirty="0" err="1" smtClean="0"/>
              <a:t>linfatico</a:t>
            </a:r>
            <a:endParaRPr lang="es-AR" i="1" dirty="0"/>
          </a:p>
        </p:txBody>
      </p:sp>
      <p:pic>
        <p:nvPicPr>
          <p:cNvPr id="7" name="Picture 2" descr="campesina_005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614342"/>
            <a:ext cx="1295599" cy="207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gat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11710"/>
            <a:ext cx="2096293" cy="1427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5188097" y="3501008"/>
            <a:ext cx="1749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Arañazo del gato</a:t>
            </a:r>
            <a:endParaRPr lang="es-AR" dirty="0"/>
          </a:p>
        </p:txBody>
      </p:sp>
      <p:pic>
        <p:nvPicPr>
          <p:cNvPr id="10" name="Picture 6" descr="INMUNODIFUSI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155" y="4784811"/>
            <a:ext cx="1331067" cy="134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1115616" y="4365104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DIAGNOSTICO: muestra por escarificación o biopsia</a:t>
            </a:r>
            <a:endParaRPr lang="es-AR" b="1" dirty="0">
              <a:solidFill>
                <a:schemeClr val="bg1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292462" y="5944639"/>
            <a:ext cx="10048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levaduras</a:t>
            </a:r>
            <a:endParaRPr lang="es-AR" sz="1600" b="1" dirty="0">
              <a:solidFill>
                <a:schemeClr val="bg1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915816" y="5797734"/>
            <a:ext cx="16305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Cultivos</a:t>
            </a:r>
          </a:p>
          <a:p>
            <a:r>
              <a:rPr lang="es-ES" sz="1600" b="1" dirty="0">
                <a:solidFill>
                  <a:schemeClr val="bg1"/>
                </a:solidFill>
              </a:rPr>
              <a:t>m</a:t>
            </a:r>
            <a:r>
              <a:rPr lang="es-ES" sz="1600" b="1" dirty="0" smtClean="0">
                <a:solidFill>
                  <a:schemeClr val="bg1"/>
                </a:solidFill>
              </a:rPr>
              <a:t>icelio tabicado </a:t>
            </a:r>
          </a:p>
          <a:p>
            <a:r>
              <a:rPr lang="es-ES" sz="1600" b="1" dirty="0" smtClean="0">
                <a:solidFill>
                  <a:schemeClr val="bg1"/>
                </a:solidFill>
              </a:rPr>
              <a:t>con conidios</a:t>
            </a:r>
            <a:endParaRPr lang="es-AR" sz="1600" b="1" dirty="0">
              <a:solidFill>
                <a:schemeClr val="bg1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5086146" y="6074733"/>
            <a:ext cx="17937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Titular anticuerpos</a:t>
            </a:r>
            <a:endParaRPr lang="es-A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90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2699792" y="4005064"/>
            <a:ext cx="6192688" cy="25922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1" name="10 Rectángulo"/>
          <p:cNvSpPr/>
          <p:nvPr/>
        </p:nvSpPr>
        <p:spPr>
          <a:xfrm>
            <a:off x="2195736" y="889595"/>
            <a:ext cx="6696744" cy="297145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" name="Picture 6" descr="INMUNODIFUS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413" y="4653136"/>
            <a:ext cx="1384027" cy="139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miceto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52796"/>
            <a:ext cx="1825600" cy="1483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miceto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56" y="2936007"/>
            <a:ext cx="1870795" cy="151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micetoma4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55" y="4549140"/>
            <a:ext cx="1686395" cy="1400140"/>
          </a:xfrm>
          <a:prstGeom prst="rect">
            <a:avLst/>
          </a:prstGeom>
          <a:noFill/>
          <a:ln w="38100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2699792" y="308737"/>
            <a:ext cx="51155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smtClean="0"/>
              <a:t>MICOSIS POR IMPLANTACION TRAUMATICA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4716016" y="889595"/>
            <a:ext cx="126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MICETOMA</a:t>
            </a:r>
            <a:endParaRPr lang="es-AR" dirty="0"/>
          </a:p>
        </p:txBody>
      </p:sp>
      <p:sp>
        <p:nvSpPr>
          <p:cNvPr id="9" name="8 CuadroTexto"/>
          <p:cNvSpPr txBox="1"/>
          <p:nvPr/>
        </p:nvSpPr>
        <p:spPr>
          <a:xfrm>
            <a:off x="2405509" y="1258927"/>
            <a:ext cx="5847818" cy="1295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dirty="0" smtClean="0"/>
              <a:t>Lesión tumoral de consistencia leñosa que fistuliza </a:t>
            </a:r>
          </a:p>
          <a:p>
            <a:pPr algn="ctr">
              <a:lnSpc>
                <a:spcPct val="150000"/>
              </a:lnSpc>
            </a:pPr>
            <a:r>
              <a:rPr lang="es-ES" dirty="0" smtClean="0"/>
              <a:t>espontáneamente del que salen </a:t>
            </a:r>
            <a:r>
              <a:rPr lang="es-ES" b="1" u="sng" dirty="0" smtClean="0"/>
              <a:t>grano:</a:t>
            </a:r>
            <a:r>
              <a:rPr lang="es-ES" dirty="0" smtClean="0"/>
              <a:t> </a:t>
            </a:r>
          </a:p>
          <a:p>
            <a:pPr algn="ctr">
              <a:lnSpc>
                <a:spcPct val="150000"/>
              </a:lnSpc>
            </a:pPr>
            <a:r>
              <a:rPr lang="es-ES" b="1" u="sng" dirty="0" smtClean="0"/>
              <a:t>Los granos </a:t>
            </a:r>
            <a:r>
              <a:rPr lang="es-ES" dirty="0" smtClean="0"/>
              <a:t>son ovillos de micelio a veces hialino o tabicados </a:t>
            </a:r>
            <a:endParaRPr lang="es-AR" dirty="0"/>
          </a:p>
        </p:txBody>
      </p:sp>
      <p:sp>
        <p:nvSpPr>
          <p:cNvPr id="10" name="9 CuadroTexto"/>
          <p:cNvSpPr txBox="1"/>
          <p:nvPr/>
        </p:nvSpPr>
        <p:spPr>
          <a:xfrm>
            <a:off x="2483768" y="2636912"/>
            <a:ext cx="5760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u="sng" dirty="0" smtClean="0"/>
              <a:t>Agentes </a:t>
            </a:r>
            <a:r>
              <a:rPr lang="es-ES" u="sng" dirty="0" err="1" smtClean="0"/>
              <a:t>etiologicos</a:t>
            </a:r>
            <a:r>
              <a:rPr lang="es-ES" dirty="0" smtClean="0"/>
              <a:t>: </a:t>
            </a:r>
          </a:p>
          <a:p>
            <a:pPr algn="ctr"/>
            <a:r>
              <a:rPr lang="es-ES" i="1" dirty="0" smtClean="0"/>
              <a:t>Aspergillus, </a:t>
            </a:r>
            <a:r>
              <a:rPr lang="es-ES" i="1" dirty="0" err="1" smtClean="0"/>
              <a:t>Pseudoallescheria</a:t>
            </a:r>
            <a:r>
              <a:rPr lang="es-ES" i="1" dirty="0" smtClean="0"/>
              <a:t>, </a:t>
            </a:r>
            <a:r>
              <a:rPr lang="es-ES" i="1" dirty="0" err="1" smtClean="0"/>
              <a:t>Acremonium</a:t>
            </a:r>
            <a:endParaRPr lang="es-ES" i="1" dirty="0" smtClean="0"/>
          </a:p>
          <a:p>
            <a:pPr algn="ctr"/>
            <a:r>
              <a:rPr lang="es-ES" i="1" dirty="0" smtClean="0"/>
              <a:t>Genero </a:t>
            </a:r>
            <a:r>
              <a:rPr lang="es-ES" i="1" dirty="0" err="1"/>
              <a:t>M</a:t>
            </a:r>
            <a:r>
              <a:rPr lang="es-ES" i="1" dirty="0" err="1" smtClean="0"/>
              <a:t>adurella</a:t>
            </a:r>
            <a:r>
              <a:rPr lang="es-ES" dirty="0" smtClean="0"/>
              <a:t>.</a:t>
            </a:r>
            <a:endParaRPr lang="es-AR" dirty="0"/>
          </a:p>
        </p:txBody>
      </p:sp>
      <p:graphicFrame>
        <p:nvGraphicFramePr>
          <p:cNvPr id="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7786592"/>
              </p:ext>
            </p:extLst>
          </p:nvPr>
        </p:nvGraphicFramePr>
        <p:xfrm>
          <a:off x="2915816" y="4293096"/>
          <a:ext cx="1372323" cy="17707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18" name="Foto de Photo Editor" r:id="rId7" imgW="4580952" imgH="5458587" progId="MSPhotoEd.3">
                  <p:embed/>
                </p:oleObj>
              </mc:Choice>
              <mc:Fallback>
                <p:oleObj name="Foto de Photo Editor" r:id="rId7" imgW="4580952" imgH="545858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5816" y="4293096"/>
                        <a:ext cx="1372323" cy="17707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4" descr="Madurella1Histopathologic appearance of “black grain mycetoma” due to Madurella mycetomatis using a Gridley stai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030" y="4509120"/>
            <a:ext cx="1977712" cy="1426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4932040" y="4149080"/>
            <a:ext cx="1540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DIAGNOSTICO</a:t>
            </a:r>
            <a:endParaRPr lang="es-AR" b="1" dirty="0"/>
          </a:p>
        </p:txBody>
      </p:sp>
      <p:sp>
        <p:nvSpPr>
          <p:cNvPr id="16" name="15 CuadroTexto"/>
          <p:cNvSpPr txBox="1"/>
          <p:nvPr/>
        </p:nvSpPr>
        <p:spPr>
          <a:xfrm>
            <a:off x="3312715" y="6084004"/>
            <a:ext cx="34915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aspecto microscópico de los granos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69326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33 Rectángulo"/>
          <p:cNvSpPr/>
          <p:nvPr/>
        </p:nvSpPr>
        <p:spPr>
          <a:xfrm>
            <a:off x="6012160" y="5013176"/>
            <a:ext cx="2592288" cy="12961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6 CuadroTexto"/>
          <p:cNvSpPr txBox="1"/>
          <p:nvPr/>
        </p:nvSpPr>
        <p:spPr>
          <a:xfrm>
            <a:off x="4545519" y="161099"/>
            <a:ext cx="3330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MICOSIS SISTEMICAS ENDEMICAS</a:t>
            </a:r>
            <a:endParaRPr lang="es-AR" dirty="0"/>
          </a:p>
        </p:txBody>
      </p:sp>
      <p:sp>
        <p:nvSpPr>
          <p:cNvPr id="12" name="11 CuadroTexto"/>
          <p:cNvSpPr txBox="1"/>
          <p:nvPr/>
        </p:nvSpPr>
        <p:spPr>
          <a:xfrm>
            <a:off x="5299571" y="608451"/>
            <a:ext cx="1822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HISTOPLASMOSIS</a:t>
            </a:r>
            <a:endParaRPr lang="es-AR" dirty="0"/>
          </a:p>
        </p:txBody>
      </p:sp>
      <p:sp>
        <p:nvSpPr>
          <p:cNvPr id="13" name="12 CuadroTexto"/>
          <p:cNvSpPr txBox="1"/>
          <p:nvPr/>
        </p:nvSpPr>
        <p:spPr>
          <a:xfrm>
            <a:off x="4329495" y="989423"/>
            <a:ext cx="421294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Agente etiológico: </a:t>
            </a:r>
            <a:r>
              <a:rPr lang="es-ES" i="1" dirty="0" err="1" smtClean="0"/>
              <a:t>histoplasma</a:t>
            </a:r>
            <a:r>
              <a:rPr lang="es-ES" i="1" dirty="0" smtClean="0"/>
              <a:t> </a:t>
            </a:r>
            <a:r>
              <a:rPr lang="es-ES" i="1" dirty="0" err="1" smtClean="0"/>
              <a:t>capsulatum</a:t>
            </a:r>
            <a:endParaRPr lang="es-ES" i="1" dirty="0" smtClean="0"/>
          </a:p>
          <a:p>
            <a:pPr algn="ctr"/>
            <a:r>
              <a:rPr lang="es-ES" i="1" dirty="0" smtClean="0"/>
              <a:t>Hongo dimorfico</a:t>
            </a:r>
            <a:endParaRPr lang="es-AR" i="1" dirty="0"/>
          </a:p>
        </p:txBody>
      </p:sp>
      <p:pic>
        <p:nvPicPr>
          <p:cNvPr id="18" name="Picture 15" descr="histoplasmo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3784651"/>
            <a:ext cx="1563216" cy="1228525"/>
          </a:xfrm>
          <a:prstGeom prst="rect">
            <a:avLst/>
          </a:prstGeom>
          <a:noFill/>
          <a:ln w="38100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1" descr="histo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21" y="1914482"/>
            <a:ext cx="1238251" cy="173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22"/>
          <p:cNvSpPr>
            <a:spLocks noChangeArrowheads="1"/>
          </p:cNvSpPr>
          <p:nvPr/>
        </p:nvSpPr>
        <p:spPr bwMode="auto">
          <a:xfrm>
            <a:off x="452362" y="2520829"/>
            <a:ext cx="1096368" cy="16672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AR">
              <a:latin typeface="Calibri" pitchFamily="34" charset="0"/>
            </a:endParaRPr>
          </a:p>
        </p:txBody>
      </p:sp>
      <p:graphicFrame>
        <p:nvGraphicFramePr>
          <p:cNvPr id="24" name="2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6132724"/>
              </p:ext>
            </p:extLst>
          </p:nvPr>
        </p:nvGraphicFramePr>
        <p:xfrm>
          <a:off x="251520" y="345765"/>
          <a:ext cx="1882403" cy="1481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2" name="Foto de Photo Editor" r:id="rId5" imgW="3933333" imgH="2895238" progId="MSPhotoEd.3">
                  <p:embed/>
                </p:oleObj>
              </mc:Choice>
              <mc:Fallback>
                <p:oleObj name="Foto de Photo Editor" r:id="rId5" imgW="3933333" imgH="289523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345765"/>
                        <a:ext cx="1882403" cy="14817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9" descr="HC LEV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672" y="2567596"/>
            <a:ext cx="2150488" cy="181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28 CuadroTexto"/>
          <p:cNvSpPr txBox="1"/>
          <p:nvPr/>
        </p:nvSpPr>
        <p:spPr>
          <a:xfrm>
            <a:off x="2069916" y="1735999"/>
            <a:ext cx="666310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DIAGNOSTICO: biopsia, hemocultivo, escarificación de piel y mucosas</a:t>
            </a:r>
          </a:p>
          <a:p>
            <a:pPr>
              <a:lnSpc>
                <a:spcPct val="150000"/>
              </a:lnSpc>
            </a:pPr>
            <a:r>
              <a:rPr lang="es-ES" u="sng" dirty="0" smtClean="0"/>
              <a:t>Examen directo con tinción de Giemsa: levadura </a:t>
            </a:r>
            <a:r>
              <a:rPr lang="es-ES" u="sng" dirty="0" err="1" smtClean="0"/>
              <a:t>intracitoplasmaticas</a:t>
            </a:r>
            <a:endParaRPr lang="es-AR" u="sng" dirty="0"/>
          </a:p>
        </p:txBody>
      </p:sp>
      <p:sp>
        <p:nvSpPr>
          <p:cNvPr id="30" name="29 CuadroTexto"/>
          <p:cNvSpPr txBox="1"/>
          <p:nvPr/>
        </p:nvSpPr>
        <p:spPr>
          <a:xfrm>
            <a:off x="1949945" y="4387340"/>
            <a:ext cx="6945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u="sng" dirty="0" smtClean="0"/>
              <a:t>Cultivos</a:t>
            </a:r>
            <a:r>
              <a:rPr lang="es-ES" dirty="0" smtClean="0"/>
              <a:t> a 27° desarrollo de micelio tabicado con macro y microconidias</a:t>
            </a:r>
            <a:endParaRPr lang="es-AR" dirty="0"/>
          </a:p>
        </p:txBody>
      </p:sp>
      <p:pic>
        <p:nvPicPr>
          <p:cNvPr id="31" name="Picture 8" descr="histopla filamen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916" y="4787385"/>
            <a:ext cx="3078147" cy="180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31 CuadroTexto"/>
          <p:cNvSpPr txBox="1"/>
          <p:nvPr/>
        </p:nvSpPr>
        <p:spPr>
          <a:xfrm>
            <a:off x="6263998" y="5013176"/>
            <a:ext cx="1953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Titular anticuerpos</a:t>
            </a:r>
            <a:endParaRPr lang="es-AR" dirty="0"/>
          </a:p>
        </p:txBody>
      </p:sp>
      <p:sp>
        <p:nvSpPr>
          <p:cNvPr id="33" name="32 CuadroTexto"/>
          <p:cNvSpPr txBox="1"/>
          <p:nvPr/>
        </p:nvSpPr>
        <p:spPr>
          <a:xfrm>
            <a:off x="6263998" y="5600428"/>
            <a:ext cx="2268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Detectar ADN por PCR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25389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107504" y="116632"/>
            <a:ext cx="2664296" cy="6048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3" name="Picture 10" descr="COCC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205" y="3685407"/>
            <a:ext cx="2341566" cy="1648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 descr="cocc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92060" y="3413402"/>
            <a:ext cx="1815864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3563888" y="300335"/>
            <a:ext cx="48911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MICOSIS SISTEMICAS ENDEMICAS</a:t>
            </a:r>
          </a:p>
          <a:p>
            <a:pPr algn="ctr"/>
            <a:endParaRPr lang="es-ES" dirty="0"/>
          </a:p>
          <a:p>
            <a:pPr algn="ctr"/>
            <a:r>
              <a:rPr lang="es-ES" dirty="0" smtClean="0"/>
              <a:t>COCCIDIODOMICOSIS</a:t>
            </a:r>
          </a:p>
          <a:p>
            <a:pPr algn="ctr"/>
            <a:r>
              <a:rPr lang="es-ES" dirty="0" smtClean="0"/>
              <a:t>Agente etiológico: </a:t>
            </a:r>
            <a:r>
              <a:rPr lang="es-ES" i="1" dirty="0" smtClean="0"/>
              <a:t>Coccidioides posadasii</a:t>
            </a:r>
          </a:p>
          <a:p>
            <a:pPr algn="ctr"/>
            <a:r>
              <a:rPr lang="es-ES" i="1" dirty="0" smtClean="0"/>
              <a:t>Hongo dimorfico</a:t>
            </a:r>
            <a:endParaRPr lang="es-AR" i="1" dirty="0"/>
          </a:p>
        </p:txBody>
      </p:sp>
      <p:pic>
        <p:nvPicPr>
          <p:cNvPr id="6" name="Picture 2" descr="pulmonar c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95" y="330944"/>
            <a:ext cx="2150209" cy="144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Sin título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3657598"/>
            <a:ext cx="182880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i cutane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95" y="1916832"/>
            <a:ext cx="2330422" cy="157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3347864" y="1916832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DIAGNOSTICO</a:t>
            </a:r>
            <a:r>
              <a:rPr lang="es-ES" dirty="0" smtClean="0"/>
              <a:t>: escarificación o biopsia o LCR</a:t>
            </a:r>
            <a:endParaRPr lang="es-AR" dirty="0"/>
          </a:p>
        </p:txBody>
      </p:sp>
      <p:sp>
        <p:nvSpPr>
          <p:cNvPr id="10" name="9 CuadroTexto"/>
          <p:cNvSpPr txBox="1"/>
          <p:nvPr/>
        </p:nvSpPr>
        <p:spPr>
          <a:xfrm>
            <a:off x="611560" y="5582171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MENINGITIS</a:t>
            </a:r>
            <a:endParaRPr lang="es-AR" dirty="0"/>
          </a:p>
        </p:txBody>
      </p:sp>
      <p:sp>
        <p:nvSpPr>
          <p:cNvPr id="12" name="11 CuadroTexto"/>
          <p:cNvSpPr txBox="1"/>
          <p:nvPr/>
        </p:nvSpPr>
        <p:spPr>
          <a:xfrm>
            <a:off x="2987826" y="2492896"/>
            <a:ext cx="5760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u="sng" dirty="0" smtClean="0"/>
              <a:t>Examen directo </a:t>
            </a:r>
            <a:r>
              <a:rPr lang="es-ES" u="sng" dirty="0" smtClean="0"/>
              <a:t>: </a:t>
            </a:r>
            <a:r>
              <a:rPr lang="es-ES" dirty="0" smtClean="0"/>
              <a:t>observación microscópica: </a:t>
            </a:r>
          </a:p>
          <a:p>
            <a:pPr algn="ctr"/>
            <a:r>
              <a:rPr lang="es-ES" dirty="0" smtClean="0"/>
              <a:t>observar esferulas grandes con endosporos</a:t>
            </a:r>
          </a:p>
          <a:p>
            <a:pPr algn="ctr"/>
            <a:r>
              <a:rPr lang="es-ES" b="1" u="sng" dirty="0" smtClean="0"/>
              <a:t>Cultivos</a:t>
            </a:r>
            <a:r>
              <a:rPr lang="es-ES" dirty="0" smtClean="0"/>
              <a:t>: a 27° micelio hialino tabicado artroconidios </a:t>
            </a:r>
            <a:endParaRPr lang="es-AR" dirty="0" smtClean="0"/>
          </a:p>
          <a:p>
            <a:pPr algn="ctr"/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776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699791" y="258709"/>
            <a:ext cx="3540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 smtClean="0"/>
              <a:t>-HÁBITAT DE LOS HONGOS</a:t>
            </a:r>
            <a:endParaRPr lang="es-AR" sz="2400" b="1" dirty="0"/>
          </a:p>
        </p:txBody>
      </p:sp>
      <p:pic>
        <p:nvPicPr>
          <p:cNvPr id="3" name="Picture 4" descr="DSCN01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725" y="764704"/>
            <a:ext cx="5225430" cy="5559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741003" y="5665101"/>
            <a:ext cx="301686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1</a:t>
            </a:r>
            <a:endParaRPr lang="es-AR" dirty="0"/>
          </a:p>
        </p:txBody>
      </p:sp>
      <p:sp>
        <p:nvSpPr>
          <p:cNvPr id="5" name="4 CuadroTexto"/>
          <p:cNvSpPr txBox="1"/>
          <p:nvPr/>
        </p:nvSpPr>
        <p:spPr>
          <a:xfrm>
            <a:off x="5220072" y="4825885"/>
            <a:ext cx="301686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1</a:t>
            </a:r>
            <a:endParaRPr lang="es-AR" dirty="0"/>
          </a:p>
        </p:txBody>
      </p:sp>
      <p:sp>
        <p:nvSpPr>
          <p:cNvPr id="6" name="5 CuadroTexto"/>
          <p:cNvSpPr txBox="1"/>
          <p:nvPr/>
        </p:nvSpPr>
        <p:spPr>
          <a:xfrm>
            <a:off x="7884368" y="5849767"/>
            <a:ext cx="301686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1</a:t>
            </a:r>
            <a:endParaRPr lang="es-AR" dirty="0"/>
          </a:p>
        </p:txBody>
      </p:sp>
      <p:sp>
        <p:nvSpPr>
          <p:cNvPr id="7" name="6 CuadroTexto"/>
          <p:cNvSpPr txBox="1"/>
          <p:nvPr/>
        </p:nvSpPr>
        <p:spPr>
          <a:xfrm>
            <a:off x="251520" y="1412776"/>
            <a:ext cx="1605880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1 </a:t>
            </a:r>
          </a:p>
          <a:p>
            <a:pPr algn="ctr"/>
            <a:r>
              <a:rPr lang="es-ES" b="1" dirty="0" smtClean="0"/>
              <a:t>HONGOS GEOFILICOS</a:t>
            </a:r>
            <a:endParaRPr lang="es-AR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8518786" y="3059668"/>
            <a:ext cx="301686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2</a:t>
            </a:r>
            <a:endParaRPr lang="es-AR" dirty="0"/>
          </a:p>
        </p:txBody>
      </p:sp>
      <p:sp>
        <p:nvSpPr>
          <p:cNvPr id="9" name="8 CuadroTexto"/>
          <p:cNvSpPr txBox="1"/>
          <p:nvPr/>
        </p:nvSpPr>
        <p:spPr>
          <a:xfrm>
            <a:off x="316702" y="2524254"/>
            <a:ext cx="2231445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/>
              <a:t>2 </a:t>
            </a:r>
          </a:p>
          <a:p>
            <a:pPr algn="ctr"/>
            <a:r>
              <a:rPr lang="es-ES" b="1" dirty="0" smtClean="0"/>
              <a:t>HONGOS ZOOFILICOS</a:t>
            </a:r>
            <a:endParaRPr lang="es-AR" b="1" dirty="0"/>
          </a:p>
        </p:txBody>
      </p:sp>
      <p:pic>
        <p:nvPicPr>
          <p:cNvPr id="1026" name="Picture 2" descr="Gatito negr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106" y="4077072"/>
            <a:ext cx="902635" cy="56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8476051" y="4641219"/>
            <a:ext cx="301686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2</a:t>
            </a:r>
            <a:endParaRPr lang="es-AR" dirty="0"/>
          </a:p>
        </p:txBody>
      </p:sp>
      <p:sp>
        <p:nvSpPr>
          <p:cNvPr id="11" name="10 CuadroTexto"/>
          <p:cNvSpPr txBox="1"/>
          <p:nvPr/>
        </p:nvSpPr>
        <p:spPr>
          <a:xfrm>
            <a:off x="6891846" y="4077072"/>
            <a:ext cx="301686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3</a:t>
            </a:r>
            <a:endParaRPr lang="es-AR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414599" y="3429000"/>
            <a:ext cx="1753301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/>
              <a:t>3</a:t>
            </a:r>
          </a:p>
          <a:p>
            <a:pPr algn="ctr"/>
            <a:r>
              <a:rPr lang="es-ES" b="1" dirty="0" smtClean="0"/>
              <a:t>ANTROPOFILICO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165300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" descr="paraco1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842" y="3139227"/>
            <a:ext cx="1711548" cy="139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5" descr="paraco2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492" y="5183283"/>
            <a:ext cx="2055897" cy="1593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2033963" y="262389"/>
            <a:ext cx="684615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MICOSIS SISTÉMICA ENDEMICA</a:t>
            </a:r>
          </a:p>
          <a:p>
            <a:pPr algn="ctr"/>
            <a:r>
              <a:rPr lang="es-ES" dirty="0" smtClean="0"/>
              <a:t>Paracoccidioidomicosis  mas frecuente en hombres que mujeres :9/1</a:t>
            </a:r>
            <a:endParaRPr lang="es-AR" dirty="0"/>
          </a:p>
        </p:txBody>
      </p:sp>
      <p:sp>
        <p:nvSpPr>
          <p:cNvPr id="7" name="6 CuadroTexto"/>
          <p:cNvSpPr txBox="1"/>
          <p:nvPr/>
        </p:nvSpPr>
        <p:spPr>
          <a:xfrm>
            <a:off x="2267744" y="1119377"/>
            <a:ext cx="6480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Agente </a:t>
            </a:r>
            <a:r>
              <a:rPr lang="es-ES" b="1" dirty="0" err="1" smtClean="0"/>
              <a:t>etiologico</a:t>
            </a:r>
            <a:r>
              <a:rPr lang="es-ES" dirty="0" smtClean="0"/>
              <a:t>: </a:t>
            </a:r>
            <a:r>
              <a:rPr lang="es-ES" i="1" dirty="0" err="1" smtClean="0"/>
              <a:t>Paracoccidioides</a:t>
            </a:r>
            <a:r>
              <a:rPr lang="es-ES" i="1" dirty="0" smtClean="0"/>
              <a:t> </a:t>
            </a:r>
            <a:r>
              <a:rPr lang="es-ES" i="1" dirty="0" err="1" smtClean="0"/>
              <a:t>brasiliensis</a:t>
            </a:r>
            <a:endParaRPr lang="es-ES" i="1" dirty="0" smtClean="0"/>
          </a:p>
          <a:p>
            <a:pPr algn="ctr">
              <a:lnSpc>
                <a:spcPct val="150000"/>
              </a:lnSpc>
            </a:pPr>
            <a:r>
              <a:rPr lang="es-ES" u="sng" dirty="0" smtClean="0"/>
              <a:t>Hongo dimorfico </a:t>
            </a:r>
          </a:p>
          <a:p>
            <a:pPr algn="ctr">
              <a:lnSpc>
                <a:spcPct val="150000"/>
              </a:lnSpc>
            </a:pPr>
            <a:r>
              <a:rPr lang="es-ES" dirty="0" smtClean="0"/>
              <a:t>exclusivo de región subtropicales y tropicales  de Sudamérica 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3047465" y="2348880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DIAGNOSTICO: biopsia, escarificaciones , esputo</a:t>
            </a:r>
          </a:p>
          <a:p>
            <a:r>
              <a:rPr lang="es-ES" b="1" dirty="0" smtClean="0"/>
              <a:t>Observación microscópica: levaduras de 50 µ multigemante  </a:t>
            </a:r>
            <a:endParaRPr lang="es-AR" b="1" dirty="0"/>
          </a:p>
        </p:txBody>
      </p:sp>
      <p:pic>
        <p:nvPicPr>
          <p:cNvPr id="9" name="Picture 2" descr="Pb LES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0" y="3266371"/>
            <a:ext cx="1945793" cy="1163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pb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19542"/>
            <a:ext cx="1907126" cy="1419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37" y="4530315"/>
            <a:ext cx="1907126" cy="2347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2590048" y="4657790"/>
            <a:ext cx="5952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Cultivos: a 27°micelio tabicado hialino con pequeños conidios</a:t>
            </a:r>
            <a:endParaRPr lang="es-AR" dirty="0"/>
          </a:p>
        </p:txBody>
      </p:sp>
      <p:graphicFrame>
        <p:nvGraphicFramePr>
          <p:cNvPr id="13" name="1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4551698"/>
              </p:ext>
            </p:extLst>
          </p:nvPr>
        </p:nvGraphicFramePr>
        <p:xfrm>
          <a:off x="105561" y="168151"/>
          <a:ext cx="1882775" cy="1481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6" name="Foto de Photo Editor" r:id="rId8" imgW="3933333" imgH="2895238" progId="MSPhotoEd.3">
                  <p:embed/>
                </p:oleObj>
              </mc:Choice>
              <mc:Fallback>
                <p:oleObj name="Foto de Photo Editor" r:id="rId8" imgW="3933333" imgH="289523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561" y="168151"/>
                        <a:ext cx="1882775" cy="1481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578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2670191" y="228600"/>
            <a:ext cx="35750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AR" b="1" dirty="0">
                <a:latin typeface="Calibri" pitchFamily="34" charset="0"/>
              </a:rPr>
              <a:t>M I C O S I S   O P O R T U N I S T A S</a:t>
            </a:r>
          </a:p>
        </p:txBody>
      </p:sp>
      <p:sp>
        <p:nvSpPr>
          <p:cNvPr id="105475" name="Rectangle 3"/>
          <p:cNvSpPr>
            <a:spLocks noChangeArrowheads="1"/>
          </p:cNvSpPr>
          <p:nvPr/>
        </p:nvSpPr>
        <p:spPr bwMode="auto">
          <a:xfrm>
            <a:off x="1674717" y="1690688"/>
            <a:ext cx="42546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AR" b="1">
                <a:latin typeface="Calibri" pitchFamily="34" charset="0"/>
              </a:rPr>
              <a:t>con diversos grados de inmunodeficiencias</a:t>
            </a:r>
          </a:p>
        </p:txBody>
      </p:sp>
      <p:sp>
        <p:nvSpPr>
          <p:cNvPr id="105476" name="Rectangle 4"/>
          <p:cNvSpPr>
            <a:spLocks noChangeArrowheads="1"/>
          </p:cNvSpPr>
          <p:nvPr/>
        </p:nvSpPr>
        <p:spPr bwMode="auto">
          <a:xfrm>
            <a:off x="4956175" y="3071813"/>
            <a:ext cx="21431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AR" b="1">
                <a:latin typeface="Calibri" pitchFamily="34" charset="0"/>
              </a:rPr>
              <a:t>Geotricosis</a:t>
            </a:r>
          </a:p>
        </p:txBody>
      </p:sp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2428875" y="2214563"/>
            <a:ext cx="2662238" cy="523875"/>
          </a:xfrm>
          <a:prstGeom prst="rect">
            <a:avLst/>
          </a:prstGeom>
          <a:solidFill>
            <a:schemeClr val="bg1"/>
          </a:solidFill>
          <a:ln w="38100">
            <a:solidFill>
              <a:srgbClr val="339966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 b="1">
                <a:latin typeface="Calibri" pitchFamily="34" charset="0"/>
              </a:rPr>
              <a:t>Enfermedades</a:t>
            </a:r>
            <a:endParaRPr lang="es-AR" b="1" u="sng">
              <a:latin typeface="Calibri" pitchFamily="34" charset="0"/>
            </a:endParaRPr>
          </a:p>
        </p:txBody>
      </p:sp>
      <p:sp>
        <p:nvSpPr>
          <p:cNvPr id="105478" name="Rectangle 6"/>
          <p:cNvSpPr>
            <a:spLocks noChangeArrowheads="1"/>
          </p:cNvSpPr>
          <p:nvPr/>
        </p:nvSpPr>
        <p:spPr bwMode="auto">
          <a:xfrm>
            <a:off x="482600" y="3386138"/>
            <a:ext cx="25590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AR" b="1">
                <a:latin typeface="Calibri" pitchFamily="34" charset="0"/>
              </a:rPr>
              <a:t>Criptococosis</a:t>
            </a:r>
          </a:p>
        </p:txBody>
      </p:sp>
      <p:sp>
        <p:nvSpPr>
          <p:cNvPr id="105479" name="Rectangle 7"/>
          <p:cNvSpPr>
            <a:spLocks noChangeArrowheads="1"/>
          </p:cNvSpPr>
          <p:nvPr/>
        </p:nvSpPr>
        <p:spPr bwMode="auto">
          <a:xfrm>
            <a:off x="601663" y="5291138"/>
            <a:ext cx="23209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AR" b="1">
                <a:latin typeface="Calibri" pitchFamily="34" charset="0"/>
              </a:rPr>
              <a:t>Aspergilosis</a:t>
            </a:r>
          </a:p>
        </p:txBody>
      </p:sp>
      <p:sp>
        <p:nvSpPr>
          <p:cNvPr id="105480" name="Rectangle 8"/>
          <p:cNvSpPr>
            <a:spLocks noChangeArrowheads="1"/>
          </p:cNvSpPr>
          <p:nvPr/>
        </p:nvSpPr>
        <p:spPr bwMode="auto">
          <a:xfrm>
            <a:off x="609600" y="4605338"/>
            <a:ext cx="21828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AR" b="1">
                <a:latin typeface="Calibri" pitchFamily="34" charset="0"/>
              </a:rPr>
              <a:t>Candidiasis</a:t>
            </a:r>
          </a:p>
        </p:txBody>
      </p:sp>
      <p:sp>
        <p:nvSpPr>
          <p:cNvPr id="105481" name="Rectangle 9"/>
          <p:cNvSpPr>
            <a:spLocks noChangeArrowheads="1"/>
          </p:cNvSpPr>
          <p:nvPr/>
        </p:nvSpPr>
        <p:spPr bwMode="auto">
          <a:xfrm>
            <a:off x="533400" y="6053138"/>
            <a:ext cx="23002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AR" b="1">
                <a:latin typeface="Calibri" pitchFamily="34" charset="0"/>
              </a:rPr>
              <a:t>Cigomicosis</a:t>
            </a:r>
          </a:p>
        </p:txBody>
      </p:sp>
      <p:sp>
        <p:nvSpPr>
          <p:cNvPr id="105482" name="Rectangle 10"/>
          <p:cNvSpPr>
            <a:spLocks noChangeArrowheads="1"/>
          </p:cNvSpPr>
          <p:nvPr/>
        </p:nvSpPr>
        <p:spPr bwMode="auto">
          <a:xfrm>
            <a:off x="304800" y="2852738"/>
            <a:ext cx="29146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Pneumocistosis</a:t>
            </a:r>
            <a:endParaRPr lang="es-AR" b="1">
              <a:latin typeface="Calibri" pitchFamily="34" charset="0"/>
            </a:endParaRPr>
          </a:p>
        </p:txBody>
      </p:sp>
      <p:sp>
        <p:nvSpPr>
          <p:cNvPr id="105483" name="Rectangle 11"/>
          <p:cNvSpPr>
            <a:spLocks noChangeArrowheads="1"/>
          </p:cNvSpPr>
          <p:nvPr/>
        </p:nvSpPr>
        <p:spPr bwMode="auto">
          <a:xfrm>
            <a:off x="354013" y="3995738"/>
            <a:ext cx="28162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AR" b="1">
                <a:latin typeface="Calibri" pitchFamily="34" charset="0"/>
              </a:rPr>
              <a:t>Histoplasmosis</a:t>
            </a:r>
          </a:p>
        </p:txBody>
      </p:sp>
      <p:sp>
        <p:nvSpPr>
          <p:cNvPr id="105484" name="Rectangle 12"/>
          <p:cNvSpPr>
            <a:spLocks noChangeArrowheads="1"/>
          </p:cNvSpPr>
          <p:nvPr/>
        </p:nvSpPr>
        <p:spPr bwMode="auto">
          <a:xfrm>
            <a:off x="4254500" y="5510213"/>
            <a:ext cx="35464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AR" b="1">
                <a:latin typeface="Calibri" pitchFamily="34" charset="0"/>
              </a:rPr>
              <a:t>Coccidioidomicosis</a:t>
            </a:r>
          </a:p>
        </p:txBody>
      </p:sp>
      <p:sp>
        <p:nvSpPr>
          <p:cNvPr id="105485" name="Rectangle 13"/>
          <p:cNvSpPr>
            <a:spLocks noChangeArrowheads="1"/>
          </p:cNvSpPr>
          <p:nvPr/>
        </p:nvSpPr>
        <p:spPr bwMode="auto">
          <a:xfrm>
            <a:off x="4114800" y="4914900"/>
            <a:ext cx="36083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AR" b="1">
                <a:latin typeface="Calibri" pitchFamily="34" charset="0"/>
              </a:rPr>
              <a:t>Pseudallescheriosis</a:t>
            </a:r>
          </a:p>
        </p:txBody>
      </p:sp>
      <p:sp>
        <p:nvSpPr>
          <p:cNvPr id="105486" name="Rectangle 14"/>
          <p:cNvSpPr>
            <a:spLocks noChangeArrowheads="1"/>
          </p:cNvSpPr>
          <p:nvPr/>
        </p:nvSpPr>
        <p:spPr bwMode="auto">
          <a:xfrm>
            <a:off x="4848225" y="4367213"/>
            <a:ext cx="23606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AR" b="1">
                <a:latin typeface="Calibri" pitchFamily="34" charset="0"/>
              </a:rPr>
              <a:t>Alternariosis</a:t>
            </a:r>
          </a:p>
        </p:txBody>
      </p:sp>
      <p:sp>
        <p:nvSpPr>
          <p:cNvPr id="105487" name="Rectangle 15"/>
          <p:cNvSpPr>
            <a:spLocks noChangeArrowheads="1"/>
          </p:cNvSpPr>
          <p:nvPr/>
        </p:nvSpPr>
        <p:spPr bwMode="auto">
          <a:xfrm>
            <a:off x="4876800" y="3757613"/>
            <a:ext cx="19653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AR" b="1">
                <a:latin typeface="Calibri" pitchFamily="34" charset="0"/>
              </a:rPr>
              <a:t>Fusariosis</a:t>
            </a:r>
          </a:p>
        </p:txBody>
      </p:sp>
      <p:sp>
        <p:nvSpPr>
          <p:cNvPr id="105488" name="Rectangle 17"/>
          <p:cNvSpPr>
            <a:spLocks noChangeArrowheads="1"/>
          </p:cNvSpPr>
          <p:nvPr/>
        </p:nvSpPr>
        <p:spPr bwMode="auto">
          <a:xfrm>
            <a:off x="1325631" y="700088"/>
            <a:ext cx="2874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AR" b="1">
                <a:latin typeface="Calibri" pitchFamily="34" charset="0"/>
              </a:rPr>
              <a:t>Patologías de orígen fúngico</a:t>
            </a:r>
          </a:p>
        </p:txBody>
      </p:sp>
      <p:sp>
        <p:nvSpPr>
          <p:cNvPr id="105489" name="Rectangle 18"/>
          <p:cNvSpPr>
            <a:spLocks noChangeArrowheads="1"/>
          </p:cNvSpPr>
          <p:nvPr/>
        </p:nvSpPr>
        <p:spPr bwMode="auto">
          <a:xfrm>
            <a:off x="1487174" y="1143000"/>
            <a:ext cx="33280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AR" b="1" dirty="0">
                <a:latin typeface="Calibri" pitchFamily="34" charset="0"/>
              </a:rPr>
              <a:t>que se  presentan en hospederos</a:t>
            </a:r>
          </a:p>
        </p:txBody>
      </p:sp>
    </p:spTree>
    <p:extLst>
      <p:ext uri="{BB962C8B-B14F-4D97-AF65-F5344CB8AC3E}">
        <p14:creationId xmlns:p14="http://schemas.microsoft.com/office/powerpoint/2010/main" val="211922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ChangeArrowheads="1"/>
          </p:cNvSpPr>
          <p:nvPr/>
        </p:nvSpPr>
        <p:spPr bwMode="auto">
          <a:xfrm>
            <a:off x="2286000" y="0"/>
            <a:ext cx="42957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AR" sz="2600" b="1" dirty="0">
                <a:latin typeface="Calibri" pitchFamily="34" charset="0"/>
              </a:rPr>
              <a:t>MICOSIS OPORTUNISTAS</a:t>
            </a:r>
          </a:p>
        </p:txBody>
      </p:sp>
      <p:sp>
        <p:nvSpPr>
          <p:cNvPr id="107523" name="Rectangle 3"/>
          <p:cNvSpPr>
            <a:spLocks noChangeArrowheads="1"/>
          </p:cNvSpPr>
          <p:nvPr/>
        </p:nvSpPr>
        <p:spPr bwMode="auto">
          <a:xfrm>
            <a:off x="1465263" y="661988"/>
            <a:ext cx="615473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AR" sz="2600" b="1">
                <a:latin typeface="Calibri" pitchFamily="34" charset="0"/>
              </a:rPr>
              <a:t>Enfermedades metabólicas (Diabetes)</a:t>
            </a:r>
          </a:p>
        </p:txBody>
      </p:sp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1395413" y="1223963"/>
            <a:ext cx="637698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AR" sz="2600" b="1">
                <a:latin typeface="Calibri" pitchFamily="34" charset="0"/>
              </a:rPr>
              <a:t>Enfermedades virales SIDA, Sarampión</a:t>
            </a:r>
          </a:p>
        </p:txBody>
      </p:sp>
      <p:sp>
        <p:nvSpPr>
          <p:cNvPr id="107525" name="Rectangle 5"/>
          <p:cNvSpPr>
            <a:spLocks noChangeArrowheads="1"/>
          </p:cNvSpPr>
          <p:nvPr/>
        </p:nvSpPr>
        <p:spPr bwMode="auto">
          <a:xfrm>
            <a:off x="2514600" y="1785938"/>
            <a:ext cx="371316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AR" sz="2600" b="1">
                <a:latin typeface="Calibri" pitchFamily="34" charset="0"/>
              </a:rPr>
              <a:t>Quemaduras extensas</a:t>
            </a:r>
          </a:p>
        </p:txBody>
      </p:sp>
      <p:sp>
        <p:nvSpPr>
          <p:cNvPr id="107526" name="Rectangle 7"/>
          <p:cNvSpPr>
            <a:spLocks noChangeArrowheads="1"/>
          </p:cNvSpPr>
          <p:nvPr/>
        </p:nvSpPr>
        <p:spPr bwMode="auto">
          <a:xfrm>
            <a:off x="3124200" y="3306763"/>
            <a:ext cx="273843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AR" sz="2600" b="1">
                <a:latin typeface="Calibri" pitchFamily="34" charset="0"/>
              </a:rPr>
              <a:t>Aplasia medular</a:t>
            </a:r>
          </a:p>
        </p:txBody>
      </p:sp>
      <p:sp>
        <p:nvSpPr>
          <p:cNvPr id="107527" name="Rectangle 8"/>
          <p:cNvSpPr>
            <a:spLocks noChangeArrowheads="1"/>
          </p:cNvSpPr>
          <p:nvPr/>
        </p:nvSpPr>
        <p:spPr bwMode="auto">
          <a:xfrm>
            <a:off x="3429000" y="2286000"/>
            <a:ext cx="250031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AR" b="1">
              <a:latin typeface="Calibri" pitchFamily="34" charset="0"/>
            </a:endParaRPr>
          </a:p>
          <a:p>
            <a:endParaRPr lang="es-AR" b="1">
              <a:latin typeface="Calibri" pitchFamily="34" charset="0"/>
            </a:endParaRPr>
          </a:p>
        </p:txBody>
      </p:sp>
      <p:sp>
        <p:nvSpPr>
          <p:cNvPr id="107528" name="Rectangle 9"/>
          <p:cNvSpPr>
            <a:spLocks noChangeArrowheads="1"/>
          </p:cNvSpPr>
          <p:nvPr/>
        </p:nvSpPr>
        <p:spPr bwMode="auto">
          <a:xfrm>
            <a:off x="1905000" y="4606925"/>
            <a:ext cx="55705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AR">
                <a:latin typeface="Calibri" pitchFamily="34" charset="0"/>
              </a:rPr>
              <a:t>Embarazo, lactantes de bajo peso</a:t>
            </a:r>
          </a:p>
        </p:txBody>
      </p:sp>
      <p:sp>
        <p:nvSpPr>
          <p:cNvPr id="107529" name="Rectangle 10"/>
          <p:cNvSpPr>
            <a:spLocks noChangeArrowheads="1"/>
          </p:cNvSpPr>
          <p:nvPr/>
        </p:nvSpPr>
        <p:spPr bwMode="auto">
          <a:xfrm>
            <a:off x="2057400" y="5199063"/>
            <a:ext cx="39703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AR">
                <a:latin typeface="Calibri" pitchFamily="34" charset="0"/>
              </a:rPr>
              <a:t>Drogadicción parenteral</a:t>
            </a:r>
          </a:p>
        </p:txBody>
      </p:sp>
      <p:sp>
        <p:nvSpPr>
          <p:cNvPr id="107530" name="Text Box 12"/>
          <p:cNvSpPr txBox="1">
            <a:spLocks noChangeArrowheads="1"/>
          </p:cNvSpPr>
          <p:nvPr/>
        </p:nvSpPr>
        <p:spPr bwMode="auto">
          <a:xfrm>
            <a:off x="685800" y="3868738"/>
            <a:ext cx="747871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AR" sz="2600" b="1">
                <a:latin typeface="Calibri" pitchFamily="34" charset="0"/>
              </a:rPr>
              <a:t>Trasplantados renales, hepáticos, pulmonares</a:t>
            </a:r>
          </a:p>
        </p:txBody>
      </p:sp>
      <p:sp>
        <p:nvSpPr>
          <p:cNvPr id="107531" name="Text Box 13"/>
          <p:cNvSpPr txBox="1">
            <a:spLocks noChangeArrowheads="1"/>
          </p:cNvSpPr>
          <p:nvPr/>
        </p:nvSpPr>
        <p:spPr bwMode="auto">
          <a:xfrm>
            <a:off x="3276600" y="5791200"/>
            <a:ext cx="2438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AR">
                <a:latin typeface="Calibri" pitchFamily="34" charset="0"/>
              </a:rPr>
              <a:t>TBC cavitaria</a:t>
            </a:r>
            <a:endParaRPr lang="en-US" sz="800">
              <a:latin typeface="Calibri" pitchFamily="34" charset="0"/>
            </a:endParaRPr>
          </a:p>
        </p:txBody>
      </p:sp>
      <p:sp>
        <p:nvSpPr>
          <p:cNvPr id="107532" name="Rectangle 6"/>
          <p:cNvSpPr>
            <a:spLocks noChangeArrowheads="1"/>
          </p:cNvSpPr>
          <p:nvPr/>
        </p:nvSpPr>
        <p:spPr bwMode="auto">
          <a:xfrm>
            <a:off x="1500188" y="2400300"/>
            <a:ext cx="574992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AR" sz="2600" b="1">
                <a:latin typeface="Calibri" pitchFamily="34" charset="0"/>
              </a:rPr>
              <a:t>Enfermedades oncohematológicas </a:t>
            </a:r>
          </a:p>
          <a:p>
            <a:r>
              <a:rPr lang="es-AR" sz="2600" b="1">
                <a:latin typeface="Calibri" pitchFamily="34" charset="0"/>
              </a:rPr>
              <a:t>(Leucemias, Linfomas)</a:t>
            </a:r>
          </a:p>
        </p:txBody>
      </p:sp>
    </p:spTree>
    <p:extLst>
      <p:ext uri="{BB962C8B-B14F-4D97-AF65-F5344CB8AC3E}">
        <p14:creationId xmlns:p14="http://schemas.microsoft.com/office/powerpoint/2010/main" val="38749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331640" y="306737"/>
            <a:ext cx="2379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MICOSIS OPORTUNISTA</a:t>
            </a:r>
            <a:endParaRPr lang="es-AR" dirty="0"/>
          </a:p>
        </p:txBody>
      </p:sp>
      <p:pic>
        <p:nvPicPr>
          <p:cNvPr id="3" name="Picture 5" descr="115-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213" y="3061050"/>
            <a:ext cx="491172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Rwc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381" y="188640"/>
            <a:ext cx="3886200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2897188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389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athmicro.med.sc.edu/mycology/candida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67632"/>
            <a:ext cx="3129448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187624" y="2741689"/>
            <a:ext cx="2555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Seudomicelio de </a:t>
            </a:r>
            <a:r>
              <a:rPr lang="es-ES" dirty="0" err="1" smtClean="0"/>
              <a:t>Candida</a:t>
            </a:r>
            <a:endParaRPr lang="es-AR" dirty="0"/>
          </a:p>
        </p:txBody>
      </p:sp>
      <p:sp>
        <p:nvSpPr>
          <p:cNvPr id="5" name="4 CuadroTexto"/>
          <p:cNvSpPr txBox="1"/>
          <p:nvPr/>
        </p:nvSpPr>
        <p:spPr>
          <a:xfrm>
            <a:off x="5436096" y="2926355"/>
            <a:ext cx="227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Levaduras con capsula</a:t>
            </a:r>
            <a:endParaRPr lang="es-AR" dirty="0"/>
          </a:p>
        </p:txBody>
      </p:sp>
      <p:pic>
        <p:nvPicPr>
          <p:cNvPr id="6" name="Picture 8" descr="https://encrypted-tbn0.gstatic.com/images?q=tbn:ANd9GcShsEDdPvtFZ3nljn-aK05KlOyHMzFLkjq56l7g4NDuii6hSIK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501" y="727051"/>
            <a:ext cx="290830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pneumocystis giemsa copi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00213" y="3341880"/>
            <a:ext cx="2943225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1184176" y="6021288"/>
            <a:ext cx="6203878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BAL: Elementos vegetativos de </a:t>
            </a:r>
            <a:r>
              <a:rPr lang="es-ES" i="1" dirty="0" err="1" smtClean="0"/>
              <a:t>Pneumocistis</a:t>
            </a:r>
            <a:r>
              <a:rPr lang="es-ES" i="1" dirty="0" smtClean="0"/>
              <a:t> jirovesis </a:t>
            </a:r>
            <a:r>
              <a:rPr lang="es-ES" dirty="0" smtClean="0"/>
              <a:t>con </a:t>
            </a:r>
            <a:r>
              <a:rPr lang="es-ES" dirty="0" err="1" smtClean="0"/>
              <a:t>giemsa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65984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91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37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1295400" y="1828800"/>
            <a:ext cx="6781800" cy="879475"/>
          </a:xfrm>
          <a:prstGeom prst="rect">
            <a:avLst/>
          </a:prstGeom>
          <a:solidFill>
            <a:schemeClr val="bg1"/>
          </a:solidFill>
          <a:ln w="57150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b="1">
                <a:solidFill>
                  <a:srgbClr val="FF9933"/>
                </a:solidFill>
              </a:rPr>
              <a:t>IMPORTANCIA DEL EXAMEN DIRECTO PARA EL DIAGNOSTICO DE LAS MICOSIS</a:t>
            </a:r>
            <a:endParaRPr lang="es-ES" b="1">
              <a:solidFill>
                <a:srgbClr val="FF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3322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pitirosporum muy bue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4602163" cy="59436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5943600" y="1828800"/>
            <a:ext cx="2819400" cy="1778000"/>
          </a:xfrm>
          <a:prstGeom prst="rect">
            <a:avLst/>
          </a:prstGeom>
          <a:noFill/>
          <a:ln w="9525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_tradnl" sz="2000"/>
              <a:t>Examen directo de escamas de piel de un paciente con pitiriasis versicolor </a:t>
            </a:r>
          </a:p>
          <a:p>
            <a:pPr>
              <a:spcBef>
                <a:spcPct val="50000"/>
              </a:spcBef>
            </a:pPr>
            <a:r>
              <a:rPr lang="es-ES_tradnl" sz="2000"/>
              <a:t>Género </a:t>
            </a:r>
            <a:r>
              <a:rPr lang="es-ES_tradnl" sz="2000" i="1"/>
              <a:t>Malassezia</a:t>
            </a:r>
            <a:r>
              <a:rPr lang="es-ES_tradnl" sz="2000"/>
              <a:t> </a:t>
            </a:r>
            <a:endParaRPr lang="es-ES" sz="2000"/>
          </a:p>
        </p:txBody>
      </p:sp>
    </p:spTree>
    <p:extLst>
      <p:ext uri="{BB962C8B-B14F-4D97-AF65-F5344CB8AC3E}">
        <p14:creationId xmlns:p14="http://schemas.microsoft.com/office/powerpoint/2010/main" val="40343562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382000" cy="551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914400" y="5943600"/>
            <a:ext cx="7239000" cy="863600"/>
          </a:xfrm>
          <a:prstGeom prst="rect">
            <a:avLst/>
          </a:prstGeom>
          <a:noFill/>
          <a:ln w="9525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sz="2000"/>
              <a:t>Exudado orofaríngeo montado con HOK.</a:t>
            </a:r>
          </a:p>
          <a:p>
            <a:pPr algn="ctr">
              <a:spcBef>
                <a:spcPct val="50000"/>
              </a:spcBef>
            </a:pPr>
            <a:r>
              <a:rPr lang="es-ES_tradnl" sz="2000"/>
              <a:t>Levaduras con seudomicelio</a:t>
            </a:r>
            <a:endParaRPr lang="es-ES" sz="2000"/>
          </a:p>
        </p:txBody>
      </p:sp>
      <p:sp>
        <p:nvSpPr>
          <p:cNvPr id="39940" name="Line 5"/>
          <p:cNvSpPr>
            <a:spLocks noChangeShapeType="1"/>
          </p:cNvSpPr>
          <p:nvPr/>
        </p:nvSpPr>
        <p:spPr bwMode="auto">
          <a:xfrm flipH="1" flipV="1">
            <a:off x="5257800" y="3429000"/>
            <a:ext cx="152400" cy="838200"/>
          </a:xfrm>
          <a:prstGeom prst="line">
            <a:avLst/>
          </a:prstGeom>
          <a:noFill/>
          <a:ln w="57150">
            <a:solidFill>
              <a:srgbClr val="FF5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39941" name="Line 6"/>
          <p:cNvSpPr>
            <a:spLocks noChangeShapeType="1"/>
          </p:cNvSpPr>
          <p:nvPr/>
        </p:nvSpPr>
        <p:spPr bwMode="auto">
          <a:xfrm flipV="1">
            <a:off x="2514600" y="3048000"/>
            <a:ext cx="1143000" cy="381000"/>
          </a:xfrm>
          <a:prstGeom prst="line">
            <a:avLst/>
          </a:prstGeom>
          <a:noFill/>
          <a:ln w="57150">
            <a:solidFill>
              <a:srgbClr val="FF5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831652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8077200" cy="531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1066800" y="6019800"/>
            <a:ext cx="678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s-ES"/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600200" y="5867400"/>
            <a:ext cx="5867400" cy="863600"/>
          </a:xfrm>
          <a:prstGeom prst="rect">
            <a:avLst/>
          </a:prstGeom>
          <a:noFill/>
          <a:ln w="9525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sz="2000"/>
              <a:t>Exudado vaginal con tinción de Gram: </a:t>
            </a:r>
          </a:p>
          <a:p>
            <a:pPr algn="ctr">
              <a:spcBef>
                <a:spcPct val="50000"/>
              </a:spcBef>
            </a:pPr>
            <a:r>
              <a:rPr lang="es-ES_tradnl" sz="2000"/>
              <a:t>Levaduras con seudomicelio</a:t>
            </a:r>
            <a:endParaRPr lang="es-ES" sz="2000"/>
          </a:p>
        </p:txBody>
      </p:sp>
    </p:spTree>
    <p:extLst>
      <p:ext uri="{BB962C8B-B14F-4D97-AF65-F5344CB8AC3E}">
        <p14:creationId xmlns:p14="http://schemas.microsoft.com/office/powerpoint/2010/main" val="10332702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levadur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8001000" cy="51593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828800" y="6096000"/>
            <a:ext cx="5562600" cy="711200"/>
          </a:xfrm>
          <a:prstGeom prst="rect">
            <a:avLst/>
          </a:prstGeom>
          <a:noFill/>
          <a:ln w="9525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sz="2000"/>
              <a:t>Examen directo de escamas de uñas : conglomerado de levaduras</a:t>
            </a:r>
            <a:endParaRPr lang="es-ES" sz="2000"/>
          </a:p>
        </p:txBody>
      </p:sp>
    </p:spTree>
    <p:extLst>
      <p:ext uri="{BB962C8B-B14F-4D97-AF65-F5344CB8AC3E}">
        <p14:creationId xmlns:p14="http://schemas.microsoft.com/office/powerpoint/2010/main" val="276600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843808" y="182960"/>
            <a:ext cx="2580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HABITAT DE LOS HONGOS</a:t>
            </a:r>
            <a:endParaRPr lang="es-AR" dirty="0"/>
          </a:p>
        </p:txBody>
      </p:sp>
      <p:sp>
        <p:nvSpPr>
          <p:cNvPr id="3" name="2 CuadroTexto"/>
          <p:cNvSpPr txBox="1"/>
          <p:nvPr/>
        </p:nvSpPr>
        <p:spPr>
          <a:xfrm>
            <a:off x="179512" y="548680"/>
            <a:ext cx="8640960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b="1" u="sng" dirty="0" smtClean="0"/>
              <a:t>El reservorio natural de los hongos siempre fue y será la tierra</a:t>
            </a:r>
            <a:r>
              <a:rPr lang="es-ES" dirty="0" smtClean="0"/>
              <a:t>.</a:t>
            </a:r>
          </a:p>
          <a:p>
            <a:pPr algn="ctr">
              <a:lnSpc>
                <a:spcPct val="150000"/>
              </a:lnSpc>
            </a:pPr>
            <a:r>
              <a:rPr lang="es-ES" dirty="0" smtClean="0"/>
              <a:t> </a:t>
            </a:r>
            <a:r>
              <a:rPr lang="es-ES" dirty="0"/>
              <a:t>E</a:t>
            </a:r>
            <a:r>
              <a:rPr lang="es-ES" dirty="0" smtClean="0"/>
              <a:t>n la tierra generan los micelio o levaduras </a:t>
            </a:r>
            <a:r>
              <a:rPr lang="es-ES" b="1" u="sng" dirty="0" smtClean="0"/>
              <a:t>generando los esporos</a:t>
            </a:r>
          </a:p>
          <a:p>
            <a:pPr algn="ctr">
              <a:lnSpc>
                <a:spcPct val="150000"/>
              </a:lnSpc>
            </a:pPr>
            <a:r>
              <a:rPr lang="es-ES" dirty="0" smtClean="0"/>
              <a:t> Se alimentan de sustancias orgánicas en descomposición que junto con las </a:t>
            </a:r>
          </a:p>
          <a:p>
            <a:pPr algn="ctr">
              <a:lnSpc>
                <a:spcPct val="150000"/>
              </a:lnSpc>
            </a:pPr>
            <a:r>
              <a:rPr lang="es-ES" b="1" dirty="0" smtClean="0"/>
              <a:t>bacterias desarrollan el ciclo del carbono y el nitrógeno</a:t>
            </a:r>
            <a:r>
              <a:rPr lang="es-ES" dirty="0" smtClean="0"/>
              <a:t>.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398338" y="2852936"/>
            <a:ext cx="8424936" cy="258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b="1" dirty="0" smtClean="0"/>
              <a:t>Los esporos </a:t>
            </a:r>
            <a:r>
              <a:rPr lang="es-ES" dirty="0" smtClean="0"/>
              <a:t>se depositan en cualquier superficie sea natural o artificial, </a:t>
            </a:r>
          </a:p>
          <a:p>
            <a:pPr algn="ctr">
              <a:lnSpc>
                <a:spcPct val="150000"/>
              </a:lnSpc>
            </a:pPr>
            <a:r>
              <a:rPr lang="es-ES" dirty="0" smtClean="0"/>
              <a:t>Por </a:t>
            </a:r>
            <a:r>
              <a:rPr lang="es-ES" dirty="0" err="1" smtClean="0"/>
              <a:t>ejempl</a:t>
            </a:r>
            <a:r>
              <a:rPr lang="es-ES" dirty="0" smtClean="0"/>
              <a:t>: en las plantas, madera, superficie de las paredes, </a:t>
            </a:r>
          </a:p>
          <a:p>
            <a:pPr algn="ctr">
              <a:lnSpc>
                <a:spcPct val="150000"/>
              </a:lnSpc>
            </a:pPr>
            <a:r>
              <a:rPr lang="es-ES" dirty="0" smtClean="0"/>
              <a:t>en la ropa, en petróleo, en </a:t>
            </a:r>
            <a:r>
              <a:rPr lang="es-ES" dirty="0" err="1" smtClean="0"/>
              <a:t>plasticos</a:t>
            </a:r>
            <a:r>
              <a:rPr lang="es-ES" dirty="0" smtClean="0"/>
              <a:t>.</a:t>
            </a:r>
          </a:p>
          <a:p>
            <a:pPr algn="ctr">
              <a:lnSpc>
                <a:spcPct val="150000"/>
              </a:lnSpc>
            </a:pPr>
            <a:r>
              <a:rPr lang="es-ES" dirty="0"/>
              <a:t>E</a:t>
            </a:r>
            <a:r>
              <a:rPr lang="es-ES" dirty="0" smtClean="0"/>
              <a:t>n </a:t>
            </a:r>
            <a:r>
              <a:rPr lang="es-ES" b="1" u="sng" dirty="0" smtClean="0"/>
              <a:t>cualquier superficie que forme parte del medio ambiente,</a:t>
            </a:r>
          </a:p>
          <a:p>
            <a:pPr algn="ctr">
              <a:lnSpc>
                <a:spcPct val="150000"/>
              </a:lnSpc>
            </a:pPr>
            <a:r>
              <a:rPr lang="es-ES" b="1" u="sng" dirty="0" smtClean="0"/>
              <a:t>donde los esporos generan micelio </a:t>
            </a:r>
            <a:r>
              <a:rPr lang="es-ES" b="1" u="sng" dirty="0" err="1" smtClean="0"/>
              <a:t>alimentandose</a:t>
            </a:r>
            <a:r>
              <a:rPr lang="es-ES" b="1" u="sng" dirty="0" smtClean="0"/>
              <a:t> del nuevo sustracto que se encuentran: pelos, telas, madera, celulosa </a:t>
            </a:r>
            <a:r>
              <a:rPr lang="es-ES" b="1" u="sng" dirty="0" err="1" smtClean="0"/>
              <a:t>etc</a:t>
            </a:r>
            <a:r>
              <a:rPr lang="es-ES" b="1" u="sng" dirty="0" smtClean="0"/>
              <a:t> </a:t>
            </a:r>
            <a:r>
              <a:rPr lang="es-ES" dirty="0" smtClean="0"/>
              <a:t>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99482" y="2348880"/>
            <a:ext cx="864096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b="1" dirty="0">
                <a:solidFill>
                  <a:srgbClr val="FF0000"/>
                </a:solidFill>
              </a:rPr>
              <a:t>Sin hongos </a:t>
            </a:r>
            <a:r>
              <a:rPr lang="es-ES" b="1" dirty="0" smtClean="0">
                <a:solidFill>
                  <a:srgbClr val="FF0000"/>
                </a:solidFill>
              </a:rPr>
              <a:t>ni </a:t>
            </a:r>
            <a:r>
              <a:rPr lang="es-ES" b="1" dirty="0">
                <a:solidFill>
                  <a:srgbClr val="FF0000"/>
                </a:solidFill>
              </a:rPr>
              <a:t>bacterias no habría vida animal ni vegetal en el planeta tierra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5580112" y="5548590"/>
            <a:ext cx="2742802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ALGUNA PREGUNTA??????</a:t>
            </a:r>
            <a:endParaRPr lang="es-A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4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2" name="Object 2"/>
          <p:cNvGraphicFramePr>
            <a:graphicFrameLocks noChangeAspect="1"/>
          </p:cNvGraphicFramePr>
          <p:nvPr/>
        </p:nvGraphicFramePr>
        <p:xfrm>
          <a:off x="952500" y="381000"/>
          <a:ext cx="7239000" cy="528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Foto de Photo Editor" r:id="rId3" imgW="3858164" imgH="2819794" progId="MSPhotoEd.3">
                  <p:embed/>
                </p:oleObj>
              </mc:Choice>
              <mc:Fallback>
                <p:oleObj name="Foto de Photo Editor" r:id="rId3" imgW="3858164" imgH="281979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0" y="381000"/>
                        <a:ext cx="7239000" cy="5287963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1600200" y="5943600"/>
            <a:ext cx="5410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sz="2000"/>
              <a:t>Seudomicelio y clamidosporos de </a:t>
            </a:r>
            <a:r>
              <a:rPr lang="es-ES_tradnl" sz="2000" i="1"/>
              <a:t>Candida albicans</a:t>
            </a:r>
            <a:endParaRPr lang="es-ES" sz="2000" i="1"/>
          </a:p>
        </p:txBody>
      </p:sp>
    </p:spTree>
    <p:extLst>
      <p:ext uri="{BB962C8B-B14F-4D97-AF65-F5344CB8AC3E}">
        <p14:creationId xmlns:p14="http://schemas.microsoft.com/office/powerpoint/2010/main" val="316150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219200" y="304800"/>
          <a:ext cx="6705600" cy="494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Foto de Photo Editor" r:id="rId3" imgW="2142857" imgH="1580952" progId="MSPhotoEd.3">
                  <p:embed/>
                </p:oleObj>
              </mc:Choice>
              <mc:Fallback>
                <p:oleObj name="Foto de Photo Editor" r:id="rId3" imgW="2142857" imgH="158095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304800"/>
                        <a:ext cx="6705600" cy="4946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495300" y="5410200"/>
            <a:ext cx="81534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/>
              <a:t>Levaduras hialinas monogemantes que posee una cápsula voluminosa. Examen directo con tinta china.</a:t>
            </a:r>
          </a:p>
          <a:p>
            <a:pPr algn="ctr">
              <a:spcBef>
                <a:spcPct val="50000"/>
              </a:spcBef>
            </a:pPr>
            <a:r>
              <a:rPr lang="en-US" sz="2000"/>
              <a:t> </a:t>
            </a:r>
            <a:r>
              <a:rPr lang="en-US" sz="2000" i="1"/>
              <a:t>Cryptococcus neoformans</a:t>
            </a:r>
          </a:p>
        </p:txBody>
      </p:sp>
    </p:spTree>
    <p:extLst>
      <p:ext uri="{BB962C8B-B14F-4D97-AF65-F5344CB8AC3E}">
        <p14:creationId xmlns:p14="http://schemas.microsoft.com/office/powerpoint/2010/main" val="22988488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pb lev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533400"/>
            <a:ext cx="4908550" cy="5181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066800" y="5943600"/>
            <a:ext cx="6477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sz="2000"/>
              <a:t>Levaduras multigemantes de la fase parasitaria de </a:t>
            </a:r>
            <a:r>
              <a:rPr lang="es-ES_tradnl" sz="2000" i="1"/>
              <a:t>Paracoccidioides brasiliensis</a:t>
            </a:r>
            <a:endParaRPr lang="es-ES" sz="2000" i="1"/>
          </a:p>
        </p:txBody>
      </p:sp>
    </p:spTree>
    <p:extLst>
      <p:ext uri="{BB962C8B-B14F-4D97-AF65-F5344CB8AC3E}">
        <p14:creationId xmlns:p14="http://schemas.microsoft.com/office/powerpoint/2010/main" val="313843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LEVADUR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8600"/>
            <a:ext cx="6553200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457200" y="5334000"/>
            <a:ext cx="8305800" cy="863600"/>
          </a:xfrm>
          <a:prstGeom prst="rect">
            <a:avLst/>
          </a:prstGeom>
          <a:noFill/>
          <a:ln w="9525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sz="2000"/>
              <a:t>Biopsia de piel con tinción de PAS: levadura monogemante</a:t>
            </a:r>
          </a:p>
          <a:p>
            <a:pPr algn="ctr">
              <a:spcBef>
                <a:spcPct val="50000"/>
              </a:spcBef>
            </a:pPr>
            <a:r>
              <a:rPr lang="es-ES_tradnl" sz="2000"/>
              <a:t>Fase levaduriforme de </a:t>
            </a:r>
            <a:r>
              <a:rPr lang="es-ES_tradnl" sz="2000" i="1"/>
              <a:t>Sporotrix schenkii</a:t>
            </a:r>
            <a:endParaRPr lang="es-ES" sz="2000" i="1"/>
          </a:p>
        </p:txBody>
      </p:sp>
      <p:sp>
        <p:nvSpPr>
          <p:cNvPr id="44036" name="Line 4"/>
          <p:cNvSpPr>
            <a:spLocks noChangeShapeType="1"/>
          </p:cNvSpPr>
          <p:nvPr/>
        </p:nvSpPr>
        <p:spPr bwMode="auto">
          <a:xfrm>
            <a:off x="3124200" y="609600"/>
            <a:ext cx="19812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44037" name="Line 5"/>
          <p:cNvSpPr>
            <a:spLocks noChangeShapeType="1"/>
          </p:cNvSpPr>
          <p:nvPr/>
        </p:nvSpPr>
        <p:spPr bwMode="auto">
          <a:xfrm>
            <a:off x="2057400" y="1447800"/>
            <a:ext cx="19812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756559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143000" y="304800"/>
          <a:ext cx="6858000" cy="470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Foto de Photo Editor" r:id="rId3" imgW="3180952" imgH="2180952" progId="MSPhotoEd.3">
                  <p:embed/>
                </p:oleObj>
              </mc:Choice>
              <mc:Fallback>
                <p:oleObj name="Foto de Photo Editor" r:id="rId3" imgW="3180952" imgH="218095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04800"/>
                        <a:ext cx="6858000" cy="470217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9933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52400" y="5230813"/>
            <a:ext cx="8839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r>
              <a:rPr lang="es-ES_tradnl" sz="2000"/>
              <a:t>Examen directo de escarificaciones cutánea con tinción de Giemsa.</a:t>
            </a:r>
          </a:p>
          <a:p>
            <a:pPr algn="ctr"/>
            <a:r>
              <a:rPr lang="es-ES_tradnl" sz="2000"/>
              <a:t> </a:t>
            </a:r>
            <a:r>
              <a:rPr lang="es-ES_tradnl" sz="2000" i="1"/>
              <a:t>Histoplasma capsulatum</a:t>
            </a:r>
            <a:endParaRPr lang="es-ES" sz="2000" i="1"/>
          </a:p>
        </p:txBody>
      </p:sp>
    </p:spTree>
    <p:extLst>
      <p:ext uri="{BB962C8B-B14F-4D97-AF65-F5344CB8AC3E}">
        <p14:creationId xmlns:p14="http://schemas.microsoft.com/office/powerpoint/2010/main" val="33555079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C LEV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990600"/>
            <a:ext cx="2916238" cy="3881438"/>
          </a:xfrm>
          <a:prstGeom prst="rect">
            <a:avLst/>
          </a:prstGeom>
          <a:noFill/>
          <a:ln w="9525">
            <a:solidFill>
              <a:srgbClr val="FF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291" name="Object 3"/>
          <p:cNvGraphicFramePr>
            <a:graphicFrameLocks noChangeAspect="1"/>
          </p:cNvGraphicFramePr>
          <p:nvPr/>
        </p:nvGraphicFramePr>
        <p:xfrm>
          <a:off x="485775" y="990600"/>
          <a:ext cx="4086225" cy="375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Foto de Photo Editor" r:id="rId4" imgW="4514286" imgH="4153480" progId="MSPhotoEd.3">
                  <p:embed/>
                </p:oleObj>
              </mc:Choice>
              <mc:Fallback>
                <p:oleObj name="Foto de Photo Editor" r:id="rId4" imgW="4514286" imgH="415348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75" y="990600"/>
                        <a:ext cx="4086225" cy="37592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FF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914400" y="5334000"/>
            <a:ext cx="73152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sz="2000"/>
              <a:t>Escarificación de lesiones de piel con tinción de Giemsa</a:t>
            </a:r>
          </a:p>
          <a:p>
            <a:pPr algn="ctr">
              <a:spcBef>
                <a:spcPct val="50000"/>
              </a:spcBef>
            </a:pPr>
            <a:r>
              <a:rPr lang="es-ES_tradnl" sz="2000"/>
              <a:t>Levaduras intracitoplasmática </a:t>
            </a:r>
            <a:r>
              <a:rPr lang="es-ES_tradnl" sz="2000" i="1"/>
              <a:t>Histoplasma capsulatum</a:t>
            </a:r>
            <a:endParaRPr lang="es-ES" sz="2000" i="1"/>
          </a:p>
        </p:txBody>
      </p:sp>
      <p:sp>
        <p:nvSpPr>
          <p:cNvPr id="4101" name="Line 7"/>
          <p:cNvSpPr>
            <a:spLocks noChangeShapeType="1"/>
          </p:cNvSpPr>
          <p:nvPr/>
        </p:nvSpPr>
        <p:spPr bwMode="auto">
          <a:xfrm flipH="1">
            <a:off x="2209800" y="533400"/>
            <a:ext cx="228600" cy="1371600"/>
          </a:xfrm>
          <a:prstGeom prst="line">
            <a:avLst/>
          </a:prstGeom>
          <a:noFill/>
          <a:ln w="38100">
            <a:solidFill>
              <a:srgbClr val="FF5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4102" name="Line 8"/>
          <p:cNvSpPr>
            <a:spLocks noChangeShapeType="1"/>
          </p:cNvSpPr>
          <p:nvPr/>
        </p:nvSpPr>
        <p:spPr bwMode="auto">
          <a:xfrm flipH="1">
            <a:off x="6629400" y="304800"/>
            <a:ext cx="228600" cy="1371600"/>
          </a:xfrm>
          <a:prstGeom prst="line">
            <a:avLst/>
          </a:prstGeom>
          <a:noFill/>
          <a:ln w="38100">
            <a:solidFill>
              <a:srgbClr val="FF5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9986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DERMATOFITO DIRECTO BUE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153400" cy="55245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1143000" y="6096000"/>
            <a:ext cx="6858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_tradnl" sz="2000"/>
              <a:t>Examen directo de escamas de ingle (tinea cruris): </a:t>
            </a:r>
            <a:r>
              <a:rPr lang="es-ES_tradnl" sz="2000" i="1"/>
              <a:t>Dermatofitos </a:t>
            </a:r>
            <a:endParaRPr lang="es-ES" sz="2000" i="1"/>
          </a:p>
        </p:txBody>
      </p:sp>
    </p:spTree>
    <p:extLst>
      <p:ext uri="{BB962C8B-B14F-4D97-AF65-F5344CB8AC3E}">
        <p14:creationId xmlns:p14="http://schemas.microsoft.com/office/powerpoint/2010/main" val="351923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1371600" y="152400"/>
          <a:ext cx="6400800" cy="564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Foto de Photo Editor" r:id="rId3" imgW="1619476" imgH="1428949" progId="MSPhotoEd.3">
                  <p:embed/>
                </p:oleObj>
              </mc:Choice>
              <mc:Fallback>
                <p:oleObj name="Foto de Photo Editor" r:id="rId3" imgW="1619476" imgH="142894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52400"/>
                        <a:ext cx="6400800" cy="5646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1905000" y="5867400"/>
            <a:ext cx="5334000" cy="701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sz="2000"/>
              <a:t>Examen directo de escamas de uñas :</a:t>
            </a:r>
            <a:r>
              <a:rPr lang="es-ES_tradnl" sz="2000" b="1"/>
              <a:t> </a:t>
            </a:r>
            <a:r>
              <a:rPr lang="es-ES_tradnl" sz="2000" i="1"/>
              <a:t>Dermatofitos</a:t>
            </a:r>
            <a:endParaRPr lang="es-ES" sz="2000" i="1"/>
          </a:p>
        </p:txBody>
      </p:sp>
    </p:spTree>
    <p:extLst>
      <p:ext uri="{BB962C8B-B14F-4D97-AF65-F5344CB8AC3E}">
        <p14:creationId xmlns:p14="http://schemas.microsoft.com/office/powerpoint/2010/main" val="19582007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2" descr="pelo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48013"/>
            <a:ext cx="4648200" cy="355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3"/>
          <p:cNvSpPr txBox="1">
            <a:spLocks noChangeArrowheads="1"/>
          </p:cNvSpPr>
          <p:nvPr/>
        </p:nvSpPr>
        <p:spPr bwMode="auto">
          <a:xfrm>
            <a:off x="5791200" y="5334000"/>
            <a:ext cx="26670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sz="2000"/>
              <a:t>Pelo ectotrix. </a:t>
            </a:r>
          </a:p>
          <a:p>
            <a:pPr algn="ctr">
              <a:spcBef>
                <a:spcPct val="50000"/>
              </a:spcBef>
            </a:pPr>
            <a:r>
              <a:rPr lang="es-ES_tradnl" sz="2000"/>
              <a:t>Tiña microspórica</a:t>
            </a:r>
            <a:endParaRPr lang="es-ES" sz="2000"/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5008563" y="304800"/>
          <a:ext cx="3983037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Foto de Photo Editor" r:id="rId4" imgW="1991003" imgH="1428949" progId="MSPhotoEd.3">
                  <p:embed/>
                </p:oleObj>
              </mc:Choice>
              <mc:Fallback>
                <p:oleObj name="Foto de Photo Editor" r:id="rId4" imgW="1991003" imgH="142894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8563" y="304800"/>
                        <a:ext cx="3983037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441325" y="623888"/>
            <a:ext cx="329723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es-ES_tradnl" sz="2000"/>
              <a:t>Examen directo de escamas de</a:t>
            </a:r>
          </a:p>
          <a:p>
            <a:r>
              <a:rPr lang="es-ES_tradnl" sz="2000"/>
              <a:t> pelos de cuero cabelludo </a:t>
            </a:r>
          </a:p>
          <a:p>
            <a:r>
              <a:rPr lang="es-ES_tradnl" sz="2000"/>
              <a:t>(tinea capitis) con HOK 40% </a:t>
            </a:r>
          </a:p>
          <a:p>
            <a:r>
              <a:rPr lang="es-ES_tradnl" sz="2000"/>
              <a:t>con tinta</a:t>
            </a:r>
            <a:endParaRPr lang="es-ES" sz="2000"/>
          </a:p>
        </p:txBody>
      </p:sp>
    </p:spTree>
    <p:extLst>
      <p:ext uri="{BB962C8B-B14F-4D97-AF65-F5344CB8AC3E}">
        <p14:creationId xmlns:p14="http://schemas.microsoft.com/office/powerpoint/2010/main" val="7892604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647700" y="228600"/>
          <a:ext cx="7848600" cy="4605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Foto de Photo Editor" r:id="rId3" imgW="2142857" imgH="1257476" progId="MSPhotoEd.3">
                  <p:embed/>
                </p:oleObj>
              </mc:Choice>
              <mc:Fallback>
                <p:oleObj name="Foto de Photo Editor" r:id="rId3" imgW="2142857" imgH="125747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" y="228600"/>
                        <a:ext cx="7848600" cy="46053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81000" y="5181600"/>
            <a:ext cx="8305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es-ES_tradnl" sz="2000"/>
              <a:t>Examen directo de escamas de pelos de cuero cabelludo (tinea capitis) con HOK 40% con tinta  </a:t>
            </a:r>
            <a:r>
              <a:rPr lang="es-ES_tradnl" sz="2000" b="1"/>
              <a:t>Pelo endotrix. Tiña tricofítica</a:t>
            </a:r>
            <a:endParaRPr lang="es-ES" sz="2000" b="1"/>
          </a:p>
        </p:txBody>
      </p:sp>
    </p:spTree>
    <p:extLst>
      <p:ext uri="{BB962C8B-B14F-4D97-AF65-F5344CB8AC3E}">
        <p14:creationId xmlns:p14="http://schemas.microsoft.com/office/powerpoint/2010/main" val="3605884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83568" y="132670"/>
            <a:ext cx="74888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sz="2000" b="1" dirty="0" smtClean="0"/>
              <a:t>CLASIFICACIÓN DE LAS MICOSIS</a:t>
            </a:r>
            <a:endParaRPr lang="es-AR" sz="2000" b="1" dirty="0"/>
          </a:p>
        </p:txBody>
      </p:sp>
      <p:sp>
        <p:nvSpPr>
          <p:cNvPr id="3" name="2 CuadroTexto"/>
          <p:cNvSpPr txBox="1"/>
          <p:nvPr/>
        </p:nvSpPr>
        <p:spPr>
          <a:xfrm>
            <a:off x="408290" y="853798"/>
            <a:ext cx="8424936" cy="25853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Las micosis de los hombre se clasifican en</a:t>
            </a:r>
          </a:p>
          <a:p>
            <a:pPr algn="ctr"/>
            <a:endParaRPr lang="es-ES" dirty="0" smtClean="0"/>
          </a:p>
          <a:p>
            <a:pPr algn="ctr"/>
            <a:r>
              <a:rPr lang="es-ES" b="1" u="sng" dirty="0" smtClean="0"/>
              <a:t>MICOSIS SUPERFICIALES</a:t>
            </a:r>
          </a:p>
          <a:p>
            <a:pPr algn="ctr"/>
            <a:r>
              <a:rPr lang="es-ES" u="sng" dirty="0" smtClean="0"/>
              <a:t>Que afectan las mucosas y capa cornea de la piel y faneras (pelos y uñas)</a:t>
            </a:r>
          </a:p>
          <a:p>
            <a:pPr algn="ctr"/>
            <a:r>
              <a:rPr lang="es-ES" b="1" dirty="0" smtClean="0"/>
              <a:t>1- Candidiasis cutánea </a:t>
            </a:r>
            <a:r>
              <a:rPr lang="es-ES" dirty="0" smtClean="0"/>
              <a:t>en piel y mucosas</a:t>
            </a:r>
          </a:p>
          <a:p>
            <a:pPr algn="ctr"/>
            <a:r>
              <a:rPr lang="es-ES" b="1" dirty="0" smtClean="0"/>
              <a:t>2</a:t>
            </a:r>
            <a:r>
              <a:rPr lang="es-ES" dirty="0" smtClean="0"/>
              <a:t>-</a:t>
            </a:r>
            <a:r>
              <a:rPr lang="es-ES" b="1" dirty="0" smtClean="0"/>
              <a:t>Malasseziosis</a:t>
            </a:r>
            <a:r>
              <a:rPr lang="es-ES" dirty="0" smtClean="0"/>
              <a:t> en piel lisa y cuero cabelludo </a:t>
            </a:r>
          </a:p>
          <a:p>
            <a:pPr algn="ctr"/>
            <a:r>
              <a:rPr lang="es-ES" b="1" dirty="0" smtClean="0"/>
              <a:t>3-Dermatoficias o tiñas</a:t>
            </a:r>
            <a:r>
              <a:rPr lang="es-ES" dirty="0" smtClean="0"/>
              <a:t>: comprometen  piel y faneras </a:t>
            </a:r>
          </a:p>
          <a:p>
            <a:pPr algn="ctr"/>
            <a:r>
              <a:rPr lang="es-ES" dirty="0" smtClean="0"/>
              <a:t>4-Y otras poco frecuentes en la Argentina</a:t>
            </a:r>
          </a:p>
          <a:p>
            <a:pPr algn="ctr"/>
            <a:r>
              <a:rPr lang="es-ES" u="sng" dirty="0" smtClean="0">
                <a:solidFill>
                  <a:srgbClr val="FF0000"/>
                </a:solidFill>
              </a:rPr>
              <a:t>Siempre considerando factores predisponentes</a:t>
            </a:r>
            <a:endParaRPr lang="es-ES" u="sng" dirty="0">
              <a:solidFill>
                <a:srgbClr val="FF00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92266" y="3691478"/>
            <a:ext cx="8856984" cy="196977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s-ES" b="1" u="sng" dirty="0" smtClean="0"/>
              <a:t>MICOSIS POR IMPLANTACIÓN TRAUMATICA</a:t>
            </a:r>
          </a:p>
          <a:p>
            <a:pPr algn="ctr"/>
            <a:r>
              <a:rPr lang="es-ES" sz="1400" dirty="0"/>
              <a:t>a</a:t>
            </a:r>
            <a:r>
              <a:rPr lang="es-ES" sz="1400" dirty="0" smtClean="0"/>
              <a:t>ntes </a:t>
            </a:r>
            <a:r>
              <a:rPr lang="es-ES" sz="1400" dirty="0"/>
              <a:t>denominadas micosis profundas </a:t>
            </a:r>
            <a:r>
              <a:rPr lang="es-ES" sz="1400" dirty="0" smtClean="0"/>
              <a:t>localizadas</a:t>
            </a:r>
          </a:p>
          <a:p>
            <a:pPr algn="ctr"/>
            <a:r>
              <a:rPr lang="es-ES" b="1" dirty="0" smtClean="0"/>
              <a:t>1-Cromoblastomicosis</a:t>
            </a:r>
          </a:p>
          <a:p>
            <a:pPr algn="ctr"/>
            <a:r>
              <a:rPr lang="es-ES" b="1" dirty="0" smtClean="0"/>
              <a:t>2-Esporotricosis</a:t>
            </a:r>
          </a:p>
          <a:p>
            <a:pPr algn="ctr"/>
            <a:r>
              <a:rPr lang="es-ES" b="1" dirty="0" smtClean="0"/>
              <a:t>3-Micetomas</a:t>
            </a:r>
          </a:p>
          <a:p>
            <a:pPr algn="ctr"/>
            <a:r>
              <a:rPr lang="es-ES" dirty="0" smtClean="0"/>
              <a:t>4-y otras menos frecuentes en Argentina.</a:t>
            </a:r>
          </a:p>
          <a:p>
            <a:pPr algn="ctr"/>
            <a:r>
              <a:rPr lang="es-ES" u="sng" dirty="0" smtClean="0">
                <a:solidFill>
                  <a:srgbClr val="FF0000"/>
                </a:solidFill>
              </a:rPr>
              <a:t>en individuos competentes!!!!!!!!</a:t>
            </a:r>
            <a:endParaRPr lang="es-AR" u="sng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444208" y="5661248"/>
            <a:ext cx="2513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ALGUNA PREGUNTA!!!!!!</a:t>
            </a:r>
            <a:endParaRPr lang="es-A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0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457200" y="1143000"/>
          <a:ext cx="8382000" cy="533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Foto de Photo Editor" r:id="rId3" imgW="2142857" imgH="1333333" progId="MSPhotoEd.3">
                  <p:embed/>
                </p:oleObj>
              </mc:Choice>
              <mc:Fallback>
                <p:oleObj name="Foto de Photo Editor" r:id="rId3" imgW="2142857" imgH="133333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143000"/>
                        <a:ext cx="8382000" cy="533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066800" y="152400"/>
            <a:ext cx="76962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/>
              <a:t>Examen en fresco de secreción nasal</a:t>
            </a:r>
          </a:p>
          <a:p>
            <a:pPr algn="ctr">
              <a:spcBef>
                <a:spcPct val="50000"/>
              </a:spcBef>
            </a:pPr>
            <a:r>
              <a:rPr lang="en-US" sz="2000"/>
              <a:t> Micelio hialino cenocítico. Mucormicosis</a:t>
            </a:r>
          </a:p>
        </p:txBody>
      </p:sp>
    </p:spTree>
    <p:extLst>
      <p:ext uri="{BB962C8B-B14F-4D97-AF65-F5344CB8AC3E}">
        <p14:creationId xmlns:p14="http://schemas.microsoft.com/office/powerpoint/2010/main" val="20527005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3"/>
          <p:cNvSpPr txBox="1">
            <a:spLocks noChangeArrowheads="1"/>
          </p:cNvSpPr>
          <p:nvPr/>
        </p:nvSpPr>
        <p:spPr bwMode="auto">
          <a:xfrm>
            <a:off x="1066800" y="6019800"/>
            <a:ext cx="7086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sz="2000"/>
              <a:t>Exudado de absceso con  tinción de Giemsa: </a:t>
            </a:r>
            <a:r>
              <a:rPr lang="es-ES_tradnl" sz="2000" b="1"/>
              <a:t>micelio hialino cenocítico MUCOMICOSIS</a:t>
            </a:r>
            <a:endParaRPr lang="es-ES" sz="2000" b="1"/>
          </a:p>
        </p:txBody>
      </p:sp>
      <p:pic>
        <p:nvPicPr>
          <p:cNvPr id="46083" name="Picture 5" descr="micel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34975"/>
            <a:ext cx="8534400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Line 6"/>
          <p:cNvSpPr>
            <a:spLocks noChangeShapeType="1"/>
          </p:cNvSpPr>
          <p:nvPr/>
        </p:nvSpPr>
        <p:spPr bwMode="auto">
          <a:xfrm flipH="1" flipV="1">
            <a:off x="5257800" y="3429000"/>
            <a:ext cx="1295400" cy="2514600"/>
          </a:xfrm>
          <a:prstGeom prst="line">
            <a:avLst/>
          </a:prstGeom>
          <a:noFill/>
          <a:ln w="57150">
            <a:solidFill>
              <a:srgbClr val="FF5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46085" name="Line 7"/>
          <p:cNvSpPr>
            <a:spLocks noChangeShapeType="1"/>
          </p:cNvSpPr>
          <p:nvPr/>
        </p:nvSpPr>
        <p:spPr bwMode="auto">
          <a:xfrm flipH="1" flipV="1">
            <a:off x="3733800" y="3962400"/>
            <a:ext cx="685800" cy="1295400"/>
          </a:xfrm>
          <a:prstGeom prst="line">
            <a:avLst/>
          </a:prstGeom>
          <a:noFill/>
          <a:ln w="57150">
            <a:solidFill>
              <a:srgbClr val="FF5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642054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562" name="Object 2"/>
          <p:cNvGraphicFramePr>
            <a:graphicFrameLocks noChangeAspect="1"/>
          </p:cNvGraphicFramePr>
          <p:nvPr/>
        </p:nvGraphicFramePr>
        <p:xfrm>
          <a:off x="1905000" y="304800"/>
          <a:ext cx="5867400" cy="505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" name="Foto de Photo Editor" r:id="rId3" imgW="4323810" imgH="3723810" progId="MSPhotoEd.3">
                  <p:embed/>
                </p:oleObj>
              </mc:Choice>
              <mc:Fallback>
                <p:oleObj name="Foto de Photo Editor" r:id="rId3" imgW="4323810" imgH="372381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304800"/>
                        <a:ext cx="5867400" cy="50514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971800" y="5867400"/>
            <a:ext cx="3937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es-ES_tradnl" sz="2000"/>
              <a:t>Examen directo de secreción sinusal.</a:t>
            </a:r>
          </a:p>
          <a:p>
            <a:r>
              <a:rPr lang="es-ES_tradnl" sz="2000"/>
              <a:t>Micelio cenocitico. Mucormicosis</a:t>
            </a:r>
            <a:endParaRPr lang="es-ES" sz="2000"/>
          </a:p>
        </p:txBody>
      </p:sp>
    </p:spTree>
    <p:extLst>
      <p:ext uri="{BB962C8B-B14F-4D97-AF65-F5344CB8AC3E}">
        <p14:creationId xmlns:p14="http://schemas.microsoft.com/office/powerpoint/2010/main" val="227343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MICELIO CENO CE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3833813" cy="50260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7" name="Picture 5" descr="MICELIO CENO HISTO OT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95400"/>
            <a:ext cx="4057650" cy="48164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8" name="Text Box 6"/>
          <p:cNvSpPr txBox="1">
            <a:spLocks noChangeArrowheads="1"/>
          </p:cNvSpPr>
          <p:nvPr/>
        </p:nvSpPr>
        <p:spPr bwMode="auto">
          <a:xfrm>
            <a:off x="3336925" y="319088"/>
            <a:ext cx="3852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es-ES_tradnl" sz="2000"/>
              <a:t>Micelio cenocitico de </a:t>
            </a:r>
            <a:r>
              <a:rPr lang="es-ES_tradnl" sz="2000" i="1"/>
              <a:t>mucormicosis</a:t>
            </a:r>
            <a:endParaRPr lang="es-ES" sz="2000" i="1"/>
          </a:p>
        </p:txBody>
      </p:sp>
    </p:spTree>
    <p:extLst>
      <p:ext uri="{BB962C8B-B14F-4D97-AF65-F5344CB8AC3E}">
        <p14:creationId xmlns:p14="http://schemas.microsoft.com/office/powerpoint/2010/main" val="2185884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MICELIO CENOCITICO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52500"/>
            <a:ext cx="80772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1600200" y="6248400"/>
            <a:ext cx="6096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sz="1600"/>
              <a:t>Exudado nasal con micelio tabicado hialino. HIALOHIFOMICOSIS</a:t>
            </a:r>
            <a:endParaRPr lang="es-ES" sz="1600"/>
          </a:p>
        </p:txBody>
      </p:sp>
    </p:spTree>
    <p:extLst>
      <p:ext uri="{BB962C8B-B14F-4D97-AF65-F5344CB8AC3E}">
        <p14:creationId xmlns:p14="http://schemas.microsoft.com/office/powerpoint/2010/main" val="42291614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ROMOHIST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49375"/>
            <a:ext cx="5943600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2590800" y="654050"/>
            <a:ext cx="3962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sz="2000"/>
              <a:t>Granuloma conteniendo </a:t>
            </a:r>
            <a:r>
              <a:rPr lang="es-ES_tradnl" sz="2000" b="1" u="sng"/>
              <a:t>cuerpos esclerotales. Cromomicosis</a:t>
            </a:r>
            <a:endParaRPr lang="es-ES" sz="2000" b="1" u="sng"/>
          </a:p>
        </p:txBody>
      </p:sp>
      <p:sp>
        <p:nvSpPr>
          <p:cNvPr id="49156" name="Line 4"/>
          <p:cNvSpPr>
            <a:spLocks noChangeShapeType="1"/>
          </p:cNvSpPr>
          <p:nvPr/>
        </p:nvSpPr>
        <p:spPr bwMode="auto">
          <a:xfrm flipH="1">
            <a:off x="4724400" y="914400"/>
            <a:ext cx="762000" cy="2209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635913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1752600" y="457200"/>
          <a:ext cx="6248400" cy="528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name="Foto de Photo Editor" r:id="rId3" imgW="2534004" imgH="2142857" progId="MSPhotoEd.3">
                  <p:embed/>
                </p:oleObj>
              </mc:Choice>
              <mc:Fallback>
                <p:oleObj name="Foto de Photo Editor" r:id="rId3" imgW="2534004" imgH="21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457200"/>
                        <a:ext cx="6248400" cy="528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333500" y="5867400"/>
            <a:ext cx="6477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sz="2000"/>
              <a:t>Cuerpos esclerotales. Examen directo de lesiones cutaneas. Fase tisular de </a:t>
            </a:r>
            <a:r>
              <a:rPr lang="es-ES_tradnl" sz="2000" i="1"/>
              <a:t>Demateaceos</a:t>
            </a:r>
            <a:endParaRPr lang="es-ES" sz="2000" i="1"/>
          </a:p>
        </p:txBody>
      </p:sp>
    </p:spTree>
    <p:extLst>
      <p:ext uri="{BB962C8B-B14F-4D97-AF65-F5344CB8AC3E}">
        <p14:creationId xmlns:p14="http://schemas.microsoft.com/office/powerpoint/2010/main" val="5282338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mice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39825"/>
            <a:ext cx="6553200" cy="468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1981200" y="5943600"/>
            <a:ext cx="5070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es-ES_tradnl"/>
              <a:t>Grano blanco obtenido de un micetoma 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91896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762000" y="228600"/>
          <a:ext cx="7239000" cy="5243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" name="Foto de Photo Editor" r:id="rId3" imgW="2142857" imgH="1552792" progId="MSPhotoEd.3">
                  <p:embed/>
                </p:oleObj>
              </mc:Choice>
              <mc:Fallback>
                <p:oleObj name="Foto de Photo Editor" r:id="rId3" imgW="2142857" imgH="155279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28600"/>
                        <a:ext cx="7239000" cy="5243513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9933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409700" y="5699125"/>
            <a:ext cx="6324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/>
              <a:t>Examen directo de esputo. Elementos esféricos de 100 </a:t>
            </a:r>
            <a:r>
              <a:rPr lang="en-US" sz="2000">
                <a:sym typeface="Symbol" pitchFamily="18" charset="2"/>
              </a:rPr>
              <a:t> de diámetro. Fase parasitaria de </a:t>
            </a:r>
            <a:r>
              <a:rPr lang="en-US" sz="2000" i="1">
                <a:sym typeface="Symbol" pitchFamily="18" charset="2"/>
              </a:rPr>
              <a:t>Coccidioides posadasii</a:t>
            </a:r>
            <a:endParaRPr lang="en-US" sz="2000"/>
          </a:p>
        </p:txBody>
      </p:sp>
      <p:sp>
        <p:nvSpPr>
          <p:cNvPr id="11268" name="AutoShape 4"/>
          <p:cNvSpPr>
            <a:spLocks/>
          </p:cNvSpPr>
          <p:nvPr/>
        </p:nvSpPr>
        <p:spPr bwMode="auto">
          <a:xfrm>
            <a:off x="5257800" y="2133600"/>
            <a:ext cx="304800" cy="2438400"/>
          </a:xfrm>
          <a:prstGeom prst="leftBracket">
            <a:avLst>
              <a:gd name="adj" fmla="val 66667"/>
            </a:avLst>
          </a:prstGeom>
          <a:noFill/>
          <a:ln w="57150">
            <a:solidFill>
              <a:srgbClr val="FF5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0798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ri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553200" cy="541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533400" y="5410200"/>
            <a:ext cx="8229600" cy="863600"/>
          </a:xfrm>
          <a:prstGeom prst="rect">
            <a:avLst/>
          </a:prstGeom>
          <a:noFill/>
          <a:ln w="9525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sz="2000"/>
              <a:t>Corte histológico de una biopsia de polipo nasal con tincón de H&amp;E</a:t>
            </a:r>
          </a:p>
          <a:p>
            <a:pPr algn="ctr">
              <a:spcBef>
                <a:spcPct val="50000"/>
              </a:spcBef>
            </a:pPr>
            <a:r>
              <a:rPr lang="es-ES_tradnl" sz="2000"/>
              <a:t>Esporangios de más de 300 </a:t>
            </a:r>
            <a:r>
              <a:rPr lang="es-ES_tradnl" sz="2000">
                <a:sym typeface="Symbol" pitchFamily="18" charset="2"/>
              </a:rPr>
              <a:t> de diámetro </a:t>
            </a:r>
            <a:r>
              <a:rPr lang="es-ES_tradnl" sz="2000" i="1">
                <a:sym typeface="Symbol" pitchFamily="18" charset="2"/>
              </a:rPr>
              <a:t>Rhinosporidium seeberi</a:t>
            </a:r>
            <a:endParaRPr lang="es-ES" sz="2000" i="1"/>
          </a:p>
        </p:txBody>
      </p:sp>
    </p:spTree>
    <p:extLst>
      <p:ext uri="{BB962C8B-B14F-4D97-AF65-F5344CB8AC3E}">
        <p14:creationId xmlns:p14="http://schemas.microsoft.com/office/powerpoint/2010/main" val="3330817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83568" y="-27384"/>
            <a:ext cx="74888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sz="2000" b="1" dirty="0" smtClean="0"/>
              <a:t>CLASIFICACIÓN DE LAS MICOSIS</a:t>
            </a:r>
            <a:endParaRPr lang="es-AR" sz="2000" b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503546" y="692696"/>
            <a:ext cx="8172909" cy="21698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b="1" u="sng" dirty="0" smtClean="0"/>
              <a:t>MICOSIS SISTEMICAS ENDEMICAS</a:t>
            </a:r>
          </a:p>
          <a:p>
            <a:pPr algn="ctr">
              <a:lnSpc>
                <a:spcPct val="150000"/>
              </a:lnSpc>
            </a:pPr>
            <a:r>
              <a:rPr lang="es-ES" b="1" dirty="0" smtClean="0"/>
              <a:t>1-Histoplasmosis</a:t>
            </a:r>
          </a:p>
          <a:p>
            <a:pPr algn="ctr">
              <a:lnSpc>
                <a:spcPct val="150000"/>
              </a:lnSpc>
            </a:pPr>
            <a:r>
              <a:rPr lang="es-ES" b="1" dirty="0" smtClean="0"/>
              <a:t>2-Paracoccidioidomicosis</a:t>
            </a:r>
          </a:p>
          <a:p>
            <a:pPr algn="ctr">
              <a:lnSpc>
                <a:spcPct val="150000"/>
              </a:lnSpc>
            </a:pPr>
            <a:r>
              <a:rPr lang="es-ES" b="1" dirty="0" smtClean="0"/>
              <a:t>3-Coccidioidomicosis</a:t>
            </a:r>
          </a:p>
          <a:p>
            <a:pPr algn="ctr">
              <a:lnSpc>
                <a:spcPct val="150000"/>
              </a:lnSpc>
            </a:pPr>
            <a:r>
              <a:rPr lang="es-ES" dirty="0">
                <a:solidFill>
                  <a:srgbClr val="FF0000"/>
                </a:solidFill>
              </a:rPr>
              <a:t>e</a:t>
            </a:r>
            <a:r>
              <a:rPr lang="es-ES" dirty="0" smtClean="0">
                <a:solidFill>
                  <a:srgbClr val="FF0000"/>
                </a:solidFill>
              </a:rPr>
              <a:t>n individuos con alteraciones de la inmunidad celular 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51520" y="2965008"/>
            <a:ext cx="8712968" cy="3416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b="1" u="sng" dirty="0" smtClean="0"/>
              <a:t>MICOSIS OPORTUNISTAS</a:t>
            </a:r>
          </a:p>
          <a:p>
            <a:pPr algn="ctr">
              <a:lnSpc>
                <a:spcPct val="150000"/>
              </a:lnSpc>
            </a:pPr>
            <a:r>
              <a:rPr lang="es-ES" b="1" dirty="0" smtClean="0"/>
              <a:t>1-Candidiasis sistémicas</a:t>
            </a:r>
          </a:p>
          <a:p>
            <a:pPr algn="ctr">
              <a:lnSpc>
                <a:spcPct val="150000"/>
              </a:lnSpc>
            </a:pPr>
            <a:r>
              <a:rPr lang="es-ES" b="1" dirty="0" smtClean="0"/>
              <a:t>2-Aspergilosis  intracavitaria</a:t>
            </a:r>
          </a:p>
          <a:p>
            <a:pPr algn="ctr">
              <a:lnSpc>
                <a:spcPct val="150000"/>
              </a:lnSpc>
            </a:pPr>
            <a:r>
              <a:rPr lang="es-ES" b="1" dirty="0" smtClean="0"/>
              <a:t>3-Aspergilosis invasora o semiinvasora</a:t>
            </a:r>
          </a:p>
          <a:p>
            <a:pPr algn="ctr">
              <a:lnSpc>
                <a:spcPct val="150000"/>
              </a:lnSpc>
            </a:pPr>
            <a:r>
              <a:rPr lang="es-ES" b="1" dirty="0" smtClean="0"/>
              <a:t>4-Mucormicosis</a:t>
            </a:r>
          </a:p>
          <a:p>
            <a:pPr algn="ctr">
              <a:lnSpc>
                <a:spcPct val="150000"/>
              </a:lnSpc>
            </a:pPr>
            <a:r>
              <a:rPr lang="es-ES" b="1" dirty="0" smtClean="0"/>
              <a:t>5-Criptococosis</a:t>
            </a:r>
          </a:p>
          <a:p>
            <a:pPr algn="ctr">
              <a:lnSpc>
                <a:spcPct val="150000"/>
              </a:lnSpc>
            </a:pPr>
            <a:r>
              <a:rPr lang="es-ES" b="1" dirty="0" smtClean="0"/>
              <a:t>6-Pneumocistosis</a:t>
            </a:r>
          </a:p>
          <a:p>
            <a:pPr algn="ctr">
              <a:lnSpc>
                <a:spcPct val="150000"/>
              </a:lnSpc>
            </a:pPr>
            <a:r>
              <a:rPr lang="es-ES" b="1" dirty="0" smtClean="0">
                <a:solidFill>
                  <a:srgbClr val="FF0000"/>
                </a:solidFill>
              </a:rPr>
              <a:t>Siempre en individuos con alteraciones inmunológicas, anatómicas, fisiológicas </a:t>
            </a:r>
            <a:r>
              <a:rPr lang="es-ES" b="1" dirty="0" err="1" smtClean="0">
                <a:solidFill>
                  <a:srgbClr val="FF0000"/>
                </a:solidFill>
              </a:rPr>
              <a:t>etc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endParaRPr lang="es-A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73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micelio hialino y muc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5654675" cy="5867400"/>
          </a:xfrm>
          <a:prstGeom prst="rect">
            <a:avLst/>
          </a:prstGeom>
          <a:noFill/>
          <a:ln w="5715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5715000" y="2209800"/>
            <a:ext cx="3429000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b="1">
                <a:solidFill>
                  <a:schemeClr val="accent2"/>
                </a:solidFill>
              </a:rPr>
              <a:t>LAB con tinción de Grott</a:t>
            </a:r>
          </a:p>
          <a:p>
            <a:pPr algn="ctr">
              <a:spcBef>
                <a:spcPct val="50000"/>
              </a:spcBef>
            </a:pPr>
            <a:r>
              <a:rPr lang="es-ES_tradnl" b="1">
                <a:solidFill>
                  <a:schemeClr val="accent2"/>
                </a:solidFill>
              </a:rPr>
              <a:t>Micelio hialino tabicado y micelio cenocitico</a:t>
            </a:r>
            <a:endParaRPr lang="es-ES" b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4108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1066800" y="381000"/>
          <a:ext cx="6934200" cy="5191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4" name="Foto de Photo Editor" r:id="rId3" imgW="3677163" imgH="2752381" progId="MSPhotoEd.3">
                  <p:embed/>
                </p:oleObj>
              </mc:Choice>
              <mc:Fallback>
                <p:oleObj name="Foto de Photo Editor" r:id="rId3" imgW="3677163" imgH="275238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81000"/>
                        <a:ext cx="6934200" cy="5191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07" name="Picture 3" descr="COCC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114800"/>
            <a:ext cx="3124200" cy="2200275"/>
          </a:xfrm>
          <a:prstGeom prst="rect">
            <a:avLst/>
          </a:prstGeom>
          <a:noFill/>
          <a:ln w="9525">
            <a:solidFill>
              <a:srgbClr val="CC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533400" y="5943600"/>
            <a:ext cx="457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sz="2000"/>
              <a:t>Fase saprofítica de </a:t>
            </a:r>
            <a:r>
              <a:rPr lang="es-ES_tradnl" sz="2000" i="1"/>
              <a:t>Coccidioides immitis</a:t>
            </a:r>
            <a:endParaRPr lang="es-ES" sz="2000" i="1"/>
          </a:p>
        </p:txBody>
      </p:sp>
    </p:spTree>
    <p:extLst>
      <p:ext uri="{BB962C8B-B14F-4D97-AF65-F5344CB8AC3E}">
        <p14:creationId xmlns:p14="http://schemas.microsoft.com/office/powerpoint/2010/main" val="359232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762000" y="457200"/>
          <a:ext cx="7086600" cy="482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" name="Foto de Photo Editor" r:id="rId3" imgW="3666667" imgH="2495238" progId="MSPhotoEd.3">
                  <p:embed/>
                </p:oleObj>
              </mc:Choice>
              <mc:Fallback>
                <p:oleObj name="Foto de Photo Editor" r:id="rId3" imgW="3666667" imgH="249523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457200"/>
                        <a:ext cx="7086600" cy="48228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CEC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5" name="Text Box 10"/>
          <p:cNvSpPr txBox="1">
            <a:spLocks noChangeArrowheads="1"/>
          </p:cNvSpPr>
          <p:nvPr/>
        </p:nvSpPr>
        <p:spPr bwMode="auto">
          <a:xfrm>
            <a:off x="228600" y="5257800"/>
            <a:ext cx="8686800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/>
              <a:t>Hifas hialinas, tabicadas ramificadas con microconidias claviformes y clamidioconidias intercalares de </a:t>
            </a:r>
          </a:p>
          <a:p>
            <a:pPr algn="ctr">
              <a:spcBef>
                <a:spcPct val="50000"/>
              </a:spcBef>
            </a:pPr>
            <a:r>
              <a:rPr lang="es-ES_tradnl" i="1"/>
              <a:t>Trichophyton tonsurans</a:t>
            </a:r>
            <a:endParaRPr lang="es-ES" i="1"/>
          </a:p>
        </p:txBody>
      </p:sp>
    </p:spTree>
    <p:extLst>
      <p:ext uri="{BB962C8B-B14F-4D97-AF65-F5344CB8AC3E}">
        <p14:creationId xmlns:p14="http://schemas.microsoft.com/office/powerpoint/2010/main" val="301901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epide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8305800" cy="4578350"/>
          </a:xfrm>
          <a:prstGeom prst="rect">
            <a:avLst/>
          </a:prstGeom>
          <a:noFill/>
          <a:ln w="38100">
            <a:solidFill>
              <a:srgbClr val="66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685800" y="5486400"/>
            <a:ext cx="7620000" cy="831850"/>
          </a:xfrm>
          <a:prstGeom prst="rect">
            <a:avLst/>
          </a:prstGeom>
          <a:noFill/>
          <a:ln w="9525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/>
              <a:t>Micelio hialino tabicado con macroconidias en raqueta: </a:t>
            </a:r>
            <a:r>
              <a:rPr lang="es-ES_tradnl" i="1"/>
              <a:t>Epidermophyton floccosum</a:t>
            </a:r>
            <a:endParaRPr lang="es-ES" i="1"/>
          </a:p>
        </p:txBody>
      </p:sp>
    </p:spTree>
    <p:extLst>
      <p:ext uri="{BB962C8B-B14F-4D97-AF65-F5344CB8AC3E}">
        <p14:creationId xmlns:p14="http://schemas.microsoft.com/office/powerpoint/2010/main" val="409334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m can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5130800" cy="6400800"/>
          </a:xfrm>
          <a:prstGeom prst="rect">
            <a:avLst/>
          </a:prstGeom>
          <a:noFill/>
          <a:ln w="38100">
            <a:solidFill>
              <a:srgbClr val="CCE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6096000" y="304800"/>
            <a:ext cx="2438400" cy="2082800"/>
          </a:xfrm>
          <a:prstGeom prst="rect">
            <a:avLst/>
          </a:prstGeom>
          <a:noFill/>
          <a:ln w="9525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_tradnl" sz="2000"/>
              <a:t>Micelio hialino, tabicado, ramificado con macroconidias fusiformes, grandes acroconidias de</a:t>
            </a:r>
          </a:p>
          <a:p>
            <a:pPr>
              <a:spcBef>
                <a:spcPct val="50000"/>
              </a:spcBef>
            </a:pPr>
            <a:r>
              <a:rPr lang="es-ES_tradnl" sz="2000" i="1"/>
              <a:t>Microsporum canis</a:t>
            </a:r>
            <a:r>
              <a:rPr lang="es-ES_tradnl" sz="2000"/>
              <a:t> </a:t>
            </a:r>
            <a:endParaRPr lang="es-ES" sz="2000"/>
          </a:p>
        </p:txBody>
      </p:sp>
      <p:pic>
        <p:nvPicPr>
          <p:cNvPr id="56324" name="Picture 4" descr="137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743200"/>
            <a:ext cx="2971800" cy="2952750"/>
          </a:xfrm>
          <a:prstGeom prst="rect">
            <a:avLst/>
          </a:prstGeom>
          <a:noFill/>
          <a:ln w="3810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6019800" y="5943600"/>
            <a:ext cx="2895600" cy="711200"/>
          </a:xfrm>
          <a:prstGeom prst="rect">
            <a:avLst/>
          </a:prstGeom>
          <a:noFill/>
          <a:ln w="9525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_tradnl" sz="2000" i="1"/>
              <a:t>Colonia de Microsporum canis</a:t>
            </a:r>
            <a:endParaRPr lang="es-ES" sz="2000" i="1"/>
          </a:p>
        </p:txBody>
      </p:sp>
    </p:spTree>
    <p:extLst>
      <p:ext uri="{BB962C8B-B14F-4D97-AF65-F5344CB8AC3E}">
        <p14:creationId xmlns:p14="http://schemas.microsoft.com/office/powerpoint/2010/main" val="195100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4572000" y="838200"/>
          <a:ext cx="4191000" cy="317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4" name="Foto de Photo Editor" r:id="rId3" imgW="1886213" imgH="1428949" progId="MSPhotoEd.3">
                  <p:embed/>
                </p:oleObj>
              </mc:Choice>
              <mc:Fallback>
                <p:oleObj name="Foto de Photo Editor" r:id="rId3" imgW="1886213" imgH="142894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838200"/>
                        <a:ext cx="4191000" cy="3175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C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39" name="Object 3"/>
          <p:cNvGraphicFramePr>
            <a:graphicFrameLocks noChangeAspect="1"/>
          </p:cNvGraphicFramePr>
          <p:nvPr/>
        </p:nvGraphicFramePr>
        <p:xfrm>
          <a:off x="304800" y="1752600"/>
          <a:ext cx="3627438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5" name="Foto de Photo Editor" r:id="rId5" imgW="1781424" imgH="2095793" progId="MSPhotoEd.3">
                  <p:embed/>
                </p:oleObj>
              </mc:Choice>
              <mc:Fallback>
                <p:oleObj name="Foto de Photo Editor" r:id="rId5" imgW="1781424" imgH="209579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752600"/>
                        <a:ext cx="3627438" cy="42672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C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762000" y="830263"/>
            <a:ext cx="3276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_tradnl" sz="1600"/>
              <a:t>Colonia de </a:t>
            </a:r>
            <a:r>
              <a:rPr lang="es-ES_tradnl" sz="1600" i="1"/>
              <a:t>Trichophyton rubrum</a:t>
            </a:r>
            <a:endParaRPr lang="es-ES" sz="1600" i="1"/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4419600" y="4267200"/>
            <a:ext cx="42672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sz="1600"/>
              <a:t>Micelio tabicado hialino con microconidias piriformes y escasas macroconidias: </a:t>
            </a:r>
            <a:r>
              <a:rPr lang="es-ES_tradnl" sz="1600" i="1"/>
              <a:t>Trichophyton rubrum</a:t>
            </a:r>
            <a:endParaRPr lang="es-ES" sz="1600" i="1"/>
          </a:p>
        </p:txBody>
      </p:sp>
    </p:spTree>
    <p:extLst>
      <p:ext uri="{BB962C8B-B14F-4D97-AF65-F5344CB8AC3E}">
        <p14:creationId xmlns:p14="http://schemas.microsoft.com/office/powerpoint/2010/main" val="19939442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ulti S sencki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81000"/>
            <a:ext cx="6248400" cy="619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381000" y="228600"/>
            <a:ext cx="8534400" cy="854075"/>
          </a:xfrm>
          <a:prstGeom prst="rect">
            <a:avLst/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sz="2000" b="1">
                <a:solidFill>
                  <a:schemeClr val="bg1"/>
                </a:solidFill>
              </a:rPr>
              <a:t>Examen microsópico de un cultivo de la fase saprofítica de</a:t>
            </a:r>
          </a:p>
          <a:p>
            <a:pPr algn="ctr">
              <a:spcBef>
                <a:spcPct val="50000"/>
              </a:spcBef>
            </a:pPr>
            <a:r>
              <a:rPr lang="es-ES_tradnl" sz="2000" b="1" i="1">
                <a:solidFill>
                  <a:schemeClr val="bg1"/>
                </a:solidFill>
              </a:rPr>
              <a:t>Sporotrix schenckii</a:t>
            </a:r>
            <a:endParaRPr lang="es-ES" sz="2000" b="1" i="1">
              <a:solidFill>
                <a:schemeClr val="bg1"/>
              </a:solidFill>
            </a:endParaRPr>
          </a:p>
        </p:txBody>
      </p:sp>
      <p:pic>
        <p:nvPicPr>
          <p:cNvPr id="63492" name="Picture 4" descr="cultivo S shencki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088" y="3495675"/>
            <a:ext cx="3135312" cy="3133725"/>
          </a:xfrm>
          <a:prstGeom prst="rect">
            <a:avLst/>
          </a:prstGeom>
          <a:noFill/>
          <a:ln w="381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32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lami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80010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914400" y="5715000"/>
            <a:ext cx="68580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sz="2000"/>
              <a:t>Conglomerados de blastoconidios con pseudomicelio de</a:t>
            </a:r>
          </a:p>
          <a:p>
            <a:pPr algn="ctr">
              <a:spcBef>
                <a:spcPct val="50000"/>
              </a:spcBef>
            </a:pPr>
            <a:r>
              <a:rPr lang="es-ES_tradnl" sz="2000"/>
              <a:t> </a:t>
            </a:r>
            <a:r>
              <a:rPr lang="es-ES_tradnl" sz="2000" i="1"/>
              <a:t>Candida albicans</a:t>
            </a:r>
            <a:endParaRPr lang="es-ES" sz="2000" i="1"/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2743200" y="4572000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sz="1800" b="1"/>
              <a:t>seudomicelio</a:t>
            </a:r>
            <a:endParaRPr lang="es-ES" sz="1800" b="1"/>
          </a:p>
        </p:txBody>
      </p:sp>
      <p:sp>
        <p:nvSpPr>
          <p:cNvPr id="56325" name="Line 5"/>
          <p:cNvSpPr>
            <a:spLocks noChangeShapeType="1"/>
          </p:cNvSpPr>
          <p:nvPr/>
        </p:nvSpPr>
        <p:spPr bwMode="auto">
          <a:xfrm flipV="1">
            <a:off x="3810000" y="3962400"/>
            <a:ext cx="0" cy="685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503999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ultivo candi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4324350" cy="4343400"/>
          </a:xfrm>
          <a:prstGeom prst="rect">
            <a:avLst/>
          </a:prstGeom>
          <a:noFill/>
          <a:ln w="38100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5041900" y="1524000"/>
          <a:ext cx="3949700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6" name="Foto de Photo Editor" r:id="rId4" imgW="4723810" imgH="5649114" progId="MSPhotoEd.3">
                  <p:embed/>
                </p:oleObj>
              </mc:Choice>
              <mc:Fallback>
                <p:oleObj name="Foto de Photo Editor" r:id="rId4" imgW="4723810" imgH="564911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1900" y="1524000"/>
                        <a:ext cx="3949700" cy="47244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FF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76200" y="4572000"/>
            <a:ext cx="4724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_tradnl" sz="1600"/>
              <a:t>Colonias de un hongo levaduriforme en Sabouraud</a:t>
            </a:r>
            <a:endParaRPr lang="es-ES" sz="1600"/>
          </a:p>
        </p:txBody>
      </p:sp>
      <p:sp>
        <p:nvSpPr>
          <p:cNvPr id="15365" name="Text Box 7"/>
          <p:cNvSpPr txBox="1">
            <a:spLocks noChangeArrowheads="1"/>
          </p:cNvSpPr>
          <p:nvPr/>
        </p:nvSpPr>
        <p:spPr bwMode="auto">
          <a:xfrm>
            <a:off x="4114800" y="6292850"/>
            <a:ext cx="5029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_tradnl" sz="1600"/>
              <a:t>Colonias de levaduras en medio diferencial (CROMagar)</a:t>
            </a:r>
            <a:endParaRPr lang="es-ES" sz="1600"/>
          </a:p>
        </p:txBody>
      </p:sp>
    </p:spTree>
    <p:extLst>
      <p:ext uri="{BB962C8B-B14F-4D97-AF65-F5344CB8AC3E}">
        <p14:creationId xmlns:p14="http://schemas.microsoft.com/office/powerpoint/2010/main" val="35410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778" name="Object 2"/>
          <p:cNvGraphicFramePr>
            <a:graphicFrameLocks noChangeAspect="1"/>
          </p:cNvGraphicFramePr>
          <p:nvPr/>
        </p:nvGraphicFramePr>
        <p:xfrm>
          <a:off x="838200" y="1274763"/>
          <a:ext cx="4343400" cy="430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2" name="Foto de Photo Editor" r:id="rId3" imgW="3753374" imgH="3723810" progId="MSPhotoEd.3">
                  <p:embed/>
                </p:oleObj>
              </mc:Choice>
              <mc:Fallback>
                <p:oleObj name="Foto de Photo Editor" r:id="rId3" imgW="3753374" imgH="372381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274763"/>
                        <a:ext cx="4343400" cy="43084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CEC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779" name="Object 3"/>
          <p:cNvGraphicFramePr>
            <a:graphicFrameLocks noChangeAspect="1"/>
          </p:cNvGraphicFramePr>
          <p:nvPr/>
        </p:nvGraphicFramePr>
        <p:xfrm>
          <a:off x="6477000" y="457200"/>
          <a:ext cx="1928813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3" name="Foto de Photo Editor" r:id="rId5" imgW="2371429" imgH="2905531" progId="MSPhotoEd.3">
                  <p:embed/>
                </p:oleObj>
              </mc:Choice>
              <mc:Fallback>
                <p:oleObj name="Foto de Photo Editor" r:id="rId5" imgW="2371429" imgH="290553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457200"/>
                        <a:ext cx="1928813" cy="23622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CEC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5181600" y="3733800"/>
            <a:ext cx="39624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_tradnl" sz="2000"/>
              <a:t>Micelio tabicado hialino con microconididas esféricas, hifas espiraladas de</a:t>
            </a:r>
          </a:p>
          <a:p>
            <a:pPr>
              <a:spcBef>
                <a:spcPct val="50000"/>
              </a:spcBef>
            </a:pPr>
            <a:r>
              <a:rPr lang="es-ES_tradnl" sz="2000" i="1"/>
              <a:t>Trichophyton mentagrophytes</a:t>
            </a:r>
            <a:endParaRPr lang="es-ES" sz="2000" i="1"/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 flipH="1">
            <a:off x="2819400" y="762000"/>
            <a:ext cx="1219200" cy="1371600"/>
          </a:xfrm>
          <a:prstGeom prst="line">
            <a:avLst/>
          </a:prstGeom>
          <a:noFill/>
          <a:ln w="38100">
            <a:solidFill>
              <a:srgbClr val="FF5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 flipH="1">
            <a:off x="3657600" y="1143000"/>
            <a:ext cx="1219200" cy="1371600"/>
          </a:xfrm>
          <a:prstGeom prst="line">
            <a:avLst/>
          </a:prstGeom>
          <a:noFill/>
          <a:ln w="38100">
            <a:solidFill>
              <a:srgbClr val="FF5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664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23 Rectángulo"/>
          <p:cNvSpPr/>
          <p:nvPr/>
        </p:nvSpPr>
        <p:spPr>
          <a:xfrm>
            <a:off x="6156176" y="3677776"/>
            <a:ext cx="2448272" cy="26474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17 Rectángulo"/>
          <p:cNvSpPr/>
          <p:nvPr/>
        </p:nvSpPr>
        <p:spPr>
          <a:xfrm>
            <a:off x="3283417" y="4085374"/>
            <a:ext cx="2376264" cy="2307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Rectángulo"/>
          <p:cNvSpPr/>
          <p:nvPr/>
        </p:nvSpPr>
        <p:spPr>
          <a:xfrm>
            <a:off x="361567" y="3754200"/>
            <a:ext cx="2626257" cy="2411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2" name="1 Rectángulo"/>
          <p:cNvSpPr/>
          <p:nvPr/>
        </p:nvSpPr>
        <p:spPr>
          <a:xfrm>
            <a:off x="323528" y="116632"/>
            <a:ext cx="8568952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s-ES" dirty="0" smtClean="0"/>
              <a:t>MECANISMO DE TRANSMISIÓN DE LAS MICOSIS</a:t>
            </a:r>
            <a:endParaRPr lang="es-AR" dirty="0"/>
          </a:p>
        </p:txBody>
      </p:sp>
      <p:sp>
        <p:nvSpPr>
          <p:cNvPr id="3" name="2 CuadroTexto"/>
          <p:cNvSpPr txBox="1"/>
          <p:nvPr/>
        </p:nvSpPr>
        <p:spPr>
          <a:xfrm>
            <a:off x="148807" y="620688"/>
            <a:ext cx="8856984" cy="30008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b="1" u="sng" dirty="0" smtClean="0"/>
              <a:t>Las micosis superficiales el mecanismo de infección es por </a:t>
            </a:r>
          </a:p>
          <a:p>
            <a:pPr algn="ctr">
              <a:lnSpc>
                <a:spcPct val="150000"/>
              </a:lnSpc>
            </a:pPr>
            <a:r>
              <a:rPr lang="es-ES" dirty="0" smtClean="0"/>
              <a:t>1- </a:t>
            </a:r>
            <a:r>
              <a:rPr lang="es-ES" b="1" dirty="0" smtClean="0"/>
              <a:t>La candidiasis </a:t>
            </a:r>
            <a:r>
              <a:rPr lang="es-ES" dirty="0" smtClean="0"/>
              <a:t>superficiales es de origen </a:t>
            </a:r>
            <a:r>
              <a:rPr lang="es-ES" u="sng" dirty="0" smtClean="0"/>
              <a:t>ENDOGENO,</a:t>
            </a:r>
            <a:r>
              <a:rPr lang="es-ES" dirty="0" smtClean="0"/>
              <a:t> </a:t>
            </a:r>
          </a:p>
          <a:p>
            <a:pPr algn="ctr">
              <a:lnSpc>
                <a:spcPct val="150000"/>
              </a:lnSpc>
            </a:pPr>
            <a:r>
              <a:rPr lang="es-ES" dirty="0" smtClean="0"/>
              <a:t>la infección se produce por alteración locales a partir de las levaduras del bioma</a:t>
            </a:r>
          </a:p>
          <a:p>
            <a:pPr algn="ctr">
              <a:lnSpc>
                <a:spcPct val="150000"/>
              </a:lnSpc>
            </a:pPr>
            <a:r>
              <a:rPr lang="es-ES" b="1" dirty="0" smtClean="0"/>
              <a:t>2- La malasseziosis </a:t>
            </a:r>
            <a:r>
              <a:rPr lang="es-ES" dirty="0" smtClean="0"/>
              <a:t>también es una micosis de origen </a:t>
            </a:r>
            <a:r>
              <a:rPr lang="es-ES" u="sng" dirty="0" smtClean="0"/>
              <a:t>ENDOGENO</a:t>
            </a:r>
          </a:p>
          <a:p>
            <a:pPr algn="ctr">
              <a:lnSpc>
                <a:spcPct val="150000"/>
              </a:lnSpc>
            </a:pPr>
            <a:r>
              <a:rPr lang="es-ES" b="1" dirty="0" smtClean="0"/>
              <a:t>3- las dermatoficias </a:t>
            </a:r>
            <a:r>
              <a:rPr lang="es-ES" dirty="0" smtClean="0"/>
              <a:t>contacto con la tierra, con escamas de animales o personas enfermas sobre células </a:t>
            </a:r>
            <a:r>
              <a:rPr lang="es-ES" u="sng" dirty="0" smtClean="0"/>
              <a:t>epidérmicas con queratina</a:t>
            </a:r>
          </a:p>
          <a:p>
            <a:pPr algn="ctr">
              <a:lnSpc>
                <a:spcPct val="150000"/>
              </a:lnSpc>
            </a:pPr>
            <a:r>
              <a:rPr lang="es-ES" b="1" dirty="0" smtClean="0"/>
              <a:t>MICOSIS EXOGENA Y MUY CONTAGIOSAS</a:t>
            </a:r>
            <a:endParaRPr lang="es-AR" b="1" dirty="0"/>
          </a:p>
        </p:txBody>
      </p:sp>
      <p:pic>
        <p:nvPicPr>
          <p:cNvPr id="4" name="Picture 3" descr="C:\WINDOWS\Escritorio\Mi Maletín\uña candi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41303"/>
            <a:ext cx="1024260" cy="105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:\beb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35" y="5065439"/>
            <a:ext cx="1202245" cy="84787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5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556118"/>
              </p:ext>
            </p:extLst>
          </p:nvPr>
        </p:nvGraphicFramePr>
        <p:xfrm>
          <a:off x="1789060" y="3966702"/>
          <a:ext cx="910732" cy="1443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6" name="Foto de Photo Editor" r:id="rId5" imgW="4896533" imgH="7763959" progId="MSPhotoEd.3">
                  <p:embed/>
                </p:oleObj>
              </mc:Choice>
              <mc:Fallback>
                <p:oleObj name="Foto de Photo Editor" r:id="rId5" imgW="4896533" imgH="7763959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9060" y="3966702"/>
                        <a:ext cx="910732" cy="1443973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CCCC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445426" y="4632230"/>
            <a:ext cx="606256" cy="30777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s-ES" sz="1400" dirty="0" err="1" smtClean="0"/>
              <a:t>onixis</a:t>
            </a:r>
            <a:endParaRPr lang="es-AR" sz="1400" dirty="0"/>
          </a:p>
        </p:txBody>
      </p:sp>
      <p:sp>
        <p:nvSpPr>
          <p:cNvPr id="8" name="7 CuadroTexto"/>
          <p:cNvSpPr txBox="1"/>
          <p:nvPr/>
        </p:nvSpPr>
        <p:spPr>
          <a:xfrm>
            <a:off x="1835696" y="5003303"/>
            <a:ext cx="751168" cy="30777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s-ES" sz="1400" dirty="0" err="1" smtClean="0"/>
              <a:t>muguet</a:t>
            </a:r>
            <a:endParaRPr lang="es-AR" sz="1400" dirty="0"/>
          </a:p>
        </p:txBody>
      </p:sp>
      <p:sp>
        <p:nvSpPr>
          <p:cNvPr id="9" name="8 CuadroTexto"/>
          <p:cNvSpPr txBox="1"/>
          <p:nvPr/>
        </p:nvSpPr>
        <p:spPr>
          <a:xfrm>
            <a:off x="539552" y="5713511"/>
            <a:ext cx="934808" cy="30777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s-ES" sz="1400" dirty="0" smtClean="0"/>
              <a:t>dermatitis</a:t>
            </a:r>
            <a:endParaRPr lang="es-AR" sz="14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835696" y="5495027"/>
            <a:ext cx="1002775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ES" sz="1400" b="1" dirty="0" smtClean="0">
                <a:solidFill>
                  <a:schemeClr val="bg1"/>
                </a:solidFill>
              </a:rPr>
              <a:t>candidiasis</a:t>
            </a:r>
            <a:endParaRPr lang="es-AR" sz="1400" b="1" dirty="0">
              <a:solidFill>
                <a:schemeClr val="bg1"/>
              </a:solidFill>
            </a:endParaRPr>
          </a:p>
        </p:txBody>
      </p:sp>
      <p:pic>
        <p:nvPicPr>
          <p:cNvPr id="13" name="Picture 6" descr="A:\dermatitis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482" y="4301847"/>
            <a:ext cx="1182638" cy="88466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0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2" t="31708" r="26994" b="23170"/>
          <a:stretch>
            <a:fillRect/>
          </a:stretch>
        </p:blipFill>
        <p:spPr bwMode="auto">
          <a:xfrm>
            <a:off x="3356535" y="4261271"/>
            <a:ext cx="946090" cy="806004"/>
          </a:xfrm>
          <a:prstGeom prst="rect">
            <a:avLst/>
          </a:prstGeom>
          <a:noFill/>
          <a:ln w="38100">
            <a:solidFill>
              <a:srgbClr val="FF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028"/>
          <p:cNvPicPr>
            <a:picLocks noChangeAspect="1" noChangeArrowheads="1"/>
          </p:cNvPicPr>
          <p:nvPr/>
        </p:nvPicPr>
        <p:blipFill>
          <a:blip r:embed="rId9" cstate="print">
            <a:lum bright="2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9"/>
          <a:stretch>
            <a:fillRect/>
          </a:stretch>
        </p:blipFill>
        <p:spPr bwMode="auto">
          <a:xfrm>
            <a:off x="3464475" y="5385292"/>
            <a:ext cx="829479" cy="996036"/>
          </a:xfrm>
          <a:prstGeom prst="rect">
            <a:avLst/>
          </a:prstGeom>
          <a:noFill/>
          <a:ln w="38100">
            <a:solidFill>
              <a:srgbClr val="FF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4543557" y="5186507"/>
            <a:ext cx="934808" cy="30777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s-ES" sz="1400" dirty="0" smtClean="0"/>
              <a:t>dermatitis</a:t>
            </a:r>
            <a:endParaRPr lang="es-AR" sz="1400" dirty="0"/>
          </a:p>
        </p:txBody>
      </p:sp>
      <p:sp>
        <p:nvSpPr>
          <p:cNvPr id="17" name="16 CuadroTexto"/>
          <p:cNvSpPr txBox="1"/>
          <p:nvPr/>
        </p:nvSpPr>
        <p:spPr>
          <a:xfrm>
            <a:off x="3431074" y="5025696"/>
            <a:ext cx="797013" cy="30777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s-ES" sz="1400" dirty="0" smtClean="0"/>
              <a:t>pitiriasis</a:t>
            </a:r>
            <a:endParaRPr lang="es-AR" sz="1400" dirty="0"/>
          </a:p>
        </p:txBody>
      </p:sp>
      <p:sp>
        <p:nvSpPr>
          <p:cNvPr id="19" name="18 CuadroTexto"/>
          <p:cNvSpPr txBox="1"/>
          <p:nvPr/>
        </p:nvSpPr>
        <p:spPr>
          <a:xfrm>
            <a:off x="4430577" y="5778160"/>
            <a:ext cx="1186415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ES" sz="1400" b="1" dirty="0" smtClean="0">
                <a:solidFill>
                  <a:schemeClr val="bg1"/>
                </a:solidFill>
              </a:rPr>
              <a:t>malasseziosis</a:t>
            </a:r>
            <a:endParaRPr lang="es-AR" sz="1400" b="1" dirty="0">
              <a:solidFill>
                <a:schemeClr val="bg1"/>
              </a:solidFill>
            </a:endParaRPr>
          </a:p>
        </p:txBody>
      </p:sp>
      <p:pic>
        <p:nvPicPr>
          <p:cNvPr id="20" name="Picture 3" descr="C:\WINDOWS\Escritorio\Mi Maletín\KERION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1" y="3757174"/>
            <a:ext cx="977975" cy="1066563"/>
          </a:xfrm>
          <a:prstGeom prst="rect">
            <a:avLst/>
          </a:prstGeom>
          <a:noFill/>
          <a:ln w="38100">
            <a:solidFill>
              <a:srgbClr val="CCE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6307420"/>
              </p:ext>
            </p:extLst>
          </p:nvPr>
        </p:nvGraphicFramePr>
        <p:xfrm>
          <a:off x="7524328" y="3757174"/>
          <a:ext cx="742834" cy="917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7" name="Foto de Photo Editor" r:id="rId11" imgW="1542857" imgH="2142857" progId="MSPhotoEd.3">
                  <p:embed/>
                </p:oleObj>
              </mc:Choice>
              <mc:Fallback>
                <p:oleObj name="Foto de Photo Editor" r:id="rId11" imgW="1542857" imgH="21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328" y="3757174"/>
                        <a:ext cx="742834" cy="91790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CECFF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3540396"/>
              </p:ext>
            </p:extLst>
          </p:nvPr>
        </p:nvGraphicFramePr>
        <p:xfrm>
          <a:off x="6447556" y="4945575"/>
          <a:ext cx="683243" cy="849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8" name="Foto de Photo Editor" r:id="rId13" imgW="1533739" imgH="2142857" progId="MSPhotoEd.3">
                  <p:embed/>
                </p:oleObj>
              </mc:Choice>
              <mc:Fallback>
                <p:oleObj name="Foto de Photo Editor" r:id="rId13" imgW="1533739" imgH="21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7556" y="4945575"/>
                        <a:ext cx="683243" cy="849674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FFCC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6492187"/>
              </p:ext>
            </p:extLst>
          </p:nvPr>
        </p:nvGraphicFramePr>
        <p:xfrm>
          <a:off x="7452320" y="4814166"/>
          <a:ext cx="746586" cy="1009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" name="Foto de Photo Editor" r:id="rId15" imgW="1409897" imgH="2142857" progId="MSPhotoEd.3">
                  <p:embed/>
                </p:oleObj>
              </mc:Choice>
              <mc:Fallback>
                <p:oleObj name="Foto de Photo Editor" r:id="rId15" imgW="1409897" imgH="21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2320" y="4814166"/>
                        <a:ext cx="746586" cy="100917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FFCC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24 CuadroTexto"/>
          <p:cNvSpPr txBox="1"/>
          <p:nvPr/>
        </p:nvSpPr>
        <p:spPr>
          <a:xfrm>
            <a:off x="7061955" y="4597605"/>
            <a:ext cx="64953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b="1" dirty="0" smtClean="0"/>
              <a:t>tiñas</a:t>
            </a:r>
            <a:endParaRPr lang="es-AR" b="1" dirty="0"/>
          </a:p>
        </p:txBody>
      </p:sp>
      <p:sp>
        <p:nvSpPr>
          <p:cNvPr id="26" name="25 CuadroTexto"/>
          <p:cNvSpPr txBox="1"/>
          <p:nvPr/>
        </p:nvSpPr>
        <p:spPr>
          <a:xfrm>
            <a:off x="6198918" y="5347120"/>
            <a:ext cx="606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 smtClean="0"/>
              <a:t>onixis</a:t>
            </a:r>
            <a:endParaRPr lang="es-AR" sz="1400" dirty="0"/>
          </a:p>
        </p:txBody>
      </p:sp>
      <p:sp>
        <p:nvSpPr>
          <p:cNvPr id="27" name="26 CuadroTexto"/>
          <p:cNvSpPr txBox="1"/>
          <p:nvPr/>
        </p:nvSpPr>
        <p:spPr>
          <a:xfrm flipH="1">
            <a:off x="7318192" y="5894121"/>
            <a:ext cx="121424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chemeClr val="bg1"/>
                </a:solidFill>
              </a:rPr>
              <a:t>dermatoficias</a:t>
            </a:r>
            <a:endParaRPr lang="es-AR" sz="1400" b="1" dirty="0">
              <a:solidFill>
                <a:schemeClr val="bg1"/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2442010" y="5793595"/>
            <a:ext cx="1038489" cy="338554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endógeno</a:t>
            </a:r>
            <a:endParaRPr lang="es-AR" sz="1600" b="1" dirty="0">
              <a:solidFill>
                <a:schemeClr val="bg1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6288980" y="6042774"/>
            <a:ext cx="903965" cy="338554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exógeno</a:t>
            </a:r>
            <a:endParaRPr lang="es-A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77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4" name="Object 2"/>
          <p:cNvGraphicFramePr>
            <a:graphicFrameLocks noChangeAspect="1"/>
          </p:cNvGraphicFramePr>
          <p:nvPr/>
        </p:nvGraphicFramePr>
        <p:xfrm>
          <a:off x="4157663" y="381000"/>
          <a:ext cx="4376737" cy="545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4" name="Foto de Photo Editor" r:id="rId3" imgW="2638095" imgH="3285714" progId="MSPhotoEd.3">
                  <p:embed/>
                </p:oleObj>
              </mc:Choice>
              <mc:Fallback>
                <p:oleObj name="Foto de Photo Editor" r:id="rId3" imgW="2638095" imgH="328571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7663" y="381000"/>
                        <a:ext cx="4376737" cy="54514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C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76200" y="2819400"/>
            <a:ext cx="38100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_tradnl" sz="2000"/>
              <a:t>Espórofos largos de donde emergen microconidias piriformes no tabicadas </a:t>
            </a:r>
          </a:p>
          <a:p>
            <a:pPr>
              <a:spcBef>
                <a:spcPct val="50000"/>
              </a:spcBef>
            </a:pPr>
            <a:r>
              <a:rPr lang="es-ES_tradnl" sz="2000" i="1"/>
              <a:t>Scedosporium apiospermun</a:t>
            </a:r>
            <a:endParaRPr lang="es-ES" sz="2000" i="1"/>
          </a:p>
        </p:txBody>
      </p:sp>
    </p:spTree>
    <p:extLst>
      <p:ext uri="{BB962C8B-B14F-4D97-AF65-F5344CB8AC3E}">
        <p14:creationId xmlns:p14="http://schemas.microsoft.com/office/powerpoint/2010/main" val="318224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457200" y="533400"/>
          <a:ext cx="8229600" cy="5230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8" name="Foto de Photo Editor" r:id="rId3" imgW="2142857" imgH="1362265" progId="MSPhotoEd.3">
                  <p:embed/>
                </p:oleObj>
              </mc:Choice>
              <mc:Fallback>
                <p:oleObj name="Foto de Photo Editor" r:id="rId3" imgW="2142857" imgH="136226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33400"/>
                        <a:ext cx="8229600" cy="5230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533400" y="5835650"/>
            <a:ext cx="8153400" cy="739775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sz="2000"/>
              <a:t>Micelio pigmentado tabicado con macroconidias tabicadas (fragmosporos) </a:t>
            </a:r>
            <a:r>
              <a:rPr lang="es-ES_tradnl" sz="2000" i="1"/>
              <a:t>Alternaria alternata</a:t>
            </a:r>
            <a:endParaRPr lang="es-ES" sz="2000" i="1"/>
          </a:p>
        </p:txBody>
      </p:sp>
    </p:spTree>
    <p:extLst>
      <p:ext uri="{BB962C8B-B14F-4D97-AF65-F5344CB8AC3E}">
        <p14:creationId xmlns:p14="http://schemas.microsoft.com/office/powerpoint/2010/main" val="16913711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42" name="Object 2"/>
          <p:cNvGraphicFramePr>
            <a:graphicFrameLocks noChangeAspect="1"/>
          </p:cNvGraphicFramePr>
          <p:nvPr/>
        </p:nvGraphicFramePr>
        <p:xfrm>
          <a:off x="4572000" y="533400"/>
          <a:ext cx="3810000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2" name="Foto de Photo Editor" r:id="rId3" imgW="2933333" imgH="4238095" progId="MSPhotoEd.3">
                  <p:embed/>
                </p:oleObj>
              </mc:Choice>
              <mc:Fallback>
                <p:oleObj name="Foto de Photo Editor" r:id="rId3" imgW="2933333" imgH="423809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533400"/>
                        <a:ext cx="3810000" cy="55626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C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228600" y="1752600"/>
            <a:ext cx="434340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</a:pPr>
            <a:endParaRPr lang="es-ES_tradnl" sz="1800" i="1"/>
          </a:p>
          <a:p>
            <a:pPr>
              <a:spcBef>
                <a:spcPct val="50000"/>
              </a:spcBef>
            </a:pPr>
            <a:r>
              <a:rPr lang="es-ES_tradnl" sz="2000"/>
              <a:t>Macroconidias en semiluna tabicadas </a:t>
            </a:r>
          </a:p>
          <a:p>
            <a:pPr>
              <a:spcBef>
                <a:spcPct val="50000"/>
              </a:spcBef>
            </a:pPr>
            <a:r>
              <a:rPr lang="es-ES_tradnl" sz="2000" i="1"/>
              <a:t>Fusarium spp.</a:t>
            </a:r>
            <a:endParaRPr lang="es-ES" sz="2000" i="1"/>
          </a:p>
        </p:txBody>
      </p:sp>
    </p:spTree>
    <p:extLst>
      <p:ext uri="{BB962C8B-B14F-4D97-AF65-F5344CB8AC3E}">
        <p14:creationId xmlns:p14="http://schemas.microsoft.com/office/powerpoint/2010/main" val="297311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8" name="Object 2"/>
          <p:cNvGraphicFramePr>
            <a:graphicFrameLocks noChangeAspect="1"/>
          </p:cNvGraphicFramePr>
          <p:nvPr/>
        </p:nvGraphicFramePr>
        <p:xfrm>
          <a:off x="990600" y="609600"/>
          <a:ext cx="4791075" cy="533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6" name="Foto de Photo Editor" r:id="rId3" imgW="1771429" imgH="1971950" progId="MSPhotoEd.3">
                  <p:embed/>
                </p:oleObj>
              </mc:Choice>
              <mc:Fallback>
                <p:oleObj name="Foto de Photo Editor" r:id="rId3" imgW="1771429" imgH="197195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609600"/>
                        <a:ext cx="4791075" cy="53308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C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5867400" y="1981200"/>
            <a:ext cx="29718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_tradnl" sz="2000"/>
              <a:t>Micelio hialino tabicado con espóforos largo de donde emergen microconidias</a:t>
            </a:r>
          </a:p>
          <a:p>
            <a:pPr>
              <a:spcBef>
                <a:spcPct val="50000"/>
              </a:spcBef>
            </a:pPr>
            <a:r>
              <a:rPr lang="es-ES_tradnl" sz="2000" i="1"/>
              <a:t>Acremonium falciforme</a:t>
            </a:r>
            <a:endParaRPr lang="es-ES" sz="2000" i="1"/>
          </a:p>
        </p:txBody>
      </p:sp>
    </p:spTree>
    <p:extLst>
      <p:ext uri="{BB962C8B-B14F-4D97-AF65-F5344CB8AC3E}">
        <p14:creationId xmlns:p14="http://schemas.microsoft.com/office/powerpoint/2010/main" val="397524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ladospor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04800"/>
            <a:ext cx="4495800" cy="45720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1143000" y="5122863"/>
            <a:ext cx="73152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sz="2000"/>
              <a:t>Micelio filamentoso, tabicado, ramificado, pigmentado. El conidióforo presenta largas cadenas ramificadas de conidias.</a:t>
            </a:r>
          </a:p>
          <a:p>
            <a:pPr algn="ctr">
              <a:spcBef>
                <a:spcPct val="50000"/>
              </a:spcBef>
            </a:pPr>
            <a:r>
              <a:rPr lang="es-ES_tradnl" sz="2000"/>
              <a:t> </a:t>
            </a:r>
            <a:r>
              <a:rPr lang="es-ES_tradnl" sz="2000" i="1"/>
              <a:t>Cladosporium carrionii</a:t>
            </a:r>
            <a:endParaRPr lang="es-ES" sz="2000" i="1"/>
          </a:p>
        </p:txBody>
      </p:sp>
    </p:spTree>
    <p:extLst>
      <p:ext uri="{BB962C8B-B14F-4D97-AF65-F5344CB8AC3E}">
        <p14:creationId xmlns:p14="http://schemas.microsoft.com/office/powerpoint/2010/main" val="236690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phialopho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85800"/>
            <a:ext cx="6400800" cy="434657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1143000" y="5181600"/>
            <a:ext cx="7391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sz="2000"/>
              <a:t>Micelio filamentoso, ramificado, tabicado de color pardo, con fialides en forma de ánfora con conidias ovaladas en el extremo distal de </a:t>
            </a:r>
            <a:r>
              <a:rPr lang="es-ES_tradnl" sz="2000" i="1"/>
              <a:t>Phialophora verrucosa</a:t>
            </a:r>
            <a:endParaRPr lang="es-ES" sz="2000" i="1"/>
          </a:p>
        </p:txBody>
      </p:sp>
    </p:spTree>
    <p:extLst>
      <p:ext uri="{BB962C8B-B14F-4D97-AF65-F5344CB8AC3E}">
        <p14:creationId xmlns:p14="http://schemas.microsoft.com/office/powerpoint/2010/main" val="97476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rinocladiel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33400"/>
            <a:ext cx="7086600" cy="50800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5" name="Text Box 9"/>
          <p:cNvSpPr txBox="1">
            <a:spLocks noChangeArrowheads="1"/>
          </p:cNvSpPr>
          <p:nvPr/>
        </p:nvSpPr>
        <p:spPr bwMode="auto">
          <a:xfrm>
            <a:off x="1524000" y="6019800"/>
            <a:ext cx="60198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sz="2000"/>
              <a:t>Esquema de fructificación rinocladiella de </a:t>
            </a:r>
          </a:p>
          <a:p>
            <a:pPr algn="ctr">
              <a:spcBef>
                <a:spcPct val="50000"/>
              </a:spcBef>
            </a:pPr>
            <a:r>
              <a:rPr lang="es-ES_tradnl" sz="2000" i="1"/>
              <a:t>Fonsecae Pedrosoi</a:t>
            </a:r>
            <a:endParaRPr lang="es-ES" sz="2000" i="1"/>
          </a:p>
        </p:txBody>
      </p:sp>
    </p:spTree>
    <p:extLst>
      <p:ext uri="{BB962C8B-B14F-4D97-AF65-F5344CB8AC3E}">
        <p14:creationId xmlns:p14="http://schemas.microsoft.com/office/powerpoint/2010/main" val="177349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1371600" y="823913"/>
          <a:ext cx="7135813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0" name="Foto de Photo Editor" r:id="rId3" imgW="7868748" imgH="5210902" progId="MSPhotoEd.3">
                  <p:embed/>
                </p:oleObj>
              </mc:Choice>
              <mc:Fallback>
                <p:oleObj name="Foto de Photo Editor" r:id="rId3" imgW="7868748" imgH="521090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823913"/>
                        <a:ext cx="7135813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600200" y="5867400"/>
            <a:ext cx="6400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_tradnl" sz="2000"/>
              <a:t>Micelio tabicado hialino con macroconididas de pared rugosa y microconidias. </a:t>
            </a:r>
            <a:r>
              <a:rPr lang="es-ES_tradnl" sz="2000" i="1"/>
              <a:t>Histoplasma capsulatum</a:t>
            </a:r>
            <a:endParaRPr lang="es-ES" sz="2000" i="1"/>
          </a:p>
        </p:txBody>
      </p:sp>
    </p:spTree>
    <p:extLst>
      <p:ext uri="{BB962C8B-B14F-4D97-AF65-F5344CB8AC3E}">
        <p14:creationId xmlns:p14="http://schemas.microsoft.com/office/powerpoint/2010/main" val="22955703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1066800" y="542925"/>
          <a:ext cx="6878638" cy="491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4" name="Foto de Photo Editor" r:id="rId3" imgW="5676190" imgH="4057143" progId="MSPhotoEd.3">
                  <p:embed/>
                </p:oleObj>
              </mc:Choice>
              <mc:Fallback>
                <p:oleObj name="Foto de Photo Editor" r:id="rId3" imgW="5676190" imgH="405714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542925"/>
                        <a:ext cx="6878638" cy="491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457200" y="5791200"/>
            <a:ext cx="74199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r>
              <a:rPr lang="es-ES_tradnl" sz="2000"/>
              <a:t>Lavado broncoalveolar montado con agua destilada donde se observan </a:t>
            </a:r>
          </a:p>
          <a:p>
            <a:pPr algn="ctr"/>
            <a:r>
              <a:rPr lang="es-ES_tradnl" sz="2000"/>
              <a:t>micelio tabicado hialino</a:t>
            </a:r>
            <a:endParaRPr lang="es-ES" sz="2000"/>
          </a:p>
        </p:txBody>
      </p:sp>
    </p:spTree>
    <p:extLst>
      <p:ext uri="{BB962C8B-B14F-4D97-AF65-F5344CB8AC3E}">
        <p14:creationId xmlns:p14="http://schemas.microsoft.com/office/powerpoint/2010/main" val="36856763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micerlio pigmen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025" y="228600"/>
            <a:ext cx="4879975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457200" y="6019800"/>
            <a:ext cx="8153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sz="2000"/>
              <a:t>Material de un de abseco sucutáneo montado con agua destilada se observan micelio tabicado pigmentado (Demateacea</a:t>
            </a:r>
            <a:r>
              <a:rPr lang="es-ES_tradnl" sz="1400"/>
              <a:t>)</a:t>
            </a:r>
            <a:endParaRPr lang="es-ES" sz="1400"/>
          </a:p>
        </p:txBody>
      </p:sp>
    </p:spTree>
    <p:extLst>
      <p:ext uri="{BB962C8B-B14F-4D97-AF65-F5344CB8AC3E}">
        <p14:creationId xmlns:p14="http://schemas.microsoft.com/office/powerpoint/2010/main" val="157380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/>
        </p:nvSpPr>
        <p:spPr>
          <a:xfrm>
            <a:off x="6372200" y="4013696"/>
            <a:ext cx="2304256" cy="2088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Rectángulo"/>
          <p:cNvSpPr/>
          <p:nvPr/>
        </p:nvSpPr>
        <p:spPr>
          <a:xfrm>
            <a:off x="2915816" y="4149080"/>
            <a:ext cx="2592288" cy="18181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Rectángulo"/>
          <p:cNvSpPr/>
          <p:nvPr/>
        </p:nvSpPr>
        <p:spPr>
          <a:xfrm>
            <a:off x="340323" y="3640362"/>
            <a:ext cx="2015342" cy="2137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1 CuadroTexto"/>
          <p:cNvSpPr txBox="1"/>
          <p:nvPr/>
        </p:nvSpPr>
        <p:spPr>
          <a:xfrm>
            <a:off x="224208" y="2204864"/>
            <a:ext cx="8640960" cy="13388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dirty="0" smtClean="0"/>
              <a:t>Los hongos viven en regiones subtropicales o tropicales en el suelo sobre desechos de vegetales, en la corteza de los arboles, en las ramas de la plantas, </a:t>
            </a:r>
          </a:p>
          <a:p>
            <a:pPr algn="ctr">
              <a:lnSpc>
                <a:spcPct val="150000"/>
              </a:lnSpc>
            </a:pPr>
            <a:r>
              <a:rPr lang="es-ES" dirty="0" smtClean="0"/>
              <a:t>en fin en la naturaleza que rodea a la mayoría de los trabajadores rurales. </a:t>
            </a:r>
            <a:endParaRPr lang="es-AR" dirty="0"/>
          </a:p>
        </p:txBody>
      </p:sp>
      <p:sp>
        <p:nvSpPr>
          <p:cNvPr id="3" name="2 Rectángulo"/>
          <p:cNvSpPr/>
          <p:nvPr/>
        </p:nvSpPr>
        <p:spPr>
          <a:xfrm>
            <a:off x="369792" y="188640"/>
            <a:ext cx="8568952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s-ES" dirty="0" smtClean="0"/>
              <a:t>MECANISMO DE TRANSMISIÓN DE LAS MICOSIS</a:t>
            </a:r>
            <a:endParaRPr lang="es-AR" dirty="0"/>
          </a:p>
        </p:txBody>
      </p:sp>
      <p:sp>
        <p:nvSpPr>
          <p:cNvPr id="5" name="4 Rectángulo"/>
          <p:cNvSpPr/>
          <p:nvPr/>
        </p:nvSpPr>
        <p:spPr>
          <a:xfrm>
            <a:off x="251520" y="666562"/>
            <a:ext cx="8687223" cy="133882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b="1" u="sng" dirty="0"/>
              <a:t>Las micosis por implantación traumática </a:t>
            </a:r>
            <a:r>
              <a:rPr lang="es-ES" b="1" dirty="0"/>
              <a:t>la infección es en </a:t>
            </a:r>
            <a:r>
              <a:rPr lang="es-ES" b="1" u="sng" dirty="0"/>
              <a:t>individuos competente </a:t>
            </a:r>
            <a:r>
              <a:rPr lang="es-ES" b="1" dirty="0"/>
              <a:t>en donde el hongo penetra </a:t>
            </a:r>
            <a:r>
              <a:rPr lang="es-ES" b="1" dirty="0" smtClean="0"/>
              <a:t>traumáticamente, atraviesa </a:t>
            </a:r>
            <a:r>
              <a:rPr lang="es-ES" b="1" dirty="0"/>
              <a:t>la epidermis </a:t>
            </a:r>
            <a:r>
              <a:rPr lang="es-ES" b="1" dirty="0" smtClean="0"/>
              <a:t>y el </a:t>
            </a:r>
            <a:r>
              <a:rPr lang="es-ES" b="1" dirty="0"/>
              <a:t>hongo se instala debajo de la dermis generando  una respuesta celular.</a:t>
            </a:r>
          </a:p>
        </p:txBody>
      </p:sp>
      <p:pic>
        <p:nvPicPr>
          <p:cNvPr id="6" name="Picture 2" descr="lesion cromomicosis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56418" y="3688809"/>
            <a:ext cx="1368152" cy="1538892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esporo muy buen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82414" y="3692934"/>
            <a:ext cx="1471520" cy="2460700"/>
          </a:xfrm>
          <a:prstGeom prst="rect">
            <a:avLst/>
          </a:prstGeom>
          <a:noFill/>
          <a:ln w="381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icetoma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103804"/>
            <a:ext cx="1864976" cy="1548408"/>
          </a:xfrm>
          <a:prstGeom prst="rect">
            <a:avLst/>
          </a:prstGeom>
          <a:noFill/>
          <a:ln w="38100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312348" y="5227701"/>
            <a:ext cx="2104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Cromoblastomicosis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Dermatitis </a:t>
            </a:r>
            <a:r>
              <a:rPr lang="es-ES" b="1" dirty="0" err="1" smtClean="0">
                <a:solidFill>
                  <a:schemeClr val="bg1"/>
                </a:solidFill>
              </a:rPr>
              <a:t>verucosa</a:t>
            </a:r>
            <a:endParaRPr lang="es-AR" b="1" dirty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019073" y="5646659"/>
            <a:ext cx="2651880" cy="646331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bg1"/>
                </a:solidFill>
              </a:rPr>
              <a:t>Esporotricosis</a:t>
            </a:r>
          </a:p>
          <a:p>
            <a:pPr algn="ctr"/>
            <a:r>
              <a:rPr lang="es-ES" b="1" dirty="0" err="1" smtClean="0">
                <a:solidFill>
                  <a:schemeClr val="bg1"/>
                </a:solidFill>
              </a:rPr>
              <a:t>Sindrome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nodulo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linfatico</a:t>
            </a:r>
            <a:endParaRPr lang="es-ES" b="1" dirty="0" smtClean="0">
              <a:solidFill>
                <a:schemeClr val="bg1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664601" y="5670106"/>
            <a:ext cx="1971181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Micetoma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Tumor que </a:t>
            </a:r>
            <a:r>
              <a:rPr lang="es-ES" dirty="0" err="1" smtClean="0">
                <a:solidFill>
                  <a:schemeClr val="bg1"/>
                </a:solidFill>
              </a:rPr>
              <a:t>fistulisa</a:t>
            </a:r>
            <a:endParaRPr lang="es-A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69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990600" y="685800"/>
          <a:ext cx="6705600" cy="5043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8" name="Foto de Photo Editor" r:id="rId3" imgW="3343742" imgH="2514286" progId="MSPhotoEd.3">
                  <p:embed/>
                </p:oleObj>
              </mc:Choice>
              <mc:Fallback>
                <p:oleObj name="Foto de Photo Editor" r:id="rId3" imgW="3343742" imgH="25142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685800"/>
                        <a:ext cx="6705600" cy="5043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2346325" y="6137275"/>
            <a:ext cx="4968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es-ES"/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1866900" y="6096000"/>
            <a:ext cx="5410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_tradnl" sz="2000"/>
              <a:t>Micelio con artroconidias de género </a:t>
            </a:r>
            <a:r>
              <a:rPr lang="es-ES_tradnl" sz="2000" i="1"/>
              <a:t>Geotrichum</a:t>
            </a:r>
            <a:endParaRPr lang="es-ES" sz="2000" i="1"/>
          </a:p>
        </p:txBody>
      </p:sp>
    </p:spTree>
    <p:extLst>
      <p:ext uri="{BB962C8B-B14F-4D97-AF65-F5344CB8AC3E}">
        <p14:creationId xmlns:p14="http://schemas.microsoft.com/office/powerpoint/2010/main" val="105438099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533400" y="228600"/>
          <a:ext cx="8153400" cy="553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2" name="Foto de Photo Editor" r:id="rId3" imgW="3238952" imgH="2200582" progId="MSPhotoEd.3">
                  <p:embed/>
                </p:oleObj>
              </mc:Choice>
              <mc:Fallback>
                <p:oleObj name="Foto de Photo Editor" r:id="rId3" imgW="3238952" imgH="220058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28600"/>
                        <a:ext cx="8153400" cy="55387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990600" y="5791200"/>
            <a:ext cx="7162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/>
              <a:t>Micelio tabicado pigmentado con macroconidias tabicadas de la familia Demateacea </a:t>
            </a:r>
            <a:r>
              <a:rPr lang="en-US" sz="2000" b="1" i="1"/>
              <a:t>Curvularia lunata</a:t>
            </a: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279100921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838200" y="796925"/>
          <a:ext cx="7696200" cy="485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6" name="Foto de Photo Editor" r:id="rId3" imgW="2142857" imgH="1352381" progId="MSPhotoEd.3">
                  <p:embed/>
                </p:oleObj>
              </mc:Choice>
              <mc:Fallback>
                <p:oleObj name="Foto de Photo Editor" r:id="rId3" imgW="2142857" imgH="135238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796925"/>
                        <a:ext cx="7696200" cy="485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990600" y="5791200"/>
            <a:ext cx="7162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/>
              <a:t>Micelio tabicado hialino que termina en dilataciones las que proyecta los esterigmas de los cuales se generan los condios asexuados externos. </a:t>
            </a:r>
            <a:r>
              <a:rPr lang="en-US" sz="2000" i="1"/>
              <a:t> Aspergillus fumigatus</a:t>
            </a:r>
            <a:r>
              <a:rPr lang="en-US" sz="1600"/>
              <a:t>.</a:t>
            </a:r>
          </a:p>
        </p:txBody>
      </p:sp>
      <p:sp>
        <p:nvSpPr>
          <p:cNvPr id="25604" name="Line 4"/>
          <p:cNvSpPr>
            <a:spLocks noChangeShapeType="1"/>
          </p:cNvSpPr>
          <p:nvPr/>
        </p:nvSpPr>
        <p:spPr bwMode="auto">
          <a:xfrm flipH="1" flipV="1">
            <a:off x="1600200" y="1981200"/>
            <a:ext cx="3505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25605" name="Line 5"/>
          <p:cNvSpPr>
            <a:spLocks noChangeShapeType="1"/>
          </p:cNvSpPr>
          <p:nvPr/>
        </p:nvSpPr>
        <p:spPr bwMode="auto">
          <a:xfrm flipH="1">
            <a:off x="2590800" y="1066800"/>
            <a:ext cx="4191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990600" y="160020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Cabezas aspergillares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1295400" y="3048000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esterigmas</a:t>
            </a:r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 flipH="1" flipV="1">
            <a:off x="2209800" y="3200400"/>
            <a:ext cx="2362200" cy="4572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996693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1600200" y="103188"/>
          <a:ext cx="6019800" cy="5992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0" name="Foto de Photo Editor" r:id="rId3" imgW="2142857" imgH="2133898" progId="MSPhotoEd.3">
                  <p:embed/>
                </p:oleObj>
              </mc:Choice>
              <mc:Fallback>
                <p:oleObj name="Foto de Photo Editor" r:id="rId3" imgW="2142857" imgH="213389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03188"/>
                        <a:ext cx="6019800" cy="5992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571500" y="6172200"/>
            <a:ext cx="800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/>
              <a:t>Micelio hialino cenocítico del que seforma un fruto asexuado (esporangio): </a:t>
            </a:r>
            <a:r>
              <a:rPr lang="en-US" sz="2000" i="1"/>
              <a:t>Absidia corymbifera</a:t>
            </a:r>
            <a:endParaRPr lang="en-US" sz="2000"/>
          </a:p>
        </p:txBody>
      </p:sp>
      <p:sp>
        <p:nvSpPr>
          <p:cNvPr id="26628" name="AutoShape 8"/>
          <p:cNvSpPr>
            <a:spLocks/>
          </p:cNvSpPr>
          <p:nvPr/>
        </p:nvSpPr>
        <p:spPr bwMode="auto">
          <a:xfrm>
            <a:off x="3352800" y="838200"/>
            <a:ext cx="76200" cy="2590800"/>
          </a:xfrm>
          <a:prstGeom prst="leftBracket">
            <a:avLst>
              <a:gd name="adj" fmla="val 283333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6629" name="Text Box 9"/>
          <p:cNvSpPr txBox="1">
            <a:spLocks noChangeArrowheads="1"/>
          </p:cNvSpPr>
          <p:nvPr/>
        </p:nvSpPr>
        <p:spPr bwMode="auto">
          <a:xfrm>
            <a:off x="1905000" y="1676400"/>
            <a:ext cx="1371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/>
              <a:t>esporangio</a:t>
            </a:r>
          </a:p>
        </p:txBody>
      </p:sp>
    </p:spTree>
    <p:extLst>
      <p:ext uri="{BB962C8B-B14F-4D97-AF65-F5344CB8AC3E}">
        <p14:creationId xmlns:p14="http://schemas.microsoft.com/office/powerpoint/2010/main" val="10455549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1828800" y="203200"/>
          <a:ext cx="5715000" cy="560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4" name="Foto de Photo Editor" r:id="rId3" imgW="2572109" imgH="2523810" progId="MSPhotoEd.3">
                  <p:embed/>
                </p:oleObj>
              </mc:Choice>
              <mc:Fallback>
                <p:oleObj name="Foto de Photo Editor" r:id="rId3" imgW="2572109" imgH="252381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203200"/>
                        <a:ext cx="5715000" cy="560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304800" y="5867400"/>
            <a:ext cx="853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/>
              <a:t>Micelio tabicado hialino que emite macroconidias redondas de pared rugosa y microconidias esféricas. </a:t>
            </a:r>
            <a:r>
              <a:rPr lang="en-US" sz="2000" u="sng"/>
              <a:t>Fase saprofítica de</a:t>
            </a:r>
            <a:r>
              <a:rPr lang="en-US" sz="2000"/>
              <a:t> </a:t>
            </a:r>
            <a:r>
              <a:rPr lang="en-US" sz="2000" i="1"/>
              <a:t>Histoplasma capsulatum</a:t>
            </a:r>
            <a:endParaRPr lang="en-US" sz="2000"/>
          </a:p>
        </p:txBody>
      </p:sp>
      <p:sp>
        <p:nvSpPr>
          <p:cNvPr id="27652" name="Line 5"/>
          <p:cNvSpPr>
            <a:spLocks noChangeShapeType="1"/>
          </p:cNvSpPr>
          <p:nvPr/>
        </p:nvSpPr>
        <p:spPr bwMode="auto">
          <a:xfrm>
            <a:off x="3048000" y="990600"/>
            <a:ext cx="4800600" cy="0"/>
          </a:xfrm>
          <a:prstGeom prst="line">
            <a:avLst/>
          </a:prstGeom>
          <a:noFill/>
          <a:ln w="38100">
            <a:solidFill>
              <a:srgbClr val="CC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27653" name="Text Box 6"/>
          <p:cNvSpPr txBox="1">
            <a:spLocks noChangeArrowheads="1"/>
          </p:cNvSpPr>
          <p:nvPr/>
        </p:nvSpPr>
        <p:spPr bwMode="auto">
          <a:xfrm>
            <a:off x="7848600" y="838200"/>
            <a:ext cx="9144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Macro</a:t>
            </a:r>
          </a:p>
          <a:p>
            <a:pPr>
              <a:spcBef>
                <a:spcPct val="50000"/>
              </a:spcBef>
            </a:pPr>
            <a:r>
              <a:rPr lang="en-US" sz="1400"/>
              <a:t>conidias </a:t>
            </a:r>
          </a:p>
        </p:txBody>
      </p:sp>
      <p:sp>
        <p:nvSpPr>
          <p:cNvPr id="27654" name="Line 7"/>
          <p:cNvSpPr>
            <a:spLocks noChangeShapeType="1"/>
          </p:cNvSpPr>
          <p:nvPr/>
        </p:nvSpPr>
        <p:spPr bwMode="auto">
          <a:xfrm flipH="1" flipV="1">
            <a:off x="1219200" y="3124200"/>
            <a:ext cx="3352800" cy="304800"/>
          </a:xfrm>
          <a:prstGeom prst="line">
            <a:avLst/>
          </a:prstGeom>
          <a:noFill/>
          <a:ln w="38100">
            <a:solidFill>
              <a:srgbClr val="CC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27655" name="Line 8"/>
          <p:cNvSpPr>
            <a:spLocks noChangeShapeType="1"/>
          </p:cNvSpPr>
          <p:nvPr/>
        </p:nvSpPr>
        <p:spPr bwMode="auto">
          <a:xfrm flipH="1" flipV="1">
            <a:off x="1066800" y="3657600"/>
            <a:ext cx="2362200" cy="1905000"/>
          </a:xfrm>
          <a:prstGeom prst="line">
            <a:avLst/>
          </a:prstGeom>
          <a:noFill/>
          <a:ln w="38100">
            <a:solidFill>
              <a:srgbClr val="CC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27656" name="Text Box 9"/>
          <p:cNvSpPr txBox="1">
            <a:spLocks noChangeArrowheads="1"/>
          </p:cNvSpPr>
          <p:nvPr/>
        </p:nvSpPr>
        <p:spPr bwMode="auto">
          <a:xfrm>
            <a:off x="457200" y="2743200"/>
            <a:ext cx="9906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/>
              <a:t>Micro</a:t>
            </a:r>
          </a:p>
          <a:p>
            <a:pPr>
              <a:spcBef>
                <a:spcPct val="50000"/>
              </a:spcBef>
            </a:pPr>
            <a:r>
              <a:rPr lang="en-US" sz="1600"/>
              <a:t>conidias</a:t>
            </a:r>
          </a:p>
        </p:txBody>
      </p:sp>
    </p:spTree>
    <p:extLst>
      <p:ext uri="{BB962C8B-B14F-4D97-AF65-F5344CB8AC3E}">
        <p14:creationId xmlns:p14="http://schemas.microsoft.com/office/powerpoint/2010/main" val="2785385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Rectángulo"/>
          <p:cNvSpPr/>
          <p:nvPr/>
        </p:nvSpPr>
        <p:spPr>
          <a:xfrm>
            <a:off x="5868144" y="3704258"/>
            <a:ext cx="2547290" cy="28227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7" name="16 Rectángulo"/>
          <p:cNvSpPr/>
          <p:nvPr/>
        </p:nvSpPr>
        <p:spPr>
          <a:xfrm>
            <a:off x="2699792" y="3747334"/>
            <a:ext cx="2980170" cy="27797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15 Rectángulo"/>
          <p:cNvSpPr/>
          <p:nvPr/>
        </p:nvSpPr>
        <p:spPr>
          <a:xfrm>
            <a:off x="155575" y="3573016"/>
            <a:ext cx="2256185" cy="28260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3084" name="Picture 12" descr="Resultado de imagen de meningo-encefalitis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808432"/>
            <a:ext cx="1899218" cy="146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69792" y="188640"/>
            <a:ext cx="8568952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s-ES" dirty="0" smtClean="0"/>
              <a:t>MECANISMO DE TRANSMISIÓN DE LAS MICOSIS</a:t>
            </a:r>
            <a:endParaRPr lang="es-AR" dirty="0"/>
          </a:p>
        </p:txBody>
      </p:sp>
      <p:sp>
        <p:nvSpPr>
          <p:cNvPr id="4" name="3 CuadroTexto"/>
          <p:cNvSpPr txBox="1"/>
          <p:nvPr/>
        </p:nvSpPr>
        <p:spPr>
          <a:xfrm>
            <a:off x="130902" y="548680"/>
            <a:ext cx="8807841" cy="21698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dirty="0" smtClean="0"/>
              <a:t>En </a:t>
            </a:r>
            <a:r>
              <a:rPr lang="es-ES" b="1" u="sng" dirty="0" smtClean="0"/>
              <a:t>las micosis sistémicas endémicas </a:t>
            </a:r>
            <a:r>
              <a:rPr lang="es-ES" dirty="0" smtClean="0"/>
              <a:t>los hongos productores de estas infecciones </a:t>
            </a:r>
          </a:p>
          <a:p>
            <a:pPr algn="ctr">
              <a:lnSpc>
                <a:spcPct val="150000"/>
              </a:lnSpc>
            </a:pPr>
            <a:r>
              <a:rPr lang="es-ES" dirty="0" smtClean="0"/>
              <a:t>viven en la tierra, en regiones geográficas determinadas por características de componentes orgánicos e inorgánicos del suelo y su temperatura.</a:t>
            </a:r>
          </a:p>
          <a:p>
            <a:pPr algn="ctr">
              <a:lnSpc>
                <a:spcPct val="150000"/>
              </a:lnSpc>
            </a:pPr>
            <a:r>
              <a:rPr lang="es-ES" dirty="0" smtClean="0"/>
              <a:t>Por ejemplo regiones fértiles con alto contenido de nitrógeno; suelo secos de regiones áridas, acompañados con diversos </a:t>
            </a:r>
            <a:r>
              <a:rPr lang="es-ES" u="sng" dirty="0" smtClean="0"/>
              <a:t>grados de temperatura</a:t>
            </a:r>
            <a:r>
              <a:rPr lang="es-ES" dirty="0" smtClean="0"/>
              <a:t>. </a:t>
            </a:r>
            <a:endParaRPr lang="es-AR" dirty="0"/>
          </a:p>
        </p:txBody>
      </p:sp>
      <p:graphicFrame>
        <p:nvGraphicFramePr>
          <p:cNvPr id="5" name="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9427922"/>
              </p:ext>
            </p:extLst>
          </p:nvPr>
        </p:nvGraphicFramePr>
        <p:xfrm>
          <a:off x="460375" y="3748852"/>
          <a:ext cx="1559166" cy="1059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Foto de Photo Editor" r:id="rId4" imgW="3933333" imgH="2895238" progId="MSPhotoEd.3">
                  <p:embed/>
                </p:oleObj>
              </mc:Choice>
              <mc:Fallback>
                <p:oleObj name="Foto de Photo Editor" r:id="rId4" imgW="3933333" imgH="2895238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375" y="3748852"/>
                        <a:ext cx="1559166" cy="105958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FFCC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histoplasmosi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92" y="4976217"/>
            <a:ext cx="1772013" cy="1033110"/>
          </a:xfrm>
          <a:prstGeom prst="rect">
            <a:avLst/>
          </a:prstGeom>
          <a:noFill/>
          <a:ln w="38100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pulmonar c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747334"/>
            <a:ext cx="2214786" cy="1371311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pb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687" y="5236259"/>
            <a:ext cx="1692275" cy="11628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X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187" y="3861048"/>
            <a:ext cx="1651000" cy="11216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108327"/>
            <a:ext cx="1201738" cy="141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130902" y="2780928"/>
            <a:ext cx="8829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u="sng" dirty="0" smtClean="0"/>
              <a:t>La entrada </a:t>
            </a:r>
            <a:r>
              <a:rPr lang="es-ES" dirty="0" smtClean="0"/>
              <a:t>de los propágalos se realiza </a:t>
            </a:r>
            <a:r>
              <a:rPr lang="es-ES" b="1" u="sng" dirty="0" smtClean="0"/>
              <a:t>por vía inhalatoria </a:t>
            </a:r>
            <a:r>
              <a:rPr lang="es-ES" dirty="0" smtClean="0"/>
              <a:t>haciendo impacto en el pulmón </a:t>
            </a:r>
          </a:p>
          <a:p>
            <a:pPr algn="ctr"/>
            <a:r>
              <a:rPr lang="es-ES" dirty="0" smtClean="0"/>
              <a:t>desde donde puede diseminarse por vía hemática a órganos o tejidos desarrollándose </a:t>
            </a:r>
          </a:p>
          <a:p>
            <a:pPr algn="ctr"/>
            <a:r>
              <a:rPr lang="es-ES" dirty="0" smtClean="0"/>
              <a:t>las lesiones característica de cada micosis</a:t>
            </a:r>
            <a:endParaRPr lang="es-AR" dirty="0"/>
          </a:p>
        </p:txBody>
      </p:sp>
      <p:sp>
        <p:nvSpPr>
          <p:cNvPr id="12" name="AutoShape 8" descr="Resultado de imagen de meningitis pd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13" name="12 CuadroTexto"/>
          <p:cNvSpPr txBox="1"/>
          <p:nvPr/>
        </p:nvSpPr>
        <p:spPr>
          <a:xfrm>
            <a:off x="477380" y="4623766"/>
            <a:ext cx="1403461" cy="33855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s-ES" sz="1600" dirty="0" smtClean="0"/>
              <a:t>histoplasmosis</a:t>
            </a:r>
            <a:endParaRPr lang="es-AR" sz="1600" dirty="0"/>
          </a:p>
        </p:txBody>
      </p:sp>
      <p:sp>
        <p:nvSpPr>
          <p:cNvPr id="14" name="13 CuadroTexto"/>
          <p:cNvSpPr txBox="1"/>
          <p:nvPr/>
        </p:nvSpPr>
        <p:spPr>
          <a:xfrm>
            <a:off x="2970671" y="4859868"/>
            <a:ext cx="210538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600" dirty="0" err="1"/>
              <a:t>p</a:t>
            </a:r>
            <a:r>
              <a:rPr lang="es-ES" sz="1600" dirty="0" err="1" smtClean="0"/>
              <a:t>aracoccidioidomicosis</a:t>
            </a:r>
            <a:endParaRPr lang="es-AR" sz="16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6153904" y="4749313"/>
            <a:ext cx="173451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600" dirty="0" err="1" smtClean="0"/>
              <a:t>coccidioidomicosis</a:t>
            </a:r>
            <a:endParaRPr lang="es-AR" sz="1600" dirty="0"/>
          </a:p>
        </p:txBody>
      </p:sp>
      <p:sp>
        <p:nvSpPr>
          <p:cNvPr id="19" name="18 Rectángulo"/>
          <p:cNvSpPr/>
          <p:nvPr/>
        </p:nvSpPr>
        <p:spPr>
          <a:xfrm>
            <a:off x="130902" y="6377553"/>
            <a:ext cx="868957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dirty="0">
                <a:solidFill>
                  <a:srgbClr val="FF0000"/>
                </a:solidFill>
              </a:rPr>
              <a:t>en individuos con alteraciones de la inmunidad celular </a:t>
            </a:r>
          </a:p>
        </p:txBody>
      </p:sp>
    </p:spTree>
    <p:extLst>
      <p:ext uri="{BB962C8B-B14F-4D97-AF65-F5344CB8AC3E}">
        <p14:creationId xmlns:p14="http://schemas.microsoft.com/office/powerpoint/2010/main" val="68739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rgent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0349"/>
            <a:ext cx="4679950" cy="626427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Flecha curvada hacia la derecha"/>
          <p:cNvSpPr/>
          <p:nvPr/>
        </p:nvSpPr>
        <p:spPr>
          <a:xfrm>
            <a:off x="3851920" y="239516"/>
            <a:ext cx="1224136" cy="244827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7" name="6 Flecha curvada hacia la izquierda"/>
          <p:cNvSpPr/>
          <p:nvPr/>
        </p:nvSpPr>
        <p:spPr>
          <a:xfrm>
            <a:off x="2411760" y="260349"/>
            <a:ext cx="720080" cy="223254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8" name="7 Elipse"/>
          <p:cNvSpPr/>
          <p:nvPr/>
        </p:nvSpPr>
        <p:spPr>
          <a:xfrm>
            <a:off x="2699507" y="1844824"/>
            <a:ext cx="1530312" cy="22322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histoplasmosis</a:t>
            </a:r>
            <a:endParaRPr lang="es-AR" dirty="0"/>
          </a:p>
        </p:txBody>
      </p:sp>
      <p:sp>
        <p:nvSpPr>
          <p:cNvPr id="9" name="8 CuadroTexto"/>
          <p:cNvSpPr txBox="1"/>
          <p:nvPr/>
        </p:nvSpPr>
        <p:spPr>
          <a:xfrm>
            <a:off x="4463988" y="1052736"/>
            <a:ext cx="2349746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s-ES" dirty="0" err="1" smtClean="0"/>
              <a:t>paracoccidioidomicosis</a:t>
            </a:r>
            <a:endParaRPr lang="es-AR" dirty="0"/>
          </a:p>
        </p:txBody>
      </p:sp>
      <p:sp>
        <p:nvSpPr>
          <p:cNvPr id="10" name="9 CuadroTexto"/>
          <p:cNvSpPr txBox="1"/>
          <p:nvPr/>
        </p:nvSpPr>
        <p:spPr>
          <a:xfrm rot="18912791">
            <a:off x="1619672" y="1628800"/>
            <a:ext cx="1878399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dirty="0" err="1" smtClean="0"/>
              <a:t>coccidiodomicosis</a:t>
            </a:r>
            <a:endParaRPr lang="es-AR" dirty="0"/>
          </a:p>
        </p:txBody>
      </p:sp>
      <p:sp>
        <p:nvSpPr>
          <p:cNvPr id="11" name="10 CuadroTexto"/>
          <p:cNvSpPr txBox="1"/>
          <p:nvPr/>
        </p:nvSpPr>
        <p:spPr>
          <a:xfrm>
            <a:off x="5641510" y="2283003"/>
            <a:ext cx="3229154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Área endémica </a:t>
            </a:r>
          </a:p>
          <a:p>
            <a:r>
              <a:rPr lang="es-ES" dirty="0" smtClean="0"/>
              <a:t>de micosis sistémicas endémicas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9637183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1861</Words>
  <Application>Microsoft Office PowerPoint</Application>
  <PresentationFormat>Presentación en pantalla (4:3)</PresentationFormat>
  <Paragraphs>358</Paragraphs>
  <Slides>74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74</vt:i4>
      </vt:variant>
    </vt:vector>
  </HeadingPairs>
  <TitlesOfParts>
    <vt:vector size="76" baseType="lpstr">
      <vt:lpstr>Tema de Office</vt:lpstr>
      <vt:lpstr>Foto de Photo Editor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33</cp:revision>
  <dcterms:created xsi:type="dcterms:W3CDTF">2024-05-27T01:02:47Z</dcterms:created>
  <dcterms:modified xsi:type="dcterms:W3CDTF">2024-05-27T21:10:43Z</dcterms:modified>
</cp:coreProperties>
</file>