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6" r:id="rId4"/>
    <p:sldId id="267" r:id="rId5"/>
    <p:sldId id="268" r:id="rId6"/>
    <p:sldId id="269" r:id="rId7"/>
    <p:sldId id="264" r:id="rId8"/>
    <p:sldId id="261" r:id="rId9"/>
    <p:sldId id="263" r:id="rId10"/>
    <p:sldId id="270" r:id="rId11"/>
    <p:sldId id="271" r:id="rId12"/>
    <p:sldId id="272" r:id="rId13"/>
    <p:sldId id="279" r:id="rId14"/>
    <p:sldId id="280" r:id="rId15"/>
    <p:sldId id="281" r:id="rId16"/>
    <p:sldId id="282" r:id="rId17"/>
    <p:sldId id="260" r:id="rId18"/>
    <p:sldId id="283" r:id="rId19"/>
    <p:sldId id="276" r:id="rId20"/>
    <p:sldId id="274" r:id="rId21"/>
    <p:sldId id="273" r:id="rId22"/>
    <p:sldId id="277" r:id="rId23"/>
    <p:sldId id="278" r:id="rId24"/>
    <p:sldId id="284" r:id="rId25"/>
    <p:sldId id="285" r:id="rId26"/>
    <p:sldId id="286" r:id="rId27"/>
    <p:sldId id="287" r:id="rId28"/>
    <p:sldId id="288" r:id="rId29"/>
    <p:sldId id="289" r:id="rId30"/>
    <p:sldId id="290" r:id="rId31"/>
    <p:sldId id="291" r:id="rId32"/>
    <p:sldId id="292" r:id="rId33"/>
    <p:sldId id="293"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B1C02-0A16-4D73-8418-2785310E96AD}" v="25" dt="2024-05-21T17:02:05.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9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aría Barbosa" userId="23f497aed5a14797" providerId="LiveId" clId="{B65B1C02-0A16-4D73-8418-2785310E96AD}"/>
    <pc:docChg chg="undo custSel addSld delSld modSld sldOrd">
      <pc:chgData name="Ana María Barbosa" userId="23f497aed5a14797" providerId="LiveId" clId="{B65B1C02-0A16-4D73-8418-2785310E96AD}" dt="2024-05-25T20:18:44.614" v="18913" actId="680"/>
      <pc:docMkLst>
        <pc:docMk/>
      </pc:docMkLst>
      <pc:sldChg chg="del">
        <pc:chgData name="Ana María Barbosa" userId="23f497aed5a14797" providerId="LiveId" clId="{B65B1C02-0A16-4D73-8418-2785310E96AD}" dt="2024-05-21T17:20:00.606" v="18910" actId="2696"/>
        <pc:sldMkLst>
          <pc:docMk/>
          <pc:sldMk cId="1100570961" sldId="257"/>
        </pc:sldMkLst>
      </pc:sldChg>
      <pc:sldChg chg="del ord">
        <pc:chgData name="Ana María Barbosa" userId="23f497aed5a14797" providerId="LiveId" clId="{B65B1C02-0A16-4D73-8418-2785310E96AD}" dt="2024-05-21T17:20:08.967" v="18911" actId="2696"/>
        <pc:sldMkLst>
          <pc:docMk/>
          <pc:sldMk cId="1467078083" sldId="258"/>
        </pc:sldMkLst>
      </pc:sldChg>
      <pc:sldChg chg="modSp del mod">
        <pc:chgData name="Ana María Barbosa" userId="23f497aed5a14797" providerId="LiveId" clId="{B65B1C02-0A16-4D73-8418-2785310E96AD}" dt="2024-05-21T17:19:56.955" v="18909" actId="2696"/>
        <pc:sldMkLst>
          <pc:docMk/>
          <pc:sldMk cId="1194012450" sldId="259"/>
        </pc:sldMkLst>
        <pc:spChg chg="mod">
          <ac:chgData name="Ana María Barbosa" userId="23f497aed5a14797" providerId="LiveId" clId="{B65B1C02-0A16-4D73-8418-2785310E96AD}" dt="2024-05-19T14:00:21.509" v="0" actId="20577"/>
          <ac:spMkLst>
            <pc:docMk/>
            <pc:sldMk cId="1194012450" sldId="259"/>
            <ac:spMk id="7" creationId="{F6B93F5E-33C0-50F3-2F1A-594CAB263157}"/>
          </ac:spMkLst>
        </pc:spChg>
      </pc:sldChg>
      <pc:sldChg chg="addSp modSp mod ord">
        <pc:chgData name="Ana María Barbosa" userId="23f497aed5a14797" providerId="LiveId" clId="{B65B1C02-0A16-4D73-8418-2785310E96AD}" dt="2024-05-21T11:38:13.523" v="10491"/>
        <pc:sldMkLst>
          <pc:docMk/>
          <pc:sldMk cId="3447568309" sldId="260"/>
        </pc:sldMkLst>
        <pc:spChg chg="add mod">
          <ac:chgData name="Ana María Barbosa" userId="23f497aed5a14797" providerId="LiveId" clId="{B65B1C02-0A16-4D73-8418-2785310E96AD}" dt="2024-05-21T11:17:31.787" v="10441" actId="1076"/>
          <ac:spMkLst>
            <pc:docMk/>
            <pc:sldMk cId="3447568309" sldId="260"/>
            <ac:spMk id="2" creationId="{EA10D4DA-3430-9097-B480-6374920CA965}"/>
          </ac:spMkLst>
        </pc:spChg>
        <pc:spChg chg="add mod">
          <ac:chgData name="Ana María Barbosa" userId="23f497aed5a14797" providerId="LiveId" clId="{B65B1C02-0A16-4D73-8418-2785310E96AD}" dt="2024-05-21T11:17:35.867" v="10442" actId="1076"/>
          <ac:spMkLst>
            <pc:docMk/>
            <pc:sldMk cId="3447568309" sldId="260"/>
            <ac:spMk id="3" creationId="{032677A4-4E0C-BAAF-C9B8-13E886A92604}"/>
          </ac:spMkLst>
        </pc:spChg>
        <pc:spChg chg="mod">
          <ac:chgData name="Ana María Barbosa" userId="23f497aed5a14797" providerId="LiveId" clId="{B65B1C02-0A16-4D73-8418-2785310E96AD}" dt="2024-05-21T11:36:58.665" v="10480" actId="121"/>
          <ac:spMkLst>
            <pc:docMk/>
            <pc:sldMk cId="3447568309" sldId="260"/>
            <ac:spMk id="7" creationId="{67CA5961-A72E-AE59-E79E-51CE4584B0DC}"/>
          </ac:spMkLst>
        </pc:spChg>
        <pc:spChg chg="mod">
          <ac:chgData name="Ana María Barbosa" userId="23f497aed5a14797" providerId="LiveId" clId="{B65B1C02-0A16-4D73-8418-2785310E96AD}" dt="2024-05-21T11:37:34.279" v="10487" actId="1076"/>
          <ac:spMkLst>
            <pc:docMk/>
            <pc:sldMk cId="3447568309" sldId="260"/>
            <ac:spMk id="9" creationId="{E8811ADE-775F-E565-29A2-DF055E1CF598}"/>
          </ac:spMkLst>
        </pc:spChg>
        <pc:spChg chg="mod">
          <ac:chgData name="Ana María Barbosa" userId="23f497aed5a14797" providerId="LiveId" clId="{B65B1C02-0A16-4D73-8418-2785310E96AD}" dt="2024-05-21T11:37:04.769" v="10482" actId="120"/>
          <ac:spMkLst>
            <pc:docMk/>
            <pc:sldMk cId="3447568309" sldId="260"/>
            <ac:spMk id="15" creationId="{4B62591C-C3D0-A6C8-AED2-F72A2A2DBE01}"/>
          </ac:spMkLst>
        </pc:spChg>
        <pc:picChg chg="mod">
          <ac:chgData name="Ana María Barbosa" userId="23f497aed5a14797" providerId="LiveId" clId="{B65B1C02-0A16-4D73-8418-2785310E96AD}" dt="2024-05-21T11:36:48.322" v="10478" actId="1076"/>
          <ac:picMkLst>
            <pc:docMk/>
            <pc:sldMk cId="3447568309" sldId="260"/>
            <ac:picMk id="5" creationId="{395B0F98-11F8-B321-7C9B-166E0EF65F29}"/>
          </ac:picMkLst>
        </pc:picChg>
        <pc:picChg chg="mod">
          <ac:chgData name="Ana María Barbosa" userId="23f497aed5a14797" providerId="LiveId" clId="{B65B1C02-0A16-4D73-8418-2785310E96AD}" dt="2024-05-21T11:36:46.233" v="10477" actId="1076"/>
          <ac:picMkLst>
            <pc:docMk/>
            <pc:sldMk cId="3447568309" sldId="260"/>
            <ac:picMk id="13" creationId="{F48C64C0-A831-E87D-A5B4-DC76729B134D}"/>
          </ac:picMkLst>
        </pc:picChg>
      </pc:sldChg>
      <pc:sldChg chg="addSp modSp mod ord">
        <pc:chgData name="Ana María Barbosa" userId="23f497aed5a14797" providerId="LiveId" clId="{B65B1C02-0A16-4D73-8418-2785310E96AD}" dt="2024-05-19T21:41:49.979" v="2865" actId="1076"/>
        <pc:sldMkLst>
          <pc:docMk/>
          <pc:sldMk cId="1118863577" sldId="261"/>
        </pc:sldMkLst>
        <pc:spChg chg="add mod">
          <ac:chgData name="Ana María Barbosa" userId="23f497aed5a14797" providerId="LiveId" clId="{B65B1C02-0A16-4D73-8418-2785310E96AD}" dt="2024-05-19T21:41:41.788" v="2863" actId="1076"/>
          <ac:spMkLst>
            <pc:docMk/>
            <pc:sldMk cId="1118863577" sldId="261"/>
            <ac:spMk id="4" creationId="{740F9CF4-D61C-F14D-F17A-D9CC7604AB80}"/>
          </ac:spMkLst>
        </pc:spChg>
        <pc:spChg chg="add mod">
          <ac:chgData name="Ana María Barbosa" userId="23f497aed5a14797" providerId="LiveId" clId="{B65B1C02-0A16-4D73-8418-2785310E96AD}" dt="2024-05-19T21:41:49.979" v="2865" actId="1076"/>
          <ac:spMkLst>
            <pc:docMk/>
            <pc:sldMk cId="1118863577" sldId="261"/>
            <ac:spMk id="6" creationId="{0C166A26-367F-688B-61E6-BD1A2ADF34AC}"/>
          </ac:spMkLst>
        </pc:spChg>
        <pc:picChg chg="add mod modCrop">
          <ac:chgData name="Ana María Barbosa" userId="23f497aed5a14797" providerId="LiveId" clId="{B65B1C02-0A16-4D73-8418-2785310E96AD}" dt="2024-05-19T21:41:44.157" v="2864" actId="1076"/>
          <ac:picMkLst>
            <pc:docMk/>
            <pc:sldMk cId="1118863577" sldId="261"/>
            <ac:picMk id="3" creationId="{F0E0C29B-9238-E2A6-3AE5-C4F2287172E9}"/>
          </ac:picMkLst>
        </pc:picChg>
      </pc:sldChg>
      <pc:sldChg chg="addSp delSp modSp new mod ord">
        <pc:chgData name="Ana María Barbosa" userId="23f497aed5a14797" providerId="LiveId" clId="{B65B1C02-0A16-4D73-8418-2785310E96AD}" dt="2024-05-21T10:57:28.157" v="9932" actId="20577"/>
        <pc:sldMkLst>
          <pc:docMk/>
          <pc:sldMk cId="2855137643" sldId="262"/>
        </pc:sldMkLst>
        <pc:spChg chg="del">
          <ac:chgData name="Ana María Barbosa" userId="23f497aed5a14797" providerId="LiveId" clId="{B65B1C02-0A16-4D73-8418-2785310E96AD}" dt="2024-05-19T14:09:54.953" v="3" actId="478"/>
          <ac:spMkLst>
            <pc:docMk/>
            <pc:sldMk cId="2855137643" sldId="262"/>
            <ac:spMk id="2" creationId="{B795785B-709A-8056-F960-D3156A8BFE71}"/>
          </ac:spMkLst>
        </pc:spChg>
        <pc:spChg chg="del mod">
          <ac:chgData name="Ana María Barbosa" userId="23f497aed5a14797" providerId="LiveId" clId="{B65B1C02-0A16-4D73-8418-2785310E96AD}" dt="2024-05-19T14:09:56.635" v="5" actId="478"/>
          <ac:spMkLst>
            <pc:docMk/>
            <pc:sldMk cId="2855137643" sldId="262"/>
            <ac:spMk id="3" creationId="{76BDC3C0-BE58-89B5-C2F8-0E3CE3E42297}"/>
          </ac:spMkLst>
        </pc:spChg>
        <pc:spChg chg="add mod">
          <ac:chgData name="Ana María Barbosa" userId="23f497aed5a14797" providerId="LiveId" clId="{B65B1C02-0A16-4D73-8418-2785310E96AD}" dt="2024-05-21T10:57:28.157" v="9932" actId="20577"/>
          <ac:spMkLst>
            <pc:docMk/>
            <pc:sldMk cId="2855137643" sldId="262"/>
            <ac:spMk id="3" creationId="{FD594825-CE14-4BB7-6164-6444630DA522}"/>
          </ac:spMkLst>
        </pc:spChg>
        <pc:spChg chg="add mod">
          <ac:chgData name="Ana María Barbosa" userId="23f497aed5a14797" providerId="LiveId" clId="{B65B1C02-0A16-4D73-8418-2785310E96AD}" dt="2024-05-21T10:56:39.869" v="9903" actId="255"/>
          <ac:spMkLst>
            <pc:docMk/>
            <pc:sldMk cId="2855137643" sldId="262"/>
            <ac:spMk id="5" creationId="{B4C88C12-98C6-E424-4EA3-DA61B4384936}"/>
          </ac:spMkLst>
        </pc:spChg>
        <pc:spChg chg="add mod">
          <ac:chgData name="Ana María Barbosa" userId="23f497aed5a14797" providerId="LiveId" clId="{B65B1C02-0A16-4D73-8418-2785310E96AD}" dt="2024-05-19T15:03:50.744" v="161" actId="14100"/>
          <ac:spMkLst>
            <pc:docMk/>
            <pc:sldMk cId="2855137643" sldId="262"/>
            <ac:spMk id="7" creationId="{98564911-CAD1-CCFA-972D-97D90F176C2F}"/>
          </ac:spMkLst>
        </pc:spChg>
        <pc:spChg chg="add mod">
          <ac:chgData name="Ana María Barbosa" userId="23f497aed5a14797" providerId="LiveId" clId="{B65B1C02-0A16-4D73-8418-2785310E96AD}" dt="2024-05-21T10:56:44.031" v="9904" actId="255"/>
          <ac:spMkLst>
            <pc:docMk/>
            <pc:sldMk cId="2855137643" sldId="262"/>
            <ac:spMk id="9" creationId="{9B9D0843-6594-513C-A462-D1D878E6ADB1}"/>
          </ac:spMkLst>
        </pc:spChg>
        <pc:picChg chg="add mod">
          <ac:chgData name="Ana María Barbosa" userId="23f497aed5a14797" providerId="LiveId" clId="{B65B1C02-0A16-4D73-8418-2785310E96AD}" dt="2024-05-19T14:50:02.884" v="29" actId="1076"/>
          <ac:picMkLst>
            <pc:docMk/>
            <pc:sldMk cId="2855137643" sldId="262"/>
            <ac:picMk id="8" creationId="{1C58F29B-FEBF-E603-B797-8FD9A7D73FB2}"/>
          </ac:picMkLst>
        </pc:picChg>
      </pc:sldChg>
      <pc:sldChg chg="addSp modSp new mod ord">
        <pc:chgData name="Ana María Barbosa" userId="23f497aed5a14797" providerId="LiveId" clId="{B65B1C02-0A16-4D73-8418-2785310E96AD}" dt="2024-05-19T21:55:54.359" v="3343" actId="1076"/>
        <pc:sldMkLst>
          <pc:docMk/>
          <pc:sldMk cId="2701375592" sldId="263"/>
        </pc:sldMkLst>
        <pc:spChg chg="add mod">
          <ac:chgData name="Ana María Barbosa" userId="23f497aed5a14797" providerId="LiveId" clId="{B65B1C02-0A16-4D73-8418-2785310E96AD}" dt="2024-05-19T21:55:37.474" v="3340" actId="1076"/>
          <ac:spMkLst>
            <pc:docMk/>
            <pc:sldMk cId="2701375592" sldId="263"/>
            <ac:spMk id="4" creationId="{9571F217-F2E9-E1CE-2791-D8FA01CB1CE0}"/>
          </ac:spMkLst>
        </pc:spChg>
        <pc:picChg chg="add mod modCrop">
          <ac:chgData name="Ana María Barbosa" userId="23f497aed5a14797" providerId="LiveId" clId="{B65B1C02-0A16-4D73-8418-2785310E96AD}" dt="2024-05-19T21:55:54.359" v="3343" actId="1076"/>
          <ac:picMkLst>
            <pc:docMk/>
            <pc:sldMk cId="2701375592" sldId="263"/>
            <ac:picMk id="3" creationId="{D1A3220F-B695-97D0-E0BB-971F15BB4650}"/>
          </ac:picMkLst>
        </pc:picChg>
      </pc:sldChg>
      <pc:sldChg chg="addSp modSp new mod ord">
        <pc:chgData name="Ana María Barbosa" userId="23f497aed5a14797" providerId="LiveId" clId="{B65B1C02-0A16-4D73-8418-2785310E96AD}" dt="2024-05-19T21:59:09.601" v="3370" actId="1076"/>
        <pc:sldMkLst>
          <pc:docMk/>
          <pc:sldMk cId="4008377647" sldId="264"/>
        </pc:sldMkLst>
        <pc:picChg chg="add mod modCrop">
          <ac:chgData name="Ana María Barbosa" userId="23f497aed5a14797" providerId="LiveId" clId="{B65B1C02-0A16-4D73-8418-2785310E96AD}" dt="2024-05-19T21:59:07.583" v="3369" actId="1076"/>
          <ac:picMkLst>
            <pc:docMk/>
            <pc:sldMk cId="4008377647" sldId="264"/>
            <ac:picMk id="3" creationId="{3BB4994F-4994-E7BC-FB3C-410370EB6FE1}"/>
          </ac:picMkLst>
        </pc:picChg>
        <pc:picChg chg="add mod modCrop">
          <ac:chgData name="Ana María Barbosa" userId="23f497aed5a14797" providerId="LiveId" clId="{B65B1C02-0A16-4D73-8418-2785310E96AD}" dt="2024-05-19T21:59:09.601" v="3370" actId="1076"/>
          <ac:picMkLst>
            <pc:docMk/>
            <pc:sldMk cId="4008377647" sldId="264"/>
            <ac:picMk id="4" creationId="{5F4B07D2-C928-EE84-7C18-3BA29D998B30}"/>
          </ac:picMkLst>
        </pc:picChg>
      </pc:sldChg>
      <pc:sldChg chg="addSp delSp modSp new del mod">
        <pc:chgData name="Ana María Barbosa" userId="23f497aed5a14797" providerId="LiveId" clId="{B65B1C02-0A16-4D73-8418-2785310E96AD}" dt="2024-05-21T17:20:16.312" v="18912" actId="2696"/>
        <pc:sldMkLst>
          <pc:docMk/>
          <pc:sldMk cId="1422551160" sldId="265"/>
        </pc:sldMkLst>
        <pc:picChg chg="add del mod">
          <ac:chgData name="Ana María Barbosa" userId="23f497aed5a14797" providerId="LiveId" clId="{B65B1C02-0A16-4D73-8418-2785310E96AD}" dt="2024-05-19T15:04:52.791" v="170" actId="478"/>
          <ac:picMkLst>
            <pc:docMk/>
            <pc:sldMk cId="1422551160" sldId="265"/>
            <ac:picMk id="3" creationId="{563DAAC2-32C6-37EB-42A9-DC6F1E063AA0}"/>
          </ac:picMkLst>
        </pc:picChg>
      </pc:sldChg>
      <pc:sldChg chg="addSp modSp new mod">
        <pc:chgData name="Ana María Barbosa" userId="23f497aed5a14797" providerId="LiveId" clId="{B65B1C02-0A16-4D73-8418-2785310E96AD}" dt="2024-05-19T20:27:42.124" v="1102" actId="1076"/>
        <pc:sldMkLst>
          <pc:docMk/>
          <pc:sldMk cId="3449583144" sldId="266"/>
        </pc:sldMkLst>
        <pc:spChg chg="add mod">
          <ac:chgData name="Ana María Barbosa" userId="23f497aed5a14797" providerId="LiveId" clId="{B65B1C02-0A16-4D73-8418-2785310E96AD}" dt="2024-05-19T20:27:42.124" v="1102" actId="1076"/>
          <ac:spMkLst>
            <pc:docMk/>
            <pc:sldMk cId="3449583144" sldId="266"/>
            <ac:spMk id="3" creationId="{9BDBD309-225F-FC05-ED3D-CF4F773DE758}"/>
          </ac:spMkLst>
        </pc:spChg>
      </pc:sldChg>
      <pc:sldChg chg="addSp modSp new mod">
        <pc:chgData name="Ana María Barbosa" userId="23f497aed5a14797" providerId="LiveId" clId="{B65B1C02-0A16-4D73-8418-2785310E96AD}" dt="2024-05-21T11:38:48.423" v="10495" actId="20577"/>
        <pc:sldMkLst>
          <pc:docMk/>
          <pc:sldMk cId="1256122259" sldId="267"/>
        </pc:sldMkLst>
        <pc:spChg chg="add mod">
          <ac:chgData name="Ana María Barbosa" userId="23f497aed5a14797" providerId="LiveId" clId="{B65B1C02-0A16-4D73-8418-2785310E96AD}" dt="2024-05-21T11:38:48.423" v="10495" actId="20577"/>
          <ac:spMkLst>
            <pc:docMk/>
            <pc:sldMk cId="1256122259" sldId="267"/>
            <ac:spMk id="2" creationId="{873174AC-548E-3A99-250F-38CEE873C2CE}"/>
          </ac:spMkLst>
        </pc:spChg>
      </pc:sldChg>
      <pc:sldChg chg="addSp modSp new mod">
        <pc:chgData name="Ana María Barbosa" userId="23f497aed5a14797" providerId="LiveId" clId="{B65B1C02-0A16-4D73-8418-2785310E96AD}" dt="2024-05-19T20:44:30.997" v="1338" actId="1076"/>
        <pc:sldMkLst>
          <pc:docMk/>
          <pc:sldMk cId="4241835119" sldId="268"/>
        </pc:sldMkLst>
        <pc:spChg chg="add mod">
          <ac:chgData name="Ana María Barbosa" userId="23f497aed5a14797" providerId="LiveId" clId="{B65B1C02-0A16-4D73-8418-2785310E96AD}" dt="2024-05-19T20:44:30.997" v="1338" actId="1076"/>
          <ac:spMkLst>
            <pc:docMk/>
            <pc:sldMk cId="4241835119" sldId="268"/>
            <ac:spMk id="2" creationId="{3B85829C-0878-C4F1-2975-C7B66E1A320B}"/>
          </ac:spMkLst>
        </pc:spChg>
      </pc:sldChg>
      <pc:sldChg chg="addSp delSp modSp new mod ord">
        <pc:chgData name="Ana María Barbosa" userId="23f497aed5a14797" providerId="LiveId" clId="{B65B1C02-0A16-4D73-8418-2785310E96AD}" dt="2024-05-19T21:57:40.028" v="3353" actId="1076"/>
        <pc:sldMkLst>
          <pc:docMk/>
          <pc:sldMk cId="3791489653" sldId="269"/>
        </pc:sldMkLst>
        <pc:spChg chg="add mod">
          <ac:chgData name="Ana María Barbosa" userId="23f497aed5a14797" providerId="LiveId" clId="{B65B1C02-0A16-4D73-8418-2785310E96AD}" dt="2024-05-19T21:57:40.028" v="3353" actId="1076"/>
          <ac:spMkLst>
            <pc:docMk/>
            <pc:sldMk cId="3791489653" sldId="269"/>
            <ac:spMk id="3" creationId="{AB90E6D4-BDF9-5C79-87CB-21271D989C58}"/>
          </ac:spMkLst>
        </pc:spChg>
        <pc:spChg chg="add mod">
          <ac:chgData name="Ana María Barbosa" userId="23f497aed5a14797" providerId="LiveId" clId="{B65B1C02-0A16-4D73-8418-2785310E96AD}" dt="2024-05-19T21:14:00.349" v="2354" actId="1076"/>
          <ac:spMkLst>
            <pc:docMk/>
            <pc:sldMk cId="3791489653" sldId="269"/>
            <ac:spMk id="6" creationId="{EE9B4FB6-4805-D316-EDB7-95B1E7C8F4B3}"/>
          </ac:spMkLst>
        </pc:spChg>
        <pc:spChg chg="add del mod">
          <ac:chgData name="Ana María Barbosa" userId="23f497aed5a14797" providerId="LiveId" clId="{B65B1C02-0A16-4D73-8418-2785310E96AD}" dt="2024-05-19T20:56:52.720" v="1565" actId="478"/>
          <ac:spMkLst>
            <pc:docMk/>
            <pc:sldMk cId="3791489653" sldId="269"/>
            <ac:spMk id="7" creationId="{6EF08CDB-787A-891D-1BC9-131F4F883C54}"/>
          </ac:spMkLst>
        </pc:spChg>
        <pc:spChg chg="add del mod">
          <ac:chgData name="Ana María Barbosa" userId="23f497aed5a14797" providerId="LiveId" clId="{B65B1C02-0A16-4D73-8418-2785310E96AD}" dt="2024-05-19T20:56:54.563" v="1566" actId="478"/>
          <ac:spMkLst>
            <pc:docMk/>
            <pc:sldMk cId="3791489653" sldId="269"/>
            <ac:spMk id="8" creationId="{23C885D8-BB8C-9C40-B21B-CFCD7E63C352}"/>
          </ac:spMkLst>
        </pc:spChg>
        <pc:spChg chg="add mod">
          <ac:chgData name="Ana María Barbosa" userId="23f497aed5a14797" providerId="LiveId" clId="{B65B1C02-0A16-4D73-8418-2785310E96AD}" dt="2024-05-19T21:12:47.519" v="2344" actId="1076"/>
          <ac:spMkLst>
            <pc:docMk/>
            <pc:sldMk cId="3791489653" sldId="269"/>
            <ac:spMk id="9" creationId="{FF964E17-B5FB-D1DD-A4E2-5DF558A4C8D3}"/>
          </ac:spMkLst>
        </pc:spChg>
        <pc:spChg chg="add mod">
          <ac:chgData name="Ana María Barbosa" userId="23f497aed5a14797" providerId="LiveId" clId="{B65B1C02-0A16-4D73-8418-2785310E96AD}" dt="2024-05-19T21:13:56.468" v="2353" actId="1076"/>
          <ac:spMkLst>
            <pc:docMk/>
            <pc:sldMk cId="3791489653" sldId="269"/>
            <ac:spMk id="10" creationId="{3A0CB986-BCF1-D829-8580-DFED76DC5569}"/>
          </ac:spMkLst>
        </pc:spChg>
        <pc:cxnChg chg="add del mod">
          <ac:chgData name="Ana María Barbosa" userId="23f497aed5a14797" providerId="LiveId" clId="{B65B1C02-0A16-4D73-8418-2785310E96AD}" dt="2024-05-19T20:53:19.286" v="1459" actId="478"/>
          <ac:cxnSpMkLst>
            <pc:docMk/>
            <pc:sldMk cId="3791489653" sldId="269"/>
            <ac:cxnSpMk id="5" creationId="{4BB887AF-1327-C463-E8EE-BC5B5753663C}"/>
          </ac:cxnSpMkLst>
        </pc:cxnChg>
      </pc:sldChg>
      <pc:sldChg chg="addSp modSp new mod">
        <pc:chgData name="Ana María Barbosa" userId="23f497aed5a14797" providerId="LiveId" clId="{B65B1C02-0A16-4D73-8418-2785310E96AD}" dt="2024-05-19T21:56:20.712" v="3344" actId="255"/>
        <pc:sldMkLst>
          <pc:docMk/>
          <pc:sldMk cId="749089921" sldId="270"/>
        </pc:sldMkLst>
        <pc:spChg chg="add mod">
          <ac:chgData name="Ana María Barbosa" userId="23f497aed5a14797" providerId="LiveId" clId="{B65B1C02-0A16-4D73-8418-2785310E96AD}" dt="2024-05-19T21:56:20.712" v="3344" actId="255"/>
          <ac:spMkLst>
            <pc:docMk/>
            <pc:sldMk cId="749089921" sldId="270"/>
            <ac:spMk id="3" creationId="{DC653445-4BF3-A270-271B-03541CB92271}"/>
          </ac:spMkLst>
        </pc:spChg>
      </pc:sldChg>
      <pc:sldChg chg="addSp modSp new mod">
        <pc:chgData name="Ana María Barbosa" userId="23f497aed5a14797" providerId="LiveId" clId="{B65B1C02-0A16-4D73-8418-2785310E96AD}" dt="2024-05-21T11:45:18.547" v="10653" actId="20577"/>
        <pc:sldMkLst>
          <pc:docMk/>
          <pc:sldMk cId="2161698619" sldId="271"/>
        </pc:sldMkLst>
        <pc:spChg chg="add mod">
          <ac:chgData name="Ana María Barbosa" userId="23f497aed5a14797" providerId="LiveId" clId="{B65B1C02-0A16-4D73-8418-2785310E96AD}" dt="2024-05-21T11:45:18.547" v="10653" actId="20577"/>
          <ac:spMkLst>
            <pc:docMk/>
            <pc:sldMk cId="2161698619" sldId="271"/>
            <ac:spMk id="3" creationId="{7F5A7AE4-35FB-E69F-0228-7F7311F5E56A}"/>
          </ac:spMkLst>
        </pc:spChg>
      </pc:sldChg>
      <pc:sldChg chg="addSp modSp new mod">
        <pc:chgData name="Ana María Barbosa" userId="23f497aed5a14797" providerId="LiveId" clId="{B65B1C02-0A16-4D73-8418-2785310E96AD}" dt="2024-05-21T11:56:05.427" v="11503" actId="1076"/>
        <pc:sldMkLst>
          <pc:docMk/>
          <pc:sldMk cId="4037332860" sldId="272"/>
        </pc:sldMkLst>
        <pc:spChg chg="add mod">
          <ac:chgData name="Ana María Barbosa" userId="23f497aed5a14797" providerId="LiveId" clId="{B65B1C02-0A16-4D73-8418-2785310E96AD}" dt="2024-05-21T11:56:05.427" v="11503" actId="1076"/>
          <ac:spMkLst>
            <pc:docMk/>
            <pc:sldMk cId="4037332860" sldId="272"/>
            <ac:spMk id="3" creationId="{9CFF2C0F-9859-8FCE-2629-863942D9820D}"/>
          </ac:spMkLst>
        </pc:spChg>
      </pc:sldChg>
      <pc:sldChg chg="addSp modSp new mod ord">
        <pc:chgData name="Ana María Barbosa" userId="23f497aed5a14797" providerId="LiveId" clId="{B65B1C02-0A16-4D73-8418-2785310E96AD}" dt="2024-05-21T12:32:57.460" v="13082"/>
        <pc:sldMkLst>
          <pc:docMk/>
          <pc:sldMk cId="2495572696" sldId="273"/>
        </pc:sldMkLst>
        <pc:spChg chg="add mod">
          <ac:chgData name="Ana María Barbosa" userId="23f497aed5a14797" providerId="LiveId" clId="{B65B1C02-0A16-4D73-8418-2785310E96AD}" dt="2024-05-20T18:17:02.562" v="7092" actId="179"/>
          <ac:spMkLst>
            <pc:docMk/>
            <pc:sldMk cId="2495572696" sldId="273"/>
            <ac:spMk id="3" creationId="{C7651EF8-20D0-2BDF-8410-3DBDFD5ED7C8}"/>
          </ac:spMkLst>
        </pc:spChg>
      </pc:sldChg>
      <pc:sldChg chg="addSp modSp new mod ord">
        <pc:chgData name="Ana María Barbosa" userId="23f497aed5a14797" providerId="LiveId" clId="{B65B1C02-0A16-4D73-8418-2785310E96AD}" dt="2024-05-21T12:32:42.784" v="13080"/>
        <pc:sldMkLst>
          <pc:docMk/>
          <pc:sldMk cId="4094046212" sldId="274"/>
        </pc:sldMkLst>
        <pc:spChg chg="add mod">
          <ac:chgData name="Ana María Barbosa" userId="23f497aed5a14797" providerId="LiveId" clId="{B65B1C02-0A16-4D73-8418-2785310E96AD}" dt="2024-05-20T18:29:26.062" v="7249" actId="255"/>
          <ac:spMkLst>
            <pc:docMk/>
            <pc:sldMk cId="4094046212" sldId="274"/>
            <ac:spMk id="3" creationId="{7689410B-F268-34C3-33F5-A04652EC41D9}"/>
          </ac:spMkLst>
        </pc:spChg>
        <pc:spChg chg="add mod">
          <ac:chgData name="Ana María Barbosa" userId="23f497aed5a14797" providerId="LiveId" clId="{B65B1C02-0A16-4D73-8418-2785310E96AD}" dt="2024-05-20T18:05:13.711" v="5208" actId="1076"/>
          <ac:spMkLst>
            <pc:docMk/>
            <pc:sldMk cId="4094046212" sldId="274"/>
            <ac:spMk id="4" creationId="{EFF846C9-81F3-162B-871E-60EC9C6A2854}"/>
          </ac:spMkLst>
        </pc:spChg>
        <pc:spChg chg="add mod">
          <ac:chgData name="Ana María Barbosa" userId="23f497aed5a14797" providerId="LiveId" clId="{B65B1C02-0A16-4D73-8418-2785310E96AD}" dt="2024-05-20T18:10:36.127" v="5931" actId="1076"/>
          <ac:spMkLst>
            <pc:docMk/>
            <pc:sldMk cId="4094046212" sldId="274"/>
            <ac:spMk id="5" creationId="{8C6D5306-4951-B564-D1F4-FC1DB2CAC4D1}"/>
          </ac:spMkLst>
        </pc:spChg>
      </pc:sldChg>
      <pc:sldChg chg="modSp add del mod ord">
        <pc:chgData name="Ana María Barbosa" userId="23f497aed5a14797" providerId="LiveId" clId="{B65B1C02-0A16-4D73-8418-2785310E96AD}" dt="2024-05-21T11:38:29.532" v="10492" actId="2696"/>
        <pc:sldMkLst>
          <pc:docMk/>
          <pc:sldMk cId="2720191267" sldId="275"/>
        </pc:sldMkLst>
        <pc:spChg chg="mod">
          <ac:chgData name="Ana María Barbosa" userId="23f497aed5a14797" providerId="LiveId" clId="{B65B1C02-0A16-4D73-8418-2785310E96AD}" dt="2024-05-21T10:53:47.698" v="9848" actId="1076"/>
          <ac:spMkLst>
            <pc:docMk/>
            <pc:sldMk cId="2720191267" sldId="275"/>
            <ac:spMk id="7" creationId="{67CA5961-A72E-AE59-E79E-51CE4584B0DC}"/>
          </ac:spMkLst>
        </pc:spChg>
        <pc:spChg chg="mod">
          <ac:chgData name="Ana María Barbosa" userId="23f497aed5a14797" providerId="LiveId" clId="{B65B1C02-0A16-4D73-8418-2785310E96AD}" dt="2024-05-21T10:54:00.692" v="9854" actId="20577"/>
          <ac:spMkLst>
            <pc:docMk/>
            <pc:sldMk cId="2720191267" sldId="275"/>
            <ac:spMk id="9" creationId="{E8811ADE-775F-E565-29A2-DF055E1CF598}"/>
          </ac:spMkLst>
        </pc:spChg>
        <pc:spChg chg="mod">
          <ac:chgData name="Ana María Barbosa" userId="23f497aed5a14797" providerId="LiveId" clId="{B65B1C02-0A16-4D73-8418-2785310E96AD}" dt="2024-05-21T10:53:52.160" v="9849" actId="1076"/>
          <ac:spMkLst>
            <pc:docMk/>
            <pc:sldMk cId="2720191267" sldId="275"/>
            <ac:spMk id="15" creationId="{4B62591C-C3D0-A6C8-AED2-F72A2A2DBE01}"/>
          </ac:spMkLst>
        </pc:spChg>
        <pc:picChg chg="mod">
          <ac:chgData name="Ana María Barbosa" userId="23f497aed5a14797" providerId="LiveId" clId="{B65B1C02-0A16-4D73-8418-2785310E96AD}" dt="2024-05-21T10:53:44.496" v="9847" actId="1076"/>
          <ac:picMkLst>
            <pc:docMk/>
            <pc:sldMk cId="2720191267" sldId="275"/>
            <ac:picMk id="5" creationId="{395B0F98-11F8-B321-7C9B-166E0EF65F29}"/>
          </ac:picMkLst>
        </pc:picChg>
      </pc:sldChg>
      <pc:sldChg chg="addSp modSp new mod ord">
        <pc:chgData name="Ana María Barbosa" userId="23f497aed5a14797" providerId="LiveId" clId="{B65B1C02-0A16-4D73-8418-2785310E96AD}" dt="2024-05-21T12:51:31.859" v="13584" actId="255"/>
        <pc:sldMkLst>
          <pc:docMk/>
          <pc:sldMk cId="344275864" sldId="276"/>
        </pc:sldMkLst>
        <pc:spChg chg="add mod">
          <ac:chgData name="Ana María Barbosa" userId="23f497aed5a14797" providerId="LiveId" clId="{B65B1C02-0A16-4D73-8418-2785310E96AD}" dt="2024-05-21T12:51:31.859" v="13584" actId="255"/>
          <ac:spMkLst>
            <pc:docMk/>
            <pc:sldMk cId="344275864" sldId="276"/>
            <ac:spMk id="2" creationId="{E1FF7043-F4BB-2584-D66E-337F7DE954E6}"/>
          </ac:spMkLst>
        </pc:spChg>
      </pc:sldChg>
      <pc:sldChg chg="addSp modSp new mod ord">
        <pc:chgData name="Ana María Barbosa" userId="23f497aed5a14797" providerId="LiveId" clId="{B65B1C02-0A16-4D73-8418-2785310E96AD}" dt="2024-05-21T12:32:29.663" v="13078"/>
        <pc:sldMkLst>
          <pc:docMk/>
          <pc:sldMk cId="1110070752" sldId="277"/>
        </pc:sldMkLst>
        <pc:spChg chg="add mod">
          <ac:chgData name="Ana María Barbosa" userId="23f497aed5a14797" providerId="LiveId" clId="{B65B1C02-0A16-4D73-8418-2785310E96AD}" dt="2024-05-20T18:53:39.602" v="9837" actId="6549"/>
          <ac:spMkLst>
            <pc:docMk/>
            <pc:sldMk cId="1110070752" sldId="277"/>
            <ac:spMk id="3" creationId="{F72802CB-2014-8E70-C948-DD6B3ACE6314}"/>
          </ac:spMkLst>
        </pc:spChg>
      </pc:sldChg>
      <pc:sldChg chg="addSp modSp new mod">
        <pc:chgData name="Ana María Barbosa" userId="23f497aed5a14797" providerId="LiveId" clId="{B65B1C02-0A16-4D73-8418-2785310E96AD}" dt="2024-05-21T12:47:43.595" v="13538" actId="6549"/>
        <pc:sldMkLst>
          <pc:docMk/>
          <pc:sldMk cId="3543440652" sldId="278"/>
        </pc:sldMkLst>
        <pc:spChg chg="add mod">
          <ac:chgData name="Ana María Barbosa" userId="23f497aed5a14797" providerId="LiveId" clId="{B65B1C02-0A16-4D73-8418-2785310E96AD}" dt="2024-05-21T12:47:43.595" v="13538" actId="6549"/>
          <ac:spMkLst>
            <pc:docMk/>
            <pc:sldMk cId="3543440652" sldId="278"/>
            <ac:spMk id="3" creationId="{B02734A8-DB4F-9162-2729-0BAA48DF1E51}"/>
          </ac:spMkLst>
        </pc:spChg>
      </pc:sldChg>
      <pc:sldChg chg="addSp modSp new mod">
        <pc:chgData name="Ana María Barbosa" userId="23f497aed5a14797" providerId="LiveId" clId="{B65B1C02-0A16-4D73-8418-2785310E96AD}" dt="2024-05-21T12:03:59.703" v="12153" actId="1076"/>
        <pc:sldMkLst>
          <pc:docMk/>
          <pc:sldMk cId="3388248245" sldId="279"/>
        </pc:sldMkLst>
        <pc:spChg chg="add mod">
          <ac:chgData name="Ana María Barbosa" userId="23f497aed5a14797" providerId="LiveId" clId="{B65B1C02-0A16-4D73-8418-2785310E96AD}" dt="2024-05-21T12:03:59.703" v="12153" actId="1076"/>
          <ac:spMkLst>
            <pc:docMk/>
            <pc:sldMk cId="3388248245" sldId="279"/>
            <ac:spMk id="2" creationId="{AC8A5C13-1591-3048-C320-D68C55541B8E}"/>
          </ac:spMkLst>
        </pc:spChg>
      </pc:sldChg>
      <pc:sldChg chg="addSp modSp new mod">
        <pc:chgData name="Ana María Barbosa" userId="23f497aed5a14797" providerId="LiveId" clId="{B65B1C02-0A16-4D73-8418-2785310E96AD}" dt="2024-05-21T12:11:49.079" v="12577" actId="6549"/>
        <pc:sldMkLst>
          <pc:docMk/>
          <pc:sldMk cId="4096786525" sldId="280"/>
        </pc:sldMkLst>
        <pc:spChg chg="add mod">
          <ac:chgData name="Ana María Barbosa" userId="23f497aed5a14797" providerId="LiveId" clId="{B65B1C02-0A16-4D73-8418-2785310E96AD}" dt="2024-05-21T12:11:49.079" v="12577" actId="6549"/>
          <ac:spMkLst>
            <pc:docMk/>
            <pc:sldMk cId="4096786525" sldId="280"/>
            <ac:spMk id="3" creationId="{3B8FDD12-4CE4-6D16-8551-B0AE0788CA9C}"/>
          </ac:spMkLst>
        </pc:spChg>
      </pc:sldChg>
      <pc:sldChg chg="addSp modSp new mod">
        <pc:chgData name="Ana María Barbosa" userId="23f497aed5a14797" providerId="LiveId" clId="{B65B1C02-0A16-4D73-8418-2785310E96AD}" dt="2024-05-21T12:29:17.681" v="13064" actId="20577"/>
        <pc:sldMkLst>
          <pc:docMk/>
          <pc:sldMk cId="2809329689" sldId="281"/>
        </pc:sldMkLst>
        <pc:spChg chg="add mod">
          <ac:chgData name="Ana María Barbosa" userId="23f497aed5a14797" providerId="LiveId" clId="{B65B1C02-0A16-4D73-8418-2785310E96AD}" dt="2024-05-21T12:29:17.681" v="13064" actId="20577"/>
          <ac:spMkLst>
            <pc:docMk/>
            <pc:sldMk cId="2809329689" sldId="281"/>
            <ac:spMk id="2" creationId="{68538633-3E62-D64C-4C45-E9D2EF329561}"/>
          </ac:spMkLst>
        </pc:spChg>
        <pc:cxnChg chg="add mod">
          <ac:chgData name="Ana María Barbosa" userId="23f497aed5a14797" providerId="LiveId" clId="{B65B1C02-0A16-4D73-8418-2785310E96AD}" dt="2024-05-21T12:26:32.532" v="12951" actId="14100"/>
          <ac:cxnSpMkLst>
            <pc:docMk/>
            <pc:sldMk cId="2809329689" sldId="281"/>
            <ac:cxnSpMk id="4" creationId="{406807FC-34E2-E557-8A34-260DD86195D1}"/>
          </ac:cxnSpMkLst>
        </pc:cxnChg>
      </pc:sldChg>
      <pc:sldChg chg="addSp modSp new mod">
        <pc:chgData name="Ana María Barbosa" userId="23f497aed5a14797" providerId="LiveId" clId="{B65B1C02-0A16-4D73-8418-2785310E96AD}" dt="2024-05-21T12:30:34.877" v="13074" actId="1076"/>
        <pc:sldMkLst>
          <pc:docMk/>
          <pc:sldMk cId="376867290" sldId="282"/>
        </pc:sldMkLst>
        <pc:spChg chg="add mod">
          <ac:chgData name="Ana María Barbosa" userId="23f497aed5a14797" providerId="LiveId" clId="{B65B1C02-0A16-4D73-8418-2785310E96AD}" dt="2024-05-21T12:30:34.877" v="13074" actId="1076"/>
          <ac:spMkLst>
            <pc:docMk/>
            <pc:sldMk cId="376867290" sldId="282"/>
            <ac:spMk id="3" creationId="{EF5A8CBA-6196-01E6-757D-1BD1518DF0F3}"/>
          </ac:spMkLst>
        </pc:spChg>
      </pc:sldChg>
      <pc:sldChg chg="addSp modSp new mod">
        <pc:chgData name="Ana María Barbosa" userId="23f497aed5a14797" providerId="LiveId" clId="{B65B1C02-0A16-4D73-8418-2785310E96AD}" dt="2024-05-21T12:53:19.584" v="13597" actId="1076"/>
        <pc:sldMkLst>
          <pc:docMk/>
          <pc:sldMk cId="205281769" sldId="283"/>
        </pc:sldMkLst>
        <pc:spChg chg="add mod">
          <ac:chgData name="Ana María Barbosa" userId="23f497aed5a14797" providerId="LiveId" clId="{B65B1C02-0A16-4D73-8418-2785310E96AD}" dt="2024-05-21T12:53:19.584" v="13597" actId="1076"/>
          <ac:spMkLst>
            <pc:docMk/>
            <pc:sldMk cId="205281769" sldId="283"/>
            <ac:spMk id="3" creationId="{87C6CFA9-523B-9FF3-E240-1C2B4B0960D4}"/>
          </ac:spMkLst>
        </pc:spChg>
      </pc:sldChg>
      <pc:sldChg chg="addSp modSp new mod">
        <pc:chgData name="Ana María Barbosa" userId="23f497aed5a14797" providerId="LiveId" clId="{B65B1C02-0A16-4D73-8418-2785310E96AD}" dt="2024-05-21T13:00:29.113" v="13752" actId="113"/>
        <pc:sldMkLst>
          <pc:docMk/>
          <pc:sldMk cId="3788645112" sldId="284"/>
        </pc:sldMkLst>
        <pc:spChg chg="add mod">
          <ac:chgData name="Ana María Barbosa" userId="23f497aed5a14797" providerId="LiveId" clId="{B65B1C02-0A16-4D73-8418-2785310E96AD}" dt="2024-05-21T13:00:29.113" v="13752" actId="113"/>
          <ac:spMkLst>
            <pc:docMk/>
            <pc:sldMk cId="3788645112" sldId="284"/>
            <ac:spMk id="3" creationId="{4B18F57D-AD78-9A11-CA35-2BEB7365314C}"/>
          </ac:spMkLst>
        </pc:spChg>
      </pc:sldChg>
      <pc:sldChg chg="addSp modSp new mod">
        <pc:chgData name="Ana María Barbosa" userId="23f497aed5a14797" providerId="LiveId" clId="{B65B1C02-0A16-4D73-8418-2785310E96AD}" dt="2024-05-21T15:25:37.201" v="14502" actId="20577"/>
        <pc:sldMkLst>
          <pc:docMk/>
          <pc:sldMk cId="4044630313" sldId="285"/>
        </pc:sldMkLst>
        <pc:spChg chg="add mod">
          <ac:chgData name="Ana María Barbosa" userId="23f497aed5a14797" providerId="LiveId" clId="{B65B1C02-0A16-4D73-8418-2785310E96AD}" dt="2024-05-21T15:25:37.201" v="14502" actId="20577"/>
          <ac:spMkLst>
            <pc:docMk/>
            <pc:sldMk cId="4044630313" sldId="285"/>
            <ac:spMk id="3" creationId="{9011F3F6-B48F-DEA2-33CB-2666A2F3F5F2}"/>
          </ac:spMkLst>
        </pc:spChg>
      </pc:sldChg>
      <pc:sldChg chg="addSp modSp new mod">
        <pc:chgData name="Ana María Barbosa" userId="23f497aed5a14797" providerId="LiveId" clId="{B65B1C02-0A16-4D73-8418-2785310E96AD}" dt="2024-05-21T15:36:39.440" v="15390" actId="6549"/>
        <pc:sldMkLst>
          <pc:docMk/>
          <pc:sldMk cId="3639513333" sldId="286"/>
        </pc:sldMkLst>
        <pc:spChg chg="add mod">
          <ac:chgData name="Ana María Barbosa" userId="23f497aed5a14797" providerId="LiveId" clId="{B65B1C02-0A16-4D73-8418-2785310E96AD}" dt="2024-05-21T15:36:39.440" v="15390" actId="6549"/>
          <ac:spMkLst>
            <pc:docMk/>
            <pc:sldMk cId="3639513333" sldId="286"/>
            <ac:spMk id="2" creationId="{79E192BB-8DBC-B182-E0EB-A9125A21079A}"/>
          </ac:spMkLst>
        </pc:spChg>
        <pc:spChg chg="add mod">
          <ac:chgData name="Ana María Barbosa" userId="23f497aed5a14797" providerId="LiveId" clId="{B65B1C02-0A16-4D73-8418-2785310E96AD}" dt="2024-05-21T15:34:44.103" v="14832" actId="1076"/>
          <ac:spMkLst>
            <pc:docMk/>
            <pc:sldMk cId="3639513333" sldId="286"/>
            <ac:spMk id="3" creationId="{26B9C3F3-073C-0ACB-5172-C608C4EC4E8C}"/>
          </ac:spMkLst>
        </pc:spChg>
        <pc:spChg chg="add mod">
          <ac:chgData name="Ana María Barbosa" userId="23f497aed5a14797" providerId="LiveId" clId="{B65B1C02-0A16-4D73-8418-2785310E96AD}" dt="2024-05-21T15:34:15.575" v="14826" actId="1076"/>
          <ac:spMkLst>
            <pc:docMk/>
            <pc:sldMk cId="3639513333" sldId="286"/>
            <ac:spMk id="4" creationId="{5A757EA1-3DCD-4DF3-FC78-C1C6D383B439}"/>
          </ac:spMkLst>
        </pc:spChg>
        <pc:spChg chg="add mod">
          <ac:chgData name="Ana María Barbosa" userId="23f497aed5a14797" providerId="LiveId" clId="{B65B1C02-0A16-4D73-8418-2785310E96AD}" dt="2024-05-21T15:34:39.592" v="14831" actId="1076"/>
          <ac:spMkLst>
            <pc:docMk/>
            <pc:sldMk cId="3639513333" sldId="286"/>
            <ac:spMk id="5" creationId="{367E2A72-918C-83E6-9F61-6E2A6D90EA4C}"/>
          </ac:spMkLst>
        </pc:spChg>
      </pc:sldChg>
      <pc:sldChg chg="addSp modSp new mod">
        <pc:chgData name="Ana María Barbosa" userId="23f497aed5a14797" providerId="LiveId" clId="{B65B1C02-0A16-4D73-8418-2785310E96AD}" dt="2024-05-21T16:29:47.354" v="16009" actId="6549"/>
        <pc:sldMkLst>
          <pc:docMk/>
          <pc:sldMk cId="2454555783" sldId="287"/>
        </pc:sldMkLst>
        <pc:spChg chg="add mod">
          <ac:chgData name="Ana María Barbosa" userId="23f497aed5a14797" providerId="LiveId" clId="{B65B1C02-0A16-4D73-8418-2785310E96AD}" dt="2024-05-21T16:29:47.354" v="16009" actId="6549"/>
          <ac:spMkLst>
            <pc:docMk/>
            <pc:sldMk cId="2454555783" sldId="287"/>
            <ac:spMk id="3" creationId="{4FE1A7A2-57E2-9AC3-37C6-67E852E89985}"/>
          </ac:spMkLst>
        </pc:spChg>
      </pc:sldChg>
      <pc:sldChg chg="addSp delSp modSp new mod ord">
        <pc:chgData name="Ana María Barbosa" userId="23f497aed5a14797" providerId="LiveId" clId="{B65B1C02-0A16-4D73-8418-2785310E96AD}" dt="2024-05-21T17:03:09.572" v="18095" actId="20577"/>
        <pc:sldMkLst>
          <pc:docMk/>
          <pc:sldMk cId="3058952498" sldId="288"/>
        </pc:sldMkLst>
        <pc:spChg chg="del">
          <ac:chgData name="Ana María Barbosa" userId="23f497aed5a14797" providerId="LiveId" clId="{B65B1C02-0A16-4D73-8418-2785310E96AD}" dt="2024-05-21T16:30:03.350" v="16014" actId="478"/>
          <ac:spMkLst>
            <pc:docMk/>
            <pc:sldMk cId="3058952498" sldId="288"/>
            <ac:spMk id="2" creationId="{5470230C-3554-1C81-165C-0050D19115AB}"/>
          </ac:spMkLst>
        </pc:spChg>
        <pc:spChg chg="del mod">
          <ac:chgData name="Ana María Barbosa" userId="23f497aed5a14797" providerId="LiveId" clId="{B65B1C02-0A16-4D73-8418-2785310E96AD}" dt="2024-05-21T16:30:05.962" v="16016" actId="478"/>
          <ac:spMkLst>
            <pc:docMk/>
            <pc:sldMk cId="3058952498" sldId="288"/>
            <ac:spMk id="3" creationId="{35161810-643C-D240-9580-57674845118C}"/>
          </ac:spMkLst>
        </pc:spChg>
        <pc:spChg chg="add mod">
          <ac:chgData name="Ana María Barbosa" userId="23f497aed5a14797" providerId="LiveId" clId="{B65B1C02-0A16-4D73-8418-2785310E96AD}" dt="2024-05-21T17:03:09.572" v="18095" actId="20577"/>
          <ac:spMkLst>
            <pc:docMk/>
            <pc:sldMk cId="3058952498" sldId="288"/>
            <ac:spMk id="4" creationId="{DD11C2DA-208D-242C-82E4-9368DF472DBE}"/>
          </ac:spMkLst>
        </pc:spChg>
      </pc:sldChg>
      <pc:sldChg chg="addSp delSp modSp new mod ord">
        <pc:chgData name="Ana María Barbosa" userId="23f497aed5a14797" providerId="LiveId" clId="{B65B1C02-0A16-4D73-8418-2785310E96AD}" dt="2024-05-21T16:43:15.788" v="17154" actId="113"/>
        <pc:sldMkLst>
          <pc:docMk/>
          <pc:sldMk cId="1200834988" sldId="289"/>
        </pc:sldMkLst>
        <pc:spChg chg="del">
          <ac:chgData name="Ana María Barbosa" userId="23f497aed5a14797" providerId="LiveId" clId="{B65B1C02-0A16-4D73-8418-2785310E96AD}" dt="2024-05-21T16:29:57.831" v="16012" actId="478"/>
          <ac:spMkLst>
            <pc:docMk/>
            <pc:sldMk cId="1200834988" sldId="289"/>
            <ac:spMk id="2" creationId="{5CB71FAB-B2D9-51D7-A00B-92092B2BEB12}"/>
          </ac:spMkLst>
        </pc:spChg>
        <pc:spChg chg="del">
          <ac:chgData name="Ana María Barbosa" userId="23f497aed5a14797" providerId="LiveId" clId="{B65B1C02-0A16-4D73-8418-2785310E96AD}" dt="2024-05-21T16:29:59.115" v="16013" actId="478"/>
          <ac:spMkLst>
            <pc:docMk/>
            <pc:sldMk cId="1200834988" sldId="289"/>
            <ac:spMk id="3" creationId="{D79F845D-2051-C84F-6FFE-B76C874435CB}"/>
          </ac:spMkLst>
        </pc:spChg>
        <pc:spChg chg="add mod">
          <ac:chgData name="Ana María Barbosa" userId="23f497aed5a14797" providerId="LiveId" clId="{B65B1C02-0A16-4D73-8418-2785310E96AD}" dt="2024-05-21T16:43:15.788" v="17154" actId="113"/>
          <ac:spMkLst>
            <pc:docMk/>
            <pc:sldMk cId="1200834988" sldId="289"/>
            <ac:spMk id="5" creationId="{01988C12-AC4B-AA55-BC3A-7EB3185979B4}"/>
          </ac:spMkLst>
        </pc:spChg>
      </pc:sldChg>
      <pc:sldChg chg="addSp modSp new mod">
        <pc:chgData name="Ana María Barbosa" userId="23f497aed5a14797" providerId="LiveId" clId="{B65B1C02-0A16-4D73-8418-2785310E96AD}" dt="2024-05-21T16:49:08.076" v="17631" actId="313"/>
        <pc:sldMkLst>
          <pc:docMk/>
          <pc:sldMk cId="617900470" sldId="290"/>
        </pc:sldMkLst>
        <pc:spChg chg="add mod">
          <ac:chgData name="Ana María Barbosa" userId="23f497aed5a14797" providerId="LiveId" clId="{B65B1C02-0A16-4D73-8418-2785310E96AD}" dt="2024-05-21T16:49:08.076" v="17631" actId="313"/>
          <ac:spMkLst>
            <pc:docMk/>
            <pc:sldMk cId="617900470" sldId="290"/>
            <ac:spMk id="3" creationId="{A22CD0D6-D189-8457-9787-AE024DC52A78}"/>
          </ac:spMkLst>
        </pc:spChg>
      </pc:sldChg>
      <pc:sldChg chg="addSp modSp new mod">
        <pc:chgData name="Ana María Barbosa" userId="23f497aed5a14797" providerId="LiveId" clId="{B65B1C02-0A16-4D73-8418-2785310E96AD}" dt="2024-05-21T17:03:21.677" v="18116" actId="20577"/>
        <pc:sldMkLst>
          <pc:docMk/>
          <pc:sldMk cId="875044229" sldId="291"/>
        </pc:sldMkLst>
        <pc:spChg chg="add mod">
          <ac:chgData name="Ana María Barbosa" userId="23f497aed5a14797" providerId="LiveId" clId="{B65B1C02-0A16-4D73-8418-2785310E96AD}" dt="2024-05-21T17:03:21.677" v="18116" actId="20577"/>
          <ac:spMkLst>
            <pc:docMk/>
            <pc:sldMk cId="875044229" sldId="291"/>
            <ac:spMk id="2" creationId="{DD5F9171-866C-AD69-DAA1-B59297909571}"/>
          </ac:spMkLst>
        </pc:spChg>
      </pc:sldChg>
      <pc:sldChg chg="addSp modSp new mod">
        <pc:chgData name="Ana María Barbosa" userId="23f497aed5a14797" providerId="LiveId" clId="{B65B1C02-0A16-4D73-8418-2785310E96AD}" dt="2024-05-21T17:18:40.570" v="18908" actId="1076"/>
        <pc:sldMkLst>
          <pc:docMk/>
          <pc:sldMk cId="3903165629" sldId="292"/>
        </pc:sldMkLst>
        <pc:spChg chg="add mod">
          <ac:chgData name="Ana María Barbosa" userId="23f497aed5a14797" providerId="LiveId" clId="{B65B1C02-0A16-4D73-8418-2785310E96AD}" dt="2024-05-21T17:18:40.570" v="18908" actId="1076"/>
          <ac:spMkLst>
            <pc:docMk/>
            <pc:sldMk cId="3903165629" sldId="292"/>
            <ac:spMk id="2" creationId="{E105EF58-7234-983D-064E-5DC83D4415E7}"/>
          </ac:spMkLst>
        </pc:spChg>
      </pc:sldChg>
      <pc:sldChg chg="new">
        <pc:chgData name="Ana María Barbosa" userId="23f497aed5a14797" providerId="LiveId" clId="{B65B1C02-0A16-4D73-8418-2785310E96AD}" dt="2024-05-25T20:18:44.614" v="18913" actId="680"/>
        <pc:sldMkLst>
          <pc:docMk/>
          <pc:sldMk cId="3912429650"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5/25/2024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‹Nº›</a:t>
            </a:fld>
            <a:endParaRPr lang="en-US" sz="1000" dirty="0"/>
          </a:p>
        </p:txBody>
      </p:sp>
    </p:spTree>
    <p:extLst>
      <p:ext uri="{BB962C8B-B14F-4D97-AF65-F5344CB8AC3E}">
        <p14:creationId xmlns:p14="http://schemas.microsoft.com/office/powerpoint/2010/main" val="379966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181691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420169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329573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217985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5/25/2024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‹Nº›</a:t>
            </a:fld>
            <a:endParaRPr lang="en-US" dirty="0"/>
          </a:p>
        </p:txBody>
      </p:sp>
    </p:spTree>
    <p:extLst>
      <p:ext uri="{BB962C8B-B14F-4D97-AF65-F5344CB8AC3E}">
        <p14:creationId xmlns:p14="http://schemas.microsoft.com/office/powerpoint/2010/main" val="415499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‹Nº›</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720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111312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398361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249677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5/25/2024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‹Nº›</a:t>
            </a:fld>
            <a:endParaRPr lang="en-US"/>
          </a:p>
        </p:txBody>
      </p:sp>
    </p:spTree>
    <p:extLst>
      <p:ext uri="{BB962C8B-B14F-4D97-AF65-F5344CB8AC3E}">
        <p14:creationId xmlns:p14="http://schemas.microsoft.com/office/powerpoint/2010/main" val="201606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5/25/2024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‹Nº›</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9290531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 name="Rectangle 8">
            <a:extLst>
              <a:ext uri="{FF2B5EF4-FFF2-40B4-BE49-F238E27FC236}">
                <a16:creationId xmlns:a16="http://schemas.microsoft.com/office/drawing/2014/main" id="{BC4A0336-662C-41C3-8DC8-3104A1694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Un mosaico de formas geométricas multicolores">
            <a:extLst>
              <a:ext uri="{FF2B5EF4-FFF2-40B4-BE49-F238E27FC236}">
                <a16:creationId xmlns:a16="http://schemas.microsoft.com/office/drawing/2014/main" id="{BAF9906F-27A1-9801-1BE9-7C2610C562A9}"/>
              </a:ext>
            </a:extLst>
          </p:cNvPr>
          <p:cNvPicPr>
            <a:picLocks noChangeAspect="1"/>
          </p:cNvPicPr>
          <p:nvPr/>
        </p:nvPicPr>
        <p:blipFill rotWithShape="1">
          <a:blip r:embed="rId2"/>
          <a:srcRect t="18023" b="3306"/>
          <a:stretch/>
        </p:blipFill>
        <p:spPr>
          <a:xfrm>
            <a:off x="29757" y="10"/>
            <a:ext cx="12191980" cy="6857990"/>
          </a:xfrm>
          <a:prstGeom prst="rect">
            <a:avLst/>
          </a:prstGeom>
        </p:spPr>
      </p:pic>
      <p:sp>
        <p:nvSpPr>
          <p:cNvPr id="5" name="CuadroTexto 4">
            <a:extLst>
              <a:ext uri="{FF2B5EF4-FFF2-40B4-BE49-F238E27FC236}">
                <a16:creationId xmlns:a16="http://schemas.microsoft.com/office/drawing/2014/main" id="{57DA595F-0BF0-FF55-77A6-61A012B5699D}"/>
              </a:ext>
            </a:extLst>
          </p:cNvPr>
          <p:cNvSpPr txBox="1"/>
          <p:nvPr/>
        </p:nvSpPr>
        <p:spPr>
          <a:xfrm>
            <a:off x="6973230" y="1014761"/>
            <a:ext cx="5218770" cy="5632311"/>
          </a:xfrm>
          <a:prstGeom prst="rect">
            <a:avLst/>
          </a:prstGeom>
          <a:noFill/>
        </p:spPr>
        <p:txBody>
          <a:bodyPr wrap="square" rtlCol="0">
            <a:spAutoFit/>
          </a:bodyPr>
          <a:lstStyle/>
          <a:p>
            <a:r>
              <a:rPr lang="es-ES" sz="4800" b="1" dirty="0">
                <a:solidFill>
                  <a:schemeClr val="accent1">
                    <a:lumMod val="75000"/>
                  </a:schemeClr>
                </a:solidFill>
              </a:rPr>
              <a:t>CIENCIA, TECNOLOGIA, INNOVACION Y DESARROLLO SUSTENTABLE</a:t>
            </a:r>
          </a:p>
          <a:p>
            <a:endParaRPr lang="es-ES" sz="4800" b="1" dirty="0">
              <a:solidFill>
                <a:schemeClr val="accent1">
                  <a:lumMod val="75000"/>
                </a:schemeClr>
              </a:solidFill>
            </a:endParaRPr>
          </a:p>
          <a:p>
            <a:pPr algn="r"/>
            <a:r>
              <a:rPr lang="es-ES" b="1" dirty="0">
                <a:solidFill>
                  <a:schemeClr val="accent1">
                    <a:lumMod val="75000"/>
                  </a:schemeClr>
                </a:solidFill>
              </a:rPr>
              <a:t>CURSO CTID 2024</a:t>
            </a:r>
          </a:p>
          <a:p>
            <a:pPr algn="r"/>
            <a:r>
              <a:rPr lang="es-ES" b="1" dirty="0">
                <a:solidFill>
                  <a:schemeClr val="accent1">
                    <a:lumMod val="75000"/>
                  </a:schemeClr>
                </a:solidFill>
              </a:rPr>
              <a:t>DOCENTES – ISABEL BORTAGARAY – </a:t>
            </a:r>
          </a:p>
          <a:p>
            <a:pPr algn="r"/>
            <a:r>
              <a:rPr lang="es-ES" b="1" dirty="0">
                <a:solidFill>
                  <a:schemeClr val="accent1">
                    <a:lumMod val="75000"/>
                  </a:schemeClr>
                </a:solidFill>
              </a:rPr>
              <a:t>ANA MARIA BARBOSA</a:t>
            </a:r>
          </a:p>
          <a:p>
            <a:endParaRPr lang="es-ES" b="1" dirty="0">
              <a:solidFill>
                <a:schemeClr val="accent1">
                  <a:lumMod val="75000"/>
                </a:schemeClr>
              </a:solidFill>
            </a:endParaRPr>
          </a:p>
        </p:txBody>
      </p:sp>
    </p:spTree>
    <p:extLst>
      <p:ext uri="{BB962C8B-B14F-4D97-AF65-F5344CB8AC3E}">
        <p14:creationId xmlns:p14="http://schemas.microsoft.com/office/powerpoint/2010/main" val="112936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653445-4BF3-A270-271B-03541CB92271}"/>
              </a:ext>
            </a:extLst>
          </p:cNvPr>
          <p:cNvSpPr txBox="1"/>
          <p:nvPr/>
        </p:nvSpPr>
        <p:spPr>
          <a:xfrm>
            <a:off x="1038922" y="1166842"/>
            <a:ext cx="10114156" cy="4616648"/>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¿Y si hablamos de Desarrollo Sostenible?</a:t>
            </a:r>
          </a:p>
          <a:p>
            <a:endParaRPr lang="es-ES" b="1"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El concepto de DS incluyó, desde su inicio, la naturaleza humana como uno de sus componentes (WCED, 1987).</a:t>
            </a:r>
          </a:p>
          <a:p>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Desarrollo sostenible: tres sustentabilidades:</a:t>
            </a:r>
          </a:p>
          <a:p>
            <a:endParaRPr lang="es-ES" dirty="0">
              <a:latin typeface="Arial" panose="020B0604020202020204" pitchFamily="34" charset="0"/>
              <a:cs typeface="Arial" panose="020B0604020202020204" pitchFamily="34" charset="0"/>
            </a:endParaRPr>
          </a:p>
          <a:p>
            <a:pPr marL="2598738" indent="-285750">
              <a:buFont typeface="Arial" panose="020B0604020202020204" pitchFamily="34" charset="0"/>
              <a:buChar char="•"/>
            </a:pPr>
            <a:r>
              <a:rPr lang="es-ES" b="1" dirty="0">
                <a:latin typeface="Arial" panose="020B0604020202020204" pitchFamily="34" charset="0"/>
                <a:cs typeface="Arial" panose="020B0604020202020204" pitchFamily="34" charset="0"/>
              </a:rPr>
              <a:t>La sustentabilidad económica </a:t>
            </a:r>
          </a:p>
          <a:p>
            <a:pPr marL="2598738" indent="-285750">
              <a:buFont typeface="Arial" panose="020B0604020202020204" pitchFamily="34" charset="0"/>
              <a:buChar char="•"/>
            </a:pPr>
            <a:r>
              <a:rPr lang="es-ES" b="1" dirty="0">
                <a:latin typeface="Arial" panose="020B0604020202020204" pitchFamily="34" charset="0"/>
                <a:cs typeface="Arial" panose="020B0604020202020204" pitchFamily="34" charset="0"/>
              </a:rPr>
              <a:t>La sustentabilidad ecológica </a:t>
            </a:r>
          </a:p>
          <a:p>
            <a:pPr marL="2598738" indent="-285750">
              <a:buFont typeface="Arial" panose="020B0604020202020204" pitchFamily="34" charset="0"/>
              <a:buChar char="•"/>
            </a:pPr>
            <a:r>
              <a:rPr lang="es-ES" b="1" dirty="0">
                <a:latin typeface="Arial" panose="020B0604020202020204" pitchFamily="34" charset="0"/>
                <a:cs typeface="Arial" panose="020B0604020202020204" pitchFamily="34" charset="0"/>
              </a:rPr>
              <a:t>La sustentabilidad social</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cuestión ambiental no puede reducirse a la depredación y contaminación, también tiene que abarcar la pobreza, la inequidad y otras variables sociales. </a:t>
            </a:r>
          </a:p>
          <a:p>
            <a:endParaRPr lang="es-ES"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La paradoja de la sustentabilidad ecológica y la insustentabilidad social</a:t>
            </a:r>
          </a:p>
          <a:p>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08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F5A7AE4-35FB-E69F-0228-7F7311F5E56A}"/>
              </a:ext>
            </a:extLst>
          </p:cNvPr>
          <p:cNvSpPr txBox="1"/>
          <p:nvPr/>
        </p:nvSpPr>
        <p:spPr>
          <a:xfrm>
            <a:off x="973408" y="1028343"/>
            <a:ext cx="9888344" cy="5355312"/>
          </a:xfrm>
          <a:prstGeom prst="rect">
            <a:avLst/>
          </a:prstGeom>
          <a:noFill/>
        </p:spPr>
        <p:txBody>
          <a:bodyPr wrap="square">
            <a:spAutoFit/>
          </a:bodyPr>
          <a:lstStyle/>
          <a:p>
            <a:pPr algn="just"/>
            <a:r>
              <a:rPr lang="es-ES" b="1" dirty="0">
                <a:latin typeface="Arial" panose="020B0604020202020204" pitchFamily="34" charset="0"/>
                <a:cs typeface="Arial" panose="020B0604020202020204" pitchFamily="34" charset="0"/>
              </a:rPr>
              <a:t>La sustentabilidad ecológica </a:t>
            </a:r>
            <a:r>
              <a:rPr lang="es-ES" dirty="0">
                <a:latin typeface="Arial" panose="020B0604020202020204" pitchFamily="34" charset="0"/>
                <a:cs typeface="Arial" panose="020B0604020202020204" pitchFamily="34" charset="0"/>
              </a:rPr>
              <a:t>tiene parámetros claros: la naturaleza prístina, cuanto más lejos de ella más insustentable, cuanto más cerca más sustentable (Pimentel et al., 2000).</a:t>
            </a:r>
          </a:p>
          <a:p>
            <a:endParaRPr lang="es-ES"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La sustentabilidad económica</a:t>
            </a:r>
            <a:r>
              <a:rPr lang="es-ES" dirty="0">
                <a:latin typeface="Arial" panose="020B0604020202020204" pitchFamily="34" charset="0"/>
                <a:cs typeface="Arial" panose="020B0604020202020204" pitchFamily="34" charset="0"/>
              </a:rPr>
              <a:t>: bajo el régimen de producción capitalista, el mercado se encarga de expurgar aquellas empresas que no son competitivas.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El problema se presenta con </a:t>
            </a:r>
            <a:r>
              <a:rPr lang="es-ES" b="1" dirty="0">
                <a:latin typeface="Arial" panose="020B0604020202020204" pitchFamily="34" charset="0"/>
                <a:cs typeface="Arial" panose="020B0604020202020204" pitchFamily="34" charset="0"/>
              </a:rPr>
              <a:t>la sustentabilidad social</a:t>
            </a:r>
            <a:r>
              <a:rPr lang="es-ES" dirty="0">
                <a:latin typeface="Arial" panose="020B0604020202020204" pitchFamily="34" charset="0"/>
                <a:cs typeface="Arial" panose="020B0604020202020204" pitchFamily="34" charset="0"/>
              </a:rPr>
              <a:t>: hasta fines del siglo XX las agencias de desarrollo utilizaban dos variables clave para analizar la sustentabilidad social: pobreza e incremento poblacional (</a:t>
            </a:r>
            <a:r>
              <a:rPr lang="es-ES" dirty="0" err="1">
                <a:latin typeface="Arial" panose="020B0604020202020204" pitchFamily="34" charset="0"/>
                <a:cs typeface="Arial" panose="020B0604020202020204" pitchFamily="34" charset="0"/>
              </a:rPr>
              <a:t>Angelsen</a:t>
            </a:r>
            <a:r>
              <a:rPr lang="es-ES" dirty="0">
                <a:latin typeface="Arial" panose="020B0604020202020204" pitchFamily="34" charset="0"/>
                <a:cs typeface="Arial" panose="020B0604020202020204" pitchFamily="34" charset="0"/>
              </a:rPr>
              <a:t>, 1997). </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Pero se mostraba evidente que el interés no era la pobreza o el incremento poblacional en sí mismos, sino el hecho de que </a:t>
            </a:r>
            <a:r>
              <a:rPr lang="es-ES" b="1" dirty="0">
                <a:latin typeface="Arial" panose="020B0604020202020204" pitchFamily="34" charset="0"/>
                <a:cs typeface="Arial" panose="020B0604020202020204" pitchFamily="34" charset="0"/>
              </a:rPr>
              <a:t>los pobres degradan el medio ambiente porque no disponen de los recursos económicos necesarios para una explotación de largo alcance</a:t>
            </a:r>
            <a:r>
              <a:rPr lang="es-ES" dirty="0">
                <a:latin typeface="Arial" panose="020B0604020202020204" pitchFamily="34" charset="0"/>
                <a:cs typeface="Arial" panose="020B0604020202020204" pitchFamily="34" charset="0"/>
              </a:rPr>
              <a:t>.</a:t>
            </a:r>
          </a:p>
          <a:p>
            <a:endParaRPr lang="es-ES" dirty="0">
              <a:latin typeface="Arial" panose="020B0604020202020204" pitchFamily="34" charset="0"/>
              <a:cs typeface="Arial" panose="020B0604020202020204" pitchFamily="34" charset="0"/>
            </a:endParaRPr>
          </a:p>
          <a:p>
            <a:pPr algn="l"/>
            <a:r>
              <a:rPr lang="es-ES" dirty="0">
                <a:latin typeface="Arial" panose="020B0604020202020204" pitchFamily="34" charset="0"/>
                <a:cs typeface="Arial" panose="020B0604020202020204" pitchFamily="34" charset="0"/>
              </a:rPr>
              <a:t>Sustentabilidad social como puente para la sustentabilidad ecológica . </a:t>
            </a:r>
            <a:r>
              <a:rPr lang="es-ES" sz="1800" b="0" i="0" u="none" strike="noStrike" baseline="0" dirty="0">
                <a:solidFill>
                  <a:srgbClr val="231F20"/>
                </a:solidFill>
                <a:latin typeface="Arial" panose="020B0604020202020204" pitchFamily="34" charset="0"/>
                <a:cs typeface="Arial" panose="020B0604020202020204" pitchFamily="34" charset="0"/>
              </a:rPr>
              <a:t>Stiglitz, 1999; Anand y Sen, 2000; </a:t>
            </a:r>
            <a:r>
              <a:rPr lang="es-ES" sz="1800" b="0" i="0" u="none" strike="noStrike" baseline="0" dirty="0" err="1">
                <a:solidFill>
                  <a:srgbClr val="231F20"/>
                </a:solidFill>
                <a:latin typeface="Arial" panose="020B0604020202020204" pitchFamily="34" charset="0"/>
                <a:cs typeface="Arial" panose="020B0604020202020204" pitchFamily="34" charset="0"/>
              </a:rPr>
              <a:t>Foladori</a:t>
            </a:r>
            <a:r>
              <a:rPr lang="es-ES" sz="1800" b="0" i="0" u="none" strike="noStrike" baseline="0" dirty="0">
                <a:solidFill>
                  <a:srgbClr val="231F20"/>
                </a:solidFill>
                <a:latin typeface="Arial" panose="020B0604020202020204" pitchFamily="34" charset="0"/>
                <a:cs typeface="Arial" panose="020B0604020202020204" pitchFamily="34" charset="0"/>
              </a:rPr>
              <a:t> y </a:t>
            </a:r>
            <a:r>
              <a:rPr lang="es-ES" sz="1800" b="0" i="0" u="none" strike="noStrike" baseline="0" dirty="0" err="1">
                <a:solidFill>
                  <a:srgbClr val="231F20"/>
                </a:solidFill>
                <a:latin typeface="Arial" panose="020B0604020202020204" pitchFamily="34" charset="0"/>
                <a:cs typeface="Arial" panose="020B0604020202020204" pitchFamily="34" charset="0"/>
              </a:rPr>
              <a:t>Tommasino</a:t>
            </a:r>
            <a:r>
              <a:rPr lang="es-ES" sz="1800" b="0" i="0" u="none" strike="noStrike" baseline="0" dirty="0">
                <a:solidFill>
                  <a:srgbClr val="231F20"/>
                </a:solidFill>
                <a:latin typeface="Arial" panose="020B0604020202020204" pitchFamily="34" charset="0"/>
                <a:cs typeface="Arial" panose="020B0604020202020204" pitchFamily="34" charset="0"/>
              </a:rPr>
              <a:t>, 2000.</a:t>
            </a:r>
          </a:p>
          <a:p>
            <a:pPr algn="l"/>
            <a:endParaRPr lang="es-ES"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A fines del siglo XX:  </a:t>
            </a:r>
            <a:r>
              <a:rPr lang="es-ES" b="1" dirty="0">
                <a:solidFill>
                  <a:srgbClr val="231F20"/>
                </a:solidFill>
                <a:latin typeface="Arial" panose="020B0604020202020204" pitchFamily="34" charset="0"/>
                <a:cs typeface="Arial" panose="020B0604020202020204" pitchFamily="34" charset="0"/>
              </a:rPr>
              <a:t>La </a:t>
            </a:r>
            <a:r>
              <a:rPr lang="es-ES" sz="1800" b="1" i="0" u="none" strike="noStrike" baseline="0" dirty="0">
                <a:solidFill>
                  <a:srgbClr val="231F20"/>
                </a:solidFill>
                <a:latin typeface="Arial" panose="020B0604020202020204" pitchFamily="34" charset="0"/>
                <a:cs typeface="Arial" panose="020B0604020202020204" pitchFamily="34" charset="0"/>
              </a:rPr>
              <a:t>participación social pasó a ser la variable clave para determinar la </a:t>
            </a:r>
          </a:p>
          <a:p>
            <a:pPr algn="l"/>
            <a:r>
              <a:rPr lang="es-ES" b="1" dirty="0">
                <a:solidFill>
                  <a:srgbClr val="231F20"/>
                </a:solidFill>
                <a:latin typeface="Arial" panose="020B0604020202020204" pitchFamily="34" charset="0"/>
                <a:cs typeface="Arial" panose="020B0604020202020204" pitchFamily="34" charset="0"/>
              </a:rPr>
              <a:t>                                  </a:t>
            </a:r>
            <a:r>
              <a:rPr lang="es-ES" sz="1800" b="1" i="0" u="none" strike="noStrike" baseline="0" dirty="0">
                <a:solidFill>
                  <a:srgbClr val="231F20"/>
                </a:solidFill>
                <a:latin typeface="Arial" panose="020B0604020202020204" pitchFamily="34" charset="0"/>
                <a:cs typeface="Arial" panose="020B0604020202020204" pitchFamily="34" charset="0"/>
              </a:rPr>
              <a:t>sustentabilidad social</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69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FF2C0F-9859-8FCE-2629-863942D9820D}"/>
              </a:ext>
            </a:extLst>
          </p:cNvPr>
          <p:cNvSpPr txBox="1"/>
          <p:nvPr/>
        </p:nvSpPr>
        <p:spPr>
          <a:xfrm>
            <a:off x="962257" y="839233"/>
            <a:ext cx="9910647" cy="5909310"/>
          </a:xfrm>
          <a:prstGeom prst="rect">
            <a:avLst/>
          </a:prstGeom>
          <a:noFill/>
        </p:spPr>
        <p:txBody>
          <a:bodyPr wrap="square">
            <a:spAutoFit/>
          </a:bodyPr>
          <a:lstStyle/>
          <a:p>
            <a:pPr algn="l"/>
            <a:r>
              <a:rPr lang="es-ES" sz="1800" b="1" i="0" u="none" strike="noStrike" baseline="0" dirty="0">
                <a:solidFill>
                  <a:srgbClr val="231F20"/>
                </a:solidFill>
                <a:latin typeface="Arial" panose="020B0604020202020204" pitchFamily="34" charset="0"/>
                <a:cs typeface="Arial" panose="020B0604020202020204" pitchFamily="34" charset="0"/>
              </a:rPr>
              <a:t>En la interpretación técnica las propuestas siempre se refieren a la sustentabilidad ecológica</a:t>
            </a:r>
          </a:p>
          <a:p>
            <a:pPr algn="l"/>
            <a:endParaRPr lang="es-ES"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…“dejar a las futuras generaciones un mundo mejor”…</a:t>
            </a:r>
          </a:p>
          <a:p>
            <a:pPr algn="l"/>
            <a:r>
              <a:rPr lang="es-ES" dirty="0">
                <a:solidFill>
                  <a:srgbClr val="231F20"/>
                </a:solidFill>
                <a:latin typeface="Arial" panose="020B0604020202020204" pitchFamily="34" charset="0"/>
                <a:cs typeface="Arial" panose="020B0604020202020204" pitchFamily="34" charset="0"/>
              </a:rPr>
              <a:t>…</a:t>
            </a:r>
            <a:r>
              <a:rPr lang="es-ES" sz="1800" b="0" i="0" u="none" strike="noStrike" baseline="0" dirty="0">
                <a:solidFill>
                  <a:srgbClr val="231F20"/>
                </a:solidFill>
                <a:latin typeface="Arial" panose="020B0604020202020204" pitchFamily="34" charset="0"/>
                <a:cs typeface="Arial" panose="020B0604020202020204" pitchFamily="34" charset="0"/>
              </a:rPr>
              <a:t> “capacitar mejor a las presentes generaciones para hacerlas menos vulnerables frente al futuro” (</a:t>
            </a:r>
            <a:r>
              <a:rPr lang="es-ES" sz="1800" b="0" i="0" u="none" strike="noStrike" baseline="0" dirty="0" err="1">
                <a:solidFill>
                  <a:srgbClr val="231F20"/>
                </a:solidFill>
                <a:latin typeface="Arial" panose="020B0604020202020204" pitchFamily="34" charset="0"/>
                <a:cs typeface="Arial" panose="020B0604020202020204" pitchFamily="34" charset="0"/>
              </a:rPr>
              <a:t>Foladori</a:t>
            </a:r>
            <a:r>
              <a:rPr lang="es-ES" sz="1800" b="0" i="0" u="none" strike="noStrike" baseline="0" dirty="0">
                <a:solidFill>
                  <a:srgbClr val="231F20"/>
                </a:solidFill>
                <a:latin typeface="Arial" panose="020B0604020202020204" pitchFamily="34" charset="0"/>
                <a:cs typeface="Arial" panose="020B0604020202020204" pitchFamily="34" charset="0"/>
              </a:rPr>
              <a:t>, 2002)…</a:t>
            </a:r>
          </a:p>
          <a:p>
            <a:pPr algn="l"/>
            <a:endParaRPr lang="es-ES" dirty="0">
              <a:solidFill>
                <a:srgbClr val="231F20"/>
              </a:solidFill>
              <a:latin typeface="Arial" panose="020B0604020202020204" pitchFamily="34" charset="0"/>
              <a:cs typeface="Arial" panose="020B0604020202020204" pitchFamily="34" charset="0"/>
            </a:endParaRPr>
          </a:p>
          <a:p>
            <a:pPr algn="l"/>
            <a:r>
              <a:rPr lang="es-ES" dirty="0">
                <a:solidFill>
                  <a:srgbClr val="231F20"/>
                </a:solidFill>
                <a:latin typeface="Arial" panose="020B0604020202020204" pitchFamily="34" charset="0"/>
                <a:cs typeface="Arial" panose="020B0604020202020204" pitchFamily="34" charset="0"/>
              </a:rPr>
              <a:t>El término participación social devino en empoderamiento</a:t>
            </a:r>
          </a:p>
          <a:p>
            <a:pPr algn="l"/>
            <a:endParaRPr lang="es-ES"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err="1">
                <a:solidFill>
                  <a:srgbClr val="231F20"/>
                </a:solidFill>
                <a:latin typeface="Arial" panose="020B0604020202020204" pitchFamily="34" charset="0"/>
                <a:cs typeface="Arial" panose="020B0604020202020204" pitchFamily="34" charset="0"/>
              </a:rPr>
              <a:t>Pretty</a:t>
            </a:r>
            <a:r>
              <a:rPr lang="es-ES" sz="1800" b="0" i="0" u="none" strike="noStrike" baseline="0" dirty="0">
                <a:solidFill>
                  <a:srgbClr val="231F20"/>
                </a:solidFill>
                <a:latin typeface="Arial" panose="020B0604020202020204" pitchFamily="34" charset="0"/>
                <a:cs typeface="Arial" panose="020B0604020202020204" pitchFamily="34" charset="0"/>
              </a:rPr>
              <a:t> (1995) … ni el empoderamiento, ni la gobernanza significan por sí mismos, alteraciones en las relaciones de propiedad y apropiación o sea de las relaciones sociales de producción. (la pobreza y la desigualdad continúan)</a:t>
            </a:r>
          </a:p>
          <a:p>
            <a:pPr algn="l"/>
            <a:endParaRPr lang="es-ES"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Mayor conciencia social y organización: posibilidades para la transformación a través de la reivindicación de justicia social, equidad, y mejoramiento de las condiciones de vida.</a:t>
            </a:r>
          </a:p>
          <a:p>
            <a:pPr algn="l"/>
            <a:endParaRPr lang="es-ES" sz="1800" b="0" i="0" u="none" strike="noStrike" baseline="0" dirty="0">
              <a:solidFill>
                <a:srgbClr val="231F20"/>
              </a:solidFill>
              <a:latin typeface="Arial" panose="020B0604020202020204" pitchFamily="34" charset="0"/>
              <a:cs typeface="Arial" panose="020B0604020202020204" pitchFamily="34" charset="0"/>
            </a:endParaRPr>
          </a:p>
          <a:p>
            <a:pPr algn="l"/>
            <a:r>
              <a:rPr lang="es-ES" sz="1800" b="1" i="0" u="none" strike="noStrike" baseline="0" dirty="0">
                <a:solidFill>
                  <a:srgbClr val="231F20"/>
                </a:solidFill>
                <a:latin typeface="Arial" panose="020B0604020202020204" pitchFamily="34" charset="0"/>
                <a:cs typeface="Arial" panose="020B0604020202020204" pitchFamily="34" charset="0"/>
              </a:rPr>
              <a:t>Propuestas alternativas: </a:t>
            </a:r>
          </a:p>
          <a:p>
            <a:pPr marL="2687638" algn="l">
              <a:buFont typeface="Arial" panose="020B0604020202020204" pitchFamily="34" charset="0"/>
              <a:buChar char="•"/>
            </a:pPr>
            <a:r>
              <a:rPr lang="es-ES" b="1" dirty="0">
                <a:solidFill>
                  <a:srgbClr val="231F20"/>
                </a:solidFill>
                <a:latin typeface="Arial" panose="020B0604020202020204" pitchFamily="34" charset="0"/>
                <a:cs typeface="Arial" panose="020B0604020202020204" pitchFamily="34" charset="0"/>
              </a:rPr>
              <a:t> </a:t>
            </a:r>
            <a:r>
              <a:rPr lang="es-ES" dirty="0">
                <a:solidFill>
                  <a:srgbClr val="231F20"/>
                </a:solidFill>
                <a:latin typeface="Arial" panose="020B0604020202020204" pitchFamily="34" charset="0"/>
                <a:cs typeface="Arial" panose="020B0604020202020204" pitchFamily="34" charset="0"/>
              </a:rPr>
              <a:t>U</a:t>
            </a:r>
            <a:r>
              <a:rPr lang="es-ES" sz="1800" b="0" i="0" u="none" strike="noStrike" baseline="0" dirty="0">
                <a:solidFill>
                  <a:srgbClr val="231F20"/>
                </a:solidFill>
                <a:latin typeface="Arial" panose="020B0604020202020204" pitchFamily="34" charset="0"/>
                <a:cs typeface="Arial" panose="020B0604020202020204" pitchFamily="34" charset="0"/>
              </a:rPr>
              <a:t>tilización de materias primas renovables</a:t>
            </a:r>
          </a:p>
          <a:p>
            <a:pPr marL="2687638" algn="l">
              <a:buFont typeface="Arial" panose="020B0604020202020204" pitchFamily="34" charset="0"/>
              <a:buChar char="•"/>
            </a:pPr>
            <a:r>
              <a:rPr lang="es-ES" dirty="0">
                <a:solidFill>
                  <a:srgbClr val="231F20"/>
                </a:solidFill>
                <a:latin typeface="Arial" panose="020B0604020202020204" pitchFamily="34" charset="0"/>
                <a:cs typeface="Arial" panose="020B0604020202020204" pitchFamily="34" charset="0"/>
              </a:rPr>
              <a:t> E</a:t>
            </a:r>
            <a:r>
              <a:rPr lang="es-ES" sz="1800" b="0" i="0" u="none" strike="noStrike" baseline="0" dirty="0">
                <a:solidFill>
                  <a:srgbClr val="231F20"/>
                </a:solidFill>
                <a:latin typeface="Arial" panose="020B0604020202020204" pitchFamily="34" charset="0"/>
                <a:cs typeface="Arial" panose="020B0604020202020204" pitchFamily="34" charset="0"/>
              </a:rPr>
              <a:t>nergías limpias</a:t>
            </a:r>
          </a:p>
          <a:p>
            <a:pPr marL="2687638" algn="l">
              <a:buFont typeface="Arial" panose="020B0604020202020204" pitchFamily="34" charset="0"/>
              <a:buChar char="•"/>
            </a:pPr>
            <a:r>
              <a:rPr lang="es-ES" dirty="0">
                <a:solidFill>
                  <a:srgbClr val="231F20"/>
                </a:solidFill>
                <a:latin typeface="Arial" panose="020B0604020202020204" pitchFamily="34" charset="0"/>
                <a:cs typeface="Arial" panose="020B0604020202020204" pitchFamily="34" charset="0"/>
              </a:rPr>
              <a:t> A</a:t>
            </a:r>
            <a:r>
              <a:rPr lang="es-ES" sz="1800" b="0" i="0" u="none" strike="noStrike" baseline="0" dirty="0">
                <a:solidFill>
                  <a:srgbClr val="231F20"/>
                </a:solidFill>
                <a:latin typeface="Arial" panose="020B0604020202020204" pitchFamily="34" charset="0"/>
                <a:cs typeface="Arial" panose="020B0604020202020204" pitchFamily="34" charset="0"/>
              </a:rPr>
              <a:t>groecología</a:t>
            </a:r>
          </a:p>
          <a:p>
            <a:pPr algn="l"/>
            <a:endParaRPr lang="es-ES" dirty="0">
              <a:solidFill>
                <a:srgbClr val="231F20"/>
              </a:solidFill>
              <a:latin typeface="Plantin-Light"/>
            </a:endParaRPr>
          </a:p>
        </p:txBody>
      </p:sp>
    </p:spTree>
    <p:extLst>
      <p:ext uri="{BB962C8B-B14F-4D97-AF65-F5344CB8AC3E}">
        <p14:creationId xmlns:p14="http://schemas.microsoft.com/office/powerpoint/2010/main" val="403733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8A5C13-1591-3048-C320-D68C55541B8E}"/>
              </a:ext>
            </a:extLst>
          </p:cNvPr>
          <p:cNvSpPr txBox="1"/>
          <p:nvPr/>
        </p:nvSpPr>
        <p:spPr>
          <a:xfrm>
            <a:off x="1170878" y="992459"/>
            <a:ext cx="10013795" cy="535531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En la interpretación consumista y técnica</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Los problemas son resultado del consumo excesivo de los recursos finitos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La capacidad limitada de los ecosistemas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Los deshechos generados por la producción y el consumo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preocupación sigue siendo la sustentabilidad ecológica</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Las propuestas giran alrededor de: </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Limitar el consumo</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Hacer cambios en los sistemas de producción</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Hacer </a:t>
            </a:r>
            <a:r>
              <a:rPr lang="es-ES" b="0" i="0" u="none" strike="noStrike" baseline="0" dirty="0">
                <a:latin typeface="Arial" panose="020B0604020202020204" pitchFamily="34" charset="0"/>
                <a:cs typeface="Arial" panose="020B0604020202020204" pitchFamily="34" charset="0"/>
              </a:rPr>
              <a:t>productos más duraderos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T</a:t>
            </a:r>
            <a:r>
              <a:rPr lang="es-ES" b="0" i="0" u="none" strike="noStrike" baseline="0" dirty="0">
                <a:latin typeface="Arial" panose="020B0604020202020204" pitchFamily="34" charset="0"/>
                <a:cs typeface="Arial" panose="020B0604020202020204" pitchFamily="34" charset="0"/>
              </a:rPr>
              <a:t>ecnologías más eficientes y limpias en el uso de los recursos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Evitar la contaminación o depredación de los RRNN</a:t>
            </a:r>
            <a:endParaRPr lang="es-ES" b="0"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b="0" i="0" u="none" strike="noStrike" baseline="0" dirty="0">
              <a:latin typeface="Arial" panose="020B0604020202020204" pitchFamily="34" charset="0"/>
              <a:cs typeface="Arial" panose="020B0604020202020204" pitchFamily="34" charset="0"/>
            </a:endParaRPr>
          </a:p>
          <a:p>
            <a:pPr algn="l"/>
            <a:r>
              <a:rPr lang="es-ES" dirty="0">
                <a:latin typeface="Arial" panose="020B0604020202020204" pitchFamily="34" charset="0"/>
                <a:cs typeface="Arial" panose="020B0604020202020204" pitchFamily="34" charset="0"/>
              </a:rPr>
              <a:t>En ninguna de las dos interpretaciones se discuten las relaciones sociales capitalistas</a:t>
            </a:r>
          </a:p>
          <a:p>
            <a:pPr algn="l"/>
            <a:endParaRPr lang="es-ES" dirty="0"/>
          </a:p>
        </p:txBody>
      </p:sp>
    </p:spTree>
    <p:extLst>
      <p:ext uri="{BB962C8B-B14F-4D97-AF65-F5344CB8AC3E}">
        <p14:creationId xmlns:p14="http://schemas.microsoft.com/office/powerpoint/2010/main" val="338824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8FDD12-4CE4-6D16-8551-B0AE0788CA9C}"/>
              </a:ext>
            </a:extLst>
          </p:cNvPr>
          <p:cNvSpPr txBox="1"/>
          <p:nvPr/>
        </p:nvSpPr>
        <p:spPr>
          <a:xfrm>
            <a:off x="1001286" y="951627"/>
            <a:ext cx="10189427" cy="5355312"/>
          </a:xfrm>
          <a:prstGeom prst="rect">
            <a:avLst/>
          </a:prstGeom>
          <a:noFill/>
        </p:spPr>
        <p:txBody>
          <a:bodyPr wrap="square">
            <a:spAutoFit/>
          </a:bodyPr>
          <a:lstStyle/>
          <a:p>
            <a:pPr algn="l"/>
            <a:r>
              <a:rPr lang="es-ES" sz="1800" b="1" i="0" u="none" strike="noStrike" baseline="0" dirty="0">
                <a:solidFill>
                  <a:srgbClr val="231F20"/>
                </a:solidFill>
                <a:latin typeface="Arial" panose="020B0604020202020204" pitchFamily="34" charset="0"/>
                <a:cs typeface="Arial" panose="020B0604020202020204" pitchFamily="34" charset="0"/>
              </a:rPr>
              <a:t>La interpretación clasista</a:t>
            </a:r>
          </a:p>
          <a:p>
            <a:pPr algn="l"/>
            <a:endParaRPr lang="es-ES"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Ni las alternativas de tecnologías ambientalmente benignas ni la reducción del consumo de los países ricos son una alternativa para los pobres y trabajadores del mundo. </a:t>
            </a:r>
          </a:p>
          <a:p>
            <a:pPr algn="l"/>
            <a:endParaRPr lang="es-ES" sz="1800" b="0" i="0" u="none" strike="noStrike" baseline="0"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Son propuestas razonables, pero el contexto capitalista en el cual se inscriben las convierte en limitadas para los intereses de los pobres y trabajadores del mundo</a:t>
            </a:r>
          </a:p>
          <a:p>
            <a:pPr algn="l"/>
            <a:endParaRPr lang="es-ES"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EL MARCO CAPITALISTA DEL DESARROLLO SUSTENTABLE PERPETÚA LA INSUSTENTABILIDAD SOCIAL</a:t>
            </a:r>
          </a:p>
          <a:p>
            <a:pPr algn="l"/>
            <a:endParaRPr lang="es-ES" dirty="0">
              <a:solidFill>
                <a:srgbClr val="231F20"/>
              </a:solidFill>
              <a:latin typeface="Arial" panose="020B0604020202020204" pitchFamily="34" charset="0"/>
              <a:cs typeface="Arial" panose="020B0604020202020204" pitchFamily="34" charset="0"/>
            </a:endParaRPr>
          </a:p>
          <a:p>
            <a:pPr algn="l"/>
            <a:r>
              <a:rPr lang="es-ES" dirty="0">
                <a:solidFill>
                  <a:srgbClr val="231F20"/>
                </a:solidFill>
                <a:latin typeface="Arial" panose="020B0604020202020204" pitchFamily="34" charset="0"/>
                <a:cs typeface="Arial" panose="020B0604020202020204" pitchFamily="34" charset="0"/>
              </a:rPr>
              <a:t>Las tecnologías verdes o limpias se incorporan a las dinámicas de la producción, principalmente en los países desarrollados</a:t>
            </a:r>
          </a:p>
          <a:p>
            <a:pPr algn="l"/>
            <a:endParaRPr lang="es-ES" dirty="0">
              <a:latin typeface="Arial" panose="020B0604020202020204" pitchFamily="34" charset="0"/>
              <a:cs typeface="Arial" panose="020B0604020202020204" pitchFamily="34" charset="0"/>
            </a:endParaRPr>
          </a:p>
          <a:p>
            <a:pPr algn="l"/>
            <a:r>
              <a:rPr lang="es-ES" dirty="0">
                <a:latin typeface="Arial" panose="020B0604020202020204" pitchFamily="34" charset="0"/>
                <a:cs typeface="Arial" panose="020B0604020202020204" pitchFamily="34" charset="0"/>
              </a:rPr>
              <a:t>Pero… avanzan la pobreza y la explotación</a:t>
            </a:r>
          </a:p>
          <a:p>
            <a:pPr algn="l"/>
            <a:endParaRPr lang="es-ES" dirty="0">
              <a:latin typeface="Arial" panose="020B0604020202020204" pitchFamily="34" charset="0"/>
              <a:cs typeface="Arial" panose="020B0604020202020204" pitchFamily="34" charset="0"/>
            </a:endParaRPr>
          </a:p>
          <a:p>
            <a:pPr algn="l"/>
            <a:r>
              <a:rPr lang="es-ES" dirty="0">
                <a:latin typeface="Arial" panose="020B0604020202020204" pitchFamily="34" charset="0"/>
                <a:cs typeface="Arial" panose="020B0604020202020204" pitchFamily="34" charset="0"/>
              </a:rPr>
              <a:t>Avanza la sustentabilidad ecológica retrocede la sustentabilidad social por los efectos de la acumulación de capital</a:t>
            </a:r>
          </a:p>
          <a:p>
            <a:pPr algn="l"/>
            <a:endParaRPr lang="es-ES" dirty="0"/>
          </a:p>
        </p:txBody>
      </p:sp>
    </p:spTree>
    <p:extLst>
      <p:ext uri="{BB962C8B-B14F-4D97-AF65-F5344CB8AC3E}">
        <p14:creationId xmlns:p14="http://schemas.microsoft.com/office/powerpoint/2010/main" val="409678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538633-3E62-D64C-4C45-E9D2EF329561}"/>
              </a:ext>
            </a:extLst>
          </p:cNvPr>
          <p:cNvSpPr txBox="1"/>
          <p:nvPr/>
        </p:nvSpPr>
        <p:spPr>
          <a:xfrm>
            <a:off x="825190" y="802889"/>
            <a:ext cx="10794381" cy="5509200"/>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Conviven dos lógicas paralelas …  persiste la paradoja</a:t>
            </a:r>
          </a:p>
          <a:p>
            <a:endParaRPr lang="es-ES" sz="800" dirty="0">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Creciente conciencia ambiental que se impone poco a poco mediante políticas específicas ambientales</a:t>
            </a:r>
          </a:p>
          <a:p>
            <a:pPr algn="l"/>
            <a:endParaRPr lang="es-ES" sz="800"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Preocupación por:</a:t>
            </a:r>
          </a:p>
          <a:p>
            <a:pPr algn="l"/>
            <a:endParaRPr lang="es-ES" sz="800" b="0" i="0" u="none" strike="noStrike" baseline="0" dirty="0">
              <a:solidFill>
                <a:srgbClr val="231F20"/>
              </a:solidFill>
              <a:latin typeface="Arial" panose="020B0604020202020204" pitchFamily="34" charset="0"/>
              <a:cs typeface="Arial" panose="020B0604020202020204" pitchFamily="34" charset="0"/>
            </a:endParaRPr>
          </a:p>
          <a:p>
            <a:pPr marL="803275" indent="277813" algn="l">
              <a:buFont typeface="Arial" panose="020B0604020202020204" pitchFamily="34" charset="0"/>
              <a:buChar char="•"/>
            </a:pPr>
            <a:r>
              <a:rPr lang="es-ES" dirty="0">
                <a:solidFill>
                  <a:srgbClr val="231F20"/>
                </a:solidFill>
                <a:latin typeface="Arial" panose="020B0604020202020204" pitchFamily="34" charset="0"/>
                <a:cs typeface="Arial" panose="020B0604020202020204" pitchFamily="34" charset="0"/>
              </a:rPr>
              <a:t>El posible </a:t>
            </a:r>
            <a:r>
              <a:rPr lang="es-ES" sz="1800" b="0" i="0" u="none" strike="noStrike" baseline="0" dirty="0">
                <a:solidFill>
                  <a:srgbClr val="231F20"/>
                </a:solidFill>
                <a:latin typeface="Arial" panose="020B0604020202020204" pitchFamily="34" charset="0"/>
                <a:cs typeface="Arial" panose="020B0604020202020204" pitchFamily="34" charset="0"/>
              </a:rPr>
              <a:t>agotamiento de los recursos naturales </a:t>
            </a:r>
          </a:p>
          <a:p>
            <a:pPr marL="803275" indent="277813" algn="l">
              <a:buFont typeface="Arial" panose="020B0604020202020204" pitchFamily="34" charset="0"/>
              <a:buChar char="•"/>
            </a:pPr>
            <a:r>
              <a:rPr lang="es-ES" dirty="0">
                <a:solidFill>
                  <a:srgbClr val="231F20"/>
                </a:solidFill>
                <a:latin typeface="Arial" panose="020B0604020202020204" pitchFamily="34" charset="0"/>
                <a:cs typeface="Arial" panose="020B0604020202020204" pitchFamily="34" charset="0"/>
              </a:rPr>
              <a:t>L</a:t>
            </a:r>
            <a:r>
              <a:rPr lang="es-ES" sz="1800" b="0" i="0" u="none" strike="noStrike" baseline="0" dirty="0">
                <a:solidFill>
                  <a:srgbClr val="231F20"/>
                </a:solidFill>
                <a:latin typeface="Arial" panose="020B0604020202020204" pitchFamily="34" charset="0"/>
                <a:cs typeface="Arial" panose="020B0604020202020204" pitchFamily="34" charset="0"/>
              </a:rPr>
              <a:t>os efectos de la contaminación sobre la salud humana y de otros seres vivos</a:t>
            </a:r>
          </a:p>
          <a:p>
            <a:pPr marL="803275" indent="277813" algn="l">
              <a:buFont typeface="Arial" panose="020B0604020202020204" pitchFamily="34" charset="0"/>
              <a:buChar char="•"/>
            </a:pPr>
            <a:r>
              <a:rPr lang="es-ES" sz="1800" b="0" i="0" u="none" strike="noStrike" baseline="0" dirty="0">
                <a:solidFill>
                  <a:srgbClr val="231F20"/>
                </a:solidFill>
                <a:latin typeface="Arial" panose="020B0604020202020204" pitchFamily="34" charset="0"/>
                <a:cs typeface="Arial" panose="020B0604020202020204" pitchFamily="34" charset="0"/>
              </a:rPr>
              <a:t>La degradación de los ecosistemas que impide la continuidad de los procesos productivos</a:t>
            </a:r>
            <a:endParaRPr lang="es-ES" dirty="0">
              <a:solidFill>
                <a:srgbClr val="231F20"/>
              </a:solidFill>
              <a:latin typeface="Arial" panose="020B0604020202020204" pitchFamily="34" charset="0"/>
              <a:cs typeface="Arial" panose="020B0604020202020204" pitchFamily="34" charset="0"/>
            </a:endParaRPr>
          </a:p>
          <a:p>
            <a:pPr marL="803275" indent="277813" algn="l">
              <a:buFont typeface="Arial" panose="020B0604020202020204" pitchFamily="34" charset="0"/>
              <a:buChar char="•"/>
            </a:pPr>
            <a:r>
              <a:rPr lang="es-ES" dirty="0">
                <a:solidFill>
                  <a:srgbClr val="231F20"/>
                </a:solidFill>
                <a:latin typeface="Arial" panose="020B0604020202020204" pitchFamily="34" charset="0"/>
                <a:cs typeface="Arial" panose="020B0604020202020204" pitchFamily="34" charset="0"/>
              </a:rPr>
              <a:t>Tendencia </a:t>
            </a:r>
            <a:r>
              <a:rPr lang="es-ES" sz="1800" b="0" i="0" u="none" strike="noStrike" baseline="0" dirty="0">
                <a:solidFill>
                  <a:srgbClr val="231F20"/>
                </a:solidFill>
                <a:latin typeface="Arial" panose="020B0604020202020204" pitchFamily="34" charset="0"/>
                <a:cs typeface="Arial" panose="020B0604020202020204" pitchFamily="34" charset="0"/>
              </a:rPr>
              <a:t>al aumento de la pobreza y la inequidad en el mundo</a:t>
            </a:r>
          </a:p>
          <a:p>
            <a:pPr marL="803275" indent="277813" algn="l"/>
            <a:endParaRPr lang="es-ES" sz="1800" b="0" i="0" u="none" strike="noStrike" baseline="0" dirty="0">
              <a:solidFill>
                <a:srgbClr val="231F20"/>
              </a:solidFill>
              <a:latin typeface="Arial" panose="020B0604020202020204" pitchFamily="34" charset="0"/>
              <a:cs typeface="Arial" panose="020B0604020202020204" pitchFamily="34" charset="0"/>
            </a:endParaRPr>
          </a:p>
          <a:p>
            <a:pPr marL="981075" algn="l"/>
            <a:r>
              <a:rPr lang="es-ES" sz="1800" b="0" i="0" u="none" strike="noStrike" baseline="0" dirty="0">
                <a:solidFill>
                  <a:srgbClr val="231F20"/>
                </a:solidFill>
                <a:latin typeface="Arial" panose="020B0604020202020204" pitchFamily="34" charset="0"/>
                <a:cs typeface="Arial" panose="020B0604020202020204" pitchFamily="34" charset="0"/>
              </a:rPr>
              <a:t>Resultado de las relaciones sociales capitalistas</a:t>
            </a:r>
          </a:p>
          <a:p>
            <a:pPr marL="981075" algn="l"/>
            <a:r>
              <a:rPr lang="es-ES" dirty="0">
                <a:solidFill>
                  <a:srgbClr val="231F20"/>
                </a:solidFill>
                <a:latin typeface="Arial" panose="020B0604020202020204" pitchFamily="34" charset="0"/>
                <a:cs typeface="Arial" panose="020B0604020202020204" pitchFamily="34" charset="0"/>
              </a:rPr>
              <a:t>S</a:t>
            </a:r>
            <a:r>
              <a:rPr lang="es-ES" sz="1800" b="0" i="0" u="none" strike="noStrike" baseline="0" dirty="0">
                <a:solidFill>
                  <a:srgbClr val="231F20"/>
                </a:solidFill>
                <a:latin typeface="Arial" panose="020B0604020202020204" pitchFamily="34" charset="0"/>
                <a:cs typeface="Arial" panose="020B0604020202020204" pitchFamily="34" charset="0"/>
              </a:rPr>
              <a:t>e da con independencia de las mejoras en la sustentabilidad ecológica </a:t>
            </a:r>
          </a:p>
          <a:p>
            <a:pPr marL="981075" algn="l"/>
            <a:endParaRPr lang="es-ES" sz="800" dirty="0">
              <a:solidFill>
                <a:srgbClr val="231F20"/>
              </a:solidFill>
              <a:latin typeface="Arial" panose="020B0604020202020204" pitchFamily="34" charset="0"/>
              <a:cs typeface="Arial" panose="020B0604020202020204" pitchFamily="34" charset="0"/>
            </a:endParaRPr>
          </a:p>
          <a:p>
            <a:pPr algn="l"/>
            <a:r>
              <a:rPr lang="es-ES" dirty="0">
                <a:solidFill>
                  <a:srgbClr val="231F20"/>
                </a:solidFill>
                <a:latin typeface="Arial" panose="020B0604020202020204" pitchFamily="34" charset="0"/>
                <a:cs typeface="Arial" panose="020B0604020202020204" pitchFamily="34" charset="0"/>
              </a:rPr>
              <a:t>OCDE </a:t>
            </a:r>
            <a:r>
              <a:rPr lang="es-ES" sz="1800" b="0" i="0" u="none" strike="noStrike" baseline="0" dirty="0">
                <a:solidFill>
                  <a:srgbClr val="231F20"/>
                </a:solidFill>
                <a:latin typeface="Arial" panose="020B0604020202020204" pitchFamily="34" charset="0"/>
                <a:cs typeface="Arial" panose="020B0604020202020204" pitchFamily="34" charset="0"/>
              </a:rPr>
              <a:t>reporta mejoras en los países miembros en aspectos como calidad del aire, del agua, disminución en los elementos que reducen la capa de ozono, reducción en la captura de peces, mayor eficiencia en el uso de energía por unidad de producto interno bruto e incremento en las áreas protegidas (OECD, 2004).</a:t>
            </a:r>
          </a:p>
          <a:p>
            <a:pPr algn="l"/>
            <a:endParaRPr lang="es-ES" sz="1800" b="0" i="0" u="none" strike="noStrike" baseline="0" dirty="0">
              <a:solidFill>
                <a:srgbClr val="231F20"/>
              </a:solidFill>
              <a:latin typeface="Arial" panose="020B0604020202020204" pitchFamily="34" charset="0"/>
              <a:cs typeface="Arial" panose="020B0604020202020204" pitchFamily="34" charset="0"/>
            </a:endParaRPr>
          </a:p>
          <a:p>
            <a:pPr algn="l"/>
            <a:endParaRPr lang="es-ES" sz="800" b="0" i="0" u="none" strike="noStrike" baseline="0" dirty="0">
              <a:solidFill>
                <a:srgbClr val="231F20"/>
              </a:solidFill>
              <a:latin typeface="Arial" panose="020B0604020202020204" pitchFamily="34" charset="0"/>
              <a:cs typeface="Arial" panose="020B0604020202020204" pitchFamily="34" charset="0"/>
            </a:endParaRPr>
          </a:p>
          <a:p>
            <a:pPr algn="l"/>
            <a:r>
              <a:rPr lang="es-ES" sz="1800" b="0" i="0" u="none" strike="noStrike" baseline="0" dirty="0">
                <a:solidFill>
                  <a:srgbClr val="231F20"/>
                </a:solidFill>
                <a:latin typeface="Arial" panose="020B0604020202020204" pitchFamily="34" charset="0"/>
                <a:cs typeface="Arial" panose="020B0604020202020204" pitchFamily="34" charset="0"/>
              </a:rPr>
              <a:t>Pero, esto se da en un marco de creciente polarización de la riqueza y exclusión de los pobres respecto de los beneficios del desarrollo.</a:t>
            </a:r>
            <a:endParaRPr lang="es-ES" dirty="0"/>
          </a:p>
        </p:txBody>
      </p:sp>
      <p:cxnSp>
        <p:nvCxnSpPr>
          <p:cNvPr id="4" name="Conector recto de flecha 3">
            <a:extLst>
              <a:ext uri="{FF2B5EF4-FFF2-40B4-BE49-F238E27FC236}">
                <a16:creationId xmlns:a16="http://schemas.microsoft.com/office/drawing/2014/main" id="{406807FC-34E2-E557-8A34-260DD86195D1}"/>
              </a:ext>
            </a:extLst>
          </p:cNvPr>
          <p:cNvCxnSpPr>
            <a:cxnSpLocks/>
          </p:cNvCxnSpPr>
          <p:nvPr/>
        </p:nvCxnSpPr>
        <p:spPr>
          <a:xfrm>
            <a:off x="1315844" y="2587083"/>
            <a:ext cx="345688" cy="117046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932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5A8CBA-6196-01E6-757D-1BD1518DF0F3}"/>
              </a:ext>
            </a:extLst>
          </p:cNvPr>
          <p:cNvSpPr txBox="1"/>
          <p:nvPr/>
        </p:nvSpPr>
        <p:spPr>
          <a:xfrm>
            <a:off x="888380" y="1871613"/>
            <a:ext cx="10013795" cy="3477875"/>
          </a:xfrm>
          <a:prstGeom prst="rect">
            <a:avLst/>
          </a:prstGeom>
          <a:noFill/>
        </p:spPr>
        <p:txBody>
          <a:bodyPr wrap="square">
            <a:spAutoFit/>
          </a:bodyPr>
          <a:lstStyle/>
          <a:p>
            <a:pPr algn="ctr"/>
            <a:r>
              <a:rPr lang="es-ES" sz="2000" b="1" i="0" u="none" strike="noStrike" baseline="0" dirty="0">
                <a:solidFill>
                  <a:srgbClr val="231F20"/>
                </a:solidFill>
                <a:latin typeface="Arial" panose="020B0604020202020204" pitchFamily="34" charset="0"/>
                <a:cs typeface="Arial" panose="020B0604020202020204" pitchFamily="34" charset="0"/>
              </a:rPr>
              <a:t>La degradación de la naturaleza humana se acelera con la acumulación y concentración del capital, de manera que los menguados avances en la sustentabilidad ecológica se ven rebasados por la crisis social. </a:t>
            </a:r>
          </a:p>
          <a:p>
            <a:pPr algn="ctr"/>
            <a:endParaRPr lang="es-ES" sz="2000" b="1" dirty="0">
              <a:solidFill>
                <a:srgbClr val="231F20"/>
              </a:solidFill>
              <a:latin typeface="Arial" panose="020B0604020202020204" pitchFamily="34" charset="0"/>
              <a:cs typeface="Arial" panose="020B0604020202020204" pitchFamily="34" charset="0"/>
            </a:endParaRPr>
          </a:p>
          <a:p>
            <a:pPr algn="ctr"/>
            <a:r>
              <a:rPr lang="es-ES" sz="2000" b="1" i="0" u="none" strike="noStrike" baseline="0" dirty="0">
                <a:solidFill>
                  <a:srgbClr val="231F20"/>
                </a:solidFill>
                <a:latin typeface="Arial" panose="020B0604020202020204" pitchFamily="34" charset="0"/>
                <a:cs typeface="Arial" panose="020B0604020202020204" pitchFamily="34" charset="0"/>
              </a:rPr>
              <a:t>Dado que la ganancia es la fuerza que guía la producción, distribución y consumo mundiales, no podrán esperarse avances equilibrados en sustentabilidad ecológica y social. </a:t>
            </a:r>
          </a:p>
          <a:p>
            <a:pPr algn="ctr"/>
            <a:endParaRPr lang="es-ES" sz="2000" b="1" dirty="0">
              <a:solidFill>
                <a:srgbClr val="231F20"/>
              </a:solidFill>
              <a:latin typeface="Arial" panose="020B0604020202020204" pitchFamily="34" charset="0"/>
              <a:cs typeface="Arial" panose="020B0604020202020204" pitchFamily="34" charset="0"/>
            </a:endParaRPr>
          </a:p>
          <a:p>
            <a:pPr algn="ctr"/>
            <a:r>
              <a:rPr lang="es-ES" sz="2000" b="1" i="0" u="none" strike="noStrike" baseline="0" dirty="0">
                <a:solidFill>
                  <a:srgbClr val="231F20"/>
                </a:solidFill>
                <a:latin typeface="Arial" panose="020B0604020202020204" pitchFamily="34" charset="0"/>
                <a:cs typeface="Arial" panose="020B0604020202020204" pitchFamily="34" charset="0"/>
              </a:rPr>
              <a:t>Sólo la reducción de las fuerzas del mercado, que también implicaría modificaciones en las relaciones de producción, podría establecer una relación más equilibrada al interior de la sociedad humana y con la naturaleza externa</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6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95B0F98-11F8-B321-7C9B-166E0EF65F29}"/>
              </a:ext>
            </a:extLst>
          </p:cNvPr>
          <p:cNvPicPr>
            <a:picLocks noChangeAspect="1"/>
          </p:cNvPicPr>
          <p:nvPr/>
        </p:nvPicPr>
        <p:blipFill>
          <a:blip r:embed="rId2"/>
          <a:stretch>
            <a:fillRect/>
          </a:stretch>
        </p:blipFill>
        <p:spPr>
          <a:xfrm>
            <a:off x="1041608" y="874895"/>
            <a:ext cx="1825084" cy="1411257"/>
          </a:xfrm>
          <a:prstGeom prst="rect">
            <a:avLst/>
          </a:prstGeom>
        </p:spPr>
      </p:pic>
      <p:sp>
        <p:nvSpPr>
          <p:cNvPr id="7" name="CuadroTexto 6">
            <a:extLst>
              <a:ext uri="{FF2B5EF4-FFF2-40B4-BE49-F238E27FC236}">
                <a16:creationId xmlns:a16="http://schemas.microsoft.com/office/drawing/2014/main" id="{67CA5961-A72E-AE59-E79E-51CE4584B0DC}"/>
              </a:ext>
            </a:extLst>
          </p:cNvPr>
          <p:cNvSpPr txBox="1"/>
          <p:nvPr/>
        </p:nvSpPr>
        <p:spPr>
          <a:xfrm>
            <a:off x="3558734" y="996543"/>
            <a:ext cx="5230650" cy="738664"/>
          </a:xfrm>
          <a:prstGeom prst="rect">
            <a:avLst/>
          </a:prstGeom>
          <a:noFill/>
        </p:spPr>
        <p:txBody>
          <a:bodyPr wrap="square">
            <a:spAutoFit/>
          </a:bodyPr>
          <a:lstStyle/>
          <a:p>
            <a:pPr algn="r"/>
            <a:r>
              <a:rPr lang="es-ES" sz="1400" b="1" dirty="0">
                <a:solidFill>
                  <a:srgbClr val="000000"/>
                </a:solidFill>
                <a:latin typeface="Arial" panose="020B0604020202020204" pitchFamily="34" charset="0"/>
                <a:cs typeface="Arial" panose="020B0604020202020204" pitchFamily="34" charset="0"/>
              </a:rPr>
              <a:t>Núcleo Interdisciplinario </a:t>
            </a:r>
            <a:endParaRPr lang="es-ES" sz="1400" dirty="0">
              <a:solidFill>
                <a:srgbClr val="000000"/>
              </a:solidFill>
              <a:latin typeface="Arial" panose="020B0604020202020204" pitchFamily="34" charset="0"/>
              <a:cs typeface="Arial" panose="020B0604020202020204" pitchFamily="34" charset="0"/>
            </a:endParaRPr>
          </a:p>
          <a:p>
            <a:pPr algn="r"/>
            <a:r>
              <a:rPr lang="es-ES" sz="1400" b="1" dirty="0">
                <a:solidFill>
                  <a:srgbClr val="000000"/>
                </a:solidFill>
                <a:latin typeface="Arial" panose="020B0604020202020204" pitchFamily="34" charset="0"/>
                <a:cs typeface="Arial" panose="020B0604020202020204" pitchFamily="34" charset="0"/>
              </a:rPr>
              <a:t>Ciencia, tecnología e innovación para un nuevo desarrollo. </a:t>
            </a:r>
            <a:endParaRPr lang="es-ES" sz="1400" dirty="0">
              <a:solidFill>
                <a:srgbClr val="000000"/>
              </a:solidFill>
              <a:latin typeface="Arial" panose="020B0604020202020204" pitchFamily="34" charset="0"/>
              <a:cs typeface="Arial" panose="020B0604020202020204" pitchFamily="34" charset="0"/>
            </a:endParaRPr>
          </a:p>
          <a:p>
            <a:pPr algn="r"/>
            <a:r>
              <a:rPr lang="es-ES" sz="1400" b="1" dirty="0">
                <a:solidFill>
                  <a:srgbClr val="000000"/>
                </a:solidFill>
                <a:latin typeface="Arial" panose="020B0604020202020204" pitchFamily="34" charset="0"/>
                <a:cs typeface="Arial" panose="020B0604020202020204" pitchFamily="34" charset="0"/>
              </a:rPr>
              <a:t>Una propuesta heterodoxa en tiempos de crisis global</a:t>
            </a:r>
            <a:r>
              <a:rPr lang="es-ES" sz="1400" b="1" i="0" u="none" strike="noStrike" baseline="0" dirty="0">
                <a:solidFill>
                  <a:srgbClr val="000000"/>
                </a:solidFill>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E8811ADE-775F-E565-29A2-DF055E1CF598}"/>
              </a:ext>
            </a:extLst>
          </p:cNvPr>
          <p:cNvSpPr txBox="1"/>
          <p:nvPr/>
        </p:nvSpPr>
        <p:spPr>
          <a:xfrm>
            <a:off x="3778065" y="2102134"/>
            <a:ext cx="7483172" cy="1815882"/>
          </a:xfrm>
          <a:prstGeom prst="rect">
            <a:avLst/>
          </a:prstGeom>
          <a:noFill/>
        </p:spPr>
        <p:txBody>
          <a:bodyPr wrap="square">
            <a:spAutoFit/>
          </a:bodyPr>
          <a:lstStyle/>
          <a:p>
            <a:r>
              <a:rPr lang="pt-BR" sz="1050" b="0" i="0" u="none" strike="noStrike" baseline="0" dirty="0">
                <a:solidFill>
                  <a:srgbClr val="000000"/>
                </a:solidFill>
                <a:latin typeface="Times New Roman" panose="02020603050405020304" pitchFamily="18" charset="0"/>
              </a:rPr>
              <a:t> </a:t>
            </a:r>
            <a:r>
              <a:rPr lang="pt-BR" sz="1400" i="0" u="none" strike="noStrike" baseline="0" dirty="0">
                <a:solidFill>
                  <a:srgbClr val="000000"/>
                </a:solidFill>
                <a:latin typeface="Arial" panose="020B0604020202020204" pitchFamily="34" charset="0"/>
                <a:cs typeface="Arial" panose="020B0604020202020204" pitchFamily="34" charset="0"/>
              </a:rPr>
              <a:t>Documento de Trabajo </a:t>
            </a:r>
            <a:r>
              <a:rPr lang="pt-BR" sz="1400" i="0" u="none" strike="noStrike" baseline="0" dirty="0" err="1">
                <a:solidFill>
                  <a:srgbClr val="000000"/>
                </a:solidFill>
                <a:latin typeface="Arial" panose="020B0604020202020204" pitchFamily="34" charset="0"/>
                <a:cs typeface="Arial" panose="020B0604020202020204" pitchFamily="34" charset="0"/>
              </a:rPr>
              <a:t>CiTINDe</a:t>
            </a:r>
            <a:r>
              <a:rPr lang="pt-BR" sz="1400" i="0" u="none" strike="noStrike" baseline="0" dirty="0">
                <a:solidFill>
                  <a:srgbClr val="000000"/>
                </a:solidFill>
                <a:latin typeface="Arial" panose="020B0604020202020204" pitchFamily="34" charset="0"/>
                <a:cs typeface="Arial" panose="020B0604020202020204" pitchFamily="34" charset="0"/>
              </a:rPr>
              <a:t> Nº 4 </a:t>
            </a:r>
          </a:p>
          <a:p>
            <a:endParaRPr lang="pt-BR" sz="1400" i="0" u="none" strike="noStrike" baseline="0" dirty="0">
              <a:solidFill>
                <a:srgbClr val="000000"/>
              </a:solidFill>
              <a:latin typeface="Arial" panose="020B0604020202020204" pitchFamily="34" charset="0"/>
              <a:cs typeface="Arial" panose="020B0604020202020204" pitchFamily="34" charset="0"/>
            </a:endParaRPr>
          </a:p>
          <a:p>
            <a:r>
              <a:rPr lang="es-ES" sz="1400" b="1" i="0" u="none" strike="noStrike" baseline="0" dirty="0">
                <a:solidFill>
                  <a:srgbClr val="000000"/>
                </a:solidFill>
                <a:latin typeface="Arial" panose="020B0604020202020204" pitchFamily="34" charset="0"/>
                <a:cs typeface="Arial" panose="020B0604020202020204" pitchFamily="34" charset="0"/>
              </a:rPr>
              <a:t>Transiciones a la sustentabilidad en el agro uruguayo: desafíos, oportunidades y barreras. </a:t>
            </a:r>
          </a:p>
          <a:p>
            <a:r>
              <a:rPr lang="es-ES" sz="1400" i="0" u="none" strike="noStrike" baseline="0" dirty="0">
                <a:solidFill>
                  <a:srgbClr val="000000"/>
                </a:solidFill>
                <a:latin typeface="Arial" panose="020B0604020202020204" pitchFamily="34" charset="0"/>
                <a:cs typeface="Arial" panose="020B0604020202020204" pitchFamily="34" charset="0"/>
              </a:rPr>
              <a:t>Santiago Alzugaray / Javier </a:t>
            </a:r>
            <a:r>
              <a:rPr lang="es-ES" sz="1400" i="0" u="none" strike="noStrike" baseline="0" dirty="0" err="1">
                <a:solidFill>
                  <a:srgbClr val="000000"/>
                </a:solidFill>
                <a:latin typeface="Arial" panose="020B0604020202020204" pitchFamily="34" charset="0"/>
                <a:cs typeface="Arial" panose="020B0604020202020204" pitchFamily="34" charset="0"/>
              </a:rPr>
              <a:t>Taks</a:t>
            </a:r>
            <a:r>
              <a:rPr lang="es-ES" sz="1400" i="0" u="none" strike="noStrike" baseline="0" dirty="0">
                <a:solidFill>
                  <a:srgbClr val="000000"/>
                </a:solidFill>
                <a:latin typeface="Arial" panose="020B0604020202020204" pitchFamily="34" charset="0"/>
                <a:cs typeface="Arial" panose="020B0604020202020204" pitchFamily="34" charset="0"/>
              </a:rPr>
              <a:t> / Victoria </a:t>
            </a:r>
            <a:r>
              <a:rPr lang="es-ES" sz="1400" i="0" u="none" strike="noStrike" baseline="0" dirty="0" err="1">
                <a:solidFill>
                  <a:srgbClr val="000000"/>
                </a:solidFill>
                <a:latin typeface="Arial" panose="020B0604020202020204" pitchFamily="34" charset="0"/>
                <a:cs typeface="Arial" panose="020B0604020202020204" pitchFamily="34" charset="0"/>
              </a:rPr>
              <a:t>Evia</a:t>
            </a:r>
            <a:r>
              <a:rPr lang="es-ES" sz="1400" i="0" u="none" strike="noStrike" baseline="0" dirty="0">
                <a:solidFill>
                  <a:srgbClr val="000000"/>
                </a:solidFill>
                <a:latin typeface="Arial" panose="020B0604020202020204" pitchFamily="34" charset="0"/>
                <a:cs typeface="Arial" panose="020B0604020202020204" pitchFamily="34" charset="0"/>
              </a:rPr>
              <a:t> / Florencia Sosa - Febrero 2023 </a:t>
            </a:r>
          </a:p>
          <a:p>
            <a:endParaRPr lang="es-ES" sz="1400" i="0" u="none" strike="noStrike" baseline="0" dirty="0">
              <a:solidFill>
                <a:srgbClr val="000000"/>
              </a:solidFill>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Cap. 4 del libro “Desarrollo, ciencia, tecnología, innovación y sus interacciones Perspectivas y propuestas diversas” - Judith Sutz e Isabel </a:t>
            </a:r>
            <a:r>
              <a:rPr lang="es-ES" sz="1400" dirty="0" err="1">
                <a:latin typeface="Arial" panose="020B0604020202020204" pitchFamily="34" charset="0"/>
                <a:cs typeface="Arial" panose="020B0604020202020204" pitchFamily="34" charset="0"/>
              </a:rPr>
              <a:t>Bortagaray</a:t>
            </a:r>
            <a:r>
              <a:rPr lang="es-ES" sz="1400" dirty="0">
                <a:latin typeface="Arial" panose="020B0604020202020204" pitchFamily="34" charset="0"/>
                <a:cs typeface="Arial" panose="020B0604020202020204" pitchFamily="34" charset="0"/>
              </a:rPr>
              <a:t> (compiladoras)</a:t>
            </a:r>
            <a:endParaRPr lang="es-ES" sz="1400" i="0" u="none" strike="noStrike" baseline="0" dirty="0">
              <a:solidFill>
                <a:srgbClr val="000000"/>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F48C64C0-A831-E87D-A5B4-DC76729B134D}"/>
              </a:ext>
            </a:extLst>
          </p:cNvPr>
          <p:cNvPicPr>
            <a:picLocks noChangeAspect="1"/>
          </p:cNvPicPr>
          <p:nvPr/>
        </p:nvPicPr>
        <p:blipFill>
          <a:blip r:embed="rId3"/>
          <a:stretch>
            <a:fillRect/>
          </a:stretch>
        </p:blipFill>
        <p:spPr>
          <a:xfrm>
            <a:off x="8786040" y="945950"/>
            <a:ext cx="2451640" cy="905465"/>
          </a:xfrm>
          <a:prstGeom prst="rect">
            <a:avLst/>
          </a:prstGeom>
        </p:spPr>
      </p:pic>
      <p:sp>
        <p:nvSpPr>
          <p:cNvPr id="15" name="CuadroTexto 14">
            <a:extLst>
              <a:ext uri="{FF2B5EF4-FFF2-40B4-BE49-F238E27FC236}">
                <a16:creationId xmlns:a16="http://schemas.microsoft.com/office/drawing/2014/main" id="{4B62591C-C3D0-A6C8-AED2-F72A2A2DBE01}"/>
              </a:ext>
            </a:extLst>
          </p:cNvPr>
          <p:cNvSpPr txBox="1"/>
          <p:nvPr/>
        </p:nvSpPr>
        <p:spPr>
          <a:xfrm>
            <a:off x="930763" y="2245240"/>
            <a:ext cx="2627971" cy="800219"/>
          </a:xfrm>
          <a:prstGeom prst="rect">
            <a:avLst/>
          </a:prstGeom>
          <a:noFill/>
        </p:spPr>
        <p:txBody>
          <a:bodyPr wrap="square">
            <a:spAutoFit/>
          </a:bodyPr>
          <a:lstStyle/>
          <a:p>
            <a:r>
              <a:rPr lang="es-ES" sz="1800" b="0" i="0" u="none" strike="noStrike" baseline="0" dirty="0">
                <a:solidFill>
                  <a:srgbClr val="000000"/>
                </a:solidFill>
              </a:rPr>
              <a:t> </a:t>
            </a:r>
            <a:r>
              <a:rPr lang="es-ES" sz="1400" b="1" i="0" u="none" strike="noStrike" baseline="0" dirty="0">
                <a:solidFill>
                  <a:srgbClr val="000000"/>
                </a:solidFill>
                <a:latin typeface="Arial" panose="020B0604020202020204" pitchFamily="34" charset="0"/>
                <a:cs typeface="Arial" panose="020B0604020202020204" pitchFamily="34" charset="0"/>
              </a:rPr>
              <a:t>Espacio Interdisciplinario Universidad de la República Uruguay </a:t>
            </a:r>
          </a:p>
        </p:txBody>
      </p:sp>
      <p:sp>
        <p:nvSpPr>
          <p:cNvPr id="2" name="CuadroTexto 1">
            <a:extLst>
              <a:ext uri="{FF2B5EF4-FFF2-40B4-BE49-F238E27FC236}">
                <a16:creationId xmlns:a16="http://schemas.microsoft.com/office/drawing/2014/main" id="{EA10D4DA-3430-9097-B480-6374920CA965}"/>
              </a:ext>
            </a:extLst>
          </p:cNvPr>
          <p:cNvSpPr txBox="1"/>
          <p:nvPr/>
        </p:nvSpPr>
        <p:spPr>
          <a:xfrm>
            <a:off x="1512849" y="4355712"/>
            <a:ext cx="3641338" cy="2246769"/>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Santiago Alzugaray - uruguayo</a:t>
            </a:r>
          </a:p>
          <a:p>
            <a:r>
              <a:rPr lang="es-ES" sz="1400" dirty="0">
                <a:latin typeface="Arial" panose="020B0604020202020204" pitchFamily="34" charset="0"/>
                <a:cs typeface="Arial" panose="020B0604020202020204" pitchFamily="34" charset="0"/>
              </a:rPr>
              <a:t>Antropólogo </a:t>
            </a:r>
          </a:p>
          <a:p>
            <a:r>
              <a:rPr lang="es-ES" sz="1400" dirty="0">
                <a:latin typeface="Arial" panose="020B0604020202020204" pitchFamily="34" charset="0"/>
                <a:cs typeface="Arial" panose="020B0604020202020204" pitchFamily="34" charset="0"/>
              </a:rPr>
              <a:t>Líneas de investigación: ciencia, tecnología y desigualdades sociales</a:t>
            </a:r>
          </a:p>
          <a:p>
            <a:pPr algn="just"/>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Javier </a:t>
            </a:r>
            <a:r>
              <a:rPr lang="es-ES" sz="1400" dirty="0" err="1">
                <a:latin typeface="Arial" panose="020B0604020202020204" pitchFamily="34" charset="0"/>
                <a:cs typeface="Arial" panose="020B0604020202020204" pitchFamily="34" charset="0"/>
              </a:rPr>
              <a:t>Taks</a:t>
            </a:r>
            <a:r>
              <a:rPr lang="es-ES" sz="1400" dirty="0">
                <a:latin typeface="Arial" panose="020B0604020202020204" pitchFamily="34" charset="0"/>
                <a:cs typeface="Arial" panose="020B0604020202020204" pitchFamily="34" charset="0"/>
              </a:rPr>
              <a:t> – uruguayo</a:t>
            </a:r>
          </a:p>
          <a:p>
            <a:r>
              <a:rPr lang="es-ES" sz="1400" dirty="0">
                <a:latin typeface="Arial" panose="020B0604020202020204" pitchFamily="34" charset="0"/>
                <a:cs typeface="Arial" panose="020B0604020202020204" pitchFamily="34" charset="0"/>
              </a:rPr>
              <a:t>Antropólogo</a:t>
            </a:r>
          </a:p>
          <a:p>
            <a:r>
              <a:rPr lang="es-ES" sz="1400" dirty="0">
                <a:latin typeface="Arial" panose="020B0604020202020204" pitchFamily="34" charset="0"/>
                <a:cs typeface="Arial" panose="020B0604020202020204" pitchFamily="34" charset="0"/>
              </a:rPr>
              <a:t>Líneas de investigación: temas socio-ambientales y desarrollo, cambio climático y cultura</a:t>
            </a:r>
          </a:p>
        </p:txBody>
      </p:sp>
      <p:sp>
        <p:nvSpPr>
          <p:cNvPr id="3" name="CuadroTexto 2">
            <a:extLst>
              <a:ext uri="{FF2B5EF4-FFF2-40B4-BE49-F238E27FC236}">
                <a16:creationId xmlns:a16="http://schemas.microsoft.com/office/drawing/2014/main" id="{032677A4-4E0C-BAAF-C9B8-13E886A92604}"/>
              </a:ext>
            </a:extLst>
          </p:cNvPr>
          <p:cNvSpPr txBox="1"/>
          <p:nvPr/>
        </p:nvSpPr>
        <p:spPr>
          <a:xfrm>
            <a:off x="6174059" y="4328924"/>
            <a:ext cx="4583151" cy="236988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Victoria </a:t>
            </a:r>
            <a:r>
              <a:rPr lang="es-ES" sz="1400" dirty="0" err="1">
                <a:latin typeface="Arial" panose="020B0604020202020204" pitchFamily="34" charset="0"/>
                <a:cs typeface="Arial" panose="020B0604020202020204" pitchFamily="34" charset="0"/>
              </a:rPr>
              <a:t>Evia</a:t>
            </a:r>
            <a:r>
              <a:rPr lang="es-ES" sz="1400" dirty="0">
                <a:latin typeface="Arial" panose="020B0604020202020204" pitchFamily="34" charset="0"/>
                <a:cs typeface="Arial" panose="020B0604020202020204" pitchFamily="34" charset="0"/>
              </a:rPr>
              <a:t> - uruguaya</a:t>
            </a:r>
          </a:p>
          <a:p>
            <a:r>
              <a:rPr lang="es-ES" sz="1400" dirty="0">
                <a:latin typeface="Arial" panose="020B0604020202020204" pitchFamily="34" charset="0"/>
                <a:cs typeface="Arial" panose="020B0604020202020204" pitchFamily="34" charset="0"/>
              </a:rPr>
              <a:t>Antropóloga</a:t>
            </a:r>
          </a:p>
          <a:p>
            <a:r>
              <a:rPr lang="es-ES" sz="1400" dirty="0">
                <a:latin typeface="Arial" panose="020B0604020202020204" pitchFamily="34" charset="0"/>
                <a:cs typeface="Arial" panose="020B0604020202020204" pitchFamily="34" charset="0"/>
              </a:rPr>
              <a:t>Líneas de investigación: </a:t>
            </a:r>
            <a:r>
              <a:rPr lang="es-ES" sz="1400" b="0" i="0" dirty="0">
                <a:effectLst/>
                <a:highlight>
                  <a:srgbClr val="FFFFFF"/>
                </a:highlight>
                <a:latin typeface="Arial" panose="020B0604020202020204" pitchFamily="34" charset="0"/>
                <a:cs typeface="Arial" panose="020B0604020202020204" pitchFamily="34" charset="0"/>
              </a:rPr>
              <a:t>antropología médica, la ecología política y la justicia ambiental.</a:t>
            </a:r>
          </a:p>
          <a:p>
            <a:endParaRPr lang="es-ES" b="0" i="0" dirty="0">
              <a:solidFill>
                <a:srgbClr val="575656"/>
              </a:solidFill>
              <a:effectLst/>
              <a:highlight>
                <a:srgbClr val="FFFFFF"/>
              </a:highlight>
              <a:latin typeface="Inter"/>
            </a:endParaRPr>
          </a:p>
          <a:p>
            <a:r>
              <a:rPr lang="es-ES" sz="1400" dirty="0">
                <a:highlight>
                  <a:srgbClr val="FFFFFF"/>
                </a:highlight>
                <a:latin typeface="Arial" panose="020B0604020202020204" pitchFamily="34" charset="0"/>
                <a:cs typeface="Arial" panose="020B0604020202020204" pitchFamily="34" charset="0"/>
              </a:rPr>
              <a:t>Florencia Sosa – uruguaya</a:t>
            </a:r>
          </a:p>
          <a:p>
            <a:r>
              <a:rPr lang="es-ES" sz="1400" b="0" i="0" dirty="0">
                <a:effectLst/>
                <a:highlight>
                  <a:srgbClr val="FFFFFF"/>
                </a:highlight>
                <a:latin typeface="Arial" panose="020B0604020202020204" pitchFamily="34" charset="0"/>
                <a:cs typeface="Arial" panose="020B0604020202020204" pitchFamily="34" charset="0"/>
              </a:rPr>
              <a:t>Antropóloga</a:t>
            </a:r>
          </a:p>
          <a:p>
            <a:r>
              <a:rPr lang="es-ES" sz="1400" dirty="0">
                <a:highlight>
                  <a:srgbClr val="FFFFFF"/>
                </a:highlight>
                <a:latin typeface="Arial" panose="020B0604020202020204" pitchFamily="34" charset="0"/>
                <a:cs typeface="Arial" panose="020B0604020202020204" pitchFamily="34" charset="0"/>
              </a:rPr>
              <a:t>Líneas de investigación: transiciones agropecuarias en el Uruguay</a:t>
            </a:r>
            <a:br>
              <a:rPr lang="es-ES" b="0" i="0" dirty="0">
                <a:solidFill>
                  <a:srgbClr val="575656"/>
                </a:solidFill>
                <a:effectLst/>
                <a:highlight>
                  <a:srgbClr val="FFFFFF"/>
                </a:highlight>
                <a:latin typeface="Inter"/>
              </a:rPr>
            </a:br>
            <a:endParaRPr lang="es-ES" dirty="0"/>
          </a:p>
        </p:txBody>
      </p:sp>
    </p:spTree>
    <p:extLst>
      <p:ext uri="{BB962C8B-B14F-4D97-AF65-F5344CB8AC3E}">
        <p14:creationId xmlns:p14="http://schemas.microsoft.com/office/powerpoint/2010/main" val="344756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C6CFA9-523B-9FF3-E240-1C2B4B0960D4}"/>
              </a:ext>
            </a:extLst>
          </p:cNvPr>
          <p:cNvSpPr txBox="1"/>
          <p:nvPr/>
        </p:nvSpPr>
        <p:spPr>
          <a:xfrm>
            <a:off x="1183888" y="1315385"/>
            <a:ext cx="9824223" cy="4611519"/>
          </a:xfrm>
          <a:prstGeom prst="rect">
            <a:avLst/>
          </a:prstGeom>
          <a:noFill/>
        </p:spPr>
        <p:txBody>
          <a:bodyPr wrap="square">
            <a:spAutoFit/>
          </a:bodyPr>
          <a:lstStyle/>
          <a:p>
            <a:pPr algn="ctr">
              <a:lnSpc>
                <a:spcPct val="150000"/>
              </a:lnSpc>
            </a:pPr>
            <a:r>
              <a:rPr lang="es-ES" b="0" i="0" u="none" strike="noStrike" baseline="0" dirty="0">
                <a:solidFill>
                  <a:srgbClr val="000000"/>
                </a:solidFill>
                <a:latin typeface="Arial" panose="020B0604020202020204" pitchFamily="34" charset="0"/>
                <a:cs typeface="Arial" panose="020B0604020202020204" pitchFamily="34" charset="0"/>
              </a:rPr>
              <a:t>Este artículo retoma el enfoque de </a:t>
            </a:r>
            <a:r>
              <a:rPr lang="es-ES" b="0" i="0" u="none" strike="noStrike" baseline="0" dirty="0" err="1">
                <a:solidFill>
                  <a:srgbClr val="000000"/>
                </a:solidFill>
                <a:latin typeface="Arial" panose="020B0604020202020204" pitchFamily="34" charset="0"/>
                <a:cs typeface="Arial" panose="020B0604020202020204" pitchFamily="34" charset="0"/>
              </a:rPr>
              <a:t>Foladori</a:t>
            </a:r>
            <a:r>
              <a:rPr lang="es-ES" b="0" i="0" u="none" strike="noStrike" baseline="0" dirty="0">
                <a:solidFill>
                  <a:srgbClr val="000000"/>
                </a:solidFill>
                <a:latin typeface="Arial" panose="020B0604020202020204" pitchFamily="34" charset="0"/>
                <a:cs typeface="Arial" panose="020B0604020202020204" pitchFamily="34" charset="0"/>
              </a:rPr>
              <a:t> (2001), quien advierte que el problema ambiental no es un problema que pueda pensarse sólo desde lo técnico y ecológico, sino que son las relaciones sociales las que determinan las relaciones técnicas y por lo tanto las formas de transformación del ambiente según distintas clases sociales y el nivel de las ciencias y las técnicas (</a:t>
            </a:r>
            <a:r>
              <a:rPr lang="es-ES" b="0" i="0" u="none" strike="noStrike" baseline="0" dirty="0" err="1">
                <a:solidFill>
                  <a:srgbClr val="000000"/>
                </a:solidFill>
                <a:latin typeface="Arial" panose="020B0604020202020204" pitchFamily="34" charset="0"/>
                <a:cs typeface="Arial" panose="020B0604020202020204" pitchFamily="34" charset="0"/>
              </a:rPr>
              <a:t>Foladori</a:t>
            </a:r>
            <a:r>
              <a:rPr lang="es-ES" b="0" i="0" u="none" strike="noStrike" baseline="0" dirty="0">
                <a:solidFill>
                  <a:srgbClr val="000000"/>
                </a:solidFill>
                <a:latin typeface="Arial" panose="020B0604020202020204" pitchFamily="34" charset="0"/>
                <a:cs typeface="Arial" panose="020B0604020202020204" pitchFamily="34" charset="0"/>
              </a:rPr>
              <a:t> 2001: 10)</a:t>
            </a:r>
          </a:p>
          <a:p>
            <a:pPr algn="ctr">
              <a:lnSpc>
                <a:spcPct val="150000"/>
              </a:lnSpc>
            </a:pPr>
            <a:endParaRPr lang="es-ES" b="0" i="0" u="none" strike="noStrike" baseline="0" dirty="0">
              <a:solidFill>
                <a:srgbClr val="000000"/>
              </a:solidFill>
              <a:latin typeface="Arial" panose="020B0604020202020204" pitchFamily="34" charset="0"/>
              <a:cs typeface="Arial" panose="020B0604020202020204" pitchFamily="34" charset="0"/>
            </a:endParaRPr>
          </a:p>
          <a:p>
            <a:pPr algn="ctr">
              <a:lnSpc>
                <a:spcPct val="150000"/>
              </a:lnSpc>
            </a:pPr>
            <a:r>
              <a:rPr lang="es-ES" b="0" i="0" u="none" strike="noStrike" baseline="0" dirty="0">
                <a:solidFill>
                  <a:srgbClr val="000000"/>
                </a:solidFill>
                <a:latin typeface="Arial" panose="020B0604020202020204" pitchFamily="34" charset="0"/>
                <a:cs typeface="Arial" panose="020B0604020202020204" pitchFamily="34" charset="0"/>
              </a:rPr>
              <a:t>Asimismo, toma el concepto explícitamente normativo de Leach et al. (2010) en el que sustentabilidad refiere a las cualidades del bienestar humano, la equidad social y ambiental, y las cualidades particulares de los sistemas sociales que pueden sostener esos objetivos.</a:t>
            </a:r>
          </a:p>
          <a:p>
            <a:pPr algn="ctr">
              <a:lnSpc>
                <a:spcPct val="150000"/>
              </a:lnSpc>
            </a:pPr>
            <a:endParaRPr lang="es-ES" dirty="0">
              <a:solidFill>
                <a:srgbClr val="000000"/>
              </a:solidFill>
              <a:latin typeface="Arial" panose="020B0604020202020204" pitchFamily="34" charset="0"/>
              <a:cs typeface="Arial" panose="020B0604020202020204" pitchFamily="34" charset="0"/>
            </a:endParaRPr>
          </a:p>
          <a:p>
            <a:pPr algn="ctr">
              <a:lnSpc>
                <a:spcPct val="150000"/>
              </a:lnSpc>
            </a:pPr>
            <a:r>
              <a:rPr lang="es-ES" b="0" i="0" u="none" strike="noStrike" baseline="0" dirty="0">
                <a:solidFill>
                  <a:srgbClr val="000000"/>
                </a:solidFill>
                <a:latin typeface="Arial" panose="020B0604020202020204" pitchFamily="34" charset="0"/>
                <a:cs typeface="Arial" panose="020B0604020202020204" pitchFamily="34" charset="0"/>
              </a:rPr>
              <a:t>Los autores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8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FF7043-F4BB-2584-D66E-337F7DE954E6}"/>
              </a:ext>
            </a:extLst>
          </p:cNvPr>
          <p:cNvSpPr txBox="1"/>
          <p:nvPr/>
        </p:nvSpPr>
        <p:spPr>
          <a:xfrm>
            <a:off x="821473" y="770710"/>
            <a:ext cx="10549053" cy="5724644"/>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Uruguay tiene una base de economía agraria</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Proceso histórico de la introducción del ganado</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Reparto de las tierras por parte de la corona española</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La ausencia de recursos minerales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Los intentos de exterminio y aculturación de los pueblos originarios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Corrientes inmigratorias: modelo de ganadería extensiva</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A inicios del siglo XX 3700 productores rurales ocupaban el 67% de la tierra (</a:t>
            </a:r>
            <a:r>
              <a:rPr lang="es-ES" dirty="0" err="1">
                <a:latin typeface="Arial" panose="020B0604020202020204" pitchFamily="34" charset="0"/>
                <a:cs typeface="Arial" panose="020B0604020202020204" pitchFamily="34" charset="0"/>
              </a:rPr>
              <a:t>Riella</a:t>
            </a:r>
            <a:r>
              <a:rPr lang="es-ES" dirty="0">
                <a:latin typeface="Arial" panose="020B0604020202020204" pitchFamily="34" charset="0"/>
                <a:cs typeface="Arial" panose="020B0604020202020204" pitchFamily="34" charset="0"/>
              </a:rPr>
              <a:t> y Romero, 2014)</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Esto marcó la estructura agraria del país hasta el presente</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Posteriores procesos de incorporación de tecnología y paquetes tecnológicos (mejoramiento de razas ovinas y bovinas, incorporación de la agricultura cerealera)</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Procesos de “</a:t>
            </a:r>
            <a:r>
              <a:rPr lang="es-ES" dirty="0" err="1">
                <a:latin typeface="Arial" panose="020B0604020202020204" pitchFamily="34" charset="0"/>
                <a:cs typeface="Arial" panose="020B0604020202020204" pitchFamily="34" charset="0"/>
              </a:rPr>
              <a:t>agriculturización</a:t>
            </a:r>
            <a:r>
              <a:rPr lang="es-ES" dirty="0">
                <a:latin typeface="Arial" panose="020B0604020202020204" pitchFamily="34" charset="0"/>
                <a:cs typeface="Arial" panose="020B0604020202020204" pitchFamily="34" charset="0"/>
              </a:rPr>
              <a:t>” de América Latina a principios de este siglo trajo consecuencias ambientales, sociales y sanitarias</a:t>
            </a:r>
          </a:p>
          <a:p>
            <a:pPr marL="285750" indent="-285750">
              <a:buFont typeface="Arial" panose="020B0604020202020204" pitchFamily="34" charset="0"/>
              <a:buChar char="•"/>
            </a:pPr>
            <a:endParaRPr lang="es-ES" sz="800" dirty="0">
              <a:latin typeface="Arial" panose="020B0604020202020204" pitchFamily="34" charset="0"/>
              <a:cs typeface="Arial" panose="020B0604020202020204" pitchFamily="34" charset="0"/>
            </a:endParaRPr>
          </a:p>
          <a:p>
            <a:pPr marL="1795463" indent="-285750">
              <a:buFont typeface="Arial" panose="020B0604020202020204" pitchFamily="34" charset="0"/>
              <a:buChar char="•"/>
            </a:pPr>
            <a:r>
              <a:rPr lang="es-ES" dirty="0">
                <a:latin typeface="Arial" panose="020B0604020202020204" pitchFamily="34" charset="0"/>
                <a:cs typeface="Arial" panose="020B0604020202020204" pitchFamily="34" charset="0"/>
              </a:rPr>
              <a:t>Cultivos transgénicos (tolerantes al herbicida glifosato)</a:t>
            </a:r>
          </a:p>
          <a:p>
            <a:pPr marL="1795463" indent="-285750">
              <a:buFont typeface="Arial" panose="020B0604020202020204" pitchFamily="34" charset="0"/>
              <a:buChar char="•"/>
            </a:pPr>
            <a:r>
              <a:rPr lang="es-ES" dirty="0">
                <a:latin typeface="Arial" panose="020B0604020202020204" pitchFamily="34" charset="0"/>
                <a:cs typeface="Arial" panose="020B0604020202020204" pitchFamily="34" charset="0"/>
              </a:rPr>
              <a:t>Uso de herbicidas (presencia de sustancias en suelos, aire y agua)</a:t>
            </a:r>
          </a:p>
          <a:p>
            <a:pPr marL="1795463" indent="-285750">
              <a:buFont typeface="Arial" panose="020B0604020202020204" pitchFamily="34" charset="0"/>
              <a:buChar char="•"/>
            </a:pPr>
            <a:r>
              <a:rPr lang="es-ES" dirty="0">
                <a:latin typeface="Arial" panose="020B0604020202020204" pitchFamily="34" charset="0"/>
                <a:cs typeface="Arial" panose="020B0604020202020204" pitchFamily="34" charset="0"/>
              </a:rPr>
              <a:t>Área sojera: “paquete tecnológico dominante” que combina la soja transgénica , la siembra directa y el uso de plaguicidas sintéticos (Cáceres, 2018)</a:t>
            </a:r>
            <a:endParaRPr lang="es-ES" dirty="0"/>
          </a:p>
        </p:txBody>
      </p:sp>
    </p:spTree>
    <p:extLst>
      <p:ext uri="{BB962C8B-B14F-4D97-AF65-F5344CB8AC3E}">
        <p14:creationId xmlns:p14="http://schemas.microsoft.com/office/powerpoint/2010/main" val="34427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C88C12-98C6-E424-4EA3-DA61B4384936}"/>
              </a:ext>
            </a:extLst>
          </p:cNvPr>
          <p:cNvSpPr txBox="1"/>
          <p:nvPr/>
        </p:nvSpPr>
        <p:spPr>
          <a:xfrm>
            <a:off x="4798774" y="2076300"/>
            <a:ext cx="6094140" cy="3231654"/>
          </a:xfrm>
          <a:prstGeom prst="rect">
            <a:avLst/>
          </a:prstGeom>
          <a:noFill/>
        </p:spPr>
        <p:txBody>
          <a:bodyPr wrap="square">
            <a:spAutoFit/>
          </a:bodyPr>
          <a:lstStyle/>
          <a:p>
            <a:pPr algn="just" fontAlgn="base"/>
            <a:r>
              <a:rPr lang="es-ES" b="1" i="0" dirty="0">
                <a:effectLst/>
                <a:highlight>
                  <a:srgbClr val="FFFFFF"/>
                </a:highlight>
                <a:latin typeface="Arial" panose="020B0604020202020204" pitchFamily="34" charset="0"/>
                <a:cs typeface="Arial" panose="020B0604020202020204" pitchFamily="34" charset="0"/>
              </a:rPr>
              <a:t>Líneas de investigación</a:t>
            </a:r>
          </a:p>
          <a:p>
            <a:pPr algn="just" fontAlgn="base"/>
            <a:endParaRPr lang="es-ES" sz="800" b="0" i="0" dirty="0">
              <a:effectLst/>
              <a:highlight>
                <a:srgbClr val="FFFFFF"/>
              </a:highlight>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s-ES" b="0" i="0" dirty="0">
                <a:effectLst/>
                <a:highlight>
                  <a:srgbClr val="FFFFFF"/>
                </a:highlight>
                <a:latin typeface="Arial" panose="020B0604020202020204" pitchFamily="34" charset="0"/>
                <a:cs typeface="Arial" panose="020B0604020202020204" pitchFamily="34" charset="0"/>
              </a:rPr>
              <a:t>Capital global y estudios geoestratégicos (principal) </a:t>
            </a:r>
          </a:p>
          <a:p>
            <a:pPr marL="285750" indent="-285750" algn="just" fontAlgn="base">
              <a:buFont typeface="Arial" panose="020B0604020202020204" pitchFamily="34" charset="0"/>
              <a:buChar char="•"/>
            </a:pPr>
            <a:r>
              <a:rPr lang="es-ES" b="0" i="0" dirty="0">
                <a:effectLst/>
                <a:highlight>
                  <a:srgbClr val="FFFFFF"/>
                </a:highlight>
                <a:latin typeface="Arial" panose="020B0604020202020204" pitchFamily="34" charset="0"/>
                <a:cs typeface="Arial" panose="020B0604020202020204" pitchFamily="34" charset="0"/>
              </a:rPr>
              <a:t>Ciencia, tecnología y desarrollo </a:t>
            </a:r>
          </a:p>
          <a:p>
            <a:pPr marL="285750" indent="-285750" algn="just" fontAlgn="base">
              <a:buFont typeface="Arial" panose="020B0604020202020204" pitchFamily="34" charset="0"/>
              <a:buChar char="•"/>
            </a:pPr>
            <a:r>
              <a:rPr lang="es-ES" b="0" i="0" dirty="0">
                <a:effectLst/>
                <a:highlight>
                  <a:srgbClr val="FFFFFF"/>
                </a:highlight>
                <a:latin typeface="Arial" panose="020B0604020202020204" pitchFamily="34" charset="0"/>
                <a:cs typeface="Arial" panose="020B0604020202020204" pitchFamily="34" charset="0"/>
              </a:rPr>
              <a:t>Capital, ambiente y desarrollo</a:t>
            </a:r>
          </a:p>
          <a:p>
            <a:pPr algn="just" fontAlgn="base"/>
            <a:endParaRPr lang="es-ES" sz="800" b="0" i="0" dirty="0">
              <a:effectLst/>
              <a:highlight>
                <a:srgbClr val="FFFFFF"/>
              </a:highlight>
              <a:latin typeface="Arial" panose="020B0604020202020204" pitchFamily="34" charset="0"/>
              <a:cs typeface="Arial" panose="020B0604020202020204" pitchFamily="34" charset="0"/>
            </a:endParaRPr>
          </a:p>
          <a:p>
            <a:pPr algn="just" fontAlgn="base"/>
            <a:r>
              <a:rPr lang="es-ES" b="1" i="0" dirty="0">
                <a:effectLst/>
                <a:highlight>
                  <a:srgbClr val="FFFFFF"/>
                </a:highlight>
                <a:latin typeface="Arial" panose="020B0604020202020204" pitchFamily="34" charset="0"/>
                <a:cs typeface="Arial" panose="020B0604020202020204" pitchFamily="34" charset="0"/>
              </a:rPr>
              <a:t>Temas de investigación</a:t>
            </a:r>
          </a:p>
          <a:p>
            <a:pPr algn="just" fontAlgn="base"/>
            <a:endParaRPr lang="es-ES" sz="800" b="0" i="0" dirty="0">
              <a:effectLst/>
              <a:highlight>
                <a:srgbClr val="FFFFFF"/>
              </a:highlight>
              <a:latin typeface="Arial" panose="020B0604020202020204" pitchFamily="34" charset="0"/>
              <a:cs typeface="Arial" panose="020B0604020202020204" pitchFamily="34" charset="0"/>
            </a:endParaRPr>
          </a:p>
          <a:p>
            <a:pPr marL="342900" indent="-342900" algn="just" fontAlgn="base">
              <a:buFont typeface="Arial" panose="020B0604020202020204" pitchFamily="34" charset="0"/>
              <a:buChar char="•"/>
            </a:pPr>
            <a:r>
              <a:rPr lang="es-ES" b="0" i="0" dirty="0">
                <a:effectLst/>
                <a:highlight>
                  <a:srgbClr val="FFFFFF"/>
                </a:highlight>
                <a:latin typeface="Arial" panose="020B0604020202020204" pitchFamily="34" charset="0"/>
                <a:cs typeface="Arial" panose="020B0604020202020204" pitchFamily="34" charset="0"/>
              </a:rPr>
              <a:t>Economía política de la cuestión ambiental y sustentabilidad </a:t>
            </a:r>
          </a:p>
          <a:p>
            <a:pPr marL="342900" indent="-342900" algn="just" fontAlgn="base">
              <a:buFont typeface="Arial" panose="020B0604020202020204" pitchFamily="34" charset="0"/>
              <a:buChar char="•"/>
            </a:pPr>
            <a:r>
              <a:rPr lang="es-ES" b="0" i="0" dirty="0">
                <a:effectLst/>
                <a:highlight>
                  <a:srgbClr val="FFFFFF"/>
                </a:highlight>
                <a:latin typeface="Arial" panose="020B0604020202020204" pitchFamily="34" charset="0"/>
                <a:cs typeface="Arial" panose="020B0604020202020204" pitchFamily="34" charset="0"/>
              </a:rPr>
              <a:t>Ciencia y tecnología frente a los desafíos del desarrollo </a:t>
            </a:r>
          </a:p>
          <a:p>
            <a:pPr marL="342900" indent="-342900" algn="just" fontAlgn="base">
              <a:buFont typeface="Arial" panose="020B0604020202020204" pitchFamily="34" charset="0"/>
              <a:buChar char="•"/>
            </a:pPr>
            <a:r>
              <a:rPr lang="es-ES" b="0" i="0" dirty="0">
                <a:effectLst/>
                <a:highlight>
                  <a:srgbClr val="FFFFFF"/>
                </a:highlight>
                <a:latin typeface="Arial" panose="020B0604020202020204" pitchFamily="34" charset="0"/>
                <a:cs typeface="Arial" panose="020B0604020202020204" pitchFamily="34" charset="0"/>
              </a:rPr>
              <a:t>Salud pública y desarrollo</a:t>
            </a:r>
          </a:p>
        </p:txBody>
      </p:sp>
      <p:sp>
        <p:nvSpPr>
          <p:cNvPr id="7" name="CuadroTexto 6">
            <a:extLst>
              <a:ext uri="{FF2B5EF4-FFF2-40B4-BE49-F238E27FC236}">
                <a16:creationId xmlns:a16="http://schemas.microsoft.com/office/drawing/2014/main" id="{98564911-CAD1-CCFA-972D-97D90F176C2F}"/>
              </a:ext>
            </a:extLst>
          </p:cNvPr>
          <p:cNvSpPr txBox="1"/>
          <p:nvPr/>
        </p:nvSpPr>
        <p:spPr>
          <a:xfrm>
            <a:off x="1105113" y="3922960"/>
            <a:ext cx="3489189" cy="2431435"/>
          </a:xfrm>
          <a:prstGeom prst="rect">
            <a:avLst/>
          </a:prstGeom>
          <a:noFill/>
        </p:spPr>
        <p:txBody>
          <a:bodyPr wrap="square">
            <a:spAutoFit/>
          </a:bodyPr>
          <a:lstStyle/>
          <a:p>
            <a:pPr marL="177800" indent="-177800">
              <a:buFont typeface="Arial" panose="020B0604020202020204" pitchFamily="34" charset="0"/>
              <a:buChar char="•"/>
            </a:pPr>
            <a:r>
              <a:rPr lang="es-ES" sz="1600" b="0" i="0" dirty="0">
                <a:effectLst/>
                <a:highlight>
                  <a:srgbClr val="FFFFFF"/>
                </a:highlight>
                <a:latin typeface="Arial" panose="020B0604020202020204" pitchFamily="34" charset="0"/>
                <a:cs typeface="Arial" panose="020B0604020202020204" pitchFamily="34" charset="0"/>
              </a:rPr>
              <a:t>Es antropólogo (ENAH)</a:t>
            </a:r>
          </a:p>
          <a:p>
            <a:pPr marL="177800" indent="-177800">
              <a:buFont typeface="Arial" panose="020B0604020202020204" pitchFamily="34" charset="0"/>
              <a:buChar char="•"/>
            </a:pPr>
            <a:endParaRPr lang="es-ES" sz="800" b="0" i="0" dirty="0">
              <a:effectLst/>
              <a:highlight>
                <a:srgbClr val="FFFFFF"/>
              </a:highlight>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ES" sz="1600" b="0" i="0" dirty="0">
                <a:effectLst/>
                <a:highlight>
                  <a:srgbClr val="FFFFFF"/>
                </a:highlight>
                <a:latin typeface="Arial" panose="020B0604020202020204" pitchFamily="34" charset="0"/>
                <a:cs typeface="Arial" panose="020B0604020202020204" pitchFamily="34" charset="0"/>
              </a:rPr>
              <a:t>Posgrado en antropología (UNAM)</a:t>
            </a:r>
          </a:p>
          <a:p>
            <a:pPr marL="177800" indent="-177800">
              <a:buFont typeface="Arial" panose="020B0604020202020204" pitchFamily="34" charset="0"/>
              <a:buChar char="•"/>
            </a:pPr>
            <a:endParaRPr lang="es-ES" sz="800" b="0" i="0" dirty="0">
              <a:effectLst/>
              <a:highlight>
                <a:srgbClr val="FFFFFF"/>
              </a:highlight>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ES" sz="1600" dirty="0">
                <a:highlight>
                  <a:srgbClr val="FFFFFF"/>
                </a:highlight>
                <a:latin typeface="Arial" panose="020B0604020202020204" pitchFamily="34" charset="0"/>
                <a:cs typeface="Arial" panose="020B0604020202020204" pitchFamily="34" charset="0"/>
              </a:rPr>
              <a:t>M</a:t>
            </a:r>
            <a:r>
              <a:rPr lang="es-ES" sz="1600" b="0" i="0" dirty="0">
                <a:effectLst/>
                <a:highlight>
                  <a:srgbClr val="FFFFFF"/>
                </a:highlight>
                <a:latin typeface="Arial" panose="020B0604020202020204" pitchFamily="34" charset="0"/>
                <a:cs typeface="Arial" panose="020B0604020202020204" pitchFamily="34" charset="0"/>
              </a:rPr>
              <a:t>edio ambiente y desarrollo (PNUD-UAM-CEPAL)</a:t>
            </a:r>
          </a:p>
          <a:p>
            <a:pPr marL="177800" indent="-177800">
              <a:buFont typeface="Arial" panose="020B0604020202020204" pitchFamily="34" charset="0"/>
              <a:buChar char="•"/>
            </a:pPr>
            <a:endParaRPr lang="es-ES" sz="800" b="0" i="0" dirty="0">
              <a:effectLst/>
              <a:highlight>
                <a:srgbClr val="FFFFFF"/>
              </a:highlight>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ES" sz="1600" b="0" i="0" dirty="0">
                <a:effectLst/>
                <a:highlight>
                  <a:srgbClr val="FFFFFF"/>
                </a:highlight>
                <a:latin typeface="Arial" panose="020B0604020202020204" pitchFamily="34" charset="0"/>
                <a:cs typeface="Arial" panose="020B0604020202020204" pitchFamily="34" charset="0"/>
              </a:rPr>
              <a:t>Impacto ambiental (FLACSO) Doctorado en economía(UNAM) Posdoctorado en sociedad y naturaleza (UNICAMP).</a:t>
            </a:r>
            <a:endParaRPr lang="es-ES" sz="16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1C58F29B-FEBF-E603-B797-8FD9A7D73FB2}"/>
              </a:ext>
            </a:extLst>
          </p:cNvPr>
          <p:cNvPicPr>
            <a:picLocks noChangeAspect="1"/>
          </p:cNvPicPr>
          <p:nvPr/>
        </p:nvPicPr>
        <p:blipFill>
          <a:blip r:embed="rId2"/>
          <a:stretch>
            <a:fillRect/>
          </a:stretch>
        </p:blipFill>
        <p:spPr>
          <a:xfrm>
            <a:off x="1105113" y="984324"/>
            <a:ext cx="3363708" cy="2818242"/>
          </a:xfrm>
          <a:prstGeom prst="rect">
            <a:avLst/>
          </a:prstGeom>
        </p:spPr>
      </p:pic>
      <p:sp>
        <p:nvSpPr>
          <p:cNvPr id="9" name="CuadroTexto 8">
            <a:extLst>
              <a:ext uri="{FF2B5EF4-FFF2-40B4-BE49-F238E27FC236}">
                <a16:creationId xmlns:a16="http://schemas.microsoft.com/office/drawing/2014/main" id="{9B9D0843-6594-513C-A462-D1D878E6ADB1}"/>
              </a:ext>
            </a:extLst>
          </p:cNvPr>
          <p:cNvSpPr txBox="1"/>
          <p:nvPr/>
        </p:nvSpPr>
        <p:spPr>
          <a:xfrm>
            <a:off x="4798774" y="984324"/>
            <a:ext cx="4371278" cy="769441"/>
          </a:xfrm>
          <a:prstGeom prst="rect">
            <a:avLst/>
          </a:prstGeom>
          <a:noFill/>
        </p:spPr>
        <p:txBody>
          <a:bodyPr wrap="square" rtlCol="0">
            <a:spAutoFit/>
          </a:bodyPr>
          <a:lstStyle/>
          <a:p>
            <a:pPr marL="285750" indent="-285750" algn="just" fontAlgn="base">
              <a:buFont typeface="Arial" panose="020B0604020202020204" pitchFamily="34" charset="0"/>
              <a:buChar char="•"/>
            </a:pPr>
            <a:r>
              <a:rPr lang="es-ES" dirty="0">
                <a:highlight>
                  <a:srgbClr val="FFFFFF"/>
                </a:highlight>
                <a:latin typeface="Arial" panose="020B0604020202020204" pitchFamily="34" charset="0"/>
                <a:cs typeface="Arial" panose="020B0604020202020204" pitchFamily="34" charset="0"/>
              </a:rPr>
              <a:t>Uruguay 1949</a:t>
            </a:r>
          </a:p>
          <a:p>
            <a:pPr marL="285750" indent="-285750" algn="just" fontAlgn="base">
              <a:buFont typeface="Arial" panose="020B0604020202020204" pitchFamily="34" charset="0"/>
              <a:buChar char="•"/>
            </a:pPr>
            <a:endParaRPr lang="es-ES" sz="800" dirty="0">
              <a:highlight>
                <a:srgbClr val="FFFFFF"/>
              </a:highlight>
              <a:latin typeface="Arial" panose="020B0604020202020204" pitchFamily="34" charset="0"/>
              <a:cs typeface="Arial" panose="020B0604020202020204" pitchFamily="34" charset="0"/>
            </a:endParaRPr>
          </a:p>
          <a:p>
            <a:pPr marL="285750" indent="-285750" algn="just" fontAlgn="base">
              <a:buFont typeface="Arial" panose="020B0604020202020204" pitchFamily="34" charset="0"/>
              <a:buChar char="•"/>
            </a:pPr>
            <a:r>
              <a:rPr lang="es-ES" dirty="0">
                <a:highlight>
                  <a:srgbClr val="FFFFFF"/>
                </a:highlight>
                <a:latin typeface="Arial" panose="020B0604020202020204" pitchFamily="34" charset="0"/>
                <a:cs typeface="Arial" panose="020B0604020202020204" pitchFamily="34" charset="0"/>
              </a:rPr>
              <a:t>Antropólogo y economista</a:t>
            </a:r>
          </a:p>
        </p:txBody>
      </p:sp>
      <p:sp>
        <p:nvSpPr>
          <p:cNvPr id="3" name="CuadroTexto 2">
            <a:extLst>
              <a:ext uri="{FF2B5EF4-FFF2-40B4-BE49-F238E27FC236}">
                <a16:creationId xmlns:a16="http://schemas.microsoft.com/office/drawing/2014/main" id="{FD594825-CE14-4BB7-6164-6444630DA522}"/>
              </a:ext>
            </a:extLst>
          </p:cNvPr>
          <p:cNvSpPr txBox="1"/>
          <p:nvPr/>
        </p:nvSpPr>
        <p:spPr>
          <a:xfrm>
            <a:off x="4992747" y="5431065"/>
            <a:ext cx="6094140" cy="1015663"/>
          </a:xfrm>
          <a:prstGeom prst="rect">
            <a:avLst/>
          </a:prstGeom>
          <a:noFill/>
        </p:spPr>
        <p:txBody>
          <a:bodyPr wrap="square">
            <a:spAutoFit/>
          </a:bodyPr>
          <a:lstStyle/>
          <a:p>
            <a:pPr algn="l"/>
            <a:r>
              <a:rPr lang="es-ES" sz="2000" b="1" i="0" u="none" strike="noStrike" baseline="0" dirty="0">
                <a:latin typeface="Myriad-Headline"/>
              </a:rPr>
              <a:t>Texto para el curso</a:t>
            </a:r>
          </a:p>
          <a:p>
            <a:pPr algn="l"/>
            <a:r>
              <a:rPr lang="es-ES" sz="2000" b="1" i="0" u="none" strike="noStrike" baseline="0" dirty="0">
                <a:latin typeface="Myriad-Headline"/>
              </a:rPr>
              <a:t>Paradojas de la sustentabilidad: ecológica versus social</a:t>
            </a:r>
          </a:p>
          <a:p>
            <a:pPr algn="l"/>
            <a:r>
              <a:rPr lang="es-ES" sz="2000" b="1" dirty="0">
                <a:latin typeface="Myriad-Headline"/>
              </a:rPr>
              <a:t>Revista Dossier – mayo-agosto 2007</a:t>
            </a:r>
            <a:endParaRPr lang="es-ES" sz="2000" b="1" dirty="0"/>
          </a:p>
        </p:txBody>
      </p:sp>
    </p:spTree>
    <p:extLst>
      <p:ext uri="{BB962C8B-B14F-4D97-AF65-F5344CB8AC3E}">
        <p14:creationId xmlns:p14="http://schemas.microsoft.com/office/powerpoint/2010/main" val="2855137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89410B-F268-34C3-33F5-A04652EC41D9}"/>
              </a:ext>
            </a:extLst>
          </p:cNvPr>
          <p:cNvSpPr txBox="1"/>
          <p:nvPr/>
        </p:nvSpPr>
        <p:spPr>
          <a:xfrm>
            <a:off x="1029165" y="882057"/>
            <a:ext cx="10133670" cy="5816977"/>
          </a:xfrm>
          <a:prstGeom prst="rect">
            <a:avLst/>
          </a:prstGeom>
          <a:noFill/>
        </p:spPr>
        <p:txBody>
          <a:bodyPr wrap="square">
            <a:spAutoFit/>
          </a:bodyPr>
          <a:lstStyle/>
          <a:p>
            <a:pPr algn="ctr"/>
            <a:r>
              <a:rPr lang="es-ES" sz="2400" b="1" i="0" u="none" strike="noStrike" baseline="0" dirty="0">
                <a:solidFill>
                  <a:srgbClr val="000000"/>
                </a:solidFill>
                <a:latin typeface="Arial" panose="020B0604020202020204" pitchFamily="34" charset="0"/>
                <a:cs typeface="Arial" panose="020B0604020202020204" pitchFamily="34" charset="0"/>
              </a:rPr>
              <a:t>¿Cómo se aborda la problemática de la transición a la sustentabilidad en el mundo rural y la producción de alimentos, para humanos y para animales de producción</a:t>
            </a:r>
            <a:r>
              <a:rPr lang="es-ES" sz="2400" b="1" dirty="0">
                <a:solidFill>
                  <a:srgbClr val="000000"/>
                </a:solidFill>
                <a:latin typeface="Arial" panose="020B0604020202020204" pitchFamily="34" charset="0"/>
                <a:cs typeface="Arial" panose="020B0604020202020204" pitchFamily="34" charset="0"/>
              </a:rPr>
              <a:t>?</a:t>
            </a:r>
          </a:p>
          <a:p>
            <a:pPr algn="ctr"/>
            <a:endParaRPr lang="es-ES" sz="2400" b="1" dirty="0">
              <a:solidFill>
                <a:srgbClr val="000000"/>
              </a:solidFill>
              <a:latin typeface="Arial" panose="020B0604020202020204" pitchFamily="34" charset="0"/>
              <a:cs typeface="Arial" panose="020B0604020202020204" pitchFamily="34" charset="0"/>
            </a:endParaRPr>
          </a:p>
          <a:p>
            <a:r>
              <a:rPr lang="es-ES" b="1" dirty="0">
                <a:solidFill>
                  <a:srgbClr val="000000"/>
                </a:solidFill>
                <a:latin typeface="Arial" panose="020B0604020202020204" pitchFamily="34" charset="0"/>
                <a:cs typeface="Arial" panose="020B0604020202020204" pitchFamily="34" charset="0"/>
              </a:rPr>
              <a:t>Dos narrativas:</a:t>
            </a:r>
          </a:p>
          <a:p>
            <a:endParaRPr lang="es-ES" sz="240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Academia mainstream                                              </a:t>
            </a:r>
            <a:r>
              <a:rPr lang="es-ES" b="1" dirty="0">
                <a:solidFill>
                  <a:srgbClr val="000000"/>
                </a:solidFill>
                <a:latin typeface="Arial" panose="020B0604020202020204" pitchFamily="34" charset="0"/>
                <a:cs typeface="Arial" panose="020B0604020202020204" pitchFamily="34" charset="0"/>
              </a:rPr>
              <a:t> “Intensificación sostenible” *</a:t>
            </a:r>
          </a:p>
          <a:p>
            <a:r>
              <a:rPr lang="es-ES" dirty="0">
                <a:solidFill>
                  <a:srgbClr val="000000"/>
                </a:solidFill>
                <a:latin typeface="Arial" panose="020B0604020202020204" pitchFamily="34" charset="0"/>
                <a:cs typeface="Arial" panose="020B0604020202020204" pitchFamily="34" charset="0"/>
              </a:rPr>
              <a:t>El Estado                                                                   Crecimiento constante de la producción</a:t>
            </a:r>
            <a:endParaRPr lang="es-ES" sz="160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Organismos multilaterales                                         sin expandir el área de tierra y con reducción</a:t>
            </a:r>
            <a:endParaRPr lang="es-ES" sz="160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Productores y empresas de gran escala                   de impactos ambientales y la emisión de GEI</a:t>
            </a:r>
            <a:endParaRPr lang="es-ES" sz="1600"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Times New Roman" panose="02020603050405020304" pitchFamily="18" charset="0"/>
              </a:rPr>
              <a:t>                                                                                            </a:t>
            </a:r>
            <a:endParaRPr lang="es-ES" sz="1600" b="0" i="0" u="none" strike="noStrike" baseline="0" dirty="0">
              <a:solidFill>
                <a:srgbClr val="000000"/>
              </a:solidFill>
              <a:latin typeface="Times New Roman" panose="02020603050405020304" pitchFamily="18" charset="0"/>
            </a:endParaRPr>
          </a:p>
          <a:p>
            <a:endParaRPr lang="es-ES" sz="1800" b="0" i="0" u="none" strike="noStrike" baseline="0" dirty="0">
              <a:solidFill>
                <a:srgbClr val="000000"/>
              </a:solidFill>
              <a:latin typeface="Times New Roman" panose="02020603050405020304" pitchFamily="18" charset="0"/>
            </a:endParaRPr>
          </a:p>
          <a:p>
            <a:r>
              <a:rPr lang="es-ES" dirty="0">
                <a:solidFill>
                  <a:srgbClr val="000000"/>
                </a:solidFill>
                <a:latin typeface="Arial" panose="020B0604020202020204" pitchFamily="34" charset="0"/>
                <a:cs typeface="Arial" panose="020B0604020202020204" pitchFamily="34" charset="0"/>
              </a:rPr>
              <a:t>Movilización de sectores académicos                         </a:t>
            </a:r>
            <a:r>
              <a:rPr lang="es-ES" b="1" dirty="0">
                <a:solidFill>
                  <a:srgbClr val="000000"/>
                </a:solidFill>
                <a:latin typeface="Arial" panose="020B0604020202020204" pitchFamily="34" charset="0"/>
                <a:cs typeface="Arial" panose="020B0604020202020204" pitchFamily="34" charset="0"/>
              </a:rPr>
              <a:t>Agroecología</a:t>
            </a:r>
          </a:p>
          <a:p>
            <a:r>
              <a:rPr lang="es-ES" sz="1800" b="0" i="0" u="none" strike="noStrike" baseline="0" dirty="0">
                <a:solidFill>
                  <a:srgbClr val="000000"/>
                </a:solidFill>
                <a:latin typeface="Arial" panose="020B0604020202020204" pitchFamily="34" charset="0"/>
                <a:cs typeface="Arial" panose="020B0604020202020204" pitchFamily="34" charset="0"/>
              </a:rPr>
              <a:t>Sectores de la sociedad civil organizados                   </a:t>
            </a:r>
            <a:r>
              <a:rPr lang="es-ES" dirty="0">
                <a:solidFill>
                  <a:srgbClr val="000000"/>
                </a:solidFill>
                <a:latin typeface="Arial" panose="020B0604020202020204" pitchFamily="34" charset="0"/>
                <a:cs typeface="Arial" panose="020B0604020202020204" pitchFamily="34" charset="0"/>
              </a:rPr>
              <a:t>Propuesta técnica que representa una </a:t>
            </a:r>
            <a:endParaRPr lang="es-ES" sz="1800" b="1" i="0" u="none" strike="noStrike" baseline="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Grupos de productores/as                                           corriente social que defiende la producción </a:t>
            </a:r>
          </a:p>
          <a:p>
            <a:r>
              <a:rPr lang="es-ES" dirty="0">
                <a:solidFill>
                  <a:srgbClr val="000000"/>
                </a:solidFill>
                <a:latin typeface="Arial" panose="020B0604020202020204" pitchFamily="34" charset="0"/>
                <a:cs typeface="Arial" panose="020B0604020202020204" pitchFamily="34" charset="0"/>
              </a:rPr>
              <a:t>                                                                                     familiar y busca articular la justicia social </a:t>
            </a:r>
          </a:p>
          <a:p>
            <a:r>
              <a:rPr lang="es-ES" dirty="0">
                <a:solidFill>
                  <a:srgbClr val="000000"/>
                </a:solidFill>
                <a:latin typeface="Arial" panose="020B0604020202020204" pitchFamily="34" charset="0"/>
                <a:cs typeface="Arial" panose="020B0604020202020204" pitchFamily="34" charset="0"/>
              </a:rPr>
              <a:t>                                                                                     con la justicia ambiental                              </a:t>
            </a:r>
          </a:p>
          <a:p>
            <a:r>
              <a:rPr lang="es-ES" dirty="0">
                <a:solidFill>
                  <a:srgbClr val="000000"/>
                </a:solidFill>
                <a:latin typeface="Arial" panose="020B0604020202020204" pitchFamily="34" charset="0"/>
                <a:cs typeface="Arial" panose="020B0604020202020204" pitchFamily="34" charset="0"/>
              </a:rPr>
              <a:t>      </a:t>
            </a:r>
          </a:p>
          <a:p>
            <a:r>
              <a:rPr lang="es-ES" sz="1600" dirty="0">
                <a:solidFill>
                  <a:srgbClr val="000000"/>
                </a:solidFill>
                <a:latin typeface="Arial" panose="020B0604020202020204" pitchFamily="34" charset="0"/>
                <a:cs typeface="Arial" panose="020B0604020202020204" pitchFamily="34" charset="0"/>
              </a:rPr>
              <a:t>* En diálogo con la “bioeconomía sostenible” o con la “economía circular”</a:t>
            </a:r>
          </a:p>
        </p:txBody>
      </p:sp>
      <p:sp>
        <p:nvSpPr>
          <p:cNvPr id="4" name="Cerrar llave 3">
            <a:extLst>
              <a:ext uri="{FF2B5EF4-FFF2-40B4-BE49-F238E27FC236}">
                <a16:creationId xmlns:a16="http://schemas.microsoft.com/office/drawing/2014/main" id="{EFF846C9-81F3-162B-871E-60EC9C6A2854}"/>
              </a:ext>
            </a:extLst>
          </p:cNvPr>
          <p:cNvSpPr/>
          <p:nvPr/>
        </p:nvSpPr>
        <p:spPr>
          <a:xfrm>
            <a:off x="5408341" y="2916044"/>
            <a:ext cx="457200" cy="131584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Cerrar llave 4">
            <a:extLst>
              <a:ext uri="{FF2B5EF4-FFF2-40B4-BE49-F238E27FC236}">
                <a16:creationId xmlns:a16="http://schemas.microsoft.com/office/drawing/2014/main" id="{8C6D5306-4951-B564-D1F4-FC1DB2CAC4D1}"/>
              </a:ext>
            </a:extLst>
          </p:cNvPr>
          <p:cNvSpPr/>
          <p:nvPr/>
        </p:nvSpPr>
        <p:spPr>
          <a:xfrm>
            <a:off x="5452945" y="4660100"/>
            <a:ext cx="457200" cy="131584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409404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651EF8-20D0-2BDF-8410-3DBDFD5ED7C8}"/>
              </a:ext>
            </a:extLst>
          </p:cNvPr>
          <p:cNvSpPr txBox="1"/>
          <p:nvPr/>
        </p:nvSpPr>
        <p:spPr>
          <a:xfrm>
            <a:off x="1245219" y="982176"/>
            <a:ext cx="9701561" cy="4893647"/>
          </a:xfrm>
          <a:prstGeom prst="rect">
            <a:avLst/>
          </a:prstGeom>
          <a:noFill/>
        </p:spPr>
        <p:txBody>
          <a:bodyPr wrap="square">
            <a:spAutoFit/>
          </a:bodyPr>
          <a:lstStyle/>
          <a:p>
            <a:r>
              <a:rPr lang="es-ES" sz="2400" b="1" i="0" u="none" strike="noStrike" baseline="0" dirty="0">
                <a:solidFill>
                  <a:srgbClr val="000000"/>
                </a:solidFill>
                <a:latin typeface="Arial" panose="020B0604020202020204" pitchFamily="34" charset="0"/>
                <a:cs typeface="Arial" panose="020B0604020202020204" pitchFamily="34" charset="0"/>
              </a:rPr>
              <a:t>El agro uruguayo y su contexto</a:t>
            </a:r>
          </a:p>
          <a:p>
            <a:endParaRPr lang="es-ES" dirty="0">
              <a:solidFill>
                <a:srgbClr val="000000"/>
              </a:solidFill>
              <a:latin typeface="Arial" panose="020B0604020202020204" pitchFamily="34" charset="0"/>
              <a:cs typeface="Arial" panose="020B0604020202020204" pitchFamily="34" charset="0"/>
            </a:endParaRPr>
          </a:p>
          <a:p>
            <a:r>
              <a:rPr lang="es-ES" sz="2000" b="0" i="0" u="none" strike="noStrike" baseline="0" dirty="0">
                <a:solidFill>
                  <a:srgbClr val="000000"/>
                </a:solidFill>
                <a:latin typeface="Arial" panose="020B0604020202020204" pitchFamily="34" charset="0"/>
                <a:cs typeface="Arial" panose="020B0604020202020204" pitchFamily="34" charset="0"/>
              </a:rPr>
              <a:t>Se considera insustentable por</a:t>
            </a:r>
          </a:p>
          <a:p>
            <a:endParaRPr lang="es-ES" dirty="0">
              <a:solidFill>
                <a:srgbClr val="000000"/>
              </a:solidFill>
              <a:latin typeface="Arial" panose="020B0604020202020204" pitchFamily="34" charset="0"/>
              <a:cs typeface="Arial" panose="020B0604020202020204" pitchFamily="34" charset="0"/>
            </a:endParaRPr>
          </a:p>
          <a:p>
            <a:pPr marL="1706563" indent="-285750"/>
            <a:r>
              <a:rPr lang="es-ES" sz="1800" b="1" i="0" u="none" strike="noStrike" baseline="0" dirty="0">
                <a:solidFill>
                  <a:srgbClr val="000000"/>
                </a:solidFill>
                <a:latin typeface="Arial" panose="020B0604020202020204" pitchFamily="34" charset="0"/>
                <a:cs typeface="Arial" panose="020B0604020202020204" pitchFamily="34" charset="0"/>
              </a:rPr>
              <a:t>1) Efectos sobre el medio ambiente</a:t>
            </a:r>
          </a:p>
          <a:p>
            <a:pPr marL="1706563" indent="-285750"/>
            <a:endParaRPr lang="es-ES" dirty="0">
              <a:solidFill>
                <a:srgbClr val="000000"/>
              </a:solidFill>
              <a:latin typeface="Arial" panose="020B0604020202020204" pitchFamily="34" charset="0"/>
              <a:cs typeface="Arial" panose="020B0604020202020204" pitchFamily="34" charset="0"/>
            </a:endParaRPr>
          </a:p>
          <a:p>
            <a:pPr marL="21526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Contamina los suelos, aguas y aire</a:t>
            </a:r>
          </a:p>
          <a:p>
            <a:pPr marL="21526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Aumento sostenido en la utilización de insumos químicos sintéticos</a:t>
            </a:r>
          </a:p>
          <a:p>
            <a:pPr marL="1706563" indent="-285750"/>
            <a:endParaRPr lang="es-ES" sz="1800" b="0" i="0" u="none" strike="noStrike" baseline="0" dirty="0">
              <a:solidFill>
                <a:srgbClr val="000000"/>
              </a:solidFill>
              <a:latin typeface="Arial" panose="020B0604020202020204" pitchFamily="34" charset="0"/>
              <a:cs typeface="Arial" panose="020B0604020202020204" pitchFamily="34" charset="0"/>
            </a:endParaRPr>
          </a:p>
          <a:p>
            <a:pPr marL="1706563" indent="-285750"/>
            <a:r>
              <a:rPr lang="es-ES" b="1" dirty="0">
                <a:solidFill>
                  <a:srgbClr val="000000"/>
                </a:solidFill>
                <a:latin typeface="Arial" panose="020B0604020202020204" pitchFamily="34" charset="0"/>
                <a:cs typeface="Arial" panose="020B0604020202020204" pitchFamily="34" charset="0"/>
              </a:rPr>
              <a:t>2) Efectos sociales</a:t>
            </a:r>
          </a:p>
          <a:p>
            <a:pPr marL="1706563" indent="-285750"/>
            <a:endParaRPr lang="es-ES" dirty="0">
              <a:solidFill>
                <a:srgbClr val="000000"/>
              </a:solidFill>
              <a:latin typeface="Arial" panose="020B0604020202020204" pitchFamily="34" charset="0"/>
              <a:cs typeface="Arial" panose="020B0604020202020204" pitchFamily="34" charset="0"/>
            </a:endParaRPr>
          </a:p>
          <a:p>
            <a:pPr marL="21526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Concentración de los medios de producción</a:t>
            </a:r>
          </a:p>
          <a:p>
            <a:pPr marL="21526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Disminución del uso de mano de obra</a:t>
            </a:r>
          </a:p>
          <a:p>
            <a:pPr marL="21526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Efectos sobre la salud</a:t>
            </a:r>
          </a:p>
          <a:p>
            <a:pPr marL="21526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Condiciones laborales </a:t>
            </a:r>
            <a:endParaRPr lang="es-ES" sz="1800" b="0" i="0" u="none" strike="noStrike" baseline="0" dirty="0">
              <a:solidFill>
                <a:srgbClr val="000000"/>
              </a:solidFill>
              <a:latin typeface="Arial" panose="020B0604020202020204" pitchFamily="34" charset="0"/>
              <a:cs typeface="Arial" panose="020B0604020202020204" pitchFamily="34" charset="0"/>
            </a:endParaRPr>
          </a:p>
          <a:p>
            <a:endParaRPr lang="es-ES" dirty="0">
              <a:solidFill>
                <a:srgbClr val="000000"/>
              </a:solidFill>
              <a:latin typeface="Times New Roman" panose="02020603050405020304" pitchFamily="18" charset="0"/>
            </a:endParaRPr>
          </a:p>
          <a:p>
            <a:r>
              <a:rPr lang="es-ES" sz="1800" b="0" i="0" u="none" strike="noStrike" baseline="0" dirty="0">
                <a:solidFill>
                  <a:srgbClr val="000000"/>
                </a:solidFill>
                <a:latin typeface="Times New Roman" panose="02020603050405020304" pitchFamily="18" charset="0"/>
              </a:rPr>
              <a:t> </a:t>
            </a:r>
            <a:endParaRPr lang="es-ES" dirty="0"/>
          </a:p>
        </p:txBody>
      </p:sp>
    </p:spTree>
    <p:extLst>
      <p:ext uri="{BB962C8B-B14F-4D97-AF65-F5344CB8AC3E}">
        <p14:creationId xmlns:p14="http://schemas.microsoft.com/office/powerpoint/2010/main" val="249557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2802CB-2014-8E70-C948-DD6B3ACE6314}"/>
              </a:ext>
            </a:extLst>
          </p:cNvPr>
          <p:cNvSpPr txBox="1"/>
          <p:nvPr/>
        </p:nvSpPr>
        <p:spPr>
          <a:xfrm>
            <a:off x="889775" y="756030"/>
            <a:ext cx="10412450" cy="5724644"/>
          </a:xfrm>
          <a:prstGeom prst="rect">
            <a:avLst/>
          </a:prstGeom>
          <a:noFill/>
        </p:spPr>
        <p:txBody>
          <a:bodyPr wrap="square">
            <a:spAutoFit/>
          </a:bodyPr>
          <a:lstStyle/>
          <a:p>
            <a:r>
              <a:rPr lang="es-ES" sz="2400" b="1" i="0" u="none" strike="noStrike" baseline="0" dirty="0">
                <a:solidFill>
                  <a:srgbClr val="000000"/>
                </a:solidFill>
                <a:latin typeface="Arial" panose="020B0604020202020204" pitchFamily="34" charset="0"/>
                <a:cs typeface="Arial" panose="020B0604020202020204" pitchFamily="34" charset="0"/>
              </a:rPr>
              <a:t>Proceso de expansión agrícola en el siglo XXI</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Soja transgénica y su paquete tecnológico: redujo otras actividades productivas</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Año 2000: Uruguay cultivaba 10.000 ha. </a:t>
            </a:r>
            <a:r>
              <a:rPr lang="es-ES" dirty="0">
                <a:solidFill>
                  <a:srgbClr val="000000"/>
                </a:solidFill>
                <a:latin typeface="Arial" panose="020B0604020202020204" pitchFamily="34" charset="0"/>
                <a:cs typeface="Arial" panose="020B0604020202020204" pitchFamily="34" charset="0"/>
              </a:rPr>
              <a:t>d</a:t>
            </a:r>
            <a:r>
              <a:rPr lang="es-ES" sz="1800" b="0" i="0" u="none" strike="noStrike" baseline="0" dirty="0">
                <a:solidFill>
                  <a:srgbClr val="000000"/>
                </a:solidFill>
                <a:latin typeface="Arial" panose="020B0604020202020204" pitchFamily="34" charset="0"/>
                <a:cs typeface="Arial" panose="020B0604020202020204" pitchFamily="34" charset="0"/>
              </a:rPr>
              <a:t>e soja en la zafra</a:t>
            </a:r>
          </a:p>
          <a:p>
            <a:endParaRPr lang="es-ES" sz="1800" b="0" i="0" u="none" strike="noStrike" baseline="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Año 2010: 859.000 ha. </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Área total sembrada 2009-2010 1 millón de ha.</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Temporada: 2014-2015 1,3 millones de ha. </a:t>
            </a:r>
          </a:p>
          <a:p>
            <a:endParaRPr lang="es-ES" sz="1800" b="0" i="0" u="none" strike="noStrike" baseline="0" dirty="0">
              <a:solidFill>
                <a:srgbClr val="000000"/>
              </a:solidFill>
              <a:latin typeface="Arial" panose="020B0604020202020204" pitchFamily="34" charset="0"/>
              <a:cs typeface="Arial" panose="020B0604020202020204" pitchFamily="34" charset="0"/>
            </a:endParaRPr>
          </a:p>
          <a:p>
            <a:r>
              <a:rPr lang="es-ES" sz="1800" b="1" i="0" u="none" strike="noStrike" baseline="0" dirty="0">
                <a:solidFill>
                  <a:srgbClr val="000000"/>
                </a:solidFill>
                <a:latin typeface="Arial" panose="020B0604020202020204" pitchFamily="34" charset="0"/>
                <a:cs typeface="Arial" panose="020B0604020202020204" pitchFamily="34" charset="0"/>
              </a:rPr>
              <a:t>Consecuencias</a:t>
            </a:r>
          </a:p>
          <a:p>
            <a:endParaRPr lang="es-E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Deterioro y pérdida de suelo</a:t>
            </a: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Impacto en la calidad de los cursos de agua por nutrientes y contaminante químicos</a:t>
            </a:r>
          </a:p>
          <a:p>
            <a:pPr marL="2857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Pérdida de monte nativo y biodiversidad</a:t>
            </a: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Concentración de la tenencia de la tierra</a:t>
            </a:r>
          </a:p>
          <a:p>
            <a:pPr marL="2857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Precarización laboral</a:t>
            </a: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Impactos socio-sanitarios vinculados al uso y manejo de plaguicidas agrícolas</a:t>
            </a:r>
            <a:endParaRPr lang="es-E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1007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02734A8-DB4F-9162-2729-0BAA48DF1E51}"/>
              </a:ext>
            </a:extLst>
          </p:cNvPr>
          <p:cNvSpPr txBox="1"/>
          <p:nvPr/>
        </p:nvSpPr>
        <p:spPr>
          <a:xfrm>
            <a:off x="878622" y="870905"/>
            <a:ext cx="10434755" cy="5724644"/>
          </a:xfrm>
          <a:prstGeom prst="rect">
            <a:avLst/>
          </a:prstGeom>
          <a:noFill/>
        </p:spPr>
        <p:txBody>
          <a:bodyPr wrap="square">
            <a:spAutoFit/>
          </a:bodyPr>
          <a:lstStyle/>
          <a:p>
            <a:r>
              <a:rPr lang="es-ES" sz="2400" b="1" i="0" u="none" strike="noStrike" baseline="0" dirty="0">
                <a:solidFill>
                  <a:srgbClr val="000000"/>
                </a:solidFill>
                <a:latin typeface="Arial" panose="020B0604020202020204" pitchFamily="34" charset="0"/>
                <a:cs typeface="Arial" panose="020B0604020202020204" pitchFamily="34" charset="0"/>
              </a:rPr>
              <a:t>Transiciones a la sustentabilidad y desarrollo sustentable </a:t>
            </a:r>
            <a:endParaRPr lang="es-ES" sz="2400" b="0" i="0" u="none" strike="noStrike" baseline="0" dirty="0">
              <a:solidFill>
                <a:srgbClr val="000000"/>
              </a:solidFill>
              <a:latin typeface="Arial" panose="020B0604020202020204" pitchFamily="34" charset="0"/>
              <a:cs typeface="Arial" panose="020B0604020202020204" pitchFamily="34" charset="0"/>
            </a:endParaRPr>
          </a:p>
          <a:p>
            <a:endParaRPr lang="es-ES" sz="1800" b="0" i="0" u="none" strike="noStrike" baseline="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Concepción amplia: </a:t>
            </a:r>
            <a:r>
              <a:rPr lang="es-ES" sz="1800" b="0" i="0" u="none" strike="noStrike" baseline="0" dirty="0">
                <a:solidFill>
                  <a:srgbClr val="000000"/>
                </a:solidFill>
                <a:latin typeface="Arial" panose="020B0604020202020204" pitchFamily="34" charset="0"/>
                <a:cs typeface="Arial" panose="020B0604020202020204" pitchFamily="34" charset="0"/>
              </a:rPr>
              <a:t>desarrollo sustentable como socialmente inclusivo y ambientalmente relacional, sintetizado en la expresión, muchas veces registrada etnográficamente, del desear “vivir tranquilo”. </a:t>
            </a:r>
          </a:p>
          <a:p>
            <a:endParaRPr lang="es-ES" dirty="0">
              <a:solidFill>
                <a:srgbClr val="000000"/>
              </a:solidFill>
              <a:latin typeface="Arial" panose="020B0604020202020204" pitchFamily="34" charset="0"/>
              <a:cs typeface="Arial" panose="020B0604020202020204" pitchFamily="34" charset="0"/>
            </a:endParaRPr>
          </a:p>
          <a:p>
            <a:r>
              <a:rPr lang="es-ES" b="1" dirty="0">
                <a:solidFill>
                  <a:schemeClr val="accent2">
                    <a:lumMod val="75000"/>
                  </a:schemeClr>
                </a:solidFill>
                <a:latin typeface="Arial" panose="020B0604020202020204" pitchFamily="34" charset="0"/>
                <a:cs typeface="Arial" panose="020B0604020202020204" pitchFamily="34" charset="0"/>
              </a:rPr>
              <a:t>Desarrollo sustentable: un concepto en disputa</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Gudynas: tres variantes con énfasis en la dimensión ambiental</a:t>
            </a:r>
          </a:p>
          <a:p>
            <a:endParaRPr lang="es-ES" dirty="0">
              <a:solidFill>
                <a:srgbClr val="000000"/>
              </a:solidFill>
              <a:latin typeface="Arial" panose="020B0604020202020204" pitchFamily="34" charset="0"/>
              <a:cs typeface="Arial" panose="020B0604020202020204" pitchFamily="34" charset="0"/>
            </a:endParaRPr>
          </a:p>
          <a:p>
            <a:pPr marL="981075" indent="-285750">
              <a:buFont typeface="Arial" panose="020B0604020202020204" pitchFamily="34" charset="0"/>
              <a:buChar char="•"/>
            </a:pPr>
            <a:r>
              <a:rPr lang="es-ES" b="1" dirty="0">
                <a:solidFill>
                  <a:srgbClr val="000000"/>
                </a:solidFill>
                <a:latin typeface="Arial" panose="020B0604020202020204" pitchFamily="34" charset="0"/>
                <a:cs typeface="Arial" panose="020B0604020202020204" pitchFamily="34" charset="0"/>
              </a:rPr>
              <a:t>Débil:</a:t>
            </a:r>
            <a:r>
              <a:rPr lang="es-ES" dirty="0">
                <a:solidFill>
                  <a:srgbClr val="000000"/>
                </a:solidFill>
                <a:latin typeface="Arial" panose="020B0604020202020204" pitchFamily="34" charset="0"/>
                <a:cs typeface="Arial" panose="020B0604020202020204" pitchFamily="34" charset="0"/>
              </a:rPr>
              <a:t> </a:t>
            </a:r>
            <a:r>
              <a:rPr lang="es-ES" sz="1800" b="0" i="0" u="none" strike="noStrike" baseline="0" dirty="0">
                <a:solidFill>
                  <a:srgbClr val="000000"/>
                </a:solidFill>
                <a:latin typeface="Arial" panose="020B0604020202020204" pitchFamily="34" charset="0"/>
                <a:cs typeface="Arial" panose="020B0604020202020204" pitchFamily="34" charset="0"/>
              </a:rPr>
              <a:t>reducciones del impacto ambiental de las actividades económicas y en que la conservación de recursos es necesaria para el desarrollo económico (procesos productivos más eficientes, mitigación de impacto, compensaciones de impacto como los bonos de carbono) </a:t>
            </a:r>
          </a:p>
          <a:p>
            <a:pPr marL="981075" indent="-285750">
              <a:buFont typeface="Arial" panose="020B0604020202020204" pitchFamily="34" charset="0"/>
              <a:buChar char="•"/>
            </a:pPr>
            <a:endParaRPr lang="es-ES" dirty="0">
              <a:solidFill>
                <a:srgbClr val="000000"/>
              </a:solidFill>
              <a:latin typeface="Arial" panose="020B0604020202020204" pitchFamily="34" charset="0"/>
              <a:cs typeface="Arial" panose="020B0604020202020204" pitchFamily="34" charset="0"/>
            </a:endParaRPr>
          </a:p>
          <a:p>
            <a:pPr marL="981075" indent="-285750">
              <a:buFont typeface="Arial" panose="020B0604020202020204" pitchFamily="34" charset="0"/>
              <a:buChar char="•"/>
            </a:pPr>
            <a:r>
              <a:rPr lang="es-ES" b="1" dirty="0">
                <a:solidFill>
                  <a:srgbClr val="000000"/>
                </a:solidFill>
                <a:latin typeface="Arial" panose="020B0604020202020204" pitchFamily="34" charset="0"/>
                <a:cs typeface="Arial" panose="020B0604020202020204" pitchFamily="34" charset="0"/>
              </a:rPr>
              <a:t>Fuerte:</a:t>
            </a:r>
            <a:r>
              <a:rPr lang="es-ES" dirty="0">
                <a:solidFill>
                  <a:srgbClr val="000000"/>
                </a:solidFill>
                <a:latin typeface="Arial" panose="020B0604020202020204" pitchFamily="34" charset="0"/>
                <a:cs typeface="Arial" panose="020B0604020202020204" pitchFamily="34" charset="0"/>
              </a:rPr>
              <a:t> </a:t>
            </a:r>
            <a:r>
              <a:rPr lang="es-ES" sz="1800" b="0" i="0" u="none" strike="noStrike" baseline="0" dirty="0">
                <a:solidFill>
                  <a:srgbClr val="000000"/>
                </a:solidFill>
                <a:latin typeface="Arial" panose="020B0604020202020204" pitchFamily="34" charset="0"/>
                <a:cs typeface="Arial" panose="020B0604020202020204" pitchFamily="34" charset="0"/>
              </a:rPr>
              <a:t>fuerte sostiene que no puede reducirse toda la naturaleza a las lógicas del capital: aboga por la preservación ambiental más allá del posible uso económico.</a:t>
            </a:r>
          </a:p>
          <a:p>
            <a:pPr marL="695325"/>
            <a:r>
              <a:rPr lang="es-ES" sz="1800" b="0" i="0" u="none" strike="noStrike" baseline="0" dirty="0">
                <a:solidFill>
                  <a:srgbClr val="000000"/>
                </a:solidFill>
                <a:latin typeface="Arial" panose="020B0604020202020204" pitchFamily="34" charset="0"/>
                <a:cs typeface="Arial" panose="020B0604020202020204" pitchFamily="34" charset="0"/>
              </a:rPr>
              <a:t> </a:t>
            </a:r>
            <a:endParaRPr lang="es-ES" dirty="0">
              <a:solidFill>
                <a:srgbClr val="000000"/>
              </a:solidFill>
              <a:latin typeface="Arial" panose="020B0604020202020204" pitchFamily="34" charset="0"/>
              <a:cs typeface="Arial" panose="020B0604020202020204" pitchFamily="34" charset="0"/>
            </a:endParaRPr>
          </a:p>
          <a:p>
            <a:pPr marL="981075" indent="-285750">
              <a:buFont typeface="Arial" panose="020B0604020202020204" pitchFamily="34" charset="0"/>
              <a:buChar char="•"/>
            </a:pPr>
            <a:r>
              <a:rPr lang="es-ES" b="1" dirty="0">
                <a:solidFill>
                  <a:srgbClr val="000000"/>
                </a:solidFill>
                <a:latin typeface="Arial" panose="020B0604020202020204" pitchFamily="34" charset="0"/>
                <a:cs typeface="Arial" panose="020B0604020202020204" pitchFamily="34" charset="0"/>
              </a:rPr>
              <a:t>Súper fuerte: </a:t>
            </a:r>
            <a:r>
              <a:rPr lang="es-ES" sz="1800" b="0" i="0" u="none" strike="noStrike" baseline="0" dirty="0">
                <a:solidFill>
                  <a:srgbClr val="000000"/>
                </a:solidFill>
                <a:latin typeface="Arial" panose="020B0604020202020204" pitchFamily="34" charset="0"/>
                <a:cs typeface="Arial" panose="020B0604020202020204" pitchFamily="34" charset="0"/>
              </a:rPr>
              <a:t>proponen un enfoque </a:t>
            </a:r>
            <a:r>
              <a:rPr lang="es-ES" sz="1800" b="0" i="0" u="none" strike="noStrike" baseline="0" dirty="0" err="1">
                <a:solidFill>
                  <a:srgbClr val="000000"/>
                </a:solidFill>
                <a:latin typeface="Arial" panose="020B0604020202020204" pitchFamily="34" charset="0"/>
                <a:cs typeface="Arial" panose="020B0604020202020204" pitchFamily="34" charset="0"/>
              </a:rPr>
              <a:t>biocentrista</a:t>
            </a:r>
            <a:r>
              <a:rPr lang="es-ES" sz="1800" b="0" i="0" u="none" strike="noStrike" baseline="0" dirty="0">
                <a:solidFill>
                  <a:srgbClr val="000000"/>
                </a:solidFill>
                <a:latin typeface="Arial" panose="020B0604020202020204" pitchFamily="34" charset="0"/>
                <a:cs typeface="Arial" panose="020B0604020202020204" pitchFamily="34" charset="0"/>
              </a:rPr>
              <a:t>, cambiando una lógica de capital natural por una de patrimonio natural. </a:t>
            </a:r>
            <a:r>
              <a:rPr lang="es-ES" dirty="0">
                <a:solidFill>
                  <a:srgbClr val="000000"/>
                </a:solidFill>
                <a:latin typeface="Arial" panose="020B0604020202020204" pitchFamily="34" charset="0"/>
                <a:cs typeface="Arial" panose="020B0604020202020204" pitchFamily="34" charset="0"/>
              </a:rPr>
              <a:t>       </a:t>
            </a:r>
          </a:p>
          <a:p>
            <a:endParaRPr lang="es-ES" dirty="0"/>
          </a:p>
        </p:txBody>
      </p:sp>
    </p:spTree>
    <p:extLst>
      <p:ext uri="{BB962C8B-B14F-4D97-AF65-F5344CB8AC3E}">
        <p14:creationId xmlns:p14="http://schemas.microsoft.com/office/powerpoint/2010/main" val="354344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18F57D-AD78-9A11-CA35-2BEB7365314C}"/>
              </a:ext>
            </a:extLst>
          </p:cNvPr>
          <p:cNvSpPr txBox="1"/>
          <p:nvPr/>
        </p:nvSpPr>
        <p:spPr>
          <a:xfrm>
            <a:off x="1106758" y="1548227"/>
            <a:ext cx="10278638" cy="3970318"/>
          </a:xfrm>
          <a:prstGeom prst="rect">
            <a:avLst/>
          </a:prstGeom>
          <a:noFill/>
        </p:spPr>
        <p:txBody>
          <a:bodyPr wrap="square">
            <a:spAutoFit/>
          </a:bodyPr>
          <a:lstStyle/>
          <a:p>
            <a:r>
              <a:rPr lang="es-ES" sz="2000" b="1" i="0" u="none" strike="noStrike" baseline="0" dirty="0">
                <a:solidFill>
                  <a:srgbClr val="000000"/>
                </a:solidFill>
                <a:latin typeface="Arial" panose="020B0604020202020204" pitchFamily="34" charset="0"/>
                <a:cs typeface="Arial" panose="020B0604020202020204" pitchFamily="34" charset="0"/>
              </a:rPr>
              <a:t>El futuro en un país como Uruguay está ligado a la producción agropecuaria</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Un futuro sustentable, entonces, debería incluir fuertemente la reflexión sobre las formas de producir en el agro, los esfuerzos que se deben hacer para lograr cambios en los modos de producir (y los medios para financiarlos) y el vínculo con la sociedad en su conjunto. </a:t>
            </a:r>
          </a:p>
          <a:p>
            <a:endParaRPr lang="es-ES" dirty="0">
              <a:solidFill>
                <a:srgbClr val="000000"/>
              </a:solidFill>
              <a:latin typeface="Arial" panose="020B0604020202020204" pitchFamily="34" charset="0"/>
              <a:cs typeface="Arial" panose="020B0604020202020204" pitchFamily="34" charset="0"/>
            </a:endParaRPr>
          </a:p>
          <a:p>
            <a:r>
              <a:rPr lang="es-ES" b="1" dirty="0">
                <a:solidFill>
                  <a:srgbClr val="000000"/>
                </a:solidFill>
                <a:latin typeface="Arial" panose="020B0604020202020204" pitchFamily="34" charset="0"/>
                <a:cs typeface="Arial" panose="020B0604020202020204" pitchFamily="34" charset="0"/>
              </a:rPr>
              <a:t>Dos interrogantes al respecto: </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¿Los caminos a la sustentabilidad requieren de transiciones mediante pequeños cambios, modificaciones incrementales de los sistemas productivos, o precisan transformaciones más radicales y rápidas?</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¿A dónde conducen esos caminos, sean de transición o de transformación, hacia cuál(es) sustentabilidad(es)?</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64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11F3F6-B48F-DEA2-33CB-2666A2F3F5F2}"/>
              </a:ext>
            </a:extLst>
          </p:cNvPr>
          <p:cNvSpPr txBox="1"/>
          <p:nvPr/>
        </p:nvSpPr>
        <p:spPr>
          <a:xfrm>
            <a:off x="815897" y="811125"/>
            <a:ext cx="10560205" cy="5601533"/>
          </a:xfrm>
          <a:prstGeom prst="rect">
            <a:avLst/>
          </a:prstGeom>
          <a:noFill/>
        </p:spPr>
        <p:txBody>
          <a:bodyPr wrap="square">
            <a:spAutoFit/>
          </a:bodyPr>
          <a:lstStyle/>
          <a:p>
            <a:r>
              <a:rPr lang="es-ES" sz="1800" b="1" i="0" u="none" strike="noStrike" baseline="0" dirty="0">
                <a:solidFill>
                  <a:srgbClr val="000000"/>
                </a:solidFill>
                <a:latin typeface="Arial" panose="020B0604020202020204" pitchFamily="34" charset="0"/>
                <a:cs typeface="Arial" panose="020B0604020202020204" pitchFamily="34" charset="0"/>
              </a:rPr>
              <a:t>El contexto de los Objetivos de Desarrollo </a:t>
            </a:r>
            <a:r>
              <a:rPr lang="es-ES" b="1" dirty="0">
                <a:solidFill>
                  <a:srgbClr val="000000"/>
                </a:solidFill>
                <a:latin typeface="Arial" panose="020B0604020202020204" pitchFamily="34" charset="0"/>
                <a:cs typeface="Arial" panose="020B0604020202020204" pitchFamily="34" charset="0"/>
              </a:rPr>
              <a:t>Sostenible de la agenda 2030 de Naciones Unidas</a:t>
            </a:r>
          </a:p>
          <a:p>
            <a:endParaRPr lang="es-ES" sz="1800" b="1" i="0" u="none" strike="noStrike" baseline="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ODS ambientales, reducción de la pobreza y por la justicia social</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Se requieren transformaciones sociales muy ambiciosas…</a:t>
            </a:r>
          </a:p>
          <a:p>
            <a:r>
              <a:rPr lang="es-ES" dirty="0">
                <a:solidFill>
                  <a:srgbClr val="000000"/>
                </a:solidFill>
                <a:latin typeface="Arial" panose="020B0604020202020204" pitchFamily="34" charset="0"/>
                <a:cs typeface="Arial" panose="020B0604020202020204" pitchFamily="34" charset="0"/>
              </a:rPr>
              <a:t>Hay quienes apuestan a cambios estructurales o a cambios graduales o incrementales…</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Otros</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Argumentan que el cambio debe surgir desde abajo, a través de redes de movimientos cívicos y actividades de base, que juntos, en formas generalmente no regladas, construyen un cambio mayor (</a:t>
            </a:r>
            <a:r>
              <a:rPr lang="es-ES" dirty="0" err="1">
                <a:solidFill>
                  <a:srgbClr val="000000"/>
                </a:solidFill>
                <a:latin typeface="Arial" panose="020B0604020202020204" pitchFamily="34" charset="0"/>
                <a:cs typeface="Arial" panose="020B0604020202020204" pitchFamily="34" charset="0"/>
              </a:rPr>
              <a:t>Scoones</a:t>
            </a:r>
            <a:r>
              <a:rPr lang="es-ES" dirty="0">
                <a:solidFill>
                  <a:srgbClr val="000000"/>
                </a:solidFill>
                <a:latin typeface="Arial" panose="020B0604020202020204" pitchFamily="34" charset="0"/>
                <a:cs typeface="Arial" panose="020B0604020202020204" pitchFamily="34" charset="0"/>
              </a:rPr>
              <a:t> et al. 2020)</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Proponen tres categorías de enfoques, complementarios entre sí, para la transformación:</a:t>
            </a:r>
          </a:p>
          <a:p>
            <a:endParaRPr lang="es-ES" dirty="0">
              <a:solidFill>
                <a:srgbClr val="000000"/>
              </a:solidFill>
              <a:latin typeface="Arial" panose="020B0604020202020204" pitchFamily="34" charset="0"/>
              <a:cs typeface="Arial" panose="020B0604020202020204" pitchFamily="34" charset="0"/>
            </a:endParaRPr>
          </a:p>
          <a:p>
            <a:pPr marL="2776538"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Estructurales</a:t>
            </a:r>
          </a:p>
          <a:p>
            <a:pPr marL="2776538" indent="-285750">
              <a:buFont typeface="Arial" panose="020B0604020202020204" pitchFamily="34" charset="0"/>
              <a:buChar char="•"/>
            </a:pPr>
            <a:endParaRPr lang="es-ES" sz="800" dirty="0">
              <a:solidFill>
                <a:srgbClr val="000000"/>
              </a:solidFill>
              <a:latin typeface="Arial" panose="020B0604020202020204" pitchFamily="34" charset="0"/>
              <a:cs typeface="Arial" panose="020B0604020202020204" pitchFamily="34" charset="0"/>
            </a:endParaRPr>
          </a:p>
          <a:p>
            <a:pPr marL="2776538"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Sistémicos</a:t>
            </a:r>
          </a:p>
          <a:p>
            <a:pPr marL="2776538" indent="-285750">
              <a:buFont typeface="Arial" panose="020B0604020202020204" pitchFamily="34" charset="0"/>
              <a:buChar char="•"/>
            </a:pPr>
            <a:endParaRPr lang="es-ES" sz="800" dirty="0">
              <a:solidFill>
                <a:srgbClr val="000000"/>
              </a:solidFill>
              <a:latin typeface="Arial" panose="020B0604020202020204" pitchFamily="34" charset="0"/>
              <a:cs typeface="Arial" panose="020B0604020202020204" pitchFamily="34" charset="0"/>
            </a:endParaRPr>
          </a:p>
          <a:p>
            <a:pPr marL="2776538"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Posibilitadores</a:t>
            </a:r>
          </a:p>
          <a:p>
            <a:endParaRPr lang="es-ES" sz="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63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E192BB-8DBC-B182-E0EB-A9125A21079A}"/>
              </a:ext>
            </a:extLst>
          </p:cNvPr>
          <p:cNvSpPr txBox="1"/>
          <p:nvPr/>
        </p:nvSpPr>
        <p:spPr>
          <a:xfrm>
            <a:off x="1070516" y="802888"/>
            <a:ext cx="10526751" cy="5386090"/>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Enfoques para la transformación (</a:t>
            </a:r>
            <a:r>
              <a:rPr lang="es-ES" sz="2000" b="1" dirty="0" err="1">
                <a:latin typeface="Arial" panose="020B0604020202020204" pitchFamily="34" charset="0"/>
                <a:cs typeface="Arial" panose="020B0604020202020204" pitchFamily="34" charset="0"/>
              </a:rPr>
              <a:t>Scoones</a:t>
            </a:r>
            <a:r>
              <a:rPr lang="es-ES" sz="2000" b="1" dirty="0">
                <a:latin typeface="Arial" panose="020B0604020202020204" pitchFamily="34" charset="0"/>
                <a:cs typeface="Arial" panose="020B0604020202020204" pitchFamily="34" charset="0"/>
              </a:rPr>
              <a:t> et al. 2020)</a:t>
            </a:r>
          </a:p>
          <a:p>
            <a:endParaRPr lang="es-ES"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Estructurales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Cambios fundamentales en las formas de producir                  ESTRUCTURAS</a:t>
            </a:r>
          </a:p>
          <a:p>
            <a:endParaRPr lang="es-ES"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Sistémicos</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Interdependencia de instituciones, actores y </a:t>
            </a:r>
          </a:p>
          <a:p>
            <a:r>
              <a:rPr lang="es-ES" dirty="0">
                <a:latin typeface="Arial" panose="020B0604020202020204" pitchFamily="34" charset="0"/>
                <a:cs typeface="Arial" panose="020B0604020202020204" pitchFamily="34" charset="0"/>
              </a:rPr>
              <a:t>tecnologías para orientar sistemas complejos                         DINÁMICAS COMPLEJAS DE</a:t>
            </a:r>
          </a:p>
          <a:p>
            <a:r>
              <a:rPr lang="es-ES" dirty="0">
                <a:latin typeface="Arial" panose="020B0604020202020204" pitchFamily="34" charset="0"/>
                <a:cs typeface="Arial" panose="020B0604020202020204" pitchFamily="34" charset="0"/>
              </a:rPr>
              <a:t>hacia objetivos normativos                                                       MÚLTIPLES ACTORES</a:t>
            </a:r>
          </a:p>
          <a:p>
            <a:endParaRPr lang="es-ES"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Posibilitadores</a:t>
            </a:r>
          </a:p>
          <a:p>
            <a:endParaRPr lang="es-ES" dirty="0">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P</a:t>
            </a:r>
            <a:r>
              <a:rPr lang="es-ES" sz="1800" b="0" i="0" u="none" strike="noStrike" baseline="0" dirty="0">
                <a:solidFill>
                  <a:srgbClr val="000000"/>
                </a:solidFill>
                <a:latin typeface="Arial" panose="020B0604020202020204" pitchFamily="34" charset="0"/>
                <a:cs typeface="Arial" panose="020B0604020202020204" pitchFamily="34" charset="0"/>
              </a:rPr>
              <a:t>romover la agencia humana, desarrollar las </a:t>
            </a:r>
          </a:p>
          <a:p>
            <a:r>
              <a:rPr lang="es-ES" sz="1800" b="0" i="0" u="none" strike="noStrike" baseline="0" dirty="0">
                <a:solidFill>
                  <a:srgbClr val="000000"/>
                </a:solidFill>
                <a:latin typeface="Arial" panose="020B0604020202020204" pitchFamily="34" charset="0"/>
                <a:cs typeface="Arial" panose="020B0604020202020204" pitchFamily="34" charset="0"/>
              </a:rPr>
              <a:t>capacidades para gestionar la incertidumbre y                        AGENCIA INDIVIDUAL O COLECTIVA</a:t>
            </a:r>
          </a:p>
          <a:p>
            <a:r>
              <a:rPr lang="es-ES" sz="1800" b="0" i="0" u="none" strike="noStrike" baseline="0" dirty="0">
                <a:solidFill>
                  <a:srgbClr val="000000"/>
                </a:solidFill>
                <a:latin typeface="Arial" panose="020B0604020202020204" pitchFamily="34" charset="0"/>
                <a:cs typeface="Arial" panose="020B0604020202020204" pitchFamily="34" charset="0"/>
              </a:rPr>
              <a:t>actuar colectivamente, y para identificar y accionar                 PARA EL CAMBIO</a:t>
            </a:r>
          </a:p>
          <a:p>
            <a:r>
              <a:rPr lang="es-ES" sz="1800" b="0" i="0" u="none" strike="noStrike" baseline="0" dirty="0">
                <a:solidFill>
                  <a:srgbClr val="000000"/>
                </a:solidFill>
                <a:latin typeface="Arial" panose="020B0604020202020204" pitchFamily="34" charset="0"/>
                <a:cs typeface="Arial" panose="020B0604020202020204" pitchFamily="34" charset="0"/>
              </a:rPr>
              <a:t> caminos a la sustentabilidad </a:t>
            </a:r>
          </a:p>
          <a:p>
            <a:endParaRPr lang="es-ES" dirty="0">
              <a:latin typeface="Arial" panose="020B0604020202020204" pitchFamily="34" charset="0"/>
              <a:cs typeface="Arial" panose="020B0604020202020204" pitchFamily="34" charset="0"/>
            </a:endParaRPr>
          </a:p>
        </p:txBody>
      </p:sp>
      <p:sp>
        <p:nvSpPr>
          <p:cNvPr id="3" name="Cerrar llave 2">
            <a:extLst>
              <a:ext uri="{FF2B5EF4-FFF2-40B4-BE49-F238E27FC236}">
                <a16:creationId xmlns:a16="http://schemas.microsoft.com/office/drawing/2014/main" id="{26B9C3F3-073C-0ACB-5172-C608C4EC4E8C}"/>
              </a:ext>
            </a:extLst>
          </p:cNvPr>
          <p:cNvSpPr/>
          <p:nvPr/>
        </p:nvSpPr>
        <p:spPr>
          <a:xfrm>
            <a:off x="6478859" y="1650174"/>
            <a:ext cx="467682" cy="95900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4" name="Cerrar llave 3">
            <a:extLst>
              <a:ext uri="{FF2B5EF4-FFF2-40B4-BE49-F238E27FC236}">
                <a16:creationId xmlns:a16="http://schemas.microsoft.com/office/drawing/2014/main" id="{5A757EA1-3DCD-4DF3-FC78-C1C6D383B439}"/>
              </a:ext>
            </a:extLst>
          </p:cNvPr>
          <p:cNvSpPr/>
          <p:nvPr/>
        </p:nvSpPr>
        <p:spPr>
          <a:xfrm>
            <a:off x="6497110" y="3148361"/>
            <a:ext cx="467682" cy="95900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5" name="Cerrar llave 4">
            <a:extLst>
              <a:ext uri="{FF2B5EF4-FFF2-40B4-BE49-F238E27FC236}">
                <a16:creationId xmlns:a16="http://schemas.microsoft.com/office/drawing/2014/main" id="{367E2A72-918C-83E6-9F61-6E2A6D90EA4C}"/>
              </a:ext>
            </a:extLst>
          </p:cNvPr>
          <p:cNvSpPr/>
          <p:nvPr/>
        </p:nvSpPr>
        <p:spPr>
          <a:xfrm>
            <a:off x="6478859" y="4765287"/>
            <a:ext cx="467682" cy="95900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63951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E1A7A2-57E2-9AC3-37C6-67E852E89985}"/>
              </a:ext>
            </a:extLst>
          </p:cNvPr>
          <p:cNvSpPr txBox="1"/>
          <p:nvPr/>
        </p:nvSpPr>
        <p:spPr>
          <a:xfrm>
            <a:off x="878624" y="759393"/>
            <a:ext cx="10144821" cy="5909310"/>
          </a:xfrm>
          <a:prstGeom prst="rect">
            <a:avLst/>
          </a:prstGeom>
          <a:noFill/>
        </p:spPr>
        <p:txBody>
          <a:bodyPr wrap="square">
            <a:spAutoFit/>
          </a:bodyPr>
          <a:lstStyle/>
          <a:p>
            <a:r>
              <a:rPr lang="es-ES" sz="1800" b="1" i="0" u="none" strike="noStrike" baseline="0" dirty="0">
                <a:solidFill>
                  <a:srgbClr val="000000"/>
                </a:solidFill>
                <a:latin typeface="Arial" panose="020B0604020202020204" pitchFamily="34" charset="0"/>
                <a:cs typeface="Arial" panose="020B0604020202020204" pitchFamily="34" charset="0"/>
              </a:rPr>
              <a:t>Estudio de factores socioculturales en las transiciones hacia una producción agropecuaria sustentable</a:t>
            </a:r>
          </a:p>
          <a:p>
            <a:endParaRPr lang="es-ES" sz="1800" b="0" i="0" u="none" strike="noStrike" baseline="0"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A nivel nacional se evidencia un vacío</a:t>
            </a:r>
            <a:endParaRPr lang="es-ES" dirty="0">
              <a:solidFill>
                <a:srgbClr val="000000"/>
              </a:solidFill>
              <a:latin typeface="Arial" panose="020B0604020202020204" pitchFamily="34" charset="0"/>
              <a:cs typeface="Arial" panose="020B0604020202020204" pitchFamily="34" charset="0"/>
            </a:endParaRPr>
          </a:p>
          <a:p>
            <a:endParaRPr lang="es-ES" sz="1800" b="0" i="0" u="none" strike="noStrike" baseline="0" dirty="0">
              <a:solidFill>
                <a:srgbClr val="000000"/>
              </a:solidFill>
              <a:latin typeface="Arial" panose="020B0604020202020204" pitchFamily="34" charset="0"/>
              <a:cs typeface="Arial" panose="020B0604020202020204" pitchFamily="34" charset="0"/>
            </a:endParaRPr>
          </a:p>
          <a:p>
            <a:pPr marL="400050" indent="-400050">
              <a:buAutoNum type="romanLcParenR"/>
            </a:pPr>
            <a:r>
              <a:rPr lang="es-ES" sz="1800" b="0" i="0" u="none" strike="noStrike" baseline="0" dirty="0">
                <a:solidFill>
                  <a:srgbClr val="000000"/>
                </a:solidFill>
                <a:latin typeface="Arial" panose="020B0604020202020204" pitchFamily="34" charset="0"/>
                <a:cs typeface="Arial" panose="020B0604020202020204" pitchFamily="34" charset="0"/>
              </a:rPr>
              <a:t>Las críticas al régimen agroindustrial globalmente dominante y el planteo de alternativas a las limitaciones ambientales señaladas (agroecología, intensificación sostenible, intensificación ecológica) </a:t>
            </a:r>
            <a:endParaRPr lang="es-ES" dirty="0">
              <a:solidFill>
                <a:srgbClr val="000000"/>
              </a:solidFill>
              <a:latin typeface="Arial" panose="020B0604020202020204" pitchFamily="34" charset="0"/>
              <a:cs typeface="Arial" panose="020B0604020202020204" pitchFamily="34" charset="0"/>
            </a:endParaRPr>
          </a:p>
          <a:p>
            <a:pPr marL="400050" indent="-400050">
              <a:buAutoNum type="romanLcParenR"/>
            </a:pPr>
            <a:r>
              <a:rPr lang="es-ES" sz="1800" b="0" i="0" u="none" strike="noStrike" baseline="0" dirty="0">
                <a:solidFill>
                  <a:srgbClr val="000000"/>
                </a:solidFill>
                <a:latin typeface="Arial" panose="020B0604020202020204" pitchFamily="34" charset="0"/>
                <a:cs typeface="Arial" panose="020B0604020202020204" pitchFamily="34" charset="0"/>
              </a:rPr>
              <a:t>La importancia de los procesos de construcción de identidad locales entre diferentes actores sociales vinculados a una forma de producción “identitaria”</a:t>
            </a:r>
          </a:p>
          <a:p>
            <a:pPr marL="400050" indent="-400050">
              <a:buAutoNum type="romanLcParenR"/>
            </a:pPr>
            <a:r>
              <a:rPr lang="es-ES" sz="1800" b="0" i="0" u="none" strike="noStrike" baseline="0" dirty="0">
                <a:solidFill>
                  <a:srgbClr val="000000"/>
                </a:solidFill>
                <a:latin typeface="Arial" panose="020B0604020202020204" pitchFamily="34" charset="0"/>
                <a:cs typeface="Arial" panose="020B0604020202020204" pitchFamily="34" charset="0"/>
              </a:rPr>
              <a:t>los conocimientos tradicionales campesinos (entendidos no como una vuelta al pasado sino como el reconocimiento de modernidades plurales) y su puesta en diálogo a nivel comunitario hacia procesos de transición desde la agricultura industrial a otras formas más sustentables (García y Casado 2012) </a:t>
            </a:r>
            <a:endParaRPr lang="es-ES" dirty="0">
              <a:solidFill>
                <a:srgbClr val="000000"/>
              </a:solidFill>
              <a:latin typeface="Arial" panose="020B0604020202020204" pitchFamily="34" charset="0"/>
              <a:cs typeface="Arial" panose="020B0604020202020204" pitchFamily="34" charset="0"/>
            </a:endParaRPr>
          </a:p>
          <a:p>
            <a:pPr marL="400050" indent="-400050">
              <a:buAutoNum type="romanLcParenR"/>
            </a:pPr>
            <a:r>
              <a:rPr lang="es-ES" sz="1800" b="0" i="0" u="none" strike="noStrike" baseline="0" dirty="0">
                <a:solidFill>
                  <a:srgbClr val="000000"/>
                </a:solidFill>
                <a:latin typeface="Arial" panose="020B0604020202020204" pitchFamily="34" charset="0"/>
                <a:cs typeface="Arial" panose="020B0604020202020204" pitchFamily="34" charset="0"/>
              </a:rPr>
              <a:t>la autopercepción del cuerpo ha sido identificada como un sentido fundante de la transición hacia prácticas productivas agroecológicas (Huergo et al. 2018), donde la producción convencional era asociada a cuerpos enfermos y envenenados, y el cambio de paradigma a formas más sanas de producir y vivir </a:t>
            </a:r>
          </a:p>
          <a:p>
            <a:pPr marL="400050" indent="-400050">
              <a:buAutoNum type="romanLcParenR"/>
            </a:pPr>
            <a:r>
              <a:rPr lang="es-ES" dirty="0">
                <a:solidFill>
                  <a:srgbClr val="000000"/>
                </a:solidFill>
                <a:latin typeface="Arial" panose="020B0604020202020204" pitchFamily="34" charset="0"/>
                <a:cs typeface="Arial" panose="020B0604020202020204" pitchFamily="34" charset="0"/>
              </a:rPr>
              <a:t>La </a:t>
            </a:r>
            <a:r>
              <a:rPr lang="es-ES" sz="1800" b="0" i="0" u="none" strike="noStrike" baseline="0" dirty="0">
                <a:solidFill>
                  <a:srgbClr val="000000"/>
                </a:solidFill>
                <a:latin typeface="Arial" panose="020B0604020202020204" pitchFamily="34" charset="0"/>
                <a:cs typeface="Arial" panose="020B0604020202020204" pitchFamily="34" charset="0"/>
              </a:rPr>
              <a:t>dimensión de la espiritualidad, la cosmovisión y la ontología de ciertas comunidades ha </a:t>
            </a:r>
            <a:r>
              <a:rPr lang="es-ES" sz="1800" b="0" i="0" u="none" strike="noStrike" baseline="0" dirty="0">
                <a:latin typeface="Arial" panose="020B0604020202020204" pitchFamily="34" charset="0"/>
                <a:cs typeface="Arial" panose="020B0604020202020204" pitchFamily="34" charset="0"/>
              </a:rPr>
              <a:t>sido relacionada con las motivaciones para las prácticas agroecológicas (Rivera 2020; Toledo 2022). </a:t>
            </a:r>
            <a:endParaRPr lang="es-ES" dirty="0"/>
          </a:p>
        </p:txBody>
      </p:sp>
    </p:spTree>
    <p:extLst>
      <p:ext uri="{BB962C8B-B14F-4D97-AF65-F5344CB8AC3E}">
        <p14:creationId xmlns:p14="http://schemas.microsoft.com/office/powerpoint/2010/main" val="245455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D11C2DA-208D-242C-82E4-9368DF472DBE}"/>
              </a:ext>
            </a:extLst>
          </p:cNvPr>
          <p:cNvSpPr txBox="1"/>
          <p:nvPr/>
        </p:nvSpPr>
        <p:spPr>
          <a:xfrm>
            <a:off x="1038922" y="880946"/>
            <a:ext cx="10114156" cy="535531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Estudio de casos de transiciones en Uruguay</a:t>
            </a:r>
          </a:p>
          <a:p>
            <a:endParaRPr lang="es-ES" dirty="0">
              <a:latin typeface="Arial" panose="020B0604020202020204" pitchFamily="34" charset="0"/>
              <a:cs typeface="Arial" panose="020B0604020202020204" pitchFamily="34" charset="0"/>
            </a:endParaRPr>
          </a:p>
          <a:p>
            <a:r>
              <a:rPr lang="es-ES" sz="1800" b="1" i="1" u="none" strike="noStrike" baseline="0" dirty="0">
                <a:solidFill>
                  <a:srgbClr val="000000"/>
                </a:solidFill>
                <a:latin typeface="Arial" panose="020B0604020202020204" pitchFamily="34" charset="0"/>
                <a:cs typeface="Arial" panose="020B0604020202020204" pitchFamily="34" charset="0"/>
              </a:rPr>
              <a:t>Transiciones a la “agroecología” en lechería        (enfoque posibilitador)</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En Uruguay la producción lechera se asienta principalmente en la región sur (Canelones, Florida y parte de San José) y suroeste (San José y Colonia, parte de Soriano). </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En las últimas décadas:  </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P</a:t>
            </a:r>
            <a:r>
              <a:rPr lang="es-ES" sz="1800" b="0" i="0" u="none" strike="noStrike" baseline="0" dirty="0">
                <a:solidFill>
                  <a:srgbClr val="000000"/>
                </a:solidFill>
                <a:latin typeface="Arial" panose="020B0604020202020204" pitchFamily="34" charset="0"/>
                <a:cs typeface="Arial" panose="020B0604020202020204" pitchFamily="34" charset="0"/>
              </a:rPr>
              <a:t>roblemas socio-ambientales</a:t>
            </a:r>
          </a:p>
          <a:p>
            <a:r>
              <a:rPr lang="es-ES" dirty="0">
                <a:solidFill>
                  <a:srgbClr val="000000"/>
                </a:solidFill>
                <a:latin typeface="Arial" panose="020B0604020202020204" pitchFamily="34" charset="0"/>
                <a:cs typeface="Arial" panose="020B0604020202020204" pitchFamily="34" charset="0"/>
              </a:rPr>
              <a:t>Convivencia conflictiva con distintos sistemas productivos</a:t>
            </a:r>
            <a:r>
              <a:rPr lang="es-ES" sz="1800" b="0" i="0" u="none" strike="noStrike" baseline="0" dirty="0">
                <a:solidFill>
                  <a:srgbClr val="000000"/>
                </a:solidFill>
                <a:latin typeface="Arial" panose="020B0604020202020204" pitchFamily="34" charset="0"/>
                <a:cs typeface="Arial" panose="020B0604020202020204" pitchFamily="34" charset="0"/>
              </a:rPr>
              <a:t> </a:t>
            </a:r>
          </a:p>
          <a:p>
            <a:endParaRPr lang="es-ES" dirty="0">
              <a:solidFill>
                <a:srgbClr val="000000"/>
              </a:solidFill>
              <a:latin typeface="Arial" panose="020B0604020202020204" pitchFamily="34" charset="0"/>
              <a:cs typeface="Arial" panose="020B0604020202020204" pitchFamily="34" charset="0"/>
            </a:endParaRPr>
          </a:p>
          <a:p>
            <a:r>
              <a:rPr lang="es-ES" sz="1800" b="1" i="0" u="none" strike="noStrike" baseline="0" dirty="0">
                <a:solidFill>
                  <a:srgbClr val="000000"/>
                </a:solidFill>
                <a:latin typeface="Arial" panose="020B0604020202020204" pitchFamily="34" charset="0"/>
                <a:cs typeface="Arial" panose="020B0604020202020204" pitchFamily="34" charset="0"/>
              </a:rPr>
              <a:t>Actores involucrados  (San </a:t>
            </a:r>
            <a:r>
              <a:rPr lang="es-ES" sz="1800" b="1" i="0" u="none" strike="noStrike" baseline="0" dirty="0" err="1">
                <a:solidFill>
                  <a:srgbClr val="000000"/>
                </a:solidFill>
                <a:latin typeface="Arial" panose="020B0604020202020204" pitchFamily="34" charset="0"/>
                <a:cs typeface="Arial" panose="020B0604020202020204" pitchFamily="34" charset="0"/>
              </a:rPr>
              <a:t>Josñe</a:t>
            </a:r>
            <a:r>
              <a:rPr lang="es-ES" sz="1800" b="1" i="0" u="none" strike="noStrike" baseline="0" dirty="0">
                <a:solidFill>
                  <a:srgbClr val="000000"/>
                </a:solidFill>
                <a:latin typeface="Arial" panose="020B0604020202020204" pitchFamily="34" charset="0"/>
                <a:cs typeface="Arial" panose="020B0604020202020204" pitchFamily="34" charset="0"/>
              </a:rPr>
              <a:t>, Colonia y parte de Soriano)</a:t>
            </a:r>
          </a:p>
          <a:p>
            <a:endParaRPr lang="es-ES" sz="1800" b="0" i="0" u="none" strike="noStrike" baseline="0"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S</a:t>
            </a:r>
            <a:r>
              <a:rPr lang="es-ES" sz="1800" b="0" i="0" u="none" strike="noStrike" baseline="0" dirty="0">
                <a:solidFill>
                  <a:srgbClr val="000000"/>
                </a:solidFill>
                <a:latin typeface="Arial" panose="020B0604020202020204" pitchFamily="34" charset="0"/>
                <a:cs typeface="Arial" panose="020B0604020202020204" pitchFamily="34" charset="0"/>
              </a:rPr>
              <a:t>eis productores lecheros, sus familias y empleados, junto con el Centro Emmanuel e investigadores/as de INIA y UdelaR, están trabajando para </a:t>
            </a:r>
            <a:r>
              <a:rPr lang="es-ES" sz="1800" b="0" i="0" u="none" strike="noStrike" baseline="0" dirty="0" err="1">
                <a:solidFill>
                  <a:srgbClr val="000000"/>
                </a:solidFill>
                <a:latin typeface="Arial" panose="020B0604020202020204" pitchFamily="34" charset="0"/>
                <a:cs typeface="Arial" panose="020B0604020202020204" pitchFamily="34" charset="0"/>
              </a:rPr>
              <a:t>transicionar</a:t>
            </a:r>
            <a:r>
              <a:rPr lang="es-ES" sz="1800" b="0" i="0" u="none" strike="noStrike" baseline="0" dirty="0">
                <a:solidFill>
                  <a:srgbClr val="000000"/>
                </a:solidFill>
                <a:latin typeface="Arial" panose="020B0604020202020204" pitchFamily="34" charset="0"/>
                <a:cs typeface="Arial" panose="020B0604020202020204" pitchFamily="34" charset="0"/>
              </a:rPr>
              <a:t> sus sistemas productivos convencionales a la “agroecología”. </a:t>
            </a:r>
          </a:p>
          <a:p>
            <a:r>
              <a:rPr lang="es-ES" dirty="0">
                <a:solidFill>
                  <a:srgbClr val="000000"/>
                </a:solidFill>
                <a:latin typeface="Arial" panose="020B0604020202020204" pitchFamily="34" charset="0"/>
                <a:cs typeface="Arial" panose="020B0604020202020204" pitchFamily="34" charset="0"/>
              </a:rPr>
              <a:t>Fuente de financiamiento: </a:t>
            </a:r>
            <a:r>
              <a:rPr lang="es-ES" sz="1800" b="0" i="0" u="none" strike="noStrike" baseline="0" dirty="0">
                <a:solidFill>
                  <a:srgbClr val="000000"/>
                </a:solidFill>
                <a:latin typeface="Arial" panose="020B0604020202020204" pitchFamily="34" charset="0"/>
                <a:cs typeface="Arial" panose="020B0604020202020204" pitchFamily="34" charset="0"/>
              </a:rPr>
              <a:t>Programa Bienes Públicos Sectoriales para la Competitividad de la Agencia Nacional de Desarrollo de Uruguay (ANDE)</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952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1988C12-AC4B-AA55-BC3A-7EB3185979B4}"/>
              </a:ext>
            </a:extLst>
          </p:cNvPr>
          <p:cNvSpPr txBox="1"/>
          <p:nvPr/>
        </p:nvSpPr>
        <p:spPr>
          <a:xfrm>
            <a:off x="956682" y="1441399"/>
            <a:ext cx="10278636" cy="4247317"/>
          </a:xfrm>
          <a:prstGeom prst="rect">
            <a:avLst/>
          </a:prstGeom>
          <a:noFill/>
        </p:spPr>
        <p:txBody>
          <a:bodyPr wrap="square">
            <a:spAutoFit/>
          </a:bodyPr>
          <a:lstStyle/>
          <a:p>
            <a:r>
              <a:rPr lang="es-ES" sz="1800" b="0" i="0" u="none" strike="noStrike" baseline="0" dirty="0">
                <a:solidFill>
                  <a:srgbClr val="000000"/>
                </a:solidFill>
                <a:latin typeface="Arial" panose="020B0604020202020204" pitchFamily="34" charset="0"/>
                <a:cs typeface="Arial" panose="020B0604020202020204" pitchFamily="34" charset="0"/>
              </a:rPr>
              <a:t>El Centro Emmanuel es una organización social ecuménica, anclada en el territorio de Colonia Valdense, que promueve la agroecología y prácticas de producción y consumo desde una cosmovisión evangélica denominada </a:t>
            </a:r>
            <a:r>
              <a:rPr lang="es-ES" sz="1800" b="0" i="0" u="none" strike="noStrike" baseline="0" dirty="0" err="1">
                <a:solidFill>
                  <a:srgbClr val="000000"/>
                </a:solidFill>
                <a:latin typeface="Arial" panose="020B0604020202020204" pitchFamily="34" charset="0"/>
                <a:cs typeface="Arial" panose="020B0604020202020204" pitchFamily="34" charset="0"/>
              </a:rPr>
              <a:t>ecoteología</a:t>
            </a:r>
            <a:r>
              <a:rPr lang="es-ES" sz="1800" b="0" i="0" u="none" strike="noStrike" baseline="0" dirty="0">
                <a:solidFill>
                  <a:srgbClr val="000000"/>
                </a:solidFill>
                <a:latin typeface="Arial" panose="020B0604020202020204" pitchFamily="34" charset="0"/>
                <a:cs typeface="Arial" panose="020B0604020202020204" pitchFamily="34" charset="0"/>
              </a:rPr>
              <a:t> (Centro Emmanuel 2020).</a:t>
            </a:r>
          </a:p>
          <a:p>
            <a:endParaRPr lang="es-ES" dirty="0">
              <a:solidFill>
                <a:srgbClr val="000000"/>
              </a:solidFill>
              <a:latin typeface="Arial" panose="020B0604020202020204" pitchFamily="34" charset="0"/>
              <a:cs typeface="Arial" panose="020B0604020202020204" pitchFamily="34" charset="0"/>
            </a:endParaRPr>
          </a:p>
          <a:p>
            <a:r>
              <a:rPr lang="es-ES" sz="1800" b="1" i="0" u="none" strike="noStrike" baseline="0" dirty="0">
                <a:solidFill>
                  <a:srgbClr val="000000"/>
                </a:solidFill>
                <a:latin typeface="Arial" panose="020B0604020202020204" pitchFamily="34" charset="0"/>
                <a:cs typeface="Arial" panose="020B0604020202020204" pitchFamily="34" charset="0"/>
              </a:rPr>
              <a:t>¿Qué los une? </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Preocupación por el bien común y el cuidado del ambiente que permite el sostenimiento de la vida</a:t>
            </a:r>
          </a:p>
          <a:p>
            <a:r>
              <a:rPr lang="es-ES" sz="1800" b="0" i="0" u="none" strike="noStrike" baseline="0" dirty="0">
                <a:solidFill>
                  <a:srgbClr val="000000"/>
                </a:solidFill>
                <a:latin typeface="Arial" panose="020B0604020202020204" pitchFamily="34" charset="0"/>
                <a:cs typeface="Arial" panose="020B0604020202020204" pitchFamily="34" charset="0"/>
              </a:rPr>
              <a:t> En los seis casos sus familias se han dedicado a la producción agropecuaria por varias generaciones, y las tierras donde realizan la producción son heredadas y/o compartidas con parientes cercanos. </a:t>
            </a:r>
          </a:p>
          <a:p>
            <a:r>
              <a:rPr lang="es-ES" dirty="0">
                <a:solidFill>
                  <a:srgbClr val="000000"/>
                </a:solidFill>
                <a:latin typeface="Arial" panose="020B0604020202020204" pitchFamily="34" charset="0"/>
                <a:cs typeface="Arial" panose="020B0604020202020204" pitchFamily="34" charset="0"/>
              </a:rPr>
              <a:t>L</a:t>
            </a:r>
            <a:r>
              <a:rPr lang="es-ES" sz="1800" b="0" i="0" u="none" strike="noStrike" baseline="0" dirty="0">
                <a:solidFill>
                  <a:srgbClr val="000000"/>
                </a:solidFill>
                <a:latin typeface="Arial" panose="020B0604020202020204" pitchFamily="34" charset="0"/>
                <a:cs typeface="Arial" panose="020B0604020202020204" pitchFamily="34" charset="0"/>
              </a:rPr>
              <a:t>egados materiales e inmateriales de sus respectivas familias, tanto en cuanto a las tecnologías de producción como en los valores asociados a las mismas. </a:t>
            </a:r>
          </a:p>
          <a:p>
            <a:r>
              <a:rPr lang="es-ES" sz="1800" b="0" i="0" u="none" strike="noStrike" baseline="0" dirty="0">
                <a:solidFill>
                  <a:srgbClr val="000000"/>
                </a:solidFill>
                <a:latin typeface="Arial" panose="020B0604020202020204" pitchFamily="34" charset="0"/>
                <a:cs typeface="Arial" panose="020B0604020202020204" pitchFamily="34" charset="0"/>
              </a:rPr>
              <a:t>Vínculos de pertenencia previos y de conocimiento mutuo </a:t>
            </a:r>
          </a:p>
          <a:p>
            <a:r>
              <a:rPr lang="es-ES" dirty="0">
                <a:solidFill>
                  <a:srgbClr val="000000"/>
                </a:solidFill>
                <a:latin typeface="Arial" panose="020B0604020202020204" pitchFamily="34" charset="0"/>
                <a:cs typeface="Arial" panose="020B0604020202020204" pitchFamily="34" charset="0"/>
              </a:rPr>
              <a:t>Búsqueda de la construcción</a:t>
            </a:r>
            <a:r>
              <a:rPr lang="es-ES" sz="1800" b="0" i="0" u="none" strike="noStrike" baseline="0" dirty="0">
                <a:solidFill>
                  <a:srgbClr val="000000"/>
                </a:solidFill>
                <a:latin typeface="Arial" panose="020B0604020202020204" pitchFamily="34" charset="0"/>
                <a:cs typeface="Arial" panose="020B0604020202020204" pitchFamily="34" charset="0"/>
              </a:rPr>
              <a:t> de un horizonte común que incluye una dimensión del cuidado de la calidad de vida comunitaria y espiritual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83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DBD309-225F-FC05-ED3D-CF4F773DE758}"/>
              </a:ext>
            </a:extLst>
          </p:cNvPr>
          <p:cNvSpPr txBox="1"/>
          <p:nvPr/>
        </p:nvSpPr>
        <p:spPr>
          <a:xfrm>
            <a:off x="914400" y="1087465"/>
            <a:ext cx="10147610" cy="5078313"/>
          </a:xfrm>
          <a:prstGeom prst="rect">
            <a:avLst/>
          </a:prstGeom>
          <a:noFill/>
        </p:spPr>
        <p:txBody>
          <a:bodyPr wrap="square">
            <a:spAutoFit/>
          </a:bodyPr>
          <a:lstStyle/>
          <a:p>
            <a:r>
              <a:rPr lang="es-ES" b="1" dirty="0">
                <a:latin typeface="Arial" panose="020B0604020202020204" pitchFamily="34" charset="0"/>
                <a:cs typeface="Arial" panose="020B0604020202020204" pitchFamily="34" charset="0"/>
              </a:rPr>
              <a:t>Paradojas de la sustentabilidad: sustentabilidad ecológica versus social</a:t>
            </a:r>
          </a:p>
          <a:p>
            <a:endParaRPr lang="es-ES" b="1"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Mundo actual: </a:t>
            </a:r>
          </a:p>
          <a:p>
            <a:pPr marL="1349375" indent="-285750">
              <a:buFont typeface="Arial" panose="020B0604020202020204" pitchFamily="34" charset="0"/>
              <a:buChar char="•"/>
            </a:pPr>
            <a:r>
              <a:rPr lang="es-ES" dirty="0">
                <a:latin typeface="Arial" panose="020B0604020202020204" pitchFamily="34" charset="0"/>
                <a:cs typeface="Arial" panose="020B0604020202020204" pitchFamily="34" charset="0"/>
              </a:rPr>
              <a:t>mejoras en indicadores ambientales en algunos países desarrollados</a:t>
            </a:r>
          </a:p>
          <a:p>
            <a:pPr marL="1349375" indent="-285750">
              <a:buFont typeface="Arial" panose="020B0604020202020204" pitchFamily="34" charset="0"/>
              <a:buChar char="•"/>
            </a:pPr>
            <a:r>
              <a:rPr lang="es-ES" dirty="0">
                <a:latin typeface="Arial" panose="020B0604020202020204" pitchFamily="34" charset="0"/>
                <a:cs typeface="Arial" panose="020B0604020202020204" pitchFamily="34" charset="0"/>
              </a:rPr>
              <a:t>aumento de la inequidad y de las enfermedades infecciosas en el resto del mundo</a:t>
            </a:r>
          </a:p>
          <a:p>
            <a:pPr marL="1349375"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1063625"/>
            <a:r>
              <a:rPr lang="es-ES" dirty="0">
                <a:latin typeface="Arial" panose="020B0604020202020204" pitchFamily="34" charset="0"/>
                <a:cs typeface="Arial" panose="020B0604020202020204" pitchFamily="34" charset="0"/>
              </a:rPr>
              <a:t>Si hablamos de desarrollo sustentable</a:t>
            </a:r>
          </a:p>
          <a:p>
            <a:pPr marL="1063625"/>
            <a:endParaRPr lang="es-ES" dirty="0">
              <a:latin typeface="Arial" panose="020B0604020202020204" pitchFamily="34" charset="0"/>
              <a:cs typeface="Arial" panose="020B0604020202020204" pitchFamily="34" charset="0"/>
            </a:endParaRPr>
          </a:p>
          <a:p>
            <a:pPr marL="1349375" indent="-285750">
              <a:buFont typeface="Arial" panose="020B0604020202020204" pitchFamily="34" charset="0"/>
              <a:buChar char="•"/>
            </a:pPr>
            <a:r>
              <a:rPr lang="es-ES" dirty="0">
                <a:latin typeface="Arial" panose="020B0604020202020204" pitchFamily="34" charset="0"/>
                <a:cs typeface="Arial" panose="020B0604020202020204" pitchFamily="34" charset="0"/>
              </a:rPr>
              <a:t>Parciales avances en la sustentabilidad ecológica</a:t>
            </a:r>
          </a:p>
          <a:p>
            <a:pPr marL="1349375" indent="-285750">
              <a:buFont typeface="Arial" panose="020B0604020202020204" pitchFamily="34" charset="0"/>
              <a:buChar char="•"/>
            </a:pPr>
            <a:r>
              <a:rPr lang="es-ES" dirty="0">
                <a:latin typeface="Arial" panose="020B0604020202020204" pitchFamily="34" charset="0"/>
                <a:cs typeface="Arial" panose="020B0604020202020204" pitchFamily="34" charset="0"/>
              </a:rPr>
              <a:t>Retrocesos en la sustentabilidad social</a:t>
            </a:r>
          </a:p>
          <a:p>
            <a:pPr marL="1063625"/>
            <a:endParaRPr lang="es-ES" dirty="0">
              <a:latin typeface="Arial" panose="020B0604020202020204" pitchFamily="34" charset="0"/>
              <a:cs typeface="Arial" panose="020B0604020202020204" pitchFamily="34" charset="0"/>
            </a:endParaRPr>
          </a:p>
          <a:p>
            <a:pPr marL="285750" indent="-285750"/>
            <a:r>
              <a:rPr lang="es-ES" dirty="0">
                <a:latin typeface="Arial" panose="020B0604020202020204" pitchFamily="34" charset="0"/>
                <a:cs typeface="Arial" panose="020B0604020202020204" pitchFamily="34" charset="0"/>
              </a:rPr>
              <a:t>Propone:</a:t>
            </a:r>
          </a:p>
          <a:p>
            <a:pPr marL="285750" indent="-285750"/>
            <a:endParaRPr lang="es-ES" dirty="0">
              <a:latin typeface="Arial" panose="020B0604020202020204" pitchFamily="34" charset="0"/>
              <a:cs typeface="Arial" panose="020B0604020202020204" pitchFamily="34" charset="0"/>
            </a:endParaRPr>
          </a:p>
          <a:p>
            <a:pPr marL="909638" indent="-285750">
              <a:buFont typeface="Arial" panose="020B0604020202020204" pitchFamily="34" charset="0"/>
              <a:buChar char="•"/>
            </a:pPr>
            <a:r>
              <a:rPr lang="es-ES" dirty="0">
                <a:latin typeface="Arial" panose="020B0604020202020204" pitchFamily="34" charset="0"/>
                <a:cs typeface="Arial" panose="020B0604020202020204" pitchFamily="34" charset="0"/>
              </a:rPr>
              <a:t>Enfoque alternativo que analice la problemática ambiental desde una perspectiva clasista y privilegie la sustentabilidad social sobre la ecológica</a:t>
            </a:r>
          </a:p>
          <a:p>
            <a:pPr marL="909638"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909638" indent="-285750">
              <a:buFont typeface="Arial" panose="020B0604020202020204" pitchFamily="34" charset="0"/>
              <a:buChar char="•"/>
            </a:pPr>
            <a:r>
              <a:rPr lang="es-ES" dirty="0">
                <a:latin typeface="Arial" panose="020B0604020202020204" pitchFamily="34" charset="0"/>
                <a:cs typeface="Arial" panose="020B0604020202020204" pitchFamily="34" charset="0"/>
              </a:rPr>
              <a:t>Hay que discutir las relaciones capitalistas bajo las cuales las políticas ambientales se enmarcan para no quedar entrampados en la sustentabilidad ecológica</a:t>
            </a:r>
          </a:p>
        </p:txBody>
      </p:sp>
    </p:spTree>
    <p:extLst>
      <p:ext uri="{BB962C8B-B14F-4D97-AF65-F5344CB8AC3E}">
        <p14:creationId xmlns:p14="http://schemas.microsoft.com/office/powerpoint/2010/main" val="3449583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2CD0D6-D189-8457-9787-AE024DC52A78}"/>
              </a:ext>
            </a:extLst>
          </p:cNvPr>
          <p:cNvSpPr txBox="1"/>
          <p:nvPr/>
        </p:nvSpPr>
        <p:spPr>
          <a:xfrm>
            <a:off x="1018013" y="796411"/>
            <a:ext cx="10155973" cy="5632311"/>
          </a:xfrm>
          <a:prstGeom prst="rect">
            <a:avLst/>
          </a:prstGeom>
          <a:noFill/>
        </p:spPr>
        <p:txBody>
          <a:bodyPr wrap="square">
            <a:spAutoFit/>
          </a:bodyPr>
          <a:lstStyle/>
          <a:p>
            <a:r>
              <a:rPr lang="es-ES" sz="1800" b="1" i="0" u="none" strike="noStrike" baseline="0" dirty="0">
                <a:solidFill>
                  <a:srgbClr val="000000"/>
                </a:solidFill>
                <a:latin typeface="Arial" panose="020B0604020202020204" pitchFamily="34" charset="0"/>
                <a:cs typeface="Arial" panose="020B0604020202020204" pitchFamily="34" charset="0"/>
              </a:rPr>
              <a:t>Proceso de construcción colectica de soluciones parciales denominado “</a:t>
            </a:r>
            <a:r>
              <a:rPr lang="es-ES" sz="1800" b="1" i="0" u="none" strike="noStrike" baseline="0" dirty="0" err="1">
                <a:solidFill>
                  <a:srgbClr val="000000"/>
                </a:solidFill>
                <a:latin typeface="Arial" panose="020B0604020202020204" pitchFamily="34" charset="0"/>
                <a:cs typeface="Arial" panose="020B0604020202020204" pitchFamily="34" charset="0"/>
              </a:rPr>
              <a:t>co-innovación</a:t>
            </a:r>
            <a:r>
              <a:rPr lang="es-ES" sz="1800" b="1" i="0" u="none" strike="noStrike" baseline="0" dirty="0">
                <a:solidFill>
                  <a:srgbClr val="000000"/>
                </a:solidFill>
                <a:latin typeface="Arial" panose="020B0604020202020204" pitchFamily="34" charset="0"/>
                <a:cs typeface="Arial" panose="020B0604020202020204" pitchFamily="34" charset="0"/>
              </a:rPr>
              <a:t>”</a:t>
            </a:r>
          </a:p>
          <a:p>
            <a:endParaRPr lang="es-ES" dirty="0">
              <a:solidFill>
                <a:srgbClr val="000000"/>
              </a:solidFill>
              <a:latin typeface="Arial" panose="020B0604020202020204" pitchFamily="34" charset="0"/>
              <a:cs typeface="Arial" panose="020B0604020202020204" pitchFamily="34" charset="0"/>
            </a:endParaRPr>
          </a:p>
          <a:p>
            <a:r>
              <a:rPr lang="es-ES" dirty="0">
                <a:solidFill>
                  <a:srgbClr val="000000"/>
                </a:solidFill>
                <a:latin typeface="Arial" panose="020B0604020202020204" pitchFamily="34" charset="0"/>
                <a:cs typeface="Arial" panose="020B0604020202020204" pitchFamily="34" charset="0"/>
              </a:rPr>
              <a:t>E</a:t>
            </a:r>
            <a:r>
              <a:rPr lang="es-ES" sz="1800" b="0" i="0" u="none" strike="noStrike" baseline="0" dirty="0">
                <a:solidFill>
                  <a:srgbClr val="000000"/>
                </a:solidFill>
                <a:latin typeface="Arial" panose="020B0604020202020204" pitchFamily="34" charset="0"/>
                <a:cs typeface="Arial" panose="020B0604020202020204" pitchFamily="34" charset="0"/>
              </a:rPr>
              <a:t>quipo interdisciplinario: ingenieros/as agrónomos/as, veterinarios, antropólogos/as y bióloga</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Este enfoque teórico-metodológico, se asienta en tres pilares fundamentales: enfoque de sistemas complejos, aprendizaje social y monitoreo dinámico del proyecto. </a:t>
            </a:r>
          </a:p>
          <a:p>
            <a:endParaRPr lang="es-ES" dirty="0">
              <a:solidFill>
                <a:srgbClr val="000000"/>
              </a:solidFill>
              <a:latin typeface="Arial" panose="020B0604020202020204" pitchFamily="34" charset="0"/>
              <a:cs typeface="Arial" panose="020B0604020202020204" pitchFamily="34" charset="0"/>
            </a:endParaRPr>
          </a:p>
          <a:p>
            <a:pPr marL="1795463" indent="-342900">
              <a:buFont typeface="+mj-lt"/>
              <a:buAutoNum type="arabicPeriod"/>
            </a:pPr>
            <a:r>
              <a:rPr lang="es-ES" dirty="0">
                <a:solidFill>
                  <a:srgbClr val="000000"/>
                </a:solidFill>
                <a:latin typeface="Arial" panose="020B0604020202020204" pitchFamily="34" charset="0"/>
                <a:cs typeface="Arial" panose="020B0604020202020204" pitchFamily="34" charset="0"/>
              </a:rPr>
              <a:t>Etapas</a:t>
            </a:r>
          </a:p>
          <a:p>
            <a:pPr marL="1795463" indent="-342900">
              <a:buFont typeface="+mj-lt"/>
              <a:buAutoNum type="arabicPeriod"/>
            </a:pPr>
            <a:r>
              <a:rPr lang="es-ES" dirty="0">
                <a:solidFill>
                  <a:srgbClr val="000000"/>
                </a:solidFill>
                <a:latin typeface="Arial" panose="020B0604020202020204" pitchFamily="34" charset="0"/>
                <a:cs typeface="Arial" panose="020B0604020202020204" pitchFamily="34" charset="0"/>
              </a:rPr>
              <a:t>Caracterización</a:t>
            </a:r>
          </a:p>
          <a:p>
            <a:pPr marL="1795463" indent="-342900">
              <a:buFont typeface="+mj-lt"/>
              <a:buAutoNum type="arabicPeriod"/>
            </a:pPr>
            <a:r>
              <a:rPr lang="es-ES" dirty="0">
                <a:solidFill>
                  <a:srgbClr val="000000"/>
                </a:solidFill>
                <a:latin typeface="Arial" panose="020B0604020202020204" pitchFamily="34" charset="0"/>
                <a:cs typeface="Arial" panose="020B0604020202020204" pitchFamily="34" charset="0"/>
              </a:rPr>
              <a:t>Diagnóstico</a:t>
            </a:r>
          </a:p>
          <a:p>
            <a:pPr marL="1795463" indent="-342900">
              <a:buFont typeface="+mj-lt"/>
              <a:buAutoNum type="arabicPeriod"/>
            </a:pPr>
            <a:r>
              <a:rPr lang="es-ES" dirty="0" err="1">
                <a:solidFill>
                  <a:srgbClr val="000000"/>
                </a:solidFill>
                <a:latin typeface="Arial" panose="020B0604020202020204" pitchFamily="34" charset="0"/>
                <a:cs typeface="Arial" panose="020B0604020202020204" pitchFamily="34" charset="0"/>
              </a:rPr>
              <a:t>Re-diseño</a:t>
            </a:r>
            <a:endParaRPr lang="es-ES" dirty="0">
              <a:solidFill>
                <a:srgbClr val="000000"/>
              </a:solidFill>
              <a:latin typeface="Arial" panose="020B0604020202020204" pitchFamily="34" charset="0"/>
              <a:cs typeface="Arial" panose="020B0604020202020204" pitchFamily="34" charset="0"/>
            </a:endParaRPr>
          </a:p>
          <a:p>
            <a:pPr marL="1795463" indent="-342900">
              <a:buFont typeface="+mj-lt"/>
              <a:buAutoNum type="arabicPeriod"/>
            </a:pPr>
            <a:r>
              <a:rPr lang="es-ES" dirty="0">
                <a:solidFill>
                  <a:srgbClr val="000000"/>
                </a:solidFill>
                <a:latin typeface="Arial" panose="020B0604020202020204" pitchFamily="34" charset="0"/>
                <a:cs typeface="Arial" panose="020B0604020202020204" pitchFamily="34" charset="0"/>
              </a:rPr>
              <a:t>Implementación</a:t>
            </a:r>
          </a:p>
          <a:p>
            <a:endParaRPr lang="es-ES" dirty="0">
              <a:solidFill>
                <a:srgbClr val="000000"/>
              </a:solidFill>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La metodología de trabajo: tecnología, caracterizada como nicho. Permite construir imaginaciones de futuro alternativas a las que proyecta el régimen sociotécnico imperante en el agro. </a:t>
            </a:r>
          </a:p>
          <a:p>
            <a:endParaRPr lang="es-ES" sz="1800" b="0" i="0" u="none" strike="noStrike" baseline="0" dirty="0">
              <a:latin typeface="Arial" panose="020B0604020202020204" pitchFamily="34" charset="0"/>
              <a:cs typeface="Arial" panose="020B0604020202020204" pitchFamily="34" charset="0"/>
            </a:endParaRPr>
          </a:p>
          <a:p>
            <a:r>
              <a:rPr lang="es-ES" sz="1800" b="0" i="1" u="none" strike="noStrike" baseline="0" dirty="0">
                <a:latin typeface="Arial" panose="020B0604020202020204" pitchFamily="34" charset="0"/>
                <a:cs typeface="Arial" panose="020B0604020202020204" pitchFamily="34" charset="0"/>
              </a:rPr>
              <a:t>“No solamente es bajar el uso de agroquímicos, que capaz que eso cualquier productor lo puede hacer; pero creo que es mucho más importante vivir bien, tratar de vivir bien, bajando el uso de agroquímicos y viviendo de otras maneras. Vivir sin estrés, vivir más tranquilo, vivir bien con la familia, vivir bien con la gente que está trabajando con nosotros y vivir bien con los vecinos</a:t>
            </a:r>
            <a:r>
              <a:rPr lang="es-ES" sz="1800" b="0" i="0" u="none" strike="noStrike" baseline="0"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900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5F9171-866C-AD69-DAA1-B59297909571}"/>
              </a:ext>
            </a:extLst>
          </p:cNvPr>
          <p:cNvSpPr txBox="1"/>
          <p:nvPr/>
        </p:nvSpPr>
        <p:spPr>
          <a:xfrm>
            <a:off x="959006" y="1037063"/>
            <a:ext cx="10504448" cy="5078313"/>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Soja no transgénica  (enfoque sistémico)</a:t>
            </a:r>
          </a:p>
          <a:p>
            <a:endParaRPr lang="es-ES" dirty="0">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El “Plan de soja no transgénica”  busca promover el cultivo de soja en el Departamento de Canelones con semillas que no fueron genéticamente modificadas, generar nuevos circuitos de comercialización y diversificar los cultivos de la zona (Dirección de Desarrollo Rural IC s. f.; </a:t>
            </a:r>
            <a:r>
              <a:rPr lang="es-ES" sz="1800" b="0" i="0" u="none" strike="noStrike" baseline="0" dirty="0" err="1">
                <a:solidFill>
                  <a:srgbClr val="000000"/>
                </a:solidFill>
                <a:latin typeface="Arial" panose="020B0604020202020204" pitchFamily="34" charset="0"/>
                <a:cs typeface="Arial" panose="020B0604020202020204" pitchFamily="34" charset="0"/>
              </a:rPr>
              <a:t>Carámbula</a:t>
            </a:r>
            <a:r>
              <a:rPr lang="es-ES" sz="1800" b="0" i="0" u="none" strike="noStrike" baseline="0" dirty="0">
                <a:solidFill>
                  <a:srgbClr val="000000"/>
                </a:solidFill>
                <a:latin typeface="Arial" panose="020B0604020202020204" pitchFamily="34" charset="0"/>
                <a:cs typeface="Arial" panose="020B0604020202020204" pitchFamily="34" charset="0"/>
              </a:rPr>
              <a:t> et al. 2020). </a:t>
            </a:r>
          </a:p>
          <a:p>
            <a:endParaRPr lang="es-ES" dirty="0">
              <a:solidFill>
                <a:srgbClr val="000000"/>
              </a:solidFill>
              <a:latin typeface="Arial" panose="020B0604020202020204" pitchFamily="34" charset="0"/>
              <a:cs typeface="Arial" panose="020B0604020202020204" pitchFamily="34" charset="0"/>
            </a:endParaRPr>
          </a:p>
          <a:p>
            <a:r>
              <a:rPr lang="es-ES" b="1" dirty="0">
                <a:solidFill>
                  <a:srgbClr val="000000"/>
                </a:solidFill>
                <a:latin typeface="Arial" panose="020B0604020202020204" pitchFamily="34" charset="0"/>
                <a:cs typeface="Arial" panose="020B0604020202020204" pitchFamily="34" charset="0"/>
              </a:rPr>
              <a:t>Actores</a:t>
            </a:r>
          </a:p>
          <a:p>
            <a:endParaRPr lang="es-E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Empresa </a:t>
            </a:r>
            <a:r>
              <a:rPr lang="es-ES" sz="1800" b="0" i="0" u="none" strike="noStrike" baseline="0" dirty="0" err="1">
                <a:solidFill>
                  <a:srgbClr val="000000"/>
                </a:solidFill>
                <a:latin typeface="Arial" panose="020B0604020202020204" pitchFamily="34" charset="0"/>
                <a:cs typeface="Arial" panose="020B0604020202020204" pitchFamily="34" charset="0"/>
              </a:rPr>
              <a:t>Naturezas</a:t>
            </a:r>
            <a:r>
              <a:rPr lang="es-ES" sz="1800" b="0" i="0" u="none" strike="noStrike" baseline="0" dirty="0">
                <a:solidFill>
                  <a:srgbClr val="000000"/>
                </a:solidFill>
                <a:latin typeface="Arial" panose="020B0604020202020204" pitchFamily="34" charset="0"/>
                <a:cs typeface="Arial" panose="020B0604020202020204" pitchFamily="34" charset="0"/>
              </a:rPr>
              <a:t>, ubicada en el PTI del Cerro que se dedica a la elaboración de tofu para el mercado local. </a:t>
            </a: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Grupo de diez productores de soja</a:t>
            </a: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Agencia de Desarrollo Rural de Canelones</a:t>
            </a:r>
          </a:p>
          <a:p>
            <a:pPr marL="285750" indent="-285750">
              <a:buFont typeface="Arial" panose="020B0604020202020204" pitchFamily="34" charset="0"/>
              <a:buChar char="•"/>
            </a:pPr>
            <a:r>
              <a:rPr lang="es-ES" sz="1800" b="0" i="0" u="none" strike="noStrike" baseline="0" dirty="0">
                <a:solidFill>
                  <a:srgbClr val="000000"/>
                </a:solidFill>
                <a:latin typeface="Arial" panose="020B0604020202020204" pitchFamily="34" charset="0"/>
                <a:cs typeface="Arial" panose="020B0604020202020204" pitchFamily="34" charset="0"/>
              </a:rPr>
              <a:t>Cooperativa Agraria Limitada Semilleristas del Sur (CALSESUR) </a:t>
            </a:r>
            <a:endParaRPr lang="es-E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INIA</a:t>
            </a:r>
          </a:p>
          <a:p>
            <a:pPr marL="285750" indent="-285750">
              <a:buFont typeface="Arial" panose="020B0604020202020204" pitchFamily="34" charset="0"/>
              <a:buChar char="•"/>
            </a:pPr>
            <a:r>
              <a:rPr lang="es-ES" dirty="0">
                <a:solidFill>
                  <a:srgbClr val="000000"/>
                </a:solidFill>
                <a:latin typeface="Arial" panose="020B0604020202020204" pitchFamily="34" charset="0"/>
                <a:cs typeface="Arial" panose="020B0604020202020204" pitchFamily="34" charset="0"/>
              </a:rPr>
              <a:t>Udelar</a:t>
            </a:r>
          </a:p>
          <a:p>
            <a:endParaRPr lang="es-ES" dirty="0">
              <a:latin typeface="Arial" panose="020B0604020202020204" pitchFamily="34" charset="0"/>
              <a:cs typeface="Arial" panose="020B0604020202020204" pitchFamily="34" charset="0"/>
            </a:endParaRPr>
          </a:p>
          <a:p>
            <a:r>
              <a:rPr lang="es-ES" sz="1800" b="0" i="0" u="none" strike="noStrike" baseline="0" dirty="0">
                <a:solidFill>
                  <a:srgbClr val="000000"/>
                </a:solidFill>
                <a:latin typeface="Arial" panose="020B0604020202020204" pitchFamily="34" charset="0"/>
                <a:cs typeface="Arial" panose="020B0604020202020204" pitchFamily="34" charset="0"/>
              </a:rPr>
              <a:t>La visión política del plan: el paradigma de la soberanía alimentaria </a:t>
            </a:r>
          </a:p>
          <a:p>
            <a:r>
              <a:rPr lang="es-ES" sz="1800" b="0" i="0" u="none" strike="noStrike" baseline="0" dirty="0">
                <a:solidFill>
                  <a:srgbClr val="000000"/>
                </a:solidFill>
                <a:latin typeface="Arial" panose="020B0604020202020204" pitchFamily="34" charset="0"/>
                <a:cs typeface="Arial" panose="020B0604020202020204" pitchFamily="34" charset="0"/>
              </a:rPr>
              <a:t>Dimensión espiritual involucrada: lo expresa el dueño de </a:t>
            </a:r>
            <a:r>
              <a:rPr lang="es-ES" sz="1800" b="0" i="0" u="none" strike="noStrike" baseline="0" dirty="0" err="1">
                <a:solidFill>
                  <a:srgbClr val="000000"/>
                </a:solidFill>
                <a:latin typeface="Arial" panose="020B0604020202020204" pitchFamily="34" charset="0"/>
                <a:cs typeface="Arial" panose="020B0604020202020204" pitchFamily="34" charset="0"/>
              </a:rPr>
              <a:t>Naturezas</a:t>
            </a:r>
            <a:r>
              <a:rPr lang="es-ES" sz="1800" b="0" i="0" u="none" strike="noStrike" baseline="0" dirty="0">
                <a:solidFill>
                  <a:srgbClr val="000000"/>
                </a:solidFill>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044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05EF58-7234-983D-064E-5DC83D4415E7}"/>
              </a:ext>
            </a:extLst>
          </p:cNvPr>
          <p:cNvSpPr txBox="1"/>
          <p:nvPr/>
        </p:nvSpPr>
        <p:spPr>
          <a:xfrm>
            <a:off x="802888" y="1081669"/>
            <a:ext cx="10586224" cy="5216813"/>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Dificultades</a:t>
            </a:r>
          </a:p>
          <a:p>
            <a:pPr>
              <a:lnSpc>
                <a:spcPct val="150000"/>
              </a:lnSpc>
            </a:pPr>
            <a:endParaRPr lang="es-E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Inadecuación de la maquinaria disponible</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Escasa investigación orientada a los problemas identificados en las tecnologías de nicho analizadas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Barreras tecnológicas y de ausencia de conocimiento sistemático y resolución de problemas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El efecto demostración de casos de fracaso en transiciones a la sustentabilidad</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No reconocimiento o minimización de los efectos negativos sobre la salud humana y ambiental del paquete convencional de la agricultura de secano </a:t>
            </a:r>
          </a:p>
          <a:p>
            <a:pPr marL="285750" indent="-285750">
              <a:lnSpc>
                <a:spcPct val="150000"/>
              </a:lnSpc>
              <a:buFont typeface="Arial" panose="020B0604020202020204" pitchFamily="34" charset="0"/>
              <a:buChar char="•"/>
            </a:pPr>
            <a:endParaRPr lang="es-ES" sz="800" b="1" dirty="0">
              <a:latin typeface="Arial" panose="020B0604020202020204" pitchFamily="34" charset="0"/>
              <a:cs typeface="Arial" panose="020B0604020202020204" pitchFamily="34" charset="0"/>
            </a:endParaRPr>
          </a:p>
          <a:p>
            <a:pPr>
              <a:lnSpc>
                <a:spcPct val="150000"/>
              </a:lnSpc>
            </a:pPr>
            <a:r>
              <a:rPr lang="es-ES" b="1" dirty="0">
                <a:latin typeface="Arial" panose="020B0604020202020204" pitchFamily="34" charset="0"/>
                <a:cs typeface="Arial" panose="020B0604020202020204" pitchFamily="34" charset="0"/>
              </a:rPr>
              <a:t>Desafíos</a:t>
            </a:r>
          </a:p>
          <a:p>
            <a:pPr marL="285750" indent="-285750">
              <a:lnSpc>
                <a:spcPct val="150000"/>
              </a:lnSpc>
              <a:buFont typeface="Arial" panose="020B0604020202020204" pitchFamily="34" charset="0"/>
              <a:buChar char="•"/>
            </a:pPr>
            <a:endParaRPr lang="es-E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¿quién asume los costos de las transiciones a otras formas de producir en el agro? </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¿Es necesario esperar a que los mercados paguen los productos diferenciados para iniciar procesos de transición a modos de producción que logren ese tipo de producto?</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Caminos de mercantilización más intrincados que los de la producción convencional</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Se requieren mayores apoyos estatales (certificaciones)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El saber técnico-agronómico no está preparado para </a:t>
            </a:r>
            <a:r>
              <a:rPr lang="es-ES" dirty="0" err="1">
                <a:latin typeface="Arial" panose="020B0604020202020204" pitchFamily="34" charset="0"/>
                <a:cs typeface="Arial" panose="020B0604020202020204" pitchFamily="34" charset="0"/>
              </a:rPr>
              <a:t>arontar</a:t>
            </a:r>
            <a:r>
              <a:rPr lang="es-ES" dirty="0">
                <a:latin typeface="Arial" panose="020B0604020202020204" pitchFamily="34" charset="0"/>
                <a:cs typeface="Arial" panose="020B0604020202020204" pitchFamily="34" charset="0"/>
              </a:rPr>
              <a:t> los cambios en la forma de producir</a:t>
            </a:r>
          </a:p>
          <a:p>
            <a:endParaRPr lang="es-ES" dirty="0"/>
          </a:p>
        </p:txBody>
      </p:sp>
    </p:spTree>
    <p:extLst>
      <p:ext uri="{BB962C8B-B14F-4D97-AF65-F5344CB8AC3E}">
        <p14:creationId xmlns:p14="http://schemas.microsoft.com/office/powerpoint/2010/main" val="3903165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42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3174AC-548E-3A99-250F-38CEE873C2CE}"/>
              </a:ext>
            </a:extLst>
          </p:cNvPr>
          <p:cNvSpPr txBox="1"/>
          <p:nvPr/>
        </p:nvSpPr>
        <p:spPr>
          <a:xfrm>
            <a:off x="1092819" y="1170877"/>
            <a:ext cx="10214517" cy="5078313"/>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La desigualdad social es una manifestación de la crisis ambiental</a:t>
            </a:r>
          </a:p>
          <a:p>
            <a:endParaRPr lang="es-ES" b="1"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La Cumbre de la Tierra, Río (1992), fue presentada como “la última oportunidad para salvar al planeta”</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Pero… desde entonces… los indicadores de salud del planeta empeoraron</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El ritmo de crecimiento del CO2 ha dado un salto en los últimos años.</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La desertificación avanza; 6 millones de hectáreas de tierra productiva se pierden por año desde 1990 (UNCCD, 2004). </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Según las estimaciones más conservadoras 50 especies desaparecen por día; las Naciones Unidas estiman la pérdida en 100 especies diarias (UNDP, 2000). </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15 millones de hectáreas de bosques tropicales son deforestadas anualmente (FAO/NFAP/FRA, 2001). </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54% del agua fresca renovable disponible ya está siendo utilizada (UN, 2003; </a:t>
            </a:r>
            <a:r>
              <a:rPr lang="es-ES" dirty="0" err="1">
                <a:latin typeface="Arial" panose="020B0604020202020204" pitchFamily="34" charset="0"/>
                <a:cs typeface="Arial" panose="020B0604020202020204" pitchFamily="34" charset="0"/>
              </a:rPr>
              <a:t>Shiklomanov</a:t>
            </a:r>
            <a:r>
              <a:rPr lang="es-ES" dirty="0">
                <a:latin typeface="Arial" panose="020B0604020202020204" pitchFamily="34" charset="0"/>
                <a:cs typeface="Arial" panose="020B0604020202020204" pitchFamily="34" charset="0"/>
              </a:rPr>
              <a:t>, 1997).</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12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85829C-0878-C4F1-2975-C7B66E1A320B}"/>
              </a:ext>
            </a:extLst>
          </p:cNvPr>
          <p:cNvSpPr txBox="1"/>
          <p:nvPr/>
        </p:nvSpPr>
        <p:spPr>
          <a:xfrm>
            <a:off x="959006" y="784985"/>
            <a:ext cx="10437542" cy="5693866"/>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Los principales indicadores de la salud del medio ambiente son otros: </a:t>
            </a:r>
          </a:p>
          <a:p>
            <a:endParaRPr lang="es-ES" dirty="0">
              <a:latin typeface="Arial" panose="020B0604020202020204" pitchFamily="34" charset="0"/>
              <a:cs typeface="Arial" panose="020B0604020202020204" pitchFamily="34" charset="0"/>
            </a:endParaRPr>
          </a:p>
          <a:p>
            <a:pPr marL="177800" indent="-177800"/>
            <a:r>
              <a:rPr lang="es-ES" dirty="0">
                <a:latin typeface="Arial" panose="020B0604020202020204" pitchFamily="34" charset="0"/>
                <a:cs typeface="Arial" panose="020B0604020202020204" pitchFamily="34" charset="0"/>
              </a:rPr>
              <a:t>• La esperanza de vida ha aumentado como promedio en todos los países durante los noventa, pero la diferencia entre países ha crecido aún más (</a:t>
            </a:r>
            <a:r>
              <a:rPr lang="es-ES" dirty="0" err="1">
                <a:latin typeface="Arial" panose="020B0604020202020204" pitchFamily="34" charset="0"/>
                <a:cs typeface="Arial" panose="020B0604020202020204" pitchFamily="34" charset="0"/>
              </a:rPr>
              <a:t>World</a:t>
            </a:r>
            <a:r>
              <a:rPr lang="es-ES" dirty="0">
                <a:latin typeface="Arial" panose="020B0604020202020204" pitchFamily="34" charset="0"/>
                <a:cs typeface="Arial" panose="020B0604020202020204" pitchFamily="34" charset="0"/>
              </a:rPr>
              <a:t> Bank, 2004a, 2004b).</a:t>
            </a:r>
          </a:p>
          <a:p>
            <a:pPr marL="177800" indent="-177800"/>
            <a:endParaRPr lang="es-ES" sz="800" dirty="0">
              <a:latin typeface="Arial" panose="020B0604020202020204" pitchFamily="34" charset="0"/>
              <a:cs typeface="Arial" panose="020B0604020202020204" pitchFamily="34" charset="0"/>
            </a:endParaRPr>
          </a:p>
          <a:p>
            <a:pPr marL="177800" indent="-177800"/>
            <a:r>
              <a:rPr lang="es-ES" dirty="0">
                <a:latin typeface="Arial" panose="020B0604020202020204" pitchFamily="34" charset="0"/>
                <a:cs typeface="Arial" panose="020B0604020202020204" pitchFamily="34" charset="0"/>
              </a:rPr>
              <a:t>• La pobreza absoluta (menos de 1 dólar de ingresos al día) ha disminuido desde 1990, pero la desigualdad ha aumentado, creciendo el cuartil de menos ingresos (</a:t>
            </a:r>
            <a:r>
              <a:rPr lang="es-ES" dirty="0" err="1">
                <a:latin typeface="Arial" panose="020B0604020202020204" pitchFamily="34" charset="0"/>
                <a:cs typeface="Arial" panose="020B0604020202020204" pitchFamily="34" charset="0"/>
              </a:rPr>
              <a:t>World</a:t>
            </a:r>
            <a:r>
              <a:rPr lang="es-ES" dirty="0">
                <a:latin typeface="Arial" panose="020B0604020202020204" pitchFamily="34" charset="0"/>
                <a:cs typeface="Arial" panose="020B0604020202020204" pitchFamily="34" charset="0"/>
              </a:rPr>
              <a:t> Bank, 2004a, 2004b; Wade, 2001). </a:t>
            </a:r>
          </a:p>
          <a:p>
            <a:pPr marL="177800" indent="-177800"/>
            <a:endParaRPr lang="es-ES" sz="800" dirty="0">
              <a:latin typeface="Arial" panose="020B0604020202020204" pitchFamily="34" charset="0"/>
              <a:cs typeface="Arial" panose="020B0604020202020204" pitchFamily="34" charset="0"/>
            </a:endParaRPr>
          </a:p>
          <a:p>
            <a:pPr marL="177800" indent="-177800"/>
            <a:r>
              <a:rPr lang="es-ES" dirty="0">
                <a:latin typeface="Arial" panose="020B0604020202020204" pitchFamily="34" charset="0"/>
                <a:cs typeface="Arial" panose="020B0604020202020204" pitchFamily="34" charset="0"/>
              </a:rPr>
              <a:t>• Entre China y la India se encuentra algo más de un tercio de toda la población mundial. Allí la situación social es alarmante. En India existen 320 millones de hambrientos, y en China se estima que entre 300 y 400 millones de personas migren del campo a la ciudad antes del 2020. Dos indicadores del grado de conflictividad potencial que podemos esperar en el corto plazo (</a:t>
            </a:r>
            <a:r>
              <a:rPr lang="es-ES" dirty="0" err="1">
                <a:latin typeface="Arial" panose="020B0604020202020204" pitchFamily="34" charset="0"/>
                <a:cs typeface="Arial" panose="020B0604020202020204" pitchFamily="34" charset="0"/>
              </a:rPr>
              <a:t>Foladori</a:t>
            </a:r>
            <a:r>
              <a:rPr lang="es-ES" dirty="0">
                <a:latin typeface="Arial" panose="020B0604020202020204" pitchFamily="34" charset="0"/>
                <a:cs typeface="Arial" panose="020B0604020202020204" pitchFamily="34" charset="0"/>
              </a:rPr>
              <a:t>, 2007).</a:t>
            </a:r>
          </a:p>
          <a:p>
            <a:pPr marL="177800" indent="-177800"/>
            <a:endParaRPr lang="es-ES" sz="800" dirty="0">
              <a:latin typeface="Arial" panose="020B0604020202020204" pitchFamily="34" charset="0"/>
              <a:cs typeface="Arial" panose="020B0604020202020204" pitchFamily="34" charset="0"/>
            </a:endParaRPr>
          </a:p>
          <a:p>
            <a:pPr marL="177800" indent="-177800"/>
            <a:r>
              <a:rPr lang="es-ES" dirty="0">
                <a:latin typeface="Arial" panose="020B0604020202020204" pitchFamily="34" charset="0"/>
                <a:cs typeface="Arial" panose="020B0604020202020204" pitchFamily="34" charset="0"/>
              </a:rPr>
              <a:t> • Se espera que 60 millones de personas migren del África Subsahariana en la próxima década debido a la desertificación (UNCCD, 2004). </a:t>
            </a:r>
          </a:p>
          <a:p>
            <a:pPr marL="177800" indent="-177800"/>
            <a:endParaRPr lang="es-ES" sz="800" dirty="0">
              <a:latin typeface="Arial" panose="020B0604020202020204" pitchFamily="34" charset="0"/>
              <a:cs typeface="Arial" panose="020B0604020202020204" pitchFamily="34" charset="0"/>
            </a:endParaRPr>
          </a:p>
          <a:p>
            <a:pPr marL="177800" indent="-177800"/>
            <a:r>
              <a:rPr lang="es-ES" dirty="0">
                <a:latin typeface="Arial" panose="020B0604020202020204" pitchFamily="34" charset="0"/>
                <a:cs typeface="Arial" panose="020B0604020202020204" pitchFamily="34" charset="0"/>
              </a:rPr>
              <a:t>• Las personas que viven con VIH/SIDA alcanzan 40 millones; más de 90% en África (ONUSIDA/ OMS, 2003). </a:t>
            </a:r>
          </a:p>
          <a:p>
            <a:pPr marL="177800" indent="-177800"/>
            <a:endParaRPr lang="es-ES" sz="800" dirty="0">
              <a:latin typeface="Arial" panose="020B0604020202020204" pitchFamily="34" charset="0"/>
              <a:cs typeface="Arial" panose="020B0604020202020204" pitchFamily="34" charset="0"/>
            </a:endParaRPr>
          </a:p>
          <a:p>
            <a:pPr marL="177800" indent="-177800"/>
            <a:r>
              <a:rPr lang="es-ES" dirty="0">
                <a:latin typeface="Arial" panose="020B0604020202020204" pitchFamily="34" charset="0"/>
                <a:cs typeface="Arial" panose="020B0604020202020204" pitchFamily="34" charset="0"/>
              </a:rPr>
              <a:t>• Dos millones de personas mueren anualmente de malaria, la mayoría niños; y 5000 personas mueren diariamente de tuberculosis (USAID, 2004; Medicines Sans </a:t>
            </a:r>
            <a:r>
              <a:rPr lang="es-ES" dirty="0" err="1">
                <a:latin typeface="Arial" panose="020B0604020202020204" pitchFamily="34" charset="0"/>
                <a:cs typeface="Arial" panose="020B0604020202020204" pitchFamily="34" charset="0"/>
              </a:rPr>
              <a:t>Frontieres</a:t>
            </a:r>
            <a:r>
              <a:rPr lang="es-ES" dirty="0">
                <a:latin typeface="Arial" panose="020B0604020202020204" pitchFamily="34" charset="0"/>
                <a:cs typeface="Arial" panose="020B0604020202020204" pitchFamily="34" charset="0"/>
              </a:rPr>
              <a:t>, 2003)</a:t>
            </a:r>
          </a:p>
        </p:txBody>
      </p:sp>
    </p:spTree>
    <p:extLst>
      <p:ext uri="{BB962C8B-B14F-4D97-AF65-F5344CB8AC3E}">
        <p14:creationId xmlns:p14="http://schemas.microsoft.com/office/powerpoint/2010/main" val="424183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90E6D4-BDF9-5C79-87CB-21271D989C58}"/>
              </a:ext>
            </a:extLst>
          </p:cNvPr>
          <p:cNvSpPr txBox="1"/>
          <p:nvPr/>
        </p:nvSpPr>
        <p:spPr>
          <a:xfrm>
            <a:off x="899531" y="748568"/>
            <a:ext cx="10392937" cy="5878532"/>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¿Cuál es el escenario futuro al que nos enfrentamos? </a:t>
            </a:r>
          </a:p>
          <a:p>
            <a:endParaRPr lang="es-ES" sz="800"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Desigualdad: los “de abajo” son pobres, enfermos, viven en suelos erosionados, con recursos naturales depredados, con escasa agua potable, obligados a migrar, y recibiendo la contaminación y desechos industriales de los ricos. </a:t>
            </a:r>
          </a:p>
          <a:p>
            <a:endParaRPr lang="es-ES" sz="800"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Concentración de riqueza y salud ambiental por un lado y  pobreza y degradación ambiental por otro.</a:t>
            </a:r>
          </a:p>
          <a:p>
            <a:endParaRPr lang="es-ES" sz="800"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¿Cuáles son las causas de esta situación?</a:t>
            </a:r>
          </a:p>
          <a:p>
            <a:endParaRPr lang="es-ES" b="1" dirty="0">
              <a:latin typeface="Arial" panose="020B0604020202020204" pitchFamily="34" charset="0"/>
              <a:cs typeface="Arial" panose="020B0604020202020204" pitchFamily="34" charset="0"/>
            </a:endParaRPr>
          </a:p>
          <a:p>
            <a:r>
              <a:rPr lang="es-ES" b="1" u="sng" dirty="0">
                <a:latin typeface="Arial" panose="020B0604020202020204" pitchFamily="34" charset="0"/>
                <a:cs typeface="Arial" panose="020B0604020202020204" pitchFamily="34" charset="0"/>
              </a:rPr>
              <a:t>Tres corrientes de opinión</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Técnica: necesitamos tecnologías limpias y procesos eficientes</a:t>
            </a:r>
          </a:p>
          <a:p>
            <a:endParaRPr lang="es-ES" sz="800"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Consumista: agota los recursos y genera residuos, hay que </a:t>
            </a:r>
          </a:p>
          <a:p>
            <a:r>
              <a:rPr lang="es-ES" dirty="0">
                <a:latin typeface="Arial" panose="020B0604020202020204" pitchFamily="34" charset="0"/>
                <a:cs typeface="Arial" panose="020B0604020202020204" pitchFamily="34" charset="0"/>
              </a:rPr>
              <a:t>                                                                  reducir el consumo</a:t>
            </a:r>
            <a:endParaRPr lang="es-ES" sz="800" dirty="0">
              <a:latin typeface="Arial" panose="020B0604020202020204" pitchFamily="34" charset="0"/>
              <a:cs typeface="Arial" panose="020B0604020202020204" pitchFamily="34" charset="0"/>
            </a:endParaRPr>
          </a:p>
          <a:p>
            <a:r>
              <a:rPr lang="es-ES" sz="800"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                                                                         Clasista: las relaciones sociales de producción</a:t>
            </a:r>
          </a:p>
          <a:p>
            <a:r>
              <a:rPr lang="es-ES" dirty="0">
                <a:latin typeface="Arial" panose="020B0604020202020204" pitchFamily="34" charset="0"/>
                <a:cs typeface="Arial" panose="020B0604020202020204" pitchFamily="34" charset="0"/>
              </a:rPr>
              <a:t>                                                                         capitalista son responsables de la degradación </a:t>
            </a:r>
          </a:p>
          <a:p>
            <a:r>
              <a:rPr lang="es-ES" dirty="0">
                <a:latin typeface="Arial" panose="020B0604020202020204" pitchFamily="34" charset="0"/>
                <a:cs typeface="Arial" panose="020B0604020202020204" pitchFamily="34" charset="0"/>
              </a:rPr>
              <a:t>                                                                          de la sociedad y su medio ambiente.</a:t>
            </a:r>
          </a:p>
          <a:p>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Según se adopte una u otra posición, las alternativas políticas serán diferentes: </a:t>
            </a:r>
            <a:r>
              <a:rPr lang="es-ES" b="1" dirty="0">
                <a:latin typeface="Arial" panose="020B0604020202020204" pitchFamily="34" charset="0"/>
                <a:cs typeface="Arial" panose="020B0604020202020204" pitchFamily="34" charset="0"/>
              </a:rPr>
              <a:t>confianza en la ciencia y tecnología</a:t>
            </a:r>
            <a:r>
              <a:rPr lang="es-ES" dirty="0">
                <a:latin typeface="Arial" panose="020B0604020202020204" pitchFamily="34" charset="0"/>
                <a:cs typeface="Arial" panose="020B0604020202020204" pitchFamily="34" charset="0"/>
              </a:rPr>
              <a:t>, confianza </a:t>
            </a:r>
            <a:r>
              <a:rPr lang="es-ES" b="1" dirty="0">
                <a:latin typeface="Arial" panose="020B0604020202020204" pitchFamily="34" charset="0"/>
                <a:cs typeface="Arial" panose="020B0604020202020204" pitchFamily="34" charset="0"/>
              </a:rPr>
              <a:t>en el convencimiento personal</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movilización de trabajadores y pobres</a:t>
            </a:r>
            <a:r>
              <a:rPr lang="es-ES" dirty="0">
                <a:latin typeface="Arial" panose="020B0604020202020204" pitchFamily="34" charset="0"/>
                <a:cs typeface="Arial" panose="020B0604020202020204" pitchFamily="34" charset="0"/>
              </a:rPr>
              <a:t>, respectivamente</a:t>
            </a:r>
            <a:endParaRPr lang="es-ES" b="1" dirty="0">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EE9B4FB6-4805-D316-EDB7-95B1E7C8F4B3}"/>
              </a:ext>
            </a:extLst>
          </p:cNvPr>
          <p:cNvSpPr/>
          <p:nvPr/>
        </p:nvSpPr>
        <p:spPr>
          <a:xfrm>
            <a:off x="4059040" y="3453658"/>
            <a:ext cx="468351" cy="234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a16="http://schemas.microsoft.com/office/drawing/2014/main" id="{FF964E17-B5FB-D1DD-A4E2-5DF558A4C8D3}"/>
              </a:ext>
            </a:extLst>
          </p:cNvPr>
          <p:cNvSpPr/>
          <p:nvPr/>
        </p:nvSpPr>
        <p:spPr>
          <a:xfrm>
            <a:off x="4527391" y="4051610"/>
            <a:ext cx="468351" cy="234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a:extLst>
              <a:ext uri="{FF2B5EF4-FFF2-40B4-BE49-F238E27FC236}">
                <a16:creationId xmlns:a16="http://schemas.microsoft.com/office/drawing/2014/main" id="{3A0CB986-BCF1-D829-8580-DFED76DC5569}"/>
              </a:ext>
            </a:extLst>
          </p:cNvPr>
          <p:cNvSpPr/>
          <p:nvPr/>
        </p:nvSpPr>
        <p:spPr>
          <a:xfrm>
            <a:off x="4995742" y="4766650"/>
            <a:ext cx="468351" cy="234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148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BB4994F-4994-E7BC-FB3C-410370EB6FE1}"/>
              </a:ext>
            </a:extLst>
          </p:cNvPr>
          <p:cNvPicPr>
            <a:picLocks noChangeAspect="1"/>
          </p:cNvPicPr>
          <p:nvPr/>
        </p:nvPicPr>
        <p:blipFill rotWithShape="1">
          <a:blip r:embed="rId2"/>
          <a:srcRect t="23148" b="30311"/>
          <a:stretch/>
        </p:blipFill>
        <p:spPr>
          <a:xfrm>
            <a:off x="891989" y="1326993"/>
            <a:ext cx="9181385" cy="2174489"/>
          </a:xfrm>
          <a:prstGeom prst="rect">
            <a:avLst/>
          </a:prstGeom>
        </p:spPr>
      </p:pic>
      <p:pic>
        <p:nvPicPr>
          <p:cNvPr id="4" name="Imagen 3">
            <a:extLst>
              <a:ext uri="{FF2B5EF4-FFF2-40B4-BE49-F238E27FC236}">
                <a16:creationId xmlns:a16="http://schemas.microsoft.com/office/drawing/2014/main" id="{5F4B07D2-C928-EE84-7C18-3BA29D998B30}"/>
              </a:ext>
            </a:extLst>
          </p:cNvPr>
          <p:cNvPicPr>
            <a:picLocks noChangeAspect="1"/>
          </p:cNvPicPr>
          <p:nvPr/>
        </p:nvPicPr>
        <p:blipFill rotWithShape="1">
          <a:blip r:embed="rId2"/>
          <a:srcRect l="4638" t="70164" r="5271" b="-379"/>
          <a:stretch/>
        </p:blipFill>
        <p:spPr>
          <a:xfrm>
            <a:off x="1072375" y="4393580"/>
            <a:ext cx="10047249" cy="1661531"/>
          </a:xfrm>
          <a:prstGeom prst="rect">
            <a:avLst/>
          </a:prstGeom>
        </p:spPr>
      </p:pic>
    </p:spTree>
    <p:extLst>
      <p:ext uri="{BB962C8B-B14F-4D97-AF65-F5344CB8AC3E}">
        <p14:creationId xmlns:p14="http://schemas.microsoft.com/office/powerpoint/2010/main" val="400837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E0C29B-9238-E2A6-3AE5-C4F2287172E9}"/>
              </a:ext>
            </a:extLst>
          </p:cNvPr>
          <p:cNvPicPr>
            <a:picLocks noChangeAspect="1"/>
          </p:cNvPicPr>
          <p:nvPr/>
        </p:nvPicPr>
        <p:blipFill rotWithShape="1">
          <a:blip r:embed="rId2"/>
          <a:srcRect t="24463"/>
          <a:stretch/>
        </p:blipFill>
        <p:spPr>
          <a:xfrm>
            <a:off x="1791629" y="1644606"/>
            <a:ext cx="7872762" cy="3062542"/>
          </a:xfrm>
          <a:prstGeom prst="rect">
            <a:avLst/>
          </a:prstGeom>
        </p:spPr>
      </p:pic>
      <p:sp>
        <p:nvSpPr>
          <p:cNvPr id="4" name="CuadroTexto 3">
            <a:extLst>
              <a:ext uri="{FF2B5EF4-FFF2-40B4-BE49-F238E27FC236}">
                <a16:creationId xmlns:a16="http://schemas.microsoft.com/office/drawing/2014/main" id="{740F9CF4-D61C-F14D-F17A-D9CC7604AB80}"/>
              </a:ext>
            </a:extLst>
          </p:cNvPr>
          <p:cNvSpPr txBox="1"/>
          <p:nvPr/>
        </p:nvSpPr>
        <p:spPr>
          <a:xfrm>
            <a:off x="960863" y="836341"/>
            <a:ext cx="10270273" cy="923330"/>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La interpretación técnica y la consumista no discuten el carácter capitalista de la economía, ven la naturaleza como algo externo al ser humano: tienden a la sustentabilidad ecológica.</a:t>
            </a:r>
          </a:p>
          <a:p>
            <a:r>
              <a:rPr lang="es-ES" dirty="0">
                <a:latin typeface="Arial" panose="020B0604020202020204" pitchFamily="34" charset="0"/>
                <a:cs typeface="Arial" panose="020B0604020202020204" pitchFamily="34" charset="0"/>
              </a:rPr>
              <a:t>Las corrientes ambientalistas sostienen la necesidad de cambios en los procesos productivos.</a:t>
            </a:r>
          </a:p>
        </p:txBody>
      </p:sp>
      <p:sp>
        <p:nvSpPr>
          <p:cNvPr id="6" name="CuadroTexto 5">
            <a:extLst>
              <a:ext uri="{FF2B5EF4-FFF2-40B4-BE49-F238E27FC236}">
                <a16:creationId xmlns:a16="http://schemas.microsoft.com/office/drawing/2014/main" id="{0C166A26-367F-688B-61E6-BD1A2ADF34AC}"/>
              </a:ext>
            </a:extLst>
          </p:cNvPr>
          <p:cNvSpPr txBox="1"/>
          <p:nvPr/>
        </p:nvSpPr>
        <p:spPr>
          <a:xfrm>
            <a:off x="960864" y="4892945"/>
            <a:ext cx="10270272" cy="1600438"/>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Los problemas de depredación son resultado de la demanda de materia prima para la industria. Cuando la extracción de recursos de la naturaleza es más rápida que su reproducción natural hablamos de depredación. </a:t>
            </a:r>
          </a:p>
          <a:p>
            <a:pPr algn="just"/>
            <a:endParaRPr lang="es-ES" sz="800"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contaminación es, también, una cuestión de ritmos. Cuando la velocidad con que un residuo impacta el ecosistema es mayor a la capacidad natural de absorción, ese residuo contamina.</a:t>
            </a:r>
          </a:p>
        </p:txBody>
      </p:sp>
    </p:spTree>
    <p:extLst>
      <p:ext uri="{BB962C8B-B14F-4D97-AF65-F5344CB8AC3E}">
        <p14:creationId xmlns:p14="http://schemas.microsoft.com/office/powerpoint/2010/main" val="111886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1A3220F-B695-97D0-E0BB-971F15BB4650}"/>
              </a:ext>
            </a:extLst>
          </p:cNvPr>
          <p:cNvPicPr>
            <a:picLocks noChangeAspect="1"/>
          </p:cNvPicPr>
          <p:nvPr/>
        </p:nvPicPr>
        <p:blipFill rotWithShape="1">
          <a:blip r:embed="rId2"/>
          <a:srcRect t="21272" b="9397"/>
          <a:stretch/>
        </p:blipFill>
        <p:spPr>
          <a:xfrm>
            <a:off x="1317702" y="1851102"/>
            <a:ext cx="9233211" cy="3702205"/>
          </a:xfrm>
          <a:prstGeom prst="rect">
            <a:avLst/>
          </a:prstGeom>
        </p:spPr>
      </p:pic>
      <p:sp>
        <p:nvSpPr>
          <p:cNvPr id="4" name="CuadroTexto 3">
            <a:extLst>
              <a:ext uri="{FF2B5EF4-FFF2-40B4-BE49-F238E27FC236}">
                <a16:creationId xmlns:a16="http://schemas.microsoft.com/office/drawing/2014/main" id="{9571F217-F2E9-E1CE-2791-D8FA01CB1CE0}"/>
              </a:ext>
            </a:extLst>
          </p:cNvPr>
          <p:cNvSpPr txBox="1"/>
          <p:nvPr/>
        </p:nvSpPr>
        <p:spPr>
          <a:xfrm>
            <a:off x="1317702" y="1070516"/>
            <a:ext cx="9556596" cy="461665"/>
          </a:xfrm>
          <a:prstGeom prst="rect">
            <a:avLst/>
          </a:prstGeom>
          <a:noFill/>
        </p:spPr>
        <p:txBody>
          <a:bodyPr wrap="square" rtlCol="0">
            <a:spAutoFit/>
          </a:bodyPr>
          <a:lstStyle/>
          <a:p>
            <a:pPr algn="ctr"/>
            <a:r>
              <a:rPr lang="es-ES" sz="2400" b="1" dirty="0">
                <a:latin typeface="Arial" panose="020B0604020202020204" pitchFamily="34" charset="0"/>
                <a:cs typeface="Arial" panose="020B0604020202020204" pitchFamily="34" charset="0"/>
              </a:rPr>
              <a:t>Las tendencias sobre la naturaleza de las relaciones capitalistas</a:t>
            </a:r>
          </a:p>
        </p:txBody>
      </p:sp>
    </p:spTree>
    <p:extLst>
      <p:ext uri="{BB962C8B-B14F-4D97-AF65-F5344CB8AC3E}">
        <p14:creationId xmlns:p14="http://schemas.microsoft.com/office/powerpoint/2010/main" val="2701375592"/>
      </p:ext>
    </p:extLst>
  </p:cSld>
  <p:clrMapOvr>
    <a:masterClrMapping/>
  </p:clrMapOvr>
</p:sld>
</file>

<file path=ppt/theme/theme1.xml><?xml version="1.0" encoding="utf-8"?>
<a:theme xmlns:a="http://schemas.openxmlformats.org/drawingml/2006/main" name="Prismatic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2147</TotalTime>
  <Words>3877</Words>
  <Application>Microsoft Office PowerPoint</Application>
  <PresentationFormat>Panorámica</PresentationFormat>
  <Paragraphs>422</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Aharoni</vt:lpstr>
      <vt:lpstr>Arial</vt:lpstr>
      <vt:lpstr>Avenir Next LT Pro</vt:lpstr>
      <vt:lpstr>Inter</vt:lpstr>
      <vt:lpstr>Myriad-Headline</vt:lpstr>
      <vt:lpstr>Plantin-Light</vt:lpstr>
      <vt:lpstr>Times New Roman</vt:lpstr>
      <vt:lpstr>PrismaticVTI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María Barbosa</dc:creator>
  <cp:lastModifiedBy>Ana María Barbosa</cp:lastModifiedBy>
  <cp:revision>1</cp:revision>
  <dcterms:created xsi:type="dcterms:W3CDTF">2024-05-19T00:48:12Z</dcterms:created>
  <dcterms:modified xsi:type="dcterms:W3CDTF">2024-05-25T20:18:53Z</dcterms:modified>
</cp:coreProperties>
</file>