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Lst>
  <p:sldSz cy="5143500" cx="9144000"/>
  <p:notesSz cx="6858000" cy="9144000"/>
  <p:embeddedFontLst>
    <p:embeddedFont>
      <p:font typeface="Anton"/>
      <p:regular r:id="rId71"/>
    </p:embeddedFont>
    <p:embeddedFont>
      <p:font typeface="Roboto"/>
      <p:regular r:id="rId72"/>
      <p:bold r:id="rId73"/>
      <p:italic r:id="rId74"/>
      <p:boldItalic r:id="rId75"/>
    </p:embeddedFont>
    <p:embeddedFont>
      <p:font typeface="Arvo"/>
      <p:regular r:id="rId76"/>
      <p:bold r:id="rId77"/>
      <p:italic r:id="rId78"/>
      <p:boldItalic r:id="rId79"/>
    </p:embeddedFont>
    <p:embeddedFont>
      <p:font typeface="Fira Sans Extra Condensed Medium"/>
      <p:regular r:id="rId80"/>
      <p:bold r:id="rId81"/>
      <p:italic r:id="rId82"/>
      <p:boldItalic r:id="rId83"/>
    </p:embeddedFont>
    <p:embeddedFont>
      <p:font typeface="Overpass Light"/>
      <p:regular r:id="rId84"/>
      <p:bold r:id="rId85"/>
      <p:italic r:id="rId86"/>
      <p:boldItalic r:id="rId87"/>
    </p:embeddedFont>
    <p:embeddedFont>
      <p:font typeface="Open Sans"/>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2" roundtripDataSignature="AMtx7mjTbIFApWRQuGhdwjPXcGbKmjs0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F64AAE-3D0B-438B-B078-448989FF2063}">
  <a:tblStyle styleId="{1DF64AAE-3D0B-438B-B078-448989FF206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verpassLight-regular.fntdata"/><Relationship Id="rId83" Type="http://schemas.openxmlformats.org/officeDocument/2006/relationships/font" Target="fonts/FiraSansExtraCondensedMedium-boldItalic.fntdata"/><Relationship Id="rId42" Type="http://schemas.openxmlformats.org/officeDocument/2006/relationships/slide" Target="slides/slide36.xml"/><Relationship Id="rId86" Type="http://schemas.openxmlformats.org/officeDocument/2006/relationships/font" Target="fonts/OverpassLight-italic.fntdata"/><Relationship Id="rId41" Type="http://schemas.openxmlformats.org/officeDocument/2006/relationships/slide" Target="slides/slide35.xml"/><Relationship Id="rId85" Type="http://schemas.openxmlformats.org/officeDocument/2006/relationships/font" Target="fonts/OverpassLight-bold.fntdata"/><Relationship Id="rId44" Type="http://schemas.openxmlformats.org/officeDocument/2006/relationships/slide" Target="slides/slide38.xml"/><Relationship Id="rId88" Type="http://schemas.openxmlformats.org/officeDocument/2006/relationships/font" Target="fonts/OpenSans-regular.fntdata"/><Relationship Id="rId43" Type="http://schemas.openxmlformats.org/officeDocument/2006/relationships/slide" Target="slides/slide37.xml"/><Relationship Id="rId87" Type="http://schemas.openxmlformats.org/officeDocument/2006/relationships/font" Target="fonts/OverpassLight-boldItalic.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OpenSans-bold.fntdata"/><Relationship Id="rId80" Type="http://schemas.openxmlformats.org/officeDocument/2006/relationships/font" Target="fonts/FiraSansExtraCondensedMedium-regular.fntdata"/><Relationship Id="rId82" Type="http://schemas.openxmlformats.org/officeDocument/2006/relationships/font" Target="fonts/FiraSansExtraCondensedMedium-italic.fntdata"/><Relationship Id="rId81" Type="http://schemas.openxmlformats.org/officeDocument/2006/relationships/font" Target="fonts/FiraSansExtraCondensedMedium-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bold.fntdata"/><Relationship Id="rId72" Type="http://schemas.openxmlformats.org/officeDocument/2006/relationships/font" Target="fonts/Roboto-regular.fntdata"/><Relationship Id="rId31" Type="http://schemas.openxmlformats.org/officeDocument/2006/relationships/slide" Target="slides/slide25.xml"/><Relationship Id="rId75" Type="http://schemas.openxmlformats.org/officeDocument/2006/relationships/font" Target="fonts/Roboto-boldItalic.fntdata"/><Relationship Id="rId30" Type="http://schemas.openxmlformats.org/officeDocument/2006/relationships/slide" Target="slides/slide24.xml"/><Relationship Id="rId74" Type="http://schemas.openxmlformats.org/officeDocument/2006/relationships/font" Target="fonts/Roboto-italic.fntdata"/><Relationship Id="rId33" Type="http://schemas.openxmlformats.org/officeDocument/2006/relationships/slide" Target="slides/slide27.xml"/><Relationship Id="rId77" Type="http://schemas.openxmlformats.org/officeDocument/2006/relationships/font" Target="fonts/Arvo-bold.fntdata"/><Relationship Id="rId32" Type="http://schemas.openxmlformats.org/officeDocument/2006/relationships/slide" Target="slides/slide26.xml"/><Relationship Id="rId76" Type="http://schemas.openxmlformats.org/officeDocument/2006/relationships/font" Target="fonts/Arvo-regular.fntdata"/><Relationship Id="rId35" Type="http://schemas.openxmlformats.org/officeDocument/2006/relationships/slide" Target="slides/slide29.xml"/><Relationship Id="rId79" Type="http://schemas.openxmlformats.org/officeDocument/2006/relationships/font" Target="fonts/Arvo-boldItalic.fntdata"/><Relationship Id="rId34" Type="http://schemas.openxmlformats.org/officeDocument/2006/relationships/slide" Target="slides/slide28.xml"/><Relationship Id="rId78" Type="http://schemas.openxmlformats.org/officeDocument/2006/relationships/font" Target="fonts/Arvo-italic.fntdata"/><Relationship Id="rId71" Type="http://schemas.openxmlformats.org/officeDocument/2006/relationships/font" Target="fonts/Anton-regular.fntdata"/><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OpenSans-boldItalic.fntdata"/><Relationship Id="rId90" Type="http://schemas.openxmlformats.org/officeDocument/2006/relationships/font" Target="fonts/OpenSans-italic.fntdata"/><Relationship Id="rId92" Type="http://customschemas.google.com/relationships/presentationmetadata" Target="meta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f7bff2d3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f7bff2d3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4" name="Google Shape;40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f7bff2d304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0" name="Google Shape;410;g1f7bff2d304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7" name="Google Shape;41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3" name="Google Shape;42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0" name="Google Shape;46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1" name="Google Shape;49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100">
                <a:latin typeface="Arial"/>
                <a:ea typeface="Arial"/>
                <a:cs typeface="Arial"/>
                <a:sym typeface="Arial"/>
              </a:rPr>
              <a:t>Agregar decreto de aguas. </a:t>
            </a:r>
            <a:endParaRPr sz="11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5" name="Google Shape;505;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100">
                <a:latin typeface="Arial"/>
                <a:ea typeface="Arial"/>
                <a:cs typeface="Arial"/>
                <a:sym typeface="Arial"/>
              </a:rPr>
              <a:t>Agregar decreto de aguas. </a:t>
            </a:r>
            <a:endParaRPr sz="11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02a656290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02a656290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7" name="Google Shape;52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0" name="Google Shape;1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5" name="Google Shape;5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02a6562905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02a6562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55" name="Google Shape;555;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1" name="Google Shape;56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0" name="Google Shape;5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1" name="Google Shape;60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100">
                <a:latin typeface="Arial"/>
                <a:ea typeface="Arial"/>
                <a:cs typeface="Arial"/>
                <a:sym typeface="Arial"/>
              </a:rPr>
              <a:t>Agregar docuemento de aptitud de suelos USDA y RENARE – Ver ejemplo Semidetallado de suelos</a:t>
            </a:r>
            <a:endParaRPr sz="11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15" name="Google Shape;615;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23" name="Google Shape;623;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31" name="Google Shape;631;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 name="Google Shape;19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40" name="Google Shape;640;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49" name="Google Shape;649;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5" name="Google Shape;65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6" name="Google Shape;68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100">
                <a:latin typeface="Arial"/>
                <a:ea typeface="Arial"/>
                <a:cs typeface="Arial"/>
                <a:sym typeface="Arial"/>
              </a:rPr>
              <a:t>Presentacion de biodiversidad de DINAMA- sacar niveles de priorizacion</a:t>
            </a:r>
            <a:endParaRPr sz="1100">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45a0d91077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g245a0d91077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27" name="Google Shape;727;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3" name="Google Shape;733;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58" name="Google Shape;758;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68" name="Google Shape;768;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9" name="Google Shape;77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6" name="Google Shape;26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0" name="Google Shape;8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7" name="Google Shape;81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44f8ebce67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3" name="Google Shape;823;g244f8ebce67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44f8ebce67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g244f8ebce67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44f8ebce67_1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1" name="Google Shape;841;g244f8ebce67_1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44f8ebce67_1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3" name="Google Shape;853;g244f8ebce67_1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44f8ebce67_1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5" name="Google Shape;865;g244f8ebce67_1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44f8ebce67_1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244f8ebce67_1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7" name="Google Shape;88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2" name="Google Shape;89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 name="Google Shape;34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23" name="Google Shape;92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8" name="Google Shape;95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88" name="Google Shape;988;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94" name="Google Shape;994;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9" name="Google Shape;999;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29" name="Google Shape;1029;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35" name="Google Shape;1035;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42" name="Google Shape;1042;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48" name="Google Shape;1048;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4" name="Google Shape;105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2" name="Google Shape;37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85" name="Google Shape;108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3" name="Google Shape;109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01" name="Google Shape;110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2" name="Google Shape;113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1" name="Google Shape;114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 name="Google Shape;37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4" name="Google Shape;38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7" name="Google Shape;39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1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g244f8ebce67_3_3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g244f8ebce67_3_3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4" name="Google Shape;14;g244f8ebce67_3_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 name="Google Shape;15;g244f8ebce67_3_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g244f8ebce67_3_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bg>
      <p:bgPr>
        <a:solidFill>
          <a:schemeClr val="lt1"/>
        </a:solidFill>
      </p:bgPr>
    </p:bg>
    <p:spTree>
      <p:nvGrpSpPr>
        <p:cNvPr id="63" name="Shape 63"/>
        <p:cNvGrpSpPr/>
        <p:nvPr/>
      </p:nvGrpSpPr>
      <p:grpSpPr>
        <a:xfrm>
          <a:off x="0" y="0"/>
          <a:ext cx="0" cy="0"/>
          <a:chOff x="0" y="0"/>
          <a:chExt cx="0" cy="0"/>
        </a:xfrm>
      </p:grpSpPr>
      <p:pic>
        <p:nvPicPr>
          <p:cNvPr id="64" name="Google Shape;64;p82"/>
          <p:cNvPicPr preferRelativeResize="0"/>
          <p:nvPr/>
        </p:nvPicPr>
        <p:blipFill rotWithShape="1">
          <a:blip r:embed="rId2">
            <a:alphaModFix/>
          </a:blip>
          <a:srcRect b="0" l="0" r="0" t="0"/>
          <a:stretch/>
        </p:blipFill>
        <p:spPr>
          <a:xfrm>
            <a:off x="456336" y="4289778"/>
            <a:ext cx="8150713" cy="739278"/>
          </a:xfrm>
          <a:prstGeom prst="rect">
            <a:avLst/>
          </a:prstGeom>
          <a:noFill/>
          <a:ln>
            <a:noFill/>
          </a:ln>
        </p:spPr>
      </p:pic>
      <p:sp>
        <p:nvSpPr>
          <p:cNvPr id="65" name="Google Shape;65;p82"/>
          <p:cNvSpPr txBox="1"/>
          <p:nvPr>
            <p:ph type="title"/>
          </p:nvPr>
        </p:nvSpPr>
        <p:spPr>
          <a:xfrm>
            <a:off x="311150" y="444500"/>
            <a:ext cx="8521700" cy="573088"/>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1904">
                <a:solidFill>
                  <a:srgbClr val="80808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2"/>
          <p:cNvSpPr txBox="1"/>
          <p:nvPr>
            <p:ph idx="1" type="body"/>
          </p:nvPr>
        </p:nvSpPr>
        <p:spPr>
          <a:xfrm>
            <a:off x="311150" y="1152525"/>
            <a:ext cx="8521700" cy="3416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b="1" i="0" sz="1020">
                <a:solidFill>
                  <a:schemeClr val="dk1"/>
                </a:solidFill>
                <a:latin typeface="Calibri"/>
                <a:ea typeface="Calibri"/>
                <a:cs typeface="Calibri"/>
                <a:sym typeface="Calibri"/>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7" name="Google Shape;67;p82"/>
          <p:cNvSpPr txBox="1"/>
          <p:nvPr>
            <p:ph idx="11" type="ftr"/>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p82"/>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 name="Google Shape;69;p82"/>
          <p:cNvSpPr txBox="1"/>
          <p:nvPr>
            <p:ph idx="12" type="sldNum"/>
          </p:nvPr>
        </p:nvSpPr>
        <p:spPr>
          <a:xfrm>
            <a:off x="0" y="0"/>
            <a:ext cx="3000000" cy="30000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F6F6F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2">
  <p:cSld name="TITLE_ONLY_1_2_1">
    <p:bg>
      <p:bgPr>
        <a:solidFill>
          <a:srgbClr val="333644"/>
        </a:solidFill>
      </p:bgPr>
    </p:bg>
    <p:spTree>
      <p:nvGrpSpPr>
        <p:cNvPr id="70" name="Shape 70"/>
        <p:cNvGrpSpPr/>
        <p:nvPr/>
      </p:nvGrpSpPr>
      <p:grpSpPr>
        <a:xfrm>
          <a:off x="0" y="0"/>
          <a:ext cx="0" cy="0"/>
          <a:chOff x="0" y="0"/>
          <a:chExt cx="0" cy="0"/>
        </a:xfrm>
      </p:grpSpPr>
      <p:sp>
        <p:nvSpPr>
          <p:cNvPr id="71" name="Google Shape;71;p45"/>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38"/>
          <p:cNvSpPr/>
          <p:nvPr/>
        </p:nvSpPr>
        <p:spPr>
          <a:xfrm rot="10800000">
            <a:off x="-2824163" y="-2824163"/>
            <a:ext cx="5648326" cy="5648326"/>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8"/>
          <p:cNvSpPr txBox="1"/>
          <p:nvPr>
            <p:ph type="ctrTitle"/>
          </p:nvPr>
        </p:nvSpPr>
        <p:spPr>
          <a:xfrm>
            <a:off x="713225" y="335248"/>
            <a:ext cx="3978900" cy="3331800"/>
          </a:xfrm>
          <a:prstGeom prst="rect">
            <a:avLst/>
          </a:prstGeom>
          <a:noFill/>
          <a:ln>
            <a:noFill/>
          </a:ln>
        </p:spPr>
        <p:txBody>
          <a:bodyPr anchorCtr="0" anchor="b" bIns="91425" lIns="91425" spcFirstLastPara="1" rIns="91425" wrap="square" tIns="91425">
            <a:noAutofit/>
          </a:bodyPr>
          <a:lstStyle>
            <a:lvl1pPr lvl="0" algn="l">
              <a:lnSpc>
                <a:spcPct val="80000"/>
              </a:lnSpc>
              <a:spcBef>
                <a:spcPts val="0"/>
              </a:spcBef>
              <a:spcAft>
                <a:spcPts val="0"/>
              </a:spcAft>
              <a:buSzPts val="5200"/>
              <a:buNone/>
              <a:defRPr sz="6000">
                <a:latin typeface="Anton"/>
                <a:ea typeface="Anton"/>
                <a:cs typeface="Anton"/>
                <a:sym typeface="Anton"/>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5" name="Google Shape;75;p38"/>
          <p:cNvSpPr txBox="1"/>
          <p:nvPr>
            <p:ph idx="1" type="subTitle"/>
          </p:nvPr>
        </p:nvSpPr>
        <p:spPr>
          <a:xfrm>
            <a:off x="713225" y="3907224"/>
            <a:ext cx="3312900" cy="67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2800"/>
              <a:buNone/>
              <a:defRPr sz="1700">
                <a:solidFill>
                  <a:schemeClr val="accent4"/>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BODY_1_1">
    <p:spTree>
      <p:nvGrpSpPr>
        <p:cNvPr id="76" name="Shape 76"/>
        <p:cNvGrpSpPr/>
        <p:nvPr/>
      </p:nvGrpSpPr>
      <p:grpSpPr>
        <a:xfrm>
          <a:off x="0" y="0"/>
          <a:ext cx="0" cy="0"/>
          <a:chOff x="0" y="0"/>
          <a:chExt cx="0" cy="0"/>
        </a:xfrm>
      </p:grpSpPr>
      <p:sp>
        <p:nvSpPr>
          <p:cNvPr id="77" name="Google Shape;77;p47"/>
          <p:cNvSpPr/>
          <p:nvPr/>
        </p:nvSpPr>
        <p:spPr>
          <a:xfrm flipH="1">
            <a:off x="-5157788" y="-19050"/>
            <a:ext cx="10315576" cy="10315575"/>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47"/>
          <p:cNvSpPr txBox="1"/>
          <p:nvPr>
            <p:ph type="ctrTitle"/>
          </p:nvPr>
        </p:nvSpPr>
        <p:spPr>
          <a:xfrm>
            <a:off x="1603795"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79" name="Google Shape;79;p47"/>
          <p:cNvSpPr txBox="1"/>
          <p:nvPr>
            <p:ph idx="1" type="subTitle"/>
          </p:nvPr>
        </p:nvSpPr>
        <p:spPr>
          <a:xfrm>
            <a:off x="1603775"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80" name="Google Shape;80;p47"/>
          <p:cNvSpPr txBox="1"/>
          <p:nvPr>
            <p:ph idx="2" type="ctrTitle"/>
          </p:nvPr>
        </p:nvSpPr>
        <p:spPr>
          <a:xfrm>
            <a:off x="5950670"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81" name="Google Shape;81;p47"/>
          <p:cNvSpPr txBox="1"/>
          <p:nvPr>
            <p:ph idx="3" type="subTitle"/>
          </p:nvPr>
        </p:nvSpPr>
        <p:spPr>
          <a:xfrm>
            <a:off x="5950650"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82" name="Google Shape;82;p47"/>
          <p:cNvSpPr txBox="1"/>
          <p:nvPr>
            <p:ph idx="4" type="ctrTitle"/>
          </p:nvPr>
        </p:nvSpPr>
        <p:spPr>
          <a:xfrm>
            <a:off x="1603795"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83" name="Google Shape;83;p47"/>
          <p:cNvSpPr txBox="1"/>
          <p:nvPr>
            <p:ph idx="5" type="subTitle"/>
          </p:nvPr>
        </p:nvSpPr>
        <p:spPr>
          <a:xfrm>
            <a:off x="1603775"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84" name="Google Shape;84;p47"/>
          <p:cNvSpPr txBox="1"/>
          <p:nvPr>
            <p:ph idx="6" type="ctrTitle"/>
          </p:nvPr>
        </p:nvSpPr>
        <p:spPr>
          <a:xfrm>
            <a:off x="5950670"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85" name="Google Shape;85;p47"/>
          <p:cNvSpPr txBox="1"/>
          <p:nvPr>
            <p:ph idx="7" type="subTitle"/>
          </p:nvPr>
        </p:nvSpPr>
        <p:spPr>
          <a:xfrm>
            <a:off x="5950650"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86" name="Google Shape;86;p47"/>
          <p:cNvSpPr txBox="1"/>
          <p:nvPr>
            <p:ph idx="8"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4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p48"/>
          <p:cNvSpPr txBox="1"/>
          <p:nvPr>
            <p:ph type="title"/>
          </p:nvPr>
        </p:nvSpPr>
        <p:spPr>
          <a:xfrm>
            <a:off x="713225" y="2010600"/>
            <a:ext cx="3858900" cy="1122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FFFFFF"/>
              </a:buClr>
              <a:buSzPts val="4800"/>
              <a:buNone/>
              <a:defRPr sz="4200">
                <a:latin typeface="Anton"/>
                <a:ea typeface="Anton"/>
                <a:cs typeface="Anton"/>
                <a:sym typeface="Anton"/>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CUSTOM_16">
    <p:spTree>
      <p:nvGrpSpPr>
        <p:cNvPr id="89" name="Shape 89"/>
        <p:cNvGrpSpPr/>
        <p:nvPr/>
      </p:nvGrpSpPr>
      <p:grpSpPr>
        <a:xfrm>
          <a:off x="0" y="0"/>
          <a:ext cx="0" cy="0"/>
          <a:chOff x="0" y="0"/>
          <a:chExt cx="0" cy="0"/>
        </a:xfrm>
      </p:grpSpPr>
      <p:sp>
        <p:nvSpPr>
          <p:cNvPr id="90" name="Google Shape;90;p49"/>
          <p:cNvSpPr/>
          <p:nvPr/>
        </p:nvSpPr>
        <p:spPr>
          <a:xfrm>
            <a:off x="3986213" y="-19050"/>
            <a:ext cx="10315575" cy="10315575"/>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49"/>
          <p:cNvSpPr txBox="1"/>
          <p:nvPr>
            <p:ph type="ctrTitle"/>
          </p:nvPr>
        </p:nvSpPr>
        <p:spPr>
          <a:xfrm flipH="1">
            <a:off x="713225" y="1164975"/>
            <a:ext cx="3109200" cy="503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92" name="Google Shape;92;p49"/>
          <p:cNvSpPr txBox="1"/>
          <p:nvPr>
            <p:ph idx="1" type="subTitle"/>
          </p:nvPr>
        </p:nvSpPr>
        <p:spPr>
          <a:xfrm flipH="1">
            <a:off x="713225" y="1586325"/>
            <a:ext cx="31092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93" name="Google Shape;93;p49"/>
          <p:cNvSpPr txBox="1"/>
          <p:nvPr>
            <p:ph idx="2" type="ctrTitle"/>
          </p:nvPr>
        </p:nvSpPr>
        <p:spPr>
          <a:xfrm flipH="1">
            <a:off x="5310700" y="2235675"/>
            <a:ext cx="3109200" cy="50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94" name="Google Shape;94;p49"/>
          <p:cNvSpPr txBox="1"/>
          <p:nvPr>
            <p:ph idx="3" type="subTitle"/>
          </p:nvPr>
        </p:nvSpPr>
        <p:spPr>
          <a:xfrm flipH="1">
            <a:off x="5310700" y="2656900"/>
            <a:ext cx="31092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95" name="Google Shape;95;p49"/>
          <p:cNvSpPr txBox="1"/>
          <p:nvPr>
            <p:ph idx="4" type="ctrTitle"/>
          </p:nvPr>
        </p:nvSpPr>
        <p:spPr>
          <a:xfrm flipH="1">
            <a:off x="713225" y="3306275"/>
            <a:ext cx="3109200" cy="503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96" name="Google Shape;96;p49"/>
          <p:cNvSpPr txBox="1"/>
          <p:nvPr>
            <p:ph idx="5" type="subTitle"/>
          </p:nvPr>
        </p:nvSpPr>
        <p:spPr>
          <a:xfrm flipH="1">
            <a:off x="713225" y="3727500"/>
            <a:ext cx="31092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97" name="Google Shape;97;p49"/>
          <p:cNvSpPr txBox="1"/>
          <p:nvPr>
            <p:ph idx="6"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50"/>
          <p:cNvSpPr/>
          <p:nvPr/>
        </p:nvSpPr>
        <p:spPr>
          <a:xfrm rot="10800000">
            <a:off x="-5157788" y="-5157788"/>
            <a:ext cx="10315576" cy="10315576"/>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50"/>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1">
    <p:bg>
      <p:bgPr>
        <a:solidFill>
          <a:srgbClr val="333644"/>
        </a:solidFill>
      </p:bgPr>
    </p:bg>
    <p:spTree>
      <p:nvGrpSpPr>
        <p:cNvPr id="101" name="Shape 101"/>
        <p:cNvGrpSpPr/>
        <p:nvPr/>
      </p:nvGrpSpPr>
      <p:grpSpPr>
        <a:xfrm>
          <a:off x="0" y="0"/>
          <a:ext cx="0" cy="0"/>
          <a:chOff x="0" y="0"/>
          <a:chExt cx="0" cy="0"/>
        </a:xfrm>
      </p:grpSpPr>
      <p:sp>
        <p:nvSpPr>
          <p:cNvPr id="102" name="Google Shape;102;p51"/>
          <p:cNvSpPr txBox="1"/>
          <p:nvPr>
            <p:ph idx="1" type="subTitle"/>
          </p:nvPr>
        </p:nvSpPr>
        <p:spPr>
          <a:xfrm>
            <a:off x="724563" y="186500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3" name="Google Shape;103;p51"/>
          <p:cNvSpPr txBox="1"/>
          <p:nvPr>
            <p:ph idx="2" type="subTitle"/>
          </p:nvPr>
        </p:nvSpPr>
        <p:spPr>
          <a:xfrm>
            <a:off x="3583601" y="186742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4" name="Google Shape;104;p51"/>
          <p:cNvSpPr txBox="1"/>
          <p:nvPr>
            <p:ph idx="3" type="subTitle"/>
          </p:nvPr>
        </p:nvSpPr>
        <p:spPr>
          <a:xfrm>
            <a:off x="6442640" y="186500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5" name="Google Shape;105;p51"/>
          <p:cNvSpPr txBox="1"/>
          <p:nvPr>
            <p:ph idx="4" type="subTitle"/>
          </p:nvPr>
        </p:nvSpPr>
        <p:spPr>
          <a:xfrm>
            <a:off x="724563" y="3688775"/>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6" name="Google Shape;106;p51"/>
          <p:cNvSpPr txBox="1"/>
          <p:nvPr>
            <p:ph idx="5" type="subTitle"/>
          </p:nvPr>
        </p:nvSpPr>
        <p:spPr>
          <a:xfrm>
            <a:off x="3583601" y="3691201"/>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7" name="Google Shape;107;p51"/>
          <p:cNvSpPr txBox="1"/>
          <p:nvPr>
            <p:ph idx="6" type="subTitle"/>
          </p:nvPr>
        </p:nvSpPr>
        <p:spPr>
          <a:xfrm>
            <a:off x="6442640" y="3688775"/>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8" name="Google Shape;108;p51"/>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109" name="Google Shape;109;p51"/>
          <p:cNvSpPr txBox="1"/>
          <p:nvPr>
            <p:ph idx="7" type="subTitle"/>
          </p:nvPr>
        </p:nvSpPr>
        <p:spPr>
          <a:xfrm>
            <a:off x="724575" y="1372149"/>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10" name="Google Shape;110;p51"/>
          <p:cNvSpPr txBox="1"/>
          <p:nvPr>
            <p:ph idx="8" type="subTitle"/>
          </p:nvPr>
        </p:nvSpPr>
        <p:spPr>
          <a:xfrm>
            <a:off x="3583613" y="1372930"/>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11" name="Google Shape;111;p51"/>
          <p:cNvSpPr txBox="1"/>
          <p:nvPr>
            <p:ph idx="9" type="subTitle"/>
          </p:nvPr>
        </p:nvSpPr>
        <p:spPr>
          <a:xfrm>
            <a:off x="6442651" y="1372149"/>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12" name="Google Shape;112;p51"/>
          <p:cNvSpPr txBox="1"/>
          <p:nvPr>
            <p:ph idx="13" type="subTitle"/>
          </p:nvPr>
        </p:nvSpPr>
        <p:spPr>
          <a:xfrm>
            <a:off x="724575" y="3191726"/>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13" name="Google Shape;113;p51"/>
          <p:cNvSpPr txBox="1"/>
          <p:nvPr>
            <p:ph idx="14" type="subTitle"/>
          </p:nvPr>
        </p:nvSpPr>
        <p:spPr>
          <a:xfrm>
            <a:off x="3583613" y="3192509"/>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14" name="Google Shape;114;p51"/>
          <p:cNvSpPr txBox="1"/>
          <p:nvPr>
            <p:ph idx="15" type="subTitle"/>
          </p:nvPr>
        </p:nvSpPr>
        <p:spPr>
          <a:xfrm>
            <a:off x="6442651" y="3191726"/>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5" name="Shape 115"/>
        <p:cNvGrpSpPr/>
        <p:nvPr/>
      </p:nvGrpSpPr>
      <p:grpSpPr>
        <a:xfrm>
          <a:off x="0" y="0"/>
          <a:ext cx="0" cy="0"/>
          <a:chOff x="0" y="0"/>
          <a:chExt cx="0" cy="0"/>
        </a:xfrm>
      </p:grpSpPr>
      <p:sp>
        <p:nvSpPr>
          <p:cNvPr id="116" name="Google Shape;116;p52"/>
          <p:cNvSpPr/>
          <p:nvPr/>
        </p:nvSpPr>
        <p:spPr>
          <a:xfrm>
            <a:off x="3986213" y="-19050"/>
            <a:ext cx="10315575" cy="10315575"/>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52"/>
          <p:cNvSpPr txBox="1"/>
          <p:nvPr>
            <p:ph type="ctrTitle"/>
          </p:nvPr>
        </p:nvSpPr>
        <p:spPr>
          <a:xfrm>
            <a:off x="798927" y="2821425"/>
            <a:ext cx="3348300" cy="73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p:txBody>
      </p:sp>
      <p:sp>
        <p:nvSpPr>
          <p:cNvPr id="118" name="Google Shape;118;p52"/>
          <p:cNvSpPr txBox="1"/>
          <p:nvPr>
            <p:ph idx="1" type="subTitle"/>
          </p:nvPr>
        </p:nvSpPr>
        <p:spPr>
          <a:xfrm>
            <a:off x="798900" y="3552325"/>
            <a:ext cx="3348300" cy="91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p:txBody>
      </p:sp>
      <p:sp>
        <p:nvSpPr>
          <p:cNvPr id="119" name="Google Shape;119;p52"/>
          <p:cNvSpPr txBox="1"/>
          <p:nvPr>
            <p:ph idx="2" type="ctrTitle"/>
          </p:nvPr>
        </p:nvSpPr>
        <p:spPr>
          <a:xfrm>
            <a:off x="4996751" y="2821425"/>
            <a:ext cx="3348300" cy="73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p:txBody>
      </p:sp>
      <p:sp>
        <p:nvSpPr>
          <p:cNvPr id="120" name="Google Shape;120;p52"/>
          <p:cNvSpPr txBox="1"/>
          <p:nvPr>
            <p:ph idx="3" type="subTitle"/>
          </p:nvPr>
        </p:nvSpPr>
        <p:spPr>
          <a:xfrm>
            <a:off x="4996721" y="3552325"/>
            <a:ext cx="3348300" cy="91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p:txBody>
      </p:sp>
      <p:sp>
        <p:nvSpPr>
          <p:cNvPr id="121" name="Google Shape;121;p52"/>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333644"/>
        </a:solidFill>
      </p:bgPr>
    </p:bg>
    <p:spTree>
      <p:nvGrpSpPr>
        <p:cNvPr id="122" name="Shape 122"/>
        <p:cNvGrpSpPr/>
        <p:nvPr/>
      </p:nvGrpSpPr>
      <p:grpSpPr>
        <a:xfrm>
          <a:off x="0" y="0"/>
          <a:ext cx="0" cy="0"/>
          <a:chOff x="0" y="0"/>
          <a:chExt cx="0" cy="0"/>
        </a:xfrm>
      </p:grpSpPr>
      <p:sp>
        <p:nvSpPr>
          <p:cNvPr id="123" name="Google Shape;123;p53"/>
          <p:cNvSpPr/>
          <p:nvPr/>
        </p:nvSpPr>
        <p:spPr>
          <a:xfrm>
            <a:off x="6178550" y="1255713"/>
            <a:ext cx="1139825" cy="1139825"/>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53"/>
          <p:cNvSpPr/>
          <p:nvPr/>
        </p:nvSpPr>
        <p:spPr>
          <a:xfrm>
            <a:off x="1311275" y="1631950"/>
            <a:ext cx="2259013" cy="2259013"/>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53"/>
          <p:cNvSpPr txBox="1"/>
          <p:nvPr>
            <p:ph type="title"/>
          </p:nvPr>
        </p:nvSpPr>
        <p:spPr>
          <a:xfrm>
            <a:off x="876750" y="2000250"/>
            <a:ext cx="7390500" cy="127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2000"/>
              <a:buChar char="+"/>
              <a:defRPr sz="7800">
                <a:solidFill>
                  <a:schemeClr val="dk1"/>
                </a:solidFill>
                <a:latin typeface="Anton"/>
                <a:ea typeface="Anton"/>
                <a:cs typeface="Anton"/>
                <a:sym typeface="Anton"/>
              </a:defRPr>
            </a:lvl1pPr>
            <a:lvl2pPr lvl="1" algn="l">
              <a:lnSpc>
                <a:spcPct val="100000"/>
              </a:lnSpc>
              <a:spcBef>
                <a:spcPts val="0"/>
              </a:spcBef>
              <a:spcAft>
                <a:spcPts val="0"/>
              </a:spcAft>
              <a:buSzPts val="12000"/>
              <a:buChar char="+"/>
              <a:defRPr sz="12000"/>
            </a:lvl2pPr>
            <a:lvl3pPr lvl="2" algn="l">
              <a:lnSpc>
                <a:spcPct val="100000"/>
              </a:lnSpc>
              <a:spcBef>
                <a:spcPts val="0"/>
              </a:spcBef>
              <a:spcAft>
                <a:spcPts val="0"/>
              </a:spcAft>
              <a:buSzPts val="12000"/>
              <a:buChar char="+"/>
              <a:defRPr sz="12000"/>
            </a:lvl3pPr>
            <a:lvl4pPr lvl="3" algn="l">
              <a:lnSpc>
                <a:spcPct val="100000"/>
              </a:lnSpc>
              <a:spcBef>
                <a:spcPts val="0"/>
              </a:spcBef>
              <a:spcAft>
                <a:spcPts val="0"/>
              </a:spcAft>
              <a:buSzPts val="12000"/>
              <a:buChar char="+"/>
              <a:defRPr sz="12000"/>
            </a:lvl4pPr>
            <a:lvl5pPr lvl="4" algn="l">
              <a:lnSpc>
                <a:spcPct val="100000"/>
              </a:lnSpc>
              <a:spcBef>
                <a:spcPts val="0"/>
              </a:spcBef>
              <a:spcAft>
                <a:spcPts val="0"/>
              </a:spcAft>
              <a:buSzPts val="12000"/>
              <a:buChar char="+"/>
              <a:defRPr sz="12000"/>
            </a:lvl5pPr>
            <a:lvl6pPr lvl="5" algn="l">
              <a:lnSpc>
                <a:spcPct val="100000"/>
              </a:lnSpc>
              <a:spcBef>
                <a:spcPts val="0"/>
              </a:spcBef>
              <a:spcAft>
                <a:spcPts val="0"/>
              </a:spcAft>
              <a:buSzPts val="12000"/>
              <a:buChar char="+"/>
              <a:defRPr sz="12000"/>
            </a:lvl6pPr>
            <a:lvl7pPr lvl="6" algn="l">
              <a:lnSpc>
                <a:spcPct val="100000"/>
              </a:lnSpc>
              <a:spcBef>
                <a:spcPts val="0"/>
              </a:spcBef>
              <a:spcAft>
                <a:spcPts val="0"/>
              </a:spcAft>
              <a:buSzPts val="12000"/>
              <a:buChar char="+"/>
              <a:defRPr sz="12000"/>
            </a:lvl7pPr>
            <a:lvl8pPr lvl="7" algn="l">
              <a:lnSpc>
                <a:spcPct val="100000"/>
              </a:lnSpc>
              <a:spcBef>
                <a:spcPts val="0"/>
              </a:spcBef>
              <a:spcAft>
                <a:spcPts val="0"/>
              </a:spcAft>
              <a:buSzPts val="12000"/>
              <a:buChar char="+"/>
              <a:defRPr sz="12000"/>
            </a:lvl8pPr>
            <a:lvl9pPr lvl="8" algn="l">
              <a:lnSpc>
                <a:spcPct val="100000"/>
              </a:lnSpc>
              <a:spcBef>
                <a:spcPts val="0"/>
              </a:spcBef>
              <a:spcAft>
                <a:spcPts val="0"/>
              </a:spcAft>
              <a:buSzPts val="12000"/>
              <a:buChar char="+"/>
              <a:defRPr sz="12000"/>
            </a:lvl9pPr>
          </a:lstStyle>
          <a:p/>
        </p:txBody>
      </p:sp>
      <p:sp>
        <p:nvSpPr>
          <p:cNvPr id="126" name="Google Shape;126;p53"/>
          <p:cNvSpPr txBox="1"/>
          <p:nvPr>
            <p:ph idx="1" type="subTitle"/>
          </p:nvPr>
        </p:nvSpPr>
        <p:spPr>
          <a:xfrm>
            <a:off x="1784426" y="3387900"/>
            <a:ext cx="5902200" cy="666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100"/>
              <a:buNone/>
              <a:defRPr sz="1600">
                <a:solidFill>
                  <a:schemeClr val="dk1"/>
                </a:solidFill>
                <a:latin typeface="Arvo"/>
                <a:ea typeface="Arvo"/>
                <a:cs typeface="Arvo"/>
                <a:sym typeface="Arvo"/>
              </a:defRPr>
            </a:lvl1pPr>
            <a:lvl2pPr lvl="1" algn="l">
              <a:lnSpc>
                <a:spcPct val="100000"/>
              </a:lnSpc>
              <a:spcBef>
                <a:spcPts val="0"/>
              </a:spcBef>
              <a:spcAft>
                <a:spcPts val="0"/>
              </a:spcAft>
              <a:buClr>
                <a:srgbClr val="000000"/>
              </a:buClr>
              <a:buSzPts val="1100"/>
              <a:buNone/>
              <a:defRPr sz="1100">
                <a:solidFill>
                  <a:srgbClr val="000000"/>
                </a:solidFill>
              </a:defRPr>
            </a:lvl2pPr>
            <a:lvl3pPr lvl="2" algn="l">
              <a:lnSpc>
                <a:spcPct val="100000"/>
              </a:lnSpc>
              <a:spcBef>
                <a:spcPts val="0"/>
              </a:spcBef>
              <a:spcAft>
                <a:spcPts val="0"/>
              </a:spcAft>
              <a:buClr>
                <a:srgbClr val="000000"/>
              </a:buClr>
              <a:buSzPts val="1100"/>
              <a:buNone/>
              <a:defRPr sz="1100">
                <a:solidFill>
                  <a:srgbClr val="000000"/>
                </a:solidFill>
              </a:defRPr>
            </a:lvl3pPr>
            <a:lvl4pPr lvl="3" algn="l">
              <a:lnSpc>
                <a:spcPct val="100000"/>
              </a:lnSpc>
              <a:spcBef>
                <a:spcPts val="0"/>
              </a:spcBef>
              <a:spcAft>
                <a:spcPts val="0"/>
              </a:spcAft>
              <a:buClr>
                <a:srgbClr val="000000"/>
              </a:buClr>
              <a:buSzPts val="1100"/>
              <a:buNone/>
              <a:defRPr sz="1100">
                <a:solidFill>
                  <a:srgbClr val="000000"/>
                </a:solidFill>
              </a:defRPr>
            </a:lvl4pPr>
            <a:lvl5pPr lvl="4" algn="l">
              <a:lnSpc>
                <a:spcPct val="100000"/>
              </a:lnSpc>
              <a:spcBef>
                <a:spcPts val="0"/>
              </a:spcBef>
              <a:spcAft>
                <a:spcPts val="0"/>
              </a:spcAft>
              <a:buClr>
                <a:srgbClr val="000000"/>
              </a:buClr>
              <a:buSzPts val="1100"/>
              <a:buNone/>
              <a:defRPr sz="1100">
                <a:solidFill>
                  <a:srgbClr val="000000"/>
                </a:solidFill>
              </a:defRPr>
            </a:lvl5pPr>
            <a:lvl6pPr lvl="5" algn="l">
              <a:lnSpc>
                <a:spcPct val="100000"/>
              </a:lnSpc>
              <a:spcBef>
                <a:spcPts val="0"/>
              </a:spcBef>
              <a:spcAft>
                <a:spcPts val="0"/>
              </a:spcAft>
              <a:buClr>
                <a:srgbClr val="000000"/>
              </a:buClr>
              <a:buSzPts val="1100"/>
              <a:buNone/>
              <a:defRPr sz="1100">
                <a:solidFill>
                  <a:srgbClr val="000000"/>
                </a:solidFill>
              </a:defRPr>
            </a:lvl6pPr>
            <a:lvl7pPr lvl="6" algn="l">
              <a:lnSpc>
                <a:spcPct val="100000"/>
              </a:lnSpc>
              <a:spcBef>
                <a:spcPts val="0"/>
              </a:spcBef>
              <a:spcAft>
                <a:spcPts val="0"/>
              </a:spcAft>
              <a:buClr>
                <a:srgbClr val="000000"/>
              </a:buClr>
              <a:buSzPts val="1100"/>
              <a:buNone/>
              <a:defRPr sz="1100">
                <a:solidFill>
                  <a:srgbClr val="000000"/>
                </a:solidFill>
              </a:defRPr>
            </a:lvl7pPr>
            <a:lvl8pPr lvl="7" algn="l">
              <a:lnSpc>
                <a:spcPct val="100000"/>
              </a:lnSpc>
              <a:spcBef>
                <a:spcPts val="0"/>
              </a:spcBef>
              <a:spcAft>
                <a:spcPts val="0"/>
              </a:spcAft>
              <a:buClr>
                <a:srgbClr val="000000"/>
              </a:buClr>
              <a:buSzPts val="1100"/>
              <a:buNone/>
              <a:defRPr sz="1100">
                <a:solidFill>
                  <a:srgbClr val="000000"/>
                </a:solidFill>
              </a:defRPr>
            </a:lvl8pPr>
            <a:lvl9pPr lvl="8" algn="l">
              <a:lnSpc>
                <a:spcPct val="100000"/>
              </a:lnSpc>
              <a:spcBef>
                <a:spcPts val="0"/>
              </a:spcBef>
              <a:spcAft>
                <a:spcPts val="0"/>
              </a:spcAft>
              <a:buClr>
                <a:srgbClr val="000000"/>
              </a:buClr>
              <a:buSzPts val="1100"/>
              <a:buNone/>
              <a:defRPr sz="1100">
                <a:solidFill>
                  <a:srgbClr val="000000"/>
                </a:solidFill>
              </a:defRPr>
            </a:lvl9pPr>
          </a:lstStyle>
          <a:p/>
        </p:txBody>
      </p:sp>
      <p:sp>
        <p:nvSpPr>
          <p:cNvPr id="127" name="Google Shape;127;p53"/>
          <p:cNvSpPr txBox="1"/>
          <p:nvPr>
            <p:ph idx="2"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g244f8ebce67_3_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g244f8ebce67_3_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 name="Google Shape;20;g244f8ebce67_3_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g244f8ebce67_3_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g244f8ebce67_3_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p:cSld name="TITLE_ONLY_1">
    <p:spTree>
      <p:nvGrpSpPr>
        <p:cNvPr id="128" name="Shape 128"/>
        <p:cNvGrpSpPr/>
        <p:nvPr/>
      </p:nvGrpSpPr>
      <p:grpSpPr>
        <a:xfrm>
          <a:off x="0" y="0"/>
          <a:ext cx="0" cy="0"/>
          <a:chOff x="0" y="0"/>
          <a:chExt cx="0" cy="0"/>
        </a:xfrm>
      </p:grpSpPr>
      <p:sp>
        <p:nvSpPr>
          <p:cNvPr id="129" name="Google Shape;129;p54"/>
          <p:cNvSpPr/>
          <p:nvPr/>
        </p:nvSpPr>
        <p:spPr>
          <a:xfrm>
            <a:off x="3986213" y="-19050"/>
            <a:ext cx="10315575" cy="10315575"/>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4"/>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ONLY_3_1">
    <p:bg>
      <p:bgPr>
        <a:solidFill>
          <a:schemeClr val="dk2"/>
        </a:solidFill>
      </p:bgPr>
    </p:bg>
    <p:spTree>
      <p:nvGrpSpPr>
        <p:cNvPr id="131" name="Shape 131"/>
        <p:cNvGrpSpPr/>
        <p:nvPr/>
      </p:nvGrpSpPr>
      <p:grpSpPr>
        <a:xfrm>
          <a:off x="0" y="0"/>
          <a:ext cx="0" cy="0"/>
          <a:chOff x="0" y="0"/>
          <a:chExt cx="0" cy="0"/>
        </a:xfrm>
      </p:grpSpPr>
      <p:sp>
        <p:nvSpPr>
          <p:cNvPr id="132" name="Google Shape;132;p55"/>
          <p:cNvSpPr txBox="1"/>
          <p:nvPr>
            <p:ph idx="1" type="subTitle"/>
          </p:nvPr>
        </p:nvSpPr>
        <p:spPr>
          <a:xfrm>
            <a:off x="724100" y="224429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33" name="Google Shape;133;p55"/>
          <p:cNvSpPr txBox="1"/>
          <p:nvPr>
            <p:ph type="title"/>
          </p:nvPr>
        </p:nvSpPr>
        <p:spPr>
          <a:xfrm>
            <a:off x="713377" y="1666500"/>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34" name="Google Shape;134;p55"/>
          <p:cNvSpPr txBox="1"/>
          <p:nvPr>
            <p:ph idx="2" type="subTitle"/>
          </p:nvPr>
        </p:nvSpPr>
        <p:spPr>
          <a:xfrm>
            <a:off x="724100" y="36872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35" name="Google Shape;135;p55"/>
          <p:cNvSpPr txBox="1"/>
          <p:nvPr>
            <p:ph idx="3" type="title"/>
          </p:nvPr>
        </p:nvSpPr>
        <p:spPr>
          <a:xfrm>
            <a:off x="713377" y="3109474"/>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36" name="Google Shape;136;p55"/>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_2">
    <p:spTree>
      <p:nvGrpSpPr>
        <p:cNvPr id="137" name="Shape 137"/>
        <p:cNvGrpSpPr/>
        <p:nvPr/>
      </p:nvGrpSpPr>
      <p:grpSpPr>
        <a:xfrm>
          <a:off x="0" y="0"/>
          <a:ext cx="0" cy="0"/>
          <a:chOff x="0" y="0"/>
          <a:chExt cx="0" cy="0"/>
        </a:xfrm>
      </p:grpSpPr>
      <p:sp>
        <p:nvSpPr>
          <p:cNvPr id="138" name="Google Shape;138;p56"/>
          <p:cNvSpPr/>
          <p:nvPr/>
        </p:nvSpPr>
        <p:spPr>
          <a:xfrm>
            <a:off x="979488" y="1168400"/>
            <a:ext cx="1403350" cy="140335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6"/>
          <p:cNvSpPr/>
          <p:nvPr/>
        </p:nvSpPr>
        <p:spPr>
          <a:xfrm>
            <a:off x="6208713" y="2214563"/>
            <a:ext cx="5870575" cy="5872162"/>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56"/>
          <p:cNvSpPr/>
          <p:nvPr/>
        </p:nvSpPr>
        <p:spPr>
          <a:xfrm>
            <a:off x="1144588" y="9525"/>
            <a:ext cx="0" cy="0"/>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6"/>
          <p:cNvSpPr/>
          <p:nvPr/>
        </p:nvSpPr>
        <p:spPr>
          <a:xfrm>
            <a:off x="1144588" y="9525"/>
            <a:ext cx="0" cy="0"/>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6"/>
          <p:cNvSpPr/>
          <p:nvPr/>
        </p:nvSpPr>
        <p:spPr>
          <a:xfrm>
            <a:off x="7999413" y="9525"/>
            <a:ext cx="0" cy="0"/>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56"/>
          <p:cNvSpPr/>
          <p:nvPr/>
        </p:nvSpPr>
        <p:spPr>
          <a:xfrm>
            <a:off x="7999413" y="9525"/>
            <a:ext cx="0" cy="0"/>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56"/>
          <p:cNvSpPr/>
          <p:nvPr/>
        </p:nvSpPr>
        <p:spPr>
          <a:xfrm>
            <a:off x="1144588" y="9525"/>
            <a:ext cx="0" cy="0"/>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56"/>
          <p:cNvSpPr txBox="1"/>
          <p:nvPr/>
        </p:nvSpPr>
        <p:spPr>
          <a:xfrm>
            <a:off x="1936750" y="3752850"/>
            <a:ext cx="5270500" cy="61595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333644"/>
                </a:solidFill>
                <a:latin typeface="Arvo"/>
                <a:ea typeface="Arvo"/>
                <a:cs typeface="Arvo"/>
                <a:sym typeface="Arvo"/>
              </a:rPr>
              <a:t>CREDITS: This presentation template was created by </a:t>
            </a:r>
            <a:r>
              <a:rPr b="1" i="0" lang="en" sz="1000" u="none" cap="none" strike="noStrike">
                <a:solidFill>
                  <a:srgbClr val="333644"/>
                </a:solidFill>
                <a:latin typeface="Arvo"/>
                <a:ea typeface="Arvo"/>
                <a:cs typeface="Arvo"/>
                <a:sym typeface="Arvo"/>
              </a:rPr>
              <a:t>Slidesgo</a:t>
            </a:r>
            <a:r>
              <a:rPr b="0" i="0" lang="en" sz="1000" u="none" cap="none" strike="noStrike">
                <a:solidFill>
                  <a:srgbClr val="333644"/>
                </a:solidFill>
                <a:latin typeface="Arvo"/>
                <a:ea typeface="Arvo"/>
                <a:cs typeface="Arvo"/>
                <a:sym typeface="Arvo"/>
              </a:rPr>
              <a:t>, including icons by </a:t>
            </a:r>
            <a:r>
              <a:rPr b="1" i="0" lang="en" sz="1000" u="none" cap="none" strike="noStrike">
                <a:solidFill>
                  <a:srgbClr val="333644"/>
                </a:solidFill>
                <a:latin typeface="Arvo"/>
                <a:ea typeface="Arvo"/>
                <a:cs typeface="Arvo"/>
                <a:sym typeface="Arvo"/>
              </a:rPr>
              <a:t>Flaticon</a:t>
            </a:r>
            <a:r>
              <a:rPr b="0" i="0" lang="en" sz="1000" u="none" cap="none" strike="noStrike">
                <a:solidFill>
                  <a:srgbClr val="333644"/>
                </a:solidFill>
                <a:latin typeface="Arvo"/>
                <a:ea typeface="Arvo"/>
                <a:cs typeface="Arvo"/>
                <a:sym typeface="Arvo"/>
              </a:rPr>
              <a:t>, and infographics &amp; images by </a:t>
            </a:r>
            <a:r>
              <a:rPr b="1" i="0" lang="en" sz="1000" u="none" cap="none" strike="noStrike">
                <a:solidFill>
                  <a:srgbClr val="333644"/>
                </a:solidFill>
                <a:latin typeface="Arvo"/>
                <a:ea typeface="Arvo"/>
                <a:cs typeface="Arvo"/>
                <a:sym typeface="Arvo"/>
              </a:rPr>
              <a:t>Freepik</a:t>
            </a:r>
            <a:endParaRPr b="0" i="0" sz="1400" u="none" cap="none" strike="noStrike">
              <a:solidFill>
                <a:srgbClr val="000000"/>
              </a:solidFill>
              <a:latin typeface="Arial"/>
              <a:ea typeface="Arial"/>
              <a:cs typeface="Arial"/>
              <a:sym typeface="Arial"/>
            </a:endParaRPr>
          </a:p>
        </p:txBody>
      </p:sp>
      <p:sp>
        <p:nvSpPr>
          <p:cNvPr id="146" name="Google Shape;146;p56"/>
          <p:cNvSpPr txBox="1"/>
          <p:nvPr>
            <p:ph type="ctrTitle"/>
          </p:nvPr>
        </p:nvSpPr>
        <p:spPr>
          <a:xfrm>
            <a:off x="1697100" y="539500"/>
            <a:ext cx="5749800" cy="124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7600">
                <a:solidFill>
                  <a:schemeClr val="accent6"/>
                </a:solidFill>
                <a:latin typeface="Anton"/>
                <a:ea typeface="Anton"/>
                <a:cs typeface="Anton"/>
                <a:sym typeface="Anton"/>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7" name="Google Shape;147;p56"/>
          <p:cNvSpPr txBox="1"/>
          <p:nvPr>
            <p:ph idx="1" type="subTitle"/>
          </p:nvPr>
        </p:nvSpPr>
        <p:spPr>
          <a:xfrm>
            <a:off x="1697100" y="2215250"/>
            <a:ext cx="5749800" cy="134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Overpass Light"/>
              <a:buNone/>
              <a:defRPr sz="1600">
                <a:latin typeface="Arvo"/>
                <a:ea typeface="Arvo"/>
                <a:cs typeface="Arvo"/>
                <a:sym typeface="Arvo"/>
              </a:defRPr>
            </a:lvl1pPr>
            <a:lvl2pPr lvl="1"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2pPr>
            <a:lvl3pPr lvl="2"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3pPr>
            <a:lvl4pPr lvl="3"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4pPr>
            <a:lvl5pPr lvl="4"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5pPr>
            <a:lvl6pPr lvl="5"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6pPr>
            <a:lvl7pPr lvl="6"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7pPr>
            <a:lvl8pPr lvl="7"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8pPr>
            <a:lvl9pPr lvl="8"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sp>
        <p:nvSpPr>
          <p:cNvPr id="149" name="Google Shape;149;p57"/>
          <p:cNvSpPr txBox="1"/>
          <p:nvPr>
            <p:ph type="ctrTitle"/>
          </p:nvPr>
        </p:nvSpPr>
        <p:spPr>
          <a:xfrm>
            <a:off x="4245425" y="1782600"/>
            <a:ext cx="4185600" cy="20565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000000"/>
              </a:buClr>
              <a:buSzPts val="1200"/>
              <a:buFont typeface="Anton"/>
              <a:buNone/>
              <a:defRPr sz="4800">
                <a:latin typeface="Anton"/>
                <a:ea typeface="Anton"/>
                <a:cs typeface="Anton"/>
                <a:sym typeface="Anton"/>
              </a:defRPr>
            </a:lvl1pPr>
            <a:lvl2pPr lvl="1"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p:txBody>
      </p:sp>
      <p:sp>
        <p:nvSpPr>
          <p:cNvPr id="150" name="Google Shape;150;p57"/>
          <p:cNvSpPr txBox="1"/>
          <p:nvPr>
            <p:ph idx="1" type="subTitle"/>
          </p:nvPr>
        </p:nvSpPr>
        <p:spPr>
          <a:xfrm>
            <a:off x="5496300" y="4135857"/>
            <a:ext cx="29346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p:txBody>
      </p:sp>
      <p:sp>
        <p:nvSpPr>
          <p:cNvPr id="151" name="Google Shape;151;p57"/>
          <p:cNvSpPr txBox="1"/>
          <p:nvPr>
            <p:ph idx="2" type="title"/>
          </p:nvPr>
        </p:nvSpPr>
        <p:spPr>
          <a:xfrm>
            <a:off x="6259500" y="539503"/>
            <a:ext cx="2171400" cy="718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4800"/>
              <a:buFont typeface="Anton"/>
              <a:buNone/>
              <a:defRPr sz="4700">
                <a:latin typeface="Anton"/>
                <a:ea typeface="Anton"/>
                <a:cs typeface="Anton"/>
                <a:sym typeface="Anton"/>
              </a:defRPr>
            </a:lvl1pPr>
            <a:lvl2pPr lvl="1"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8">
    <p:spTree>
      <p:nvGrpSpPr>
        <p:cNvPr id="152" name="Shape 152"/>
        <p:cNvGrpSpPr/>
        <p:nvPr/>
      </p:nvGrpSpPr>
      <p:grpSpPr>
        <a:xfrm>
          <a:off x="0" y="0"/>
          <a:ext cx="0" cy="0"/>
          <a:chOff x="0" y="0"/>
          <a:chExt cx="0" cy="0"/>
        </a:xfrm>
      </p:grpSpPr>
      <p:sp>
        <p:nvSpPr>
          <p:cNvPr id="153" name="Google Shape;153;p58"/>
          <p:cNvSpPr/>
          <p:nvPr/>
        </p:nvSpPr>
        <p:spPr>
          <a:xfrm flipH="1">
            <a:off x="-5157788" y="-19050"/>
            <a:ext cx="10315576" cy="10315575"/>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8_1">
    <p:spTree>
      <p:nvGrpSpPr>
        <p:cNvPr id="154" name="Shape 154"/>
        <p:cNvGrpSpPr/>
        <p:nvPr/>
      </p:nvGrpSpPr>
      <p:grpSpPr>
        <a:xfrm>
          <a:off x="0" y="0"/>
          <a:ext cx="0" cy="0"/>
          <a:chOff x="0" y="0"/>
          <a:chExt cx="0" cy="0"/>
        </a:xfrm>
      </p:grpSpPr>
      <p:sp>
        <p:nvSpPr>
          <p:cNvPr id="155" name="Google Shape;155;p59"/>
          <p:cNvSpPr/>
          <p:nvPr/>
        </p:nvSpPr>
        <p:spPr>
          <a:xfrm>
            <a:off x="3986213" y="-19050"/>
            <a:ext cx="10315575" cy="10315575"/>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2">
    <p:spTree>
      <p:nvGrpSpPr>
        <p:cNvPr id="156" name="Shape 156"/>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LANK_1_1_1">
    <p:bg>
      <p:bgPr>
        <a:solidFill>
          <a:schemeClr val="dk2"/>
        </a:solidFill>
      </p:bgPr>
    </p:bg>
    <p:spTree>
      <p:nvGrpSpPr>
        <p:cNvPr id="157" name="Shape 157"/>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8" name="Shape 15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7">
    <p:spTree>
      <p:nvGrpSpPr>
        <p:cNvPr id="26" name="Shape 26"/>
        <p:cNvGrpSpPr/>
        <p:nvPr/>
      </p:nvGrpSpPr>
      <p:grpSpPr>
        <a:xfrm>
          <a:off x="0" y="0"/>
          <a:ext cx="0" cy="0"/>
          <a:chOff x="0" y="0"/>
          <a:chExt cx="0" cy="0"/>
        </a:xfrm>
      </p:grpSpPr>
      <p:sp>
        <p:nvSpPr>
          <p:cNvPr id="27" name="Google Shape;27;p39"/>
          <p:cNvSpPr/>
          <p:nvPr/>
        </p:nvSpPr>
        <p:spPr>
          <a:xfrm>
            <a:off x="3565525" y="-219075"/>
            <a:ext cx="11156950" cy="11155363"/>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9"/>
          <p:cNvSpPr txBox="1"/>
          <p:nvPr>
            <p:ph type="ctrTitle"/>
          </p:nvPr>
        </p:nvSpPr>
        <p:spPr>
          <a:xfrm>
            <a:off x="724229" y="323515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29" name="Google Shape;29;p39"/>
          <p:cNvSpPr txBox="1"/>
          <p:nvPr>
            <p:ph idx="1" type="subTitle"/>
          </p:nvPr>
        </p:nvSpPr>
        <p:spPr>
          <a:xfrm>
            <a:off x="7241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30" name="Google Shape;30;p39"/>
          <p:cNvSpPr txBox="1"/>
          <p:nvPr>
            <p:ph idx="2" type="title"/>
          </p:nvPr>
        </p:nvSpPr>
        <p:spPr>
          <a:xfrm>
            <a:off x="724229"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31" name="Google Shape;31;p39"/>
          <p:cNvSpPr txBox="1"/>
          <p:nvPr>
            <p:ph idx="3" type="ctrTitle"/>
          </p:nvPr>
        </p:nvSpPr>
        <p:spPr>
          <a:xfrm>
            <a:off x="5520900" y="3235150"/>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32" name="Google Shape;32;p39"/>
          <p:cNvSpPr txBox="1"/>
          <p:nvPr>
            <p:ph idx="4" type="subTitle"/>
          </p:nvPr>
        </p:nvSpPr>
        <p:spPr>
          <a:xfrm>
            <a:off x="55209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33" name="Google Shape;33;p39"/>
          <p:cNvSpPr txBox="1"/>
          <p:nvPr>
            <p:ph idx="5" type="title"/>
          </p:nvPr>
        </p:nvSpPr>
        <p:spPr>
          <a:xfrm>
            <a:off x="5520900"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34" name="Google Shape;34;p39"/>
          <p:cNvSpPr txBox="1"/>
          <p:nvPr>
            <p:ph idx="6" type="ctrTitle"/>
          </p:nvPr>
        </p:nvSpPr>
        <p:spPr>
          <a:xfrm>
            <a:off x="724225" y="92117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35" name="Google Shape;35;p39"/>
          <p:cNvSpPr txBox="1"/>
          <p:nvPr>
            <p:ph idx="7" type="subTitle"/>
          </p:nvPr>
        </p:nvSpPr>
        <p:spPr>
          <a:xfrm>
            <a:off x="724226"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36" name="Google Shape;36;p39"/>
          <p:cNvSpPr txBox="1"/>
          <p:nvPr>
            <p:ph idx="8" type="title"/>
          </p:nvPr>
        </p:nvSpPr>
        <p:spPr>
          <a:xfrm>
            <a:off x="724226"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37" name="Google Shape;37;p39"/>
          <p:cNvSpPr txBox="1"/>
          <p:nvPr>
            <p:ph idx="9" type="ctrTitle"/>
          </p:nvPr>
        </p:nvSpPr>
        <p:spPr>
          <a:xfrm>
            <a:off x="5520900" y="921157"/>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38" name="Google Shape;38;p39"/>
          <p:cNvSpPr txBox="1"/>
          <p:nvPr>
            <p:ph idx="13" type="subTitle"/>
          </p:nvPr>
        </p:nvSpPr>
        <p:spPr>
          <a:xfrm>
            <a:off x="5520903"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39" name="Google Shape;39;p39"/>
          <p:cNvSpPr txBox="1"/>
          <p:nvPr>
            <p:ph idx="14" type="title"/>
          </p:nvPr>
        </p:nvSpPr>
        <p:spPr>
          <a:xfrm>
            <a:off x="5520900"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2"/>
        </a:solidFill>
      </p:bgPr>
    </p:bg>
    <p:spTree>
      <p:nvGrpSpPr>
        <p:cNvPr id="40" name="Shape 40"/>
        <p:cNvGrpSpPr/>
        <p:nvPr/>
      </p:nvGrpSpPr>
      <p:grpSpPr>
        <a:xfrm>
          <a:off x="0" y="0"/>
          <a:ext cx="0" cy="0"/>
          <a:chOff x="0" y="0"/>
          <a:chExt cx="0" cy="0"/>
        </a:xfrm>
      </p:grpSpPr>
      <p:sp>
        <p:nvSpPr>
          <p:cNvPr id="41" name="Google Shape;41;p40"/>
          <p:cNvSpPr/>
          <p:nvPr/>
        </p:nvSpPr>
        <p:spPr>
          <a:xfrm>
            <a:off x="7499350" y="977900"/>
            <a:ext cx="1301750" cy="1300163"/>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40"/>
          <p:cNvSpPr txBox="1"/>
          <p:nvPr>
            <p:ph idx="1" type="body"/>
          </p:nvPr>
        </p:nvSpPr>
        <p:spPr>
          <a:xfrm>
            <a:off x="5024275" y="2991150"/>
            <a:ext cx="3406500" cy="1617300"/>
          </a:xfrm>
          <a:prstGeom prst="rect">
            <a:avLst/>
          </a:prstGeom>
          <a:noFill/>
          <a:ln>
            <a:noFill/>
          </a:ln>
        </p:spPr>
        <p:txBody>
          <a:bodyPr anchorCtr="0" anchor="t" bIns="91425" lIns="91425" spcFirstLastPara="1" rIns="91425" wrap="square" tIns="91425">
            <a:noAutofit/>
          </a:bodyPr>
          <a:lstStyle>
            <a:lvl1pPr indent="-342900" lvl="0" marL="457200" algn="r">
              <a:lnSpc>
                <a:spcPct val="100000"/>
              </a:lnSpc>
              <a:spcBef>
                <a:spcPts val="0"/>
              </a:spcBef>
              <a:spcAft>
                <a:spcPts val="0"/>
              </a:spcAft>
              <a:buClr>
                <a:srgbClr val="FFFFFF"/>
              </a:buClr>
              <a:buSzPts val="1800"/>
              <a:buFont typeface="Arvo"/>
              <a:buChar char="●"/>
              <a:defRPr sz="1600">
                <a:solidFill>
                  <a:srgbClr val="333644"/>
                </a:solidFill>
                <a:latin typeface="Arvo"/>
                <a:ea typeface="Arvo"/>
                <a:cs typeface="Arvo"/>
                <a:sym typeface="Arvo"/>
              </a:defRPr>
            </a:lvl1pPr>
            <a:lvl2pPr indent="-317500" lvl="1" marL="914400" algn="l">
              <a:lnSpc>
                <a:spcPct val="115000"/>
              </a:lnSpc>
              <a:spcBef>
                <a:spcPts val="0"/>
              </a:spcBef>
              <a:spcAft>
                <a:spcPts val="0"/>
              </a:spcAft>
              <a:buClr>
                <a:srgbClr val="FFFFFF"/>
              </a:buClr>
              <a:buSzPts val="1400"/>
              <a:buFont typeface="Arvo"/>
              <a:buChar char="○"/>
              <a:defRPr>
                <a:solidFill>
                  <a:srgbClr val="FFFFFF"/>
                </a:solidFill>
                <a:latin typeface="Arvo"/>
                <a:ea typeface="Arvo"/>
                <a:cs typeface="Arvo"/>
                <a:sym typeface="Arvo"/>
              </a:defRPr>
            </a:lvl2pPr>
            <a:lvl3pPr indent="-317500" lvl="2" marL="13716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3pPr>
            <a:lvl4pPr indent="-317500" lvl="3" marL="18288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4pPr>
            <a:lvl5pPr indent="-317500" lvl="4" marL="22860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5pPr>
            <a:lvl6pPr indent="-317500" lvl="5" marL="27432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6pPr>
            <a:lvl7pPr indent="-317500" lvl="6" marL="32004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7pPr>
            <a:lvl8pPr indent="-317500" lvl="7" marL="36576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8pPr>
            <a:lvl9pPr indent="-317500" lvl="8" marL="4114800" algn="l">
              <a:lnSpc>
                <a:spcPct val="115000"/>
              </a:lnSpc>
              <a:spcBef>
                <a:spcPts val="1600"/>
              </a:spcBef>
              <a:spcAft>
                <a:spcPts val="1600"/>
              </a:spcAft>
              <a:buClr>
                <a:srgbClr val="FFFFFF"/>
              </a:buClr>
              <a:buSzPts val="1400"/>
              <a:buFont typeface="Arvo"/>
              <a:buChar char="■"/>
              <a:defRPr>
                <a:solidFill>
                  <a:srgbClr val="FFFFFF"/>
                </a:solidFill>
                <a:latin typeface="Arvo"/>
                <a:ea typeface="Arvo"/>
                <a:cs typeface="Arvo"/>
                <a:sym typeface="Arvo"/>
              </a:defRPr>
            </a:lvl9pPr>
          </a:lstStyle>
          <a:p/>
        </p:txBody>
      </p:sp>
      <p:sp>
        <p:nvSpPr>
          <p:cNvPr id="43" name="Google Shape;43;p40"/>
          <p:cNvSpPr txBox="1"/>
          <p:nvPr>
            <p:ph type="ctrTitle"/>
          </p:nvPr>
        </p:nvSpPr>
        <p:spPr>
          <a:xfrm>
            <a:off x="3586375" y="1263775"/>
            <a:ext cx="4844400" cy="94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accent4"/>
              </a:buClr>
              <a:buSzPts val="2800"/>
              <a:buFont typeface="Anton"/>
              <a:buNone/>
              <a:defRPr sz="4800">
                <a:solidFill>
                  <a:schemeClr val="accent4"/>
                </a:solidFill>
                <a:latin typeface="Anton"/>
                <a:ea typeface="Anton"/>
                <a:cs typeface="Anton"/>
                <a:sym typeface="Anton"/>
              </a:defRPr>
            </a:lvl1pPr>
            <a:lvl2pPr lvl="1"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2pPr>
            <a:lvl3pPr lvl="2"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3pPr>
            <a:lvl4pPr lvl="3"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4pPr>
            <a:lvl5pPr lvl="4"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5pPr>
            <a:lvl6pPr lvl="5"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6pPr>
            <a:lvl7pPr lvl="6"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7pPr>
            <a:lvl8pPr lvl="7"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8pPr>
            <a:lvl9pPr lvl="8"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41"/>
          <p:cNvSpPr txBox="1"/>
          <p:nvPr>
            <p:ph type="ctrTitle"/>
          </p:nvPr>
        </p:nvSpPr>
        <p:spPr>
          <a:xfrm>
            <a:off x="713225" y="1782608"/>
            <a:ext cx="4398300" cy="2056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000000"/>
              </a:buClr>
              <a:buSzPts val="1200"/>
              <a:buFont typeface="Anton"/>
              <a:buNone/>
              <a:defRPr sz="4800">
                <a:latin typeface="Anton"/>
                <a:ea typeface="Anton"/>
                <a:cs typeface="Anton"/>
                <a:sym typeface="Anton"/>
              </a:defRPr>
            </a:lvl1pPr>
            <a:lvl2pPr lvl="1"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p:txBody>
      </p:sp>
      <p:sp>
        <p:nvSpPr>
          <p:cNvPr id="46" name="Google Shape;46;p41"/>
          <p:cNvSpPr txBox="1"/>
          <p:nvPr>
            <p:ph idx="1" type="subTitle"/>
          </p:nvPr>
        </p:nvSpPr>
        <p:spPr>
          <a:xfrm>
            <a:off x="713225" y="4135857"/>
            <a:ext cx="29346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p:txBody>
      </p:sp>
      <p:sp>
        <p:nvSpPr>
          <p:cNvPr id="47" name="Google Shape;47;p41"/>
          <p:cNvSpPr txBox="1"/>
          <p:nvPr>
            <p:ph idx="2" type="title"/>
          </p:nvPr>
        </p:nvSpPr>
        <p:spPr>
          <a:xfrm>
            <a:off x="713225" y="539503"/>
            <a:ext cx="2171400" cy="718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4800"/>
              <a:buFont typeface="Anton"/>
              <a:buNone/>
              <a:defRPr sz="4700">
                <a:latin typeface="Anton"/>
                <a:ea typeface="Anton"/>
                <a:cs typeface="Anton"/>
                <a:sym typeface="Anton"/>
              </a:defRPr>
            </a:lvl1pPr>
            <a:lvl2pPr lvl="1"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48" name="Shape 48"/>
        <p:cNvGrpSpPr/>
        <p:nvPr/>
      </p:nvGrpSpPr>
      <p:grpSpPr>
        <a:xfrm>
          <a:off x="0" y="0"/>
          <a:ext cx="0" cy="0"/>
          <a:chOff x="0" y="0"/>
          <a:chExt cx="0" cy="0"/>
        </a:xfrm>
      </p:grpSpPr>
      <p:sp>
        <p:nvSpPr>
          <p:cNvPr id="49" name="Google Shape;49;p42"/>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w Center by Slidesgo">
  <p:cSld name="CUSTOM_17_1">
    <p:bg>
      <p:bgPr>
        <a:solidFill>
          <a:srgbClr val="333644"/>
        </a:solidFill>
      </p:bgPr>
    </p:bg>
    <p:spTree>
      <p:nvGrpSpPr>
        <p:cNvPr id="50" name="Shape 50"/>
        <p:cNvGrpSpPr/>
        <p:nvPr/>
      </p:nvGrpSpPr>
      <p:grpSpPr>
        <a:xfrm>
          <a:off x="0" y="0"/>
          <a:ext cx="0" cy="0"/>
          <a:chOff x="0" y="0"/>
          <a:chExt cx="0" cy="0"/>
        </a:xfrm>
      </p:grpSpPr>
      <p:sp>
        <p:nvSpPr>
          <p:cNvPr id="51" name="Google Shape;51;p43"/>
          <p:cNvSpPr/>
          <p:nvPr/>
        </p:nvSpPr>
        <p:spPr>
          <a:xfrm flipH="1" rot="10800000">
            <a:off x="4841875" y="-4302125"/>
            <a:ext cx="8604250" cy="8604250"/>
          </a:xfrm>
          <a:prstGeom prst="pie">
            <a:avLst>
              <a:gd fmla="val 10799952"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43"/>
          <p:cNvSpPr/>
          <p:nvPr/>
        </p:nvSpPr>
        <p:spPr>
          <a:xfrm>
            <a:off x="558800" y="2317750"/>
            <a:ext cx="2259013" cy="2259013"/>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3"/>
          <p:cNvSpPr txBox="1"/>
          <p:nvPr>
            <p:ph type="ctrTitle"/>
          </p:nvPr>
        </p:nvSpPr>
        <p:spPr>
          <a:xfrm>
            <a:off x="2021100" y="4083087"/>
            <a:ext cx="5101800" cy="54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600"/>
              <a:buNone/>
              <a:defRPr sz="2300">
                <a:solidFill>
                  <a:schemeClr val="dk1"/>
                </a:solidFill>
                <a:latin typeface="Anton"/>
                <a:ea typeface="Anton"/>
                <a:cs typeface="Anton"/>
                <a:sym typeface="Anton"/>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p:txBody>
      </p:sp>
      <p:sp>
        <p:nvSpPr>
          <p:cNvPr id="54" name="Google Shape;54;p43"/>
          <p:cNvSpPr txBox="1"/>
          <p:nvPr>
            <p:ph idx="1" type="subTitle"/>
          </p:nvPr>
        </p:nvSpPr>
        <p:spPr>
          <a:xfrm flipH="1">
            <a:off x="2021100" y="2198825"/>
            <a:ext cx="5101800" cy="1110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solidFill>
                  <a:schemeClr val="dk1"/>
                </a:solidFill>
                <a:latin typeface="Arvo"/>
                <a:ea typeface="Arvo"/>
                <a:cs typeface="Arvo"/>
                <a:sym typeface="Arvo"/>
              </a:defRPr>
            </a:lvl1pPr>
            <a:lvl2pPr lvl="1" algn="ctr">
              <a:lnSpc>
                <a:spcPct val="100000"/>
              </a:lnSpc>
              <a:spcBef>
                <a:spcPts val="1600"/>
              </a:spcBef>
              <a:spcAft>
                <a:spcPts val="0"/>
              </a:spcAft>
              <a:buSzPts val="1400"/>
              <a:buNone/>
              <a:defRPr>
                <a:solidFill>
                  <a:schemeClr val="dk1"/>
                </a:solidFill>
                <a:latin typeface="Arvo"/>
                <a:ea typeface="Arvo"/>
                <a:cs typeface="Arvo"/>
                <a:sym typeface="Arvo"/>
              </a:defRPr>
            </a:lvl2pPr>
            <a:lvl3pPr lvl="2" algn="ctr">
              <a:lnSpc>
                <a:spcPct val="100000"/>
              </a:lnSpc>
              <a:spcBef>
                <a:spcPts val="1600"/>
              </a:spcBef>
              <a:spcAft>
                <a:spcPts val="0"/>
              </a:spcAft>
              <a:buSzPts val="1400"/>
              <a:buNone/>
              <a:defRPr>
                <a:solidFill>
                  <a:schemeClr val="dk1"/>
                </a:solidFill>
                <a:latin typeface="Arvo"/>
                <a:ea typeface="Arvo"/>
                <a:cs typeface="Arvo"/>
                <a:sym typeface="Arvo"/>
              </a:defRPr>
            </a:lvl3pPr>
            <a:lvl4pPr lvl="3" algn="ctr">
              <a:lnSpc>
                <a:spcPct val="100000"/>
              </a:lnSpc>
              <a:spcBef>
                <a:spcPts val="1600"/>
              </a:spcBef>
              <a:spcAft>
                <a:spcPts val="0"/>
              </a:spcAft>
              <a:buSzPts val="1400"/>
              <a:buNone/>
              <a:defRPr>
                <a:solidFill>
                  <a:schemeClr val="dk1"/>
                </a:solidFill>
                <a:latin typeface="Arvo"/>
                <a:ea typeface="Arvo"/>
                <a:cs typeface="Arvo"/>
                <a:sym typeface="Arvo"/>
              </a:defRPr>
            </a:lvl4pPr>
            <a:lvl5pPr lvl="4" algn="ctr">
              <a:lnSpc>
                <a:spcPct val="100000"/>
              </a:lnSpc>
              <a:spcBef>
                <a:spcPts val="1600"/>
              </a:spcBef>
              <a:spcAft>
                <a:spcPts val="0"/>
              </a:spcAft>
              <a:buSzPts val="1400"/>
              <a:buNone/>
              <a:defRPr>
                <a:solidFill>
                  <a:schemeClr val="dk1"/>
                </a:solidFill>
                <a:latin typeface="Arvo"/>
                <a:ea typeface="Arvo"/>
                <a:cs typeface="Arvo"/>
                <a:sym typeface="Arvo"/>
              </a:defRPr>
            </a:lvl5pPr>
            <a:lvl6pPr lvl="5" algn="ctr">
              <a:lnSpc>
                <a:spcPct val="100000"/>
              </a:lnSpc>
              <a:spcBef>
                <a:spcPts val="1600"/>
              </a:spcBef>
              <a:spcAft>
                <a:spcPts val="0"/>
              </a:spcAft>
              <a:buSzPts val="1400"/>
              <a:buNone/>
              <a:defRPr>
                <a:solidFill>
                  <a:schemeClr val="dk1"/>
                </a:solidFill>
                <a:latin typeface="Arvo"/>
                <a:ea typeface="Arvo"/>
                <a:cs typeface="Arvo"/>
                <a:sym typeface="Arvo"/>
              </a:defRPr>
            </a:lvl6pPr>
            <a:lvl7pPr lvl="6" algn="ctr">
              <a:lnSpc>
                <a:spcPct val="100000"/>
              </a:lnSpc>
              <a:spcBef>
                <a:spcPts val="1600"/>
              </a:spcBef>
              <a:spcAft>
                <a:spcPts val="0"/>
              </a:spcAft>
              <a:buSzPts val="1400"/>
              <a:buNone/>
              <a:defRPr>
                <a:solidFill>
                  <a:schemeClr val="dk1"/>
                </a:solidFill>
                <a:latin typeface="Arvo"/>
                <a:ea typeface="Arvo"/>
                <a:cs typeface="Arvo"/>
                <a:sym typeface="Arvo"/>
              </a:defRPr>
            </a:lvl7pPr>
            <a:lvl8pPr lvl="7" algn="ctr">
              <a:lnSpc>
                <a:spcPct val="100000"/>
              </a:lnSpc>
              <a:spcBef>
                <a:spcPts val="1600"/>
              </a:spcBef>
              <a:spcAft>
                <a:spcPts val="0"/>
              </a:spcAft>
              <a:buSzPts val="1400"/>
              <a:buNone/>
              <a:defRPr>
                <a:solidFill>
                  <a:schemeClr val="dk1"/>
                </a:solidFill>
                <a:latin typeface="Arvo"/>
                <a:ea typeface="Arvo"/>
                <a:cs typeface="Arvo"/>
                <a:sym typeface="Arvo"/>
              </a:defRPr>
            </a:lvl8pPr>
            <a:lvl9pPr lvl="8" algn="ctr">
              <a:lnSpc>
                <a:spcPct val="100000"/>
              </a:lnSpc>
              <a:spcBef>
                <a:spcPts val="1600"/>
              </a:spcBef>
              <a:spcAft>
                <a:spcPts val="1600"/>
              </a:spcAft>
              <a:buSzPts val="1400"/>
              <a:buNone/>
              <a:defRPr>
                <a:solidFill>
                  <a:schemeClr val="dk1"/>
                </a:solidFill>
                <a:latin typeface="Arvo"/>
                <a:ea typeface="Arvo"/>
                <a:cs typeface="Arvo"/>
                <a:sym typeface="Arv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_ONLY_1_2">
    <p:spTree>
      <p:nvGrpSpPr>
        <p:cNvPr id="55" name="Shape 55"/>
        <p:cNvGrpSpPr/>
        <p:nvPr/>
      </p:nvGrpSpPr>
      <p:grpSpPr>
        <a:xfrm>
          <a:off x="0" y="0"/>
          <a:ext cx="0" cy="0"/>
          <a:chOff x="0" y="0"/>
          <a:chExt cx="0" cy="0"/>
        </a:xfrm>
      </p:grpSpPr>
      <p:sp>
        <p:nvSpPr>
          <p:cNvPr id="56" name="Google Shape;56;p44"/>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33644"/>
        </a:solidFill>
      </p:bgPr>
    </p:bg>
    <p:spTree>
      <p:nvGrpSpPr>
        <p:cNvPr id="57" name="Shape 57"/>
        <p:cNvGrpSpPr/>
        <p:nvPr/>
      </p:nvGrpSpPr>
      <p:grpSpPr>
        <a:xfrm>
          <a:off x="0" y="0"/>
          <a:ext cx="0" cy="0"/>
          <a:chOff x="0" y="0"/>
          <a:chExt cx="0" cy="0"/>
        </a:xfrm>
      </p:grpSpPr>
      <p:grpSp>
        <p:nvGrpSpPr>
          <p:cNvPr id="58" name="Google Shape;58;p46"/>
          <p:cNvGrpSpPr/>
          <p:nvPr/>
        </p:nvGrpSpPr>
        <p:grpSpPr>
          <a:xfrm>
            <a:off x="5162550" y="600075"/>
            <a:ext cx="3413125" cy="3902075"/>
            <a:chOff x="5162650" y="599925"/>
            <a:chExt cx="3412250" cy="3901525"/>
          </a:xfrm>
        </p:grpSpPr>
        <p:sp>
          <p:nvSpPr>
            <p:cNvPr id="59" name="Google Shape;59;p46"/>
            <p:cNvSpPr/>
            <p:nvPr/>
          </p:nvSpPr>
          <p:spPr>
            <a:xfrm>
              <a:off x="6033965" y="599925"/>
              <a:ext cx="2540935" cy="254123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46"/>
            <p:cNvSpPr/>
            <p:nvPr/>
          </p:nvSpPr>
          <p:spPr>
            <a:xfrm>
              <a:off x="5162650" y="3710986"/>
              <a:ext cx="790372" cy="790464"/>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 name="Google Shape;61;p46"/>
          <p:cNvSpPr txBox="1"/>
          <p:nvPr>
            <p:ph idx="1" type="body"/>
          </p:nvPr>
        </p:nvSpPr>
        <p:spPr>
          <a:xfrm>
            <a:off x="724200" y="1228675"/>
            <a:ext cx="76956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dk1"/>
              </a:buClr>
              <a:buSzPts val="1200"/>
              <a:buFont typeface="Arvo"/>
              <a:buChar char="●"/>
              <a:defRPr sz="1200">
                <a:solidFill>
                  <a:schemeClr val="dk1"/>
                </a:solidFill>
                <a:latin typeface="Arvo"/>
                <a:ea typeface="Arvo"/>
                <a:cs typeface="Arvo"/>
                <a:sym typeface="Arvo"/>
              </a:defRPr>
            </a:lvl1pPr>
            <a:lvl2pPr indent="-304800" lvl="1" marL="9144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2pPr>
            <a:lvl3pPr indent="-304800" lvl="2" marL="13716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3pPr>
            <a:lvl4pPr indent="-304800" lvl="3" marL="18288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4pPr>
            <a:lvl5pPr indent="-304800" lvl="4" marL="22860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5pPr>
            <a:lvl6pPr indent="-304800" lvl="5" marL="27432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6pPr>
            <a:lvl7pPr indent="-304800" lvl="6" marL="32004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7pPr>
            <a:lvl8pPr indent="-304800" lvl="7" marL="36576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8pPr>
            <a:lvl9pPr indent="-304800" lvl="8" marL="4114800" algn="l">
              <a:lnSpc>
                <a:spcPct val="115000"/>
              </a:lnSpc>
              <a:spcBef>
                <a:spcPts val="1600"/>
              </a:spcBef>
              <a:spcAft>
                <a:spcPts val="1600"/>
              </a:spcAft>
              <a:buClr>
                <a:schemeClr val="dk1"/>
              </a:buClr>
              <a:buSzPts val="1200"/>
              <a:buFont typeface="Arvo"/>
              <a:buChar char="■"/>
              <a:defRPr>
                <a:solidFill>
                  <a:schemeClr val="dk1"/>
                </a:solidFill>
                <a:latin typeface="Arvo"/>
                <a:ea typeface="Arvo"/>
                <a:cs typeface="Arvo"/>
                <a:sym typeface="Arvo"/>
              </a:defRPr>
            </a:lvl9pPr>
          </a:lstStyle>
          <a:p/>
        </p:txBody>
      </p:sp>
      <p:sp>
        <p:nvSpPr>
          <p:cNvPr id="62" name="Google Shape;62;p46"/>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22" Type="http://schemas.openxmlformats.org/officeDocument/2006/relationships/slideLayout" Target="../slideLayouts/slideLayout24.xml"/><Relationship Id="rId21" Type="http://schemas.openxmlformats.org/officeDocument/2006/relationships/slideLayout" Target="../slideLayouts/slideLayout23.xml"/><Relationship Id="rId24" Type="http://schemas.openxmlformats.org/officeDocument/2006/relationships/slideLayout" Target="../slideLayouts/slideLayout26.xml"/><Relationship Id="rId23" Type="http://schemas.openxmlformats.org/officeDocument/2006/relationships/slideLayout" Target="../slideLayouts/slideLayout25.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26" Type="http://schemas.openxmlformats.org/officeDocument/2006/relationships/slideLayout" Target="../slideLayouts/slideLayout28.xml"/><Relationship Id="rId25" Type="http://schemas.openxmlformats.org/officeDocument/2006/relationships/slideLayout" Target="../slideLayouts/slideLayout27.xml"/><Relationship Id="rId27" Type="http://schemas.openxmlformats.org/officeDocument/2006/relationships/theme" Target="../theme/theme3.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9" Type="http://schemas.openxmlformats.org/officeDocument/2006/relationships/slideLayout" Target="../slideLayouts/slideLayout21.xml"/><Relationship Id="rId1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g244f8ebce67_3_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g244f8ebce67_3_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8" name="Google Shape;8;g244f8ebce67_3_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9pPr>
          </a:lstStyle>
          <a:p/>
        </p:txBody>
      </p:sp>
      <p:sp>
        <p:nvSpPr>
          <p:cNvPr id="9" name="Google Shape;9;g244f8ebce67_3_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9pPr>
          </a:lstStyle>
          <a:p/>
        </p:txBody>
      </p:sp>
      <p:sp>
        <p:nvSpPr>
          <p:cNvPr id="10" name="Google Shape;10;g244f8ebce67_3_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3" name="Shape 23"/>
        <p:cNvGrpSpPr/>
        <p:nvPr/>
      </p:nvGrpSpPr>
      <p:grpSpPr>
        <a:xfrm>
          <a:off x="0" y="0"/>
          <a:ext cx="0" cy="0"/>
          <a:chOff x="0" y="0"/>
          <a:chExt cx="0" cy="0"/>
        </a:xfrm>
      </p:grpSpPr>
      <p:sp>
        <p:nvSpPr>
          <p:cNvPr id="24" name="Google Shape;24;p37"/>
          <p:cNvSpPr txBox="1"/>
          <p:nvPr>
            <p:ph type="title"/>
          </p:nvPr>
        </p:nvSpPr>
        <p:spPr>
          <a:xfrm>
            <a:off x="311150" y="444500"/>
            <a:ext cx="8521700" cy="573088"/>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37"/>
          <p:cNvSpPr txBox="1"/>
          <p:nvPr>
            <p:ph idx="1" type="body"/>
          </p:nvPr>
        </p:nvSpPr>
        <p:spPr>
          <a:xfrm>
            <a:off x="311150" y="1152525"/>
            <a:ext cx="8521700" cy="3416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www.impo.com.uy/bases/decretos-originales/435-199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www.gub.uy/ministerio-ambiente/politicas-y-gestion/planes/plan-nacional-agua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gub.uy/ministerio-ambiente/politicas-y-gestion/planes/plan-nacional-aguas" TargetMode="External"/><Relationship Id="rId4" Type="http://schemas.openxmlformats.org/officeDocument/2006/relationships/hyperlink" Target="https://www.impo.com.uy/bases/decretos/298-2018" TargetMode="External"/><Relationship Id="rId9" Type="http://schemas.openxmlformats.org/officeDocument/2006/relationships/hyperlink" Target="https://www.impo.com.uy/bases/leyes/17142-1999" TargetMode="External"/><Relationship Id="rId5" Type="http://schemas.openxmlformats.org/officeDocument/2006/relationships/hyperlink" Target="https://www.impo.com.uy/bases/decretos-ley/14859-1978/1" TargetMode="External"/><Relationship Id="rId6" Type="http://schemas.openxmlformats.org/officeDocument/2006/relationships/hyperlink" Target="https://www.impo.com.uy/bases/decretos-ley/14859-1978/1" TargetMode="External"/><Relationship Id="rId7" Type="http://schemas.openxmlformats.org/officeDocument/2006/relationships/hyperlink" Target="https://www.impo.com.uy/bases/decretos-ley/14859-1978/1" TargetMode="External"/><Relationship Id="rId8" Type="http://schemas.openxmlformats.org/officeDocument/2006/relationships/hyperlink" Target="https://www.impo.com.uy/bases/decretos/123-1999/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27.png"/><Relationship Id="rId5" Type="http://schemas.openxmlformats.org/officeDocument/2006/relationships/image" Target="../media/image20.png"/><Relationship Id="rId6" Type="http://schemas.openxmlformats.org/officeDocument/2006/relationships/hyperlink" Target="https://sit.mvot.gub.uy/js/si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hyperlink" Target="https://sit.mvot.gub.uy/js/si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http://revision/Ambiente/SUELOS/1252_1341499301Decreto405008.pdf" TargetMode="External"/><Relationship Id="rId4" Type="http://schemas.openxmlformats.org/officeDocument/2006/relationships/hyperlink" Target="http://revision/resolucion_ministerial_planes_de_uso.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0.jpg"/><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5.jpg"/><Relationship Id="rId4"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64.jpg"/><Relationship Id="rId4" Type="http://schemas.openxmlformats.org/officeDocument/2006/relationships/image" Target="../media/image9.jpg"/><Relationship Id="rId5"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13.jp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hyperlink" Target="http://revision/Ambiente/SUELOS/1252_1341499301Decreto405008.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hyperlink" Target="https://www.ambiente.gub.uy/especie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22.jpg"/><Relationship Id="rId4" Type="http://schemas.openxmlformats.org/officeDocument/2006/relationships/image" Target="../media/image18.jpg"/><Relationship Id="rId9" Type="http://schemas.openxmlformats.org/officeDocument/2006/relationships/image" Target="../media/image19.jpg"/><Relationship Id="rId5" Type="http://schemas.openxmlformats.org/officeDocument/2006/relationships/image" Target="../media/image14.jpg"/><Relationship Id="rId6" Type="http://schemas.openxmlformats.org/officeDocument/2006/relationships/image" Target="../media/image17.jpg"/><Relationship Id="rId7" Type="http://schemas.openxmlformats.org/officeDocument/2006/relationships/image" Target="../media/image21.jpg"/><Relationship Id="rId8" Type="http://schemas.openxmlformats.org/officeDocument/2006/relationships/image" Target="../media/image23.jpg"/><Relationship Id="rId11" Type="http://schemas.openxmlformats.org/officeDocument/2006/relationships/image" Target="../media/image24.jpg"/><Relationship Id="rId10" Type="http://schemas.openxmlformats.org/officeDocument/2006/relationships/image" Target="../media/image26.jpg"/><Relationship Id="rId13" Type="http://schemas.openxmlformats.org/officeDocument/2006/relationships/image" Target="../media/image30.jpg"/><Relationship Id="rId12" Type="http://schemas.openxmlformats.org/officeDocument/2006/relationships/image" Target="../media/image56.jpg"/><Relationship Id="rId15" Type="http://schemas.openxmlformats.org/officeDocument/2006/relationships/image" Target="../media/image32.jpg"/><Relationship Id="rId14" Type="http://schemas.openxmlformats.org/officeDocument/2006/relationships/image" Target="../media/image33.jpg"/><Relationship Id="rId17" Type="http://schemas.openxmlformats.org/officeDocument/2006/relationships/image" Target="../media/image28.jpg"/><Relationship Id="rId16" Type="http://schemas.openxmlformats.org/officeDocument/2006/relationships/image" Target="../media/image29.jpg"/><Relationship Id="rId18"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39.jpg"/><Relationship Id="rId4" Type="http://schemas.openxmlformats.org/officeDocument/2006/relationships/hyperlink" Target="http://mvotma.gub.uy/ciudadania/item/10007173-plan-estrategico-para-el-sistema-nacional-de-area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42.jpg"/><Relationship Id="rId4" Type="http://schemas.openxmlformats.org/officeDocument/2006/relationships/image" Target="../media/image34.jpg"/><Relationship Id="rId5" Type="http://schemas.openxmlformats.org/officeDocument/2006/relationships/image" Target="../media/image31.jpg"/><Relationship Id="rId6" Type="http://schemas.openxmlformats.org/officeDocument/2006/relationships/hyperlink" Target="http://www.dinama.gub.uy/visualizador/index.php?vis=sig" TargetMode="External"/><Relationship Id="rId7" Type="http://schemas.openxmlformats.org/officeDocument/2006/relationships/hyperlink" Target="http://www.dinama.gub.uy/visualizador/index.php?vis=si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63.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0.png"/><Relationship Id="rId4" Type="http://schemas.openxmlformats.org/officeDocument/2006/relationships/image" Target="../media/image62.png"/><Relationship Id="rId5" Type="http://schemas.openxmlformats.org/officeDocument/2006/relationships/image" Target="../media/image38.png"/><Relationship Id="rId6"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41.png"/><Relationship Id="rId4" Type="http://schemas.openxmlformats.org/officeDocument/2006/relationships/image" Target="../media/image53.png"/><Relationship Id="rId5" Type="http://schemas.openxmlformats.org/officeDocument/2006/relationships/image" Target="../media/image46.png"/><Relationship Id="rId6"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60.png"/><Relationship Id="rId4" Type="http://schemas.openxmlformats.org/officeDocument/2006/relationships/image" Target="../media/image51.png"/><Relationship Id="rId5" Type="http://schemas.openxmlformats.org/officeDocument/2006/relationships/image" Target="../media/image50.png"/><Relationship Id="rId6"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55.png"/><Relationship Id="rId4" Type="http://schemas.openxmlformats.org/officeDocument/2006/relationships/image" Target="../media/image63.png"/><Relationship Id="rId5"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hyperlink" Target="http://www.pefc.or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66.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hyperlink" Target="https://www.gub.uy/ministerio-ambient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hyperlink" Target="https://www.impo.com.uy/bases/leyes/19889-2020/29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1f7bff2d304_0_0"/>
          <p:cNvSpPr txBox="1"/>
          <p:nvPr>
            <p:ph type="ctrTitle"/>
          </p:nvPr>
        </p:nvSpPr>
        <p:spPr>
          <a:xfrm>
            <a:off x="1524000" y="1122363"/>
            <a:ext cx="9144000" cy="2387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164" name="Google Shape;164;g1f7bff2d304_0_0"/>
          <p:cNvSpPr txBox="1"/>
          <p:nvPr>
            <p:ph idx="1" type="subTitle"/>
          </p:nvPr>
        </p:nvSpPr>
        <p:spPr>
          <a:xfrm>
            <a:off x="1524000" y="3602038"/>
            <a:ext cx="9144000" cy="1655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165" name="Google Shape;165;g1f7bff2d304_0_0"/>
          <p:cNvPicPr preferRelativeResize="0"/>
          <p:nvPr/>
        </p:nvPicPr>
        <p:blipFill>
          <a:blip r:embed="rId3">
            <a:alphaModFix/>
          </a:blip>
          <a:stretch>
            <a:fillRect/>
          </a:stretch>
        </p:blipFill>
        <p:spPr>
          <a:xfrm>
            <a:off x="-1" y="-169975"/>
            <a:ext cx="9144000" cy="6098965"/>
          </a:xfrm>
          <a:prstGeom prst="rect">
            <a:avLst/>
          </a:prstGeom>
          <a:noFill/>
          <a:ln>
            <a:noFill/>
          </a:ln>
        </p:spPr>
      </p:pic>
      <p:sp>
        <p:nvSpPr>
          <p:cNvPr id="166" name="Google Shape;166;g1f7bff2d304_0_0"/>
          <p:cNvSpPr txBox="1"/>
          <p:nvPr>
            <p:ph type="ctrTitle"/>
          </p:nvPr>
        </p:nvSpPr>
        <p:spPr>
          <a:xfrm>
            <a:off x="311708" y="931200"/>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sz="3800">
                <a:solidFill>
                  <a:schemeClr val="lt1"/>
                </a:solidFill>
              </a:rPr>
              <a:t>POLÍTICA Y LEGISLACIÓN FORESTAL 2024</a:t>
            </a:r>
            <a:endParaRPr sz="3800">
              <a:solidFill>
                <a:schemeClr val="lt1"/>
              </a:solidFill>
            </a:endParaRPr>
          </a:p>
        </p:txBody>
      </p:sp>
      <p:pic>
        <p:nvPicPr>
          <p:cNvPr id="167" name="Google Shape;167;g1f7bff2d304_0_0"/>
          <p:cNvPicPr preferRelativeResize="0"/>
          <p:nvPr/>
        </p:nvPicPr>
        <p:blipFill>
          <a:blip r:embed="rId4">
            <a:alphaModFix/>
          </a:blip>
          <a:stretch>
            <a:fillRect/>
          </a:stretch>
        </p:blipFill>
        <p:spPr>
          <a:xfrm>
            <a:off x="150750" y="44350"/>
            <a:ext cx="3118050" cy="590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05" name="Shape 405"/>
        <p:cNvGrpSpPr/>
        <p:nvPr/>
      </p:nvGrpSpPr>
      <p:grpSpPr>
        <a:xfrm>
          <a:off x="0" y="0"/>
          <a:ext cx="0" cy="0"/>
          <a:chOff x="0" y="0"/>
          <a:chExt cx="0" cy="0"/>
        </a:xfrm>
      </p:grpSpPr>
      <p:sp>
        <p:nvSpPr>
          <p:cNvPr id="406" name="Google Shape;406;p28"/>
          <p:cNvSpPr/>
          <p:nvPr/>
        </p:nvSpPr>
        <p:spPr>
          <a:xfrm>
            <a:off x="500325" y="1244075"/>
            <a:ext cx="8514300" cy="3054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t/>
            </a:r>
            <a:endParaRPr b="0" i="0" sz="1600" u="sng" cap="none" strike="sng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t/>
            </a:r>
            <a:endParaRPr b="0" i="0" sz="1600" u="sng" cap="none" strike="sng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rPr b="1" i="0" lang="en" sz="1600" u="sng" cap="none" strike="noStrike">
                <a:solidFill>
                  <a:schemeClr val="accent1"/>
                </a:solidFill>
                <a:latin typeface="Arvo"/>
                <a:ea typeface="Arvo"/>
                <a:cs typeface="Arvo"/>
                <a:sym typeface="Arvo"/>
                <a:hlinkClick r:id="rId3">
                  <a:extLst>
                    <a:ext uri="{A12FA001-AC4F-418D-AE19-62706E023703}">
                      <ahyp:hlinkClr val="tx"/>
                    </a:ext>
                  </a:extLst>
                </a:hlinkClick>
              </a:rPr>
              <a:t>Decreto 435/994</a:t>
            </a:r>
            <a:r>
              <a:rPr b="1" i="0" lang="en" sz="1600" u="sng" cap="none" strike="noStrike">
                <a:solidFill>
                  <a:schemeClr val="accent1"/>
                </a:solidFill>
                <a:latin typeface="Arvo"/>
                <a:ea typeface="Arvo"/>
                <a:cs typeface="Arvo"/>
                <a:sym typeface="Arvo"/>
              </a:rPr>
              <a:t> - Evaluación Impacto Ambiental. Decreto reglamentario de la Ley 16</a:t>
            </a:r>
            <a:r>
              <a:rPr b="1" lang="en" sz="1600" u="sng">
                <a:solidFill>
                  <a:schemeClr val="accent1"/>
                </a:solidFill>
                <a:latin typeface="Arvo"/>
                <a:ea typeface="Arvo"/>
                <a:cs typeface="Arvo"/>
                <a:sym typeface="Arvo"/>
              </a:rPr>
              <a:t>466 - 1994</a:t>
            </a:r>
            <a:endParaRPr b="1" i="0" sz="1600" u="sng" cap="none" strike="noStrike">
              <a:solidFill>
                <a:schemeClr val="accent1"/>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rPr b="0" i="0" lang="en" sz="1400" u="none" cap="none" strike="noStrike">
                <a:solidFill>
                  <a:schemeClr val="accent4"/>
                </a:solidFill>
                <a:latin typeface="Arvo"/>
                <a:ea typeface="Arvo"/>
                <a:cs typeface="Arvo"/>
                <a:sym typeface="Arvo"/>
              </a:rPr>
              <a:t>Reglamento de Evaluación de Impacto Ambiental y Autorizaciones Ambientales.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000"/>
              <a:buFont typeface="Arial"/>
              <a:buNone/>
            </a:pPr>
            <a:r>
              <a:rPr b="0" i="0" lang="en" sz="1400" u="none" cap="none" strike="noStrike">
                <a:solidFill>
                  <a:srgbClr val="FF0000"/>
                </a:solidFill>
                <a:latin typeface="Arvo"/>
                <a:ea typeface="Arvo"/>
                <a:cs typeface="Arvo"/>
                <a:sym typeface="Arvo"/>
              </a:rPr>
              <a:t>Art. 2- item 26 – Forestaciones de más de 100 has cuando no sean declaradas Bosque Rendimiento por la D.G.F.</a:t>
            </a:r>
            <a:endParaRPr b="1" i="0" sz="1400" u="sng" cap="none" strike="noStrike">
              <a:solidFill>
                <a:schemeClr val="accent1"/>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t/>
            </a:r>
            <a:endParaRPr b="1" i="0" sz="1600" u="sng" cap="none" strike="noStrike">
              <a:solidFill>
                <a:schemeClr val="accent1"/>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t/>
            </a:r>
            <a:endParaRPr b="1" i="0" sz="1600" u="sng" cap="none" strike="noStrike">
              <a:solidFill>
                <a:schemeClr val="accent1"/>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t/>
            </a:r>
            <a:endParaRPr b="1" i="0" sz="1600" u="sng" cap="none" strike="noStrike">
              <a:solidFill>
                <a:schemeClr val="accent1"/>
              </a:solidFill>
              <a:latin typeface="Arvo"/>
              <a:ea typeface="Arvo"/>
              <a:cs typeface="Arvo"/>
              <a:sym typeface="Arvo"/>
            </a:endParaRPr>
          </a:p>
        </p:txBody>
      </p:sp>
      <p:sp>
        <p:nvSpPr>
          <p:cNvPr id="407" name="Google Shape;407;p28"/>
          <p:cNvSpPr txBox="1"/>
          <p:nvPr>
            <p:ph type="ctrTitle"/>
          </p:nvPr>
        </p:nvSpPr>
        <p:spPr>
          <a:xfrm>
            <a:off x="543470" y="172637"/>
            <a:ext cx="8427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333644"/>
              </a:buClr>
              <a:buSzPts val="2800"/>
              <a:buFont typeface="Palanquin Dark"/>
              <a:buNone/>
            </a:pPr>
            <a:r>
              <a:rPr lang="en" sz="2800">
                <a:solidFill>
                  <a:srgbClr val="333644"/>
                </a:solidFill>
                <a:latin typeface="Anton"/>
                <a:ea typeface="Anton"/>
                <a:cs typeface="Anton"/>
                <a:sym typeface="Anton"/>
              </a:rPr>
              <a:t>POLÍTICA </a:t>
            </a:r>
            <a:r>
              <a:rPr lang="en" sz="2800">
                <a:solidFill>
                  <a:schemeClr val="accent1"/>
                </a:solidFill>
                <a:latin typeface="Anton"/>
                <a:ea typeface="Anton"/>
                <a:cs typeface="Anton"/>
                <a:sym typeface="Anton"/>
              </a:rPr>
              <a:t>AMBIENTAL (Caso Forestal)- Evolución Normativa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11" name="Shape 411"/>
        <p:cNvGrpSpPr/>
        <p:nvPr/>
      </p:nvGrpSpPr>
      <p:grpSpPr>
        <a:xfrm>
          <a:off x="0" y="0"/>
          <a:ext cx="0" cy="0"/>
          <a:chOff x="0" y="0"/>
          <a:chExt cx="0" cy="0"/>
        </a:xfrm>
      </p:grpSpPr>
      <p:sp>
        <p:nvSpPr>
          <p:cNvPr id="412" name="Google Shape;412;g1f7bff2d304_0_26"/>
          <p:cNvSpPr/>
          <p:nvPr/>
        </p:nvSpPr>
        <p:spPr>
          <a:xfrm>
            <a:off x="86264" y="431999"/>
            <a:ext cx="8928300" cy="46230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t/>
            </a:r>
            <a:endParaRPr b="1" i="0" sz="1400" u="sng" cap="none" strike="noStrike">
              <a:solidFill>
                <a:schemeClr val="accent1"/>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t/>
            </a:r>
            <a:endParaRPr b="1" i="0" sz="1600" u="sng" cap="none" strike="noStrike">
              <a:solidFill>
                <a:schemeClr val="accent1"/>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rPr b="1" i="0" lang="en" sz="1600" u="sng" cap="none" strike="noStrike">
                <a:solidFill>
                  <a:schemeClr val="accent1"/>
                </a:solidFill>
                <a:latin typeface="Arvo"/>
                <a:ea typeface="Arvo"/>
                <a:cs typeface="Arvo"/>
                <a:sym typeface="Arvo"/>
              </a:rPr>
              <a:t>Decreto 349/005- Actualmente vigente- VARIAS ACTIVIDADES </a:t>
            </a:r>
            <a:endParaRPr b="1" i="0" sz="1100" u="none" cap="none" strike="noStrike">
              <a:solidFill>
                <a:schemeClr val="accent1"/>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rPr b="0" i="0" lang="en" sz="1400" u="none" cap="none" strike="noStrike">
                <a:solidFill>
                  <a:schemeClr val="accent4"/>
                </a:solidFill>
                <a:latin typeface="Arvo"/>
                <a:ea typeface="Arvo"/>
                <a:cs typeface="Arvo"/>
                <a:sym typeface="Arvo"/>
              </a:rPr>
              <a:t>Reglamento de Evaluación de Impacto Ambiental y Autorizaciones Ambientales. </a:t>
            </a:r>
            <a:r>
              <a:rPr b="0" i="0" lang="en" sz="1400" u="none" cap="none" strike="noStrike">
                <a:solidFill>
                  <a:schemeClr val="accent4"/>
                </a:solidFill>
                <a:highlight>
                  <a:srgbClr val="FFFF00"/>
                </a:highlight>
                <a:latin typeface="Arvo"/>
                <a:ea typeface="Arvo"/>
                <a:cs typeface="Arvo"/>
                <a:sym typeface="Arvo"/>
              </a:rPr>
              <a:t>Deroga el 435/994</a:t>
            </a:r>
            <a:r>
              <a:rPr b="0" i="0" lang="en" sz="1400" u="none" cap="none" strike="noStrike">
                <a:solidFill>
                  <a:schemeClr val="accent4"/>
                </a:solidFill>
                <a:latin typeface="Arvo"/>
                <a:ea typeface="Arvo"/>
                <a:cs typeface="Arvo"/>
                <a:sym typeface="Arvo"/>
              </a:rPr>
              <a:t>. Regula las actividades que requieren Autorización </a:t>
            </a:r>
            <a:r>
              <a:rPr lang="en">
                <a:solidFill>
                  <a:schemeClr val="accent4"/>
                </a:solidFill>
                <a:latin typeface="Arvo"/>
                <a:ea typeface="Arvo"/>
                <a:cs typeface="Arvo"/>
                <a:sym typeface="Arvo"/>
              </a:rPr>
              <a:t>A</a:t>
            </a:r>
            <a:r>
              <a:rPr b="0" i="0" lang="en" sz="1400" u="none" cap="none" strike="noStrike">
                <a:solidFill>
                  <a:schemeClr val="accent4"/>
                </a:solidFill>
                <a:latin typeface="Arvo"/>
                <a:ea typeface="Arvo"/>
                <a:cs typeface="Arvo"/>
                <a:sym typeface="Arvo"/>
              </a:rPr>
              <a:t>mbiental </a:t>
            </a:r>
            <a:r>
              <a:rPr lang="en">
                <a:solidFill>
                  <a:schemeClr val="accent4"/>
                </a:solidFill>
                <a:latin typeface="Arvo"/>
                <a:ea typeface="Arvo"/>
                <a:cs typeface="Arvo"/>
                <a:sym typeface="Arvo"/>
              </a:rPr>
              <a:t>P</a:t>
            </a:r>
            <a:r>
              <a:rPr b="0" i="0" lang="en" sz="1400" u="none" cap="none" strike="noStrike">
                <a:solidFill>
                  <a:schemeClr val="accent4"/>
                </a:solidFill>
                <a:latin typeface="Arvo"/>
                <a:ea typeface="Arvo"/>
                <a:cs typeface="Arvo"/>
                <a:sym typeface="Arvo"/>
              </a:rPr>
              <a:t>revia (AAP).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1400" u="none" cap="none" strike="noStrike">
                <a:solidFill>
                  <a:schemeClr val="accent4"/>
                </a:solidFill>
                <a:latin typeface="Arvo"/>
                <a:ea typeface="Arvo"/>
                <a:cs typeface="Arvo"/>
                <a:sym typeface="Arvo"/>
              </a:rPr>
              <a:t>Regula                         Fase primaria - Fase industrial - Comercial. También al  Estado</a:t>
            </a:r>
            <a:r>
              <a:rPr lang="en">
                <a:solidFill>
                  <a:schemeClr val="accent4"/>
                </a:solidFill>
                <a:latin typeface="Arvo"/>
                <a:ea typeface="Arvo"/>
                <a:cs typeface="Arvo"/>
                <a:sym typeface="Arvo"/>
              </a:rPr>
              <a: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4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rPr b="0" i="0" lang="en" sz="1400" u="none" cap="none" strike="noStrike">
                <a:solidFill>
                  <a:schemeClr val="accent4"/>
                </a:solidFill>
                <a:latin typeface="Arvo"/>
                <a:ea typeface="Arvo"/>
                <a:cs typeface="Arvo"/>
                <a:sym typeface="Arvo"/>
              </a:rPr>
              <a:t>PROYECTOS QUE REQUIEREN </a:t>
            </a:r>
            <a:r>
              <a:rPr lang="en">
                <a:solidFill>
                  <a:schemeClr val="accent4"/>
                </a:solidFill>
                <a:latin typeface="Arvo"/>
                <a:ea typeface="Arvo"/>
                <a:cs typeface="Arvo"/>
                <a:sym typeface="Arvo"/>
              </a:rPr>
              <a:t>AUTORIZACIÓN</a:t>
            </a:r>
            <a:r>
              <a:rPr b="0" i="0" lang="en" sz="1400" u="none" cap="none" strike="noStrike">
                <a:solidFill>
                  <a:schemeClr val="accent4"/>
                </a:solidFill>
                <a:latin typeface="Arvo"/>
                <a:ea typeface="Arvo"/>
                <a:cs typeface="Arvo"/>
                <a:sym typeface="Arvo"/>
              </a:rPr>
              <a:t> AMBIENTAL PREVIA (AAP)</a:t>
            </a:r>
            <a:endParaRPr b="0" i="0" sz="14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rPr b="0" i="0" lang="en" sz="1400" u="none" cap="none" strike="noStrike">
                <a:solidFill>
                  <a:srgbClr val="FF0000"/>
                </a:solidFill>
                <a:latin typeface="Arvo"/>
                <a:ea typeface="Arvo"/>
                <a:cs typeface="Arvo"/>
                <a:sym typeface="Arvo"/>
              </a:rPr>
              <a:t>Art. 2- item 30- Nuevas plantaciones forestales de más de 100 has en un establecimiento o unidad de producción. (</a:t>
            </a:r>
            <a:r>
              <a:rPr b="1" i="0" lang="en" sz="1400" u="none" cap="none" strike="noStrike">
                <a:solidFill>
                  <a:srgbClr val="FF0000"/>
                </a:solidFill>
                <a:latin typeface="Arvo"/>
                <a:ea typeface="Arvo"/>
                <a:cs typeface="Arvo"/>
                <a:sym typeface="Arvo"/>
              </a:rPr>
              <a:t>Ya no aclara el tipo de bos</a:t>
            </a:r>
            <a:r>
              <a:rPr b="1" lang="en">
                <a:solidFill>
                  <a:srgbClr val="FF0000"/>
                </a:solidFill>
                <a:latin typeface="Arvo"/>
                <a:ea typeface="Arvo"/>
                <a:cs typeface="Arvo"/>
                <a:sym typeface="Arvo"/>
              </a:rPr>
              <a:t>que!!!)</a:t>
            </a:r>
            <a:endParaRPr b="1" i="0" sz="1400" u="none" cap="none" strike="noStrike">
              <a:solidFill>
                <a:srgbClr val="000000"/>
              </a:solidFill>
            </a:endParaRPr>
          </a:p>
          <a:p>
            <a:pPr indent="0" lvl="0" marL="0" marR="0" rtl="0" algn="just">
              <a:lnSpc>
                <a:spcPct val="100000"/>
              </a:lnSpc>
              <a:spcBef>
                <a:spcPts val="0"/>
              </a:spcBef>
              <a:spcAft>
                <a:spcPts val="0"/>
              </a:spcAft>
              <a:buClr>
                <a:srgbClr val="000000"/>
              </a:buClr>
              <a:buSzPts val="1100"/>
              <a:buFont typeface="Arial"/>
              <a:buNone/>
            </a:pPr>
            <a:r>
              <a:t/>
            </a:r>
            <a:endParaRPr b="0" i="0" sz="20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rPr b="1" i="0" lang="en" sz="1600" u="sng" cap="none" strike="noStrike">
                <a:solidFill>
                  <a:schemeClr val="accent1"/>
                </a:solidFill>
                <a:latin typeface="Arvo"/>
                <a:ea typeface="Arvo"/>
                <a:cs typeface="Arvo"/>
                <a:sym typeface="Arvo"/>
              </a:rPr>
              <a:t>Decreto 405/21- Regulación plantaciones forestales &lt; 100 has y Reforestaciones anteriores al Decreto 349/005.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 sz="1400" u="none" cap="none" strike="noStrike">
                <a:solidFill>
                  <a:schemeClr val="accent6"/>
                </a:solidFill>
                <a:latin typeface="Arvo"/>
                <a:ea typeface="Arvo"/>
                <a:cs typeface="Arvo"/>
                <a:sym typeface="Arvo"/>
              </a:rPr>
              <a:t>CREA: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100"/>
              <a:buFont typeface="Noto Sans Symbols"/>
              <a:buChar char="✔"/>
            </a:pPr>
            <a:r>
              <a:rPr b="0" i="0" lang="en" sz="1400" u="none" cap="none" strike="noStrike">
                <a:solidFill>
                  <a:schemeClr val="accent6"/>
                </a:solidFill>
                <a:latin typeface="Arvo"/>
                <a:ea typeface="Arvo"/>
                <a:cs typeface="Arvo"/>
                <a:sym typeface="Arvo"/>
              </a:rPr>
              <a:t>REGISTRO plantaciones  40 &lt;= 100 has. Tanto plantaciones nuevas como reforestaciones </a:t>
            </a:r>
            <a:r>
              <a:rPr b="0" i="0" lang="en" sz="1400" u="none" cap="none" strike="noStrike">
                <a:solidFill>
                  <a:schemeClr val="accent6"/>
                </a:solidFill>
                <a:highlight>
                  <a:srgbClr val="FFFF00"/>
                </a:highlight>
                <a:latin typeface="Arvo"/>
                <a:ea typeface="Arvo"/>
                <a:cs typeface="Arvo"/>
                <a:sym typeface="Arvo"/>
              </a:rPr>
              <a:t>Vigencia marzo 2022. Art 16.</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100"/>
              <a:buFont typeface="Noto Sans Symbols"/>
              <a:buChar char="✔"/>
            </a:pPr>
            <a:r>
              <a:rPr b="0" i="0" lang="en" sz="1400" u="none" cap="none" strike="noStrike">
                <a:solidFill>
                  <a:schemeClr val="accent6"/>
                </a:solidFill>
                <a:latin typeface="Arvo"/>
                <a:ea typeface="Arvo"/>
                <a:cs typeface="Arvo"/>
                <a:sym typeface="Arvo"/>
              </a:rPr>
              <a:t>Autorizaciones Ambientales Especiales (AAE) para reforestación de plantaciones anteriores a noviembre 2005. (</a:t>
            </a:r>
            <a:r>
              <a:rPr b="0" i="0" lang="en" sz="1400" u="none" cap="none" strike="noStrike">
                <a:solidFill>
                  <a:schemeClr val="accent6"/>
                </a:solidFill>
                <a:highlight>
                  <a:srgbClr val="FFFF00"/>
                </a:highlight>
                <a:latin typeface="Arvo"/>
                <a:ea typeface="Arvo"/>
                <a:cs typeface="Arvo"/>
                <a:sym typeface="Arvo"/>
              </a:rPr>
              <a:t>A partir de enero 2023- Art 16</a:t>
            </a:r>
            <a:r>
              <a:rPr b="0" i="0" lang="en" sz="1400" u="none" cap="none" strike="noStrike">
                <a:solidFill>
                  <a:schemeClr val="accent6"/>
                </a:solidFill>
                <a:latin typeface="Arvo"/>
                <a:ea typeface="Arvo"/>
                <a:cs typeface="Arvo"/>
                <a:sym typeface="Arvo"/>
              </a:rPr>
              <a: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1" i="0" sz="1600" u="sng" cap="none" strike="noStrike">
              <a:solidFill>
                <a:schemeClr val="accent1"/>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t/>
            </a:r>
            <a:endParaRPr b="1" i="0" sz="1600" u="sng" cap="none" strike="noStrike">
              <a:solidFill>
                <a:schemeClr val="accent1"/>
              </a:solidFill>
              <a:latin typeface="Arvo"/>
              <a:ea typeface="Arvo"/>
              <a:cs typeface="Arvo"/>
              <a:sym typeface="Arvo"/>
            </a:endParaRPr>
          </a:p>
        </p:txBody>
      </p:sp>
      <p:sp>
        <p:nvSpPr>
          <p:cNvPr id="413" name="Google Shape;413;g1f7bff2d304_0_26"/>
          <p:cNvSpPr txBox="1"/>
          <p:nvPr>
            <p:ph type="ctrTitle"/>
          </p:nvPr>
        </p:nvSpPr>
        <p:spPr>
          <a:xfrm>
            <a:off x="500332" y="-52388"/>
            <a:ext cx="8427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333644"/>
              </a:buClr>
              <a:buSzPts val="2800"/>
              <a:buFont typeface="Palanquin Dark"/>
              <a:buNone/>
            </a:pPr>
            <a:r>
              <a:rPr lang="en" sz="2800">
                <a:solidFill>
                  <a:srgbClr val="333644"/>
                </a:solidFill>
                <a:latin typeface="Anton"/>
                <a:ea typeface="Anton"/>
                <a:cs typeface="Anton"/>
                <a:sym typeface="Anton"/>
              </a:rPr>
              <a:t>POLÍTICA </a:t>
            </a:r>
            <a:r>
              <a:rPr lang="en" sz="2800">
                <a:solidFill>
                  <a:schemeClr val="accent1"/>
                </a:solidFill>
                <a:latin typeface="Anton"/>
                <a:ea typeface="Anton"/>
                <a:cs typeface="Anton"/>
                <a:sym typeface="Anton"/>
              </a:rPr>
              <a:t>AMBIENTAL (Caso Forestal)- Evolución Normativa </a:t>
            </a:r>
            <a:endParaRPr/>
          </a:p>
        </p:txBody>
      </p:sp>
      <p:sp>
        <p:nvSpPr>
          <p:cNvPr id="414" name="Google Shape;414;g1f7bff2d304_0_26"/>
          <p:cNvSpPr/>
          <p:nvPr/>
        </p:nvSpPr>
        <p:spPr>
          <a:xfrm>
            <a:off x="1049428" y="1671185"/>
            <a:ext cx="891600" cy="181200"/>
          </a:xfrm>
          <a:prstGeom prst="chevron">
            <a:avLst>
              <a:gd fmla="val 50000" name="adj"/>
            </a:avLst>
          </a:prstGeom>
          <a:solidFill>
            <a:schemeClr val="accent1"/>
          </a:solidFill>
          <a:ln cap="flat" cmpd="sng" w="25400">
            <a:solidFill>
              <a:srgbClr val="AF6E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644"/>
        </a:solidFill>
      </p:bgPr>
    </p:bg>
    <p:spTree>
      <p:nvGrpSpPr>
        <p:cNvPr id="418" name="Shape 418"/>
        <p:cNvGrpSpPr/>
        <p:nvPr/>
      </p:nvGrpSpPr>
      <p:grpSpPr>
        <a:xfrm>
          <a:off x="0" y="0"/>
          <a:ext cx="0" cy="0"/>
          <a:chOff x="0" y="0"/>
          <a:chExt cx="0" cy="0"/>
        </a:xfrm>
      </p:grpSpPr>
      <p:sp>
        <p:nvSpPr>
          <p:cNvPr id="419" name="Google Shape;419;p31"/>
          <p:cNvSpPr txBox="1"/>
          <p:nvPr>
            <p:ph idx="1" type="body"/>
          </p:nvPr>
        </p:nvSpPr>
        <p:spPr>
          <a:xfrm>
            <a:off x="588433" y="776288"/>
            <a:ext cx="8428007" cy="4100512"/>
          </a:xfrm>
          <a:prstGeom prst="rect">
            <a:avLst/>
          </a:prstGeom>
          <a:noFill/>
          <a:ln>
            <a:noFill/>
          </a:ln>
        </p:spPr>
        <p:txBody>
          <a:bodyPr anchorCtr="0" anchor="t" bIns="91425" lIns="91425" spcFirstLastPara="1" rIns="91425" wrap="square" tIns="91425">
            <a:noAutofit/>
          </a:bodyPr>
          <a:lstStyle/>
          <a:p>
            <a:pPr indent="-228600" lvl="0" marL="457200" rtl="0" algn="just">
              <a:lnSpc>
                <a:spcPct val="100000"/>
              </a:lnSpc>
              <a:spcBef>
                <a:spcPts val="0"/>
              </a:spcBef>
              <a:spcAft>
                <a:spcPts val="0"/>
              </a:spcAft>
              <a:buSzPts val="1400"/>
              <a:buNone/>
            </a:pPr>
            <a:r>
              <a:t/>
            </a:r>
            <a:endParaRPr sz="1600"/>
          </a:p>
          <a:p>
            <a:pPr indent="-457200" lvl="1" marL="457200" marR="0" rtl="0" algn="just">
              <a:lnSpc>
                <a:spcPct val="115000"/>
              </a:lnSpc>
              <a:spcBef>
                <a:spcPts val="0"/>
              </a:spcBef>
              <a:spcAft>
                <a:spcPts val="0"/>
              </a:spcAft>
              <a:buClr>
                <a:srgbClr val="000000"/>
              </a:buClr>
              <a:buSzPts val="1100"/>
              <a:buFont typeface="Arial"/>
              <a:buNone/>
            </a:pPr>
            <a:r>
              <a:rPr b="1" i="0" lang="en" sz="1600" u="sng" cap="none" strike="noStrike">
                <a:solidFill>
                  <a:srgbClr val="D37D6B"/>
                </a:solidFill>
                <a:latin typeface="Arvo"/>
                <a:ea typeface="Arvo"/>
                <a:cs typeface="Arvo"/>
                <a:sym typeface="Arvo"/>
              </a:rPr>
              <a:t>Reglamentación interna S/N 2009</a:t>
            </a:r>
            <a:r>
              <a:rPr b="0" i="0" lang="en" sz="1600" u="none" cap="none" strike="noStrike">
                <a:solidFill>
                  <a:schemeClr val="accent4"/>
                </a:solidFill>
                <a:latin typeface="Arvo"/>
                <a:ea typeface="Arvo"/>
                <a:cs typeface="Arvo"/>
                <a:sym typeface="Arvo"/>
              </a:rPr>
              <a:t>. </a:t>
            </a:r>
            <a:r>
              <a:rPr b="0" i="0" lang="en" sz="1600" u="none" cap="none" strike="noStrike">
                <a:solidFill>
                  <a:schemeClr val="dk1"/>
                </a:solidFill>
                <a:latin typeface="Arvo"/>
                <a:ea typeface="Arvo"/>
                <a:cs typeface="Arvo"/>
                <a:sym typeface="Arvo"/>
              </a:rPr>
              <a:t>Guía Solicitud Autorización Ambiental Previa SAAP-  2009</a:t>
            </a:r>
            <a:endParaRPr sz="2000">
              <a:solidFill>
                <a:schemeClr val="dk1"/>
              </a:solidFill>
            </a:endParaRPr>
          </a:p>
          <a:p>
            <a:pPr indent="0" lvl="0" marL="0" marR="0" rtl="0" algn="just">
              <a:lnSpc>
                <a:spcPct val="115000"/>
              </a:lnSpc>
              <a:spcBef>
                <a:spcPts val="0"/>
              </a:spcBef>
              <a:spcAft>
                <a:spcPts val="0"/>
              </a:spcAft>
              <a:buClr>
                <a:srgbClr val="000000"/>
              </a:buClr>
              <a:buSzPts val="1100"/>
              <a:buFont typeface="Arial"/>
              <a:buNone/>
            </a:pPr>
            <a:r>
              <a:rPr b="1" lang="en" sz="1600" u="sng">
                <a:solidFill>
                  <a:srgbClr val="D37D6B"/>
                </a:solidFill>
                <a:latin typeface="Arvo"/>
                <a:ea typeface="Arvo"/>
                <a:cs typeface="Arvo"/>
                <a:sym typeface="Arvo"/>
              </a:rPr>
              <a:t>Resolución MVOTMA 1355/016</a:t>
            </a:r>
            <a:r>
              <a:rPr b="1" lang="en" sz="1600" u="sng">
                <a:solidFill>
                  <a:schemeClr val="accent1"/>
                </a:solidFill>
                <a:latin typeface="Arvo"/>
                <a:ea typeface="Arvo"/>
                <a:cs typeface="Arvo"/>
                <a:sym typeface="Arvo"/>
              </a:rPr>
              <a:t>: </a:t>
            </a:r>
            <a:r>
              <a:rPr lang="en" sz="1600">
                <a:solidFill>
                  <a:schemeClr val="dk1"/>
                </a:solidFill>
                <a:latin typeface="Arvo"/>
                <a:ea typeface="Arvo"/>
                <a:cs typeface="Arvo"/>
                <a:sym typeface="Arvo"/>
              </a:rPr>
              <a:t>Aprobación Guía “PAUTAS PARA LA GESTION AMBIENTAL FORESTAL”</a:t>
            </a:r>
            <a:endParaRPr b="1" sz="1600" u="sng">
              <a:solidFill>
                <a:schemeClr val="dk1"/>
              </a:solidFill>
              <a:latin typeface="Arvo"/>
              <a:ea typeface="Arvo"/>
              <a:cs typeface="Arvo"/>
              <a:sym typeface="Arvo"/>
            </a:endParaRPr>
          </a:p>
          <a:p>
            <a:pPr indent="0" lvl="0" marL="0" marR="0" rtl="0" algn="just">
              <a:lnSpc>
                <a:spcPct val="115000"/>
              </a:lnSpc>
              <a:spcBef>
                <a:spcPts val="0"/>
              </a:spcBef>
              <a:spcAft>
                <a:spcPts val="0"/>
              </a:spcAft>
              <a:buClr>
                <a:srgbClr val="000000"/>
              </a:buClr>
              <a:buSzPts val="1100"/>
              <a:buFont typeface="Arial"/>
              <a:buNone/>
            </a:pPr>
            <a:r>
              <a:rPr b="1" lang="en" sz="1600" u="sng">
                <a:solidFill>
                  <a:srgbClr val="D37D6B"/>
                </a:solidFill>
                <a:latin typeface="Arvo"/>
                <a:ea typeface="Arvo"/>
                <a:cs typeface="Arvo"/>
                <a:sym typeface="Arvo"/>
              </a:rPr>
              <a:t>Reglamentación interna S/N: </a:t>
            </a:r>
            <a:r>
              <a:rPr lang="en" sz="1600">
                <a:solidFill>
                  <a:schemeClr val="dk1"/>
                </a:solidFill>
                <a:latin typeface="Arvo"/>
                <a:ea typeface="Arvo"/>
                <a:cs typeface="Arvo"/>
                <a:sym typeface="Arvo"/>
              </a:rPr>
              <a:t>Pautas o criterios de evaluación proyectos forestales 2017/2022</a:t>
            </a:r>
            <a:endParaRPr sz="1600">
              <a:solidFill>
                <a:schemeClr val="dk1"/>
              </a:solidFill>
              <a:latin typeface="Arvo"/>
              <a:ea typeface="Arvo"/>
              <a:cs typeface="Arvo"/>
              <a:sym typeface="Arvo"/>
            </a:endParaRPr>
          </a:p>
          <a:p>
            <a:pPr indent="0" lvl="0" marL="0" marR="0" rtl="0" algn="just">
              <a:lnSpc>
                <a:spcPct val="115000"/>
              </a:lnSpc>
              <a:spcBef>
                <a:spcPts val="0"/>
              </a:spcBef>
              <a:spcAft>
                <a:spcPts val="0"/>
              </a:spcAft>
              <a:buClr>
                <a:srgbClr val="000000"/>
              </a:buClr>
              <a:buSzPts val="1100"/>
              <a:buFont typeface="Arial"/>
              <a:buNone/>
            </a:pPr>
            <a:r>
              <a:t/>
            </a:r>
            <a:endParaRPr sz="1600"/>
          </a:p>
          <a:p>
            <a:pPr indent="0" lvl="0" marL="457200" rtl="0" algn="just">
              <a:lnSpc>
                <a:spcPct val="100000"/>
              </a:lnSpc>
              <a:spcBef>
                <a:spcPts val="0"/>
              </a:spcBef>
              <a:spcAft>
                <a:spcPts val="0"/>
              </a:spcAft>
              <a:buSzPts val="1200"/>
              <a:buFont typeface="Arvo"/>
              <a:buNone/>
            </a:pPr>
            <a:r>
              <a:rPr lang="en" sz="1600"/>
              <a:t>CRITERIOS PARA LA CLASIFICACIÓN DE PROYECTOS FORESTALES</a:t>
            </a:r>
            <a:endParaRPr sz="1600"/>
          </a:p>
          <a:p>
            <a:pPr indent="0" lvl="0" marL="457200" rtl="0" algn="just">
              <a:lnSpc>
                <a:spcPct val="100000"/>
              </a:lnSpc>
              <a:spcBef>
                <a:spcPts val="0"/>
              </a:spcBef>
              <a:spcAft>
                <a:spcPts val="0"/>
              </a:spcAft>
              <a:buSzPts val="1200"/>
              <a:buFont typeface="Arvo"/>
              <a:buNone/>
            </a:pPr>
            <a:r>
              <a:t/>
            </a:r>
            <a:endParaRPr sz="1600"/>
          </a:p>
          <a:p>
            <a:pPr indent="-317500" lvl="0" marL="457200" rtl="0" algn="just">
              <a:lnSpc>
                <a:spcPct val="100000"/>
              </a:lnSpc>
              <a:spcBef>
                <a:spcPts val="0"/>
              </a:spcBef>
              <a:spcAft>
                <a:spcPts val="0"/>
              </a:spcAft>
              <a:buSzPts val="1400"/>
              <a:buChar char="●"/>
            </a:pPr>
            <a:r>
              <a:rPr lang="en" sz="1600" u="sng"/>
              <a:t>DO-EIA 20 _Aplicacion_de_Criterios_en_Clasificaciony_AAP_Forestales</a:t>
            </a:r>
            <a:endParaRPr sz="1600" u="sng"/>
          </a:p>
          <a:p>
            <a:pPr indent="-317500" lvl="0" marL="457200" rtl="0" algn="just">
              <a:lnSpc>
                <a:spcPct val="100000"/>
              </a:lnSpc>
              <a:spcBef>
                <a:spcPts val="0"/>
              </a:spcBef>
              <a:spcAft>
                <a:spcPts val="0"/>
              </a:spcAft>
              <a:buSzPts val="1400"/>
              <a:buChar char="●"/>
            </a:pPr>
            <a:r>
              <a:rPr lang="en" sz="1600" u="sng"/>
              <a:t>Resolución 255/2022- Criterios actuales de evaluación.</a:t>
            </a:r>
            <a:endParaRPr sz="1600" u="sng"/>
          </a:p>
          <a:p>
            <a:pPr indent="-330200" lvl="0" marL="457200" rtl="0" algn="just">
              <a:lnSpc>
                <a:spcPct val="100000"/>
              </a:lnSpc>
              <a:spcBef>
                <a:spcPts val="0"/>
              </a:spcBef>
              <a:spcAft>
                <a:spcPts val="0"/>
              </a:spcAft>
              <a:buSzPts val="1600"/>
              <a:buChar char="●"/>
            </a:pPr>
            <a:r>
              <a:rPr lang="en" sz="1600" u="sng"/>
              <a:t>IT-EIA-009-00  Registro ambiental de plantaciones forestales </a:t>
            </a:r>
            <a:endParaRPr sz="1600" u="sng"/>
          </a:p>
          <a:p>
            <a:pPr indent="0" lvl="0" marL="0" rtl="0" algn="l">
              <a:lnSpc>
                <a:spcPct val="115000"/>
              </a:lnSpc>
              <a:spcBef>
                <a:spcPts val="1600"/>
              </a:spcBef>
              <a:spcAft>
                <a:spcPts val="1600"/>
              </a:spcAft>
              <a:buSzPts val="1200"/>
              <a:buFont typeface="Arvo"/>
              <a:buNone/>
            </a:pPr>
            <a:r>
              <a:t/>
            </a:r>
            <a:endParaRPr/>
          </a:p>
        </p:txBody>
      </p:sp>
      <p:sp>
        <p:nvSpPr>
          <p:cNvPr id="420" name="Google Shape;420;p31"/>
          <p:cNvSpPr txBox="1"/>
          <p:nvPr>
            <p:ph type="ctrTitle"/>
          </p:nvPr>
        </p:nvSpPr>
        <p:spPr>
          <a:xfrm>
            <a:off x="588434" y="0"/>
            <a:ext cx="8428008" cy="6556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333644"/>
              </a:buClr>
              <a:buSzPts val="2800"/>
              <a:buFont typeface="Palanquin Dark"/>
              <a:buNone/>
            </a:pPr>
            <a:r>
              <a:rPr lang="en" sz="2800">
                <a:solidFill>
                  <a:schemeClr val="dk1"/>
                </a:solidFill>
                <a:latin typeface="Anton"/>
                <a:ea typeface="Anton"/>
                <a:cs typeface="Anton"/>
                <a:sym typeface="Anton"/>
              </a:rPr>
              <a:t>POLÍTICA </a:t>
            </a:r>
            <a:r>
              <a:rPr lang="en" sz="2800">
                <a:solidFill>
                  <a:schemeClr val="accent1"/>
                </a:solidFill>
                <a:latin typeface="Anton"/>
                <a:ea typeface="Anton"/>
                <a:cs typeface="Anton"/>
                <a:sym typeface="Anton"/>
              </a:rPr>
              <a:t>AMBIENTAL (Caso Forestal) REGLAMENTACIONES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
          <p:cNvSpPr txBox="1"/>
          <p:nvPr>
            <p:ph type="ctrTitle"/>
          </p:nvPr>
        </p:nvSpPr>
        <p:spPr>
          <a:xfrm>
            <a:off x="730759" y="1279261"/>
            <a:ext cx="5476717" cy="3400954"/>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a:t>
            </a:r>
            <a:br>
              <a:rPr lang="en" sz="5700">
                <a:solidFill>
                  <a:schemeClr val="accent1"/>
                </a:solidFill>
                <a:latin typeface="Anton"/>
                <a:ea typeface="Anton"/>
                <a:cs typeface="Anton"/>
                <a:sym typeface="Anton"/>
              </a:rPr>
            </a:br>
            <a:r>
              <a:rPr lang="en" sz="4500">
                <a:solidFill>
                  <a:srgbClr val="333644"/>
                </a:solidFill>
              </a:rPr>
              <a:t>Ordenamiento Territorial</a:t>
            </a:r>
            <a:endParaRPr sz="7900">
              <a:solidFill>
                <a:schemeClr val="accent1"/>
              </a:solidFill>
              <a:latin typeface="Anton"/>
              <a:ea typeface="Anton"/>
              <a:cs typeface="Anton"/>
              <a:sym typeface="Anton"/>
            </a:endParaRPr>
          </a:p>
        </p:txBody>
      </p:sp>
      <p:sp>
        <p:nvSpPr>
          <p:cNvPr id="426" name="Google Shape;426;p1"/>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03.</a:t>
            </a:r>
            <a:endParaRPr/>
          </a:p>
        </p:txBody>
      </p:sp>
      <p:grpSp>
        <p:nvGrpSpPr>
          <p:cNvPr id="427" name="Google Shape;427;p1"/>
          <p:cNvGrpSpPr/>
          <p:nvPr/>
        </p:nvGrpSpPr>
        <p:grpSpPr>
          <a:xfrm>
            <a:off x="4799013" y="539750"/>
            <a:ext cx="3859212" cy="4068763"/>
            <a:chOff x="4799050" y="388637"/>
            <a:chExt cx="3859836" cy="4069059"/>
          </a:xfrm>
        </p:grpSpPr>
        <p:sp>
          <p:nvSpPr>
            <p:cNvPr id="428" name="Google Shape;428;p1"/>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1"/>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1"/>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1"/>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1"/>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1"/>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1"/>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1"/>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1"/>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1"/>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1"/>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1"/>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1"/>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1"/>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1"/>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1"/>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1"/>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1"/>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1"/>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1"/>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1"/>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1"/>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1"/>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1"/>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24"/>
          <p:cNvSpPr txBox="1"/>
          <p:nvPr>
            <p:ph idx="1" type="body"/>
          </p:nvPr>
        </p:nvSpPr>
        <p:spPr>
          <a:xfrm>
            <a:off x="584200" y="590021"/>
            <a:ext cx="8372973" cy="4329111"/>
          </a:xfrm>
          <a:prstGeom prst="rect">
            <a:avLst/>
          </a:prstGeom>
          <a:noFill/>
          <a:ln>
            <a:noFill/>
          </a:ln>
        </p:spPr>
        <p:txBody>
          <a:bodyPr anchorCtr="0" anchor="t" bIns="91425" lIns="91425" spcFirstLastPara="1" rIns="91425" wrap="square" tIns="91425">
            <a:noAutofit/>
          </a:bodyPr>
          <a:lstStyle/>
          <a:p>
            <a:pPr indent="-228600" lvl="0" marL="457200" rtl="0" algn="just">
              <a:lnSpc>
                <a:spcPct val="100000"/>
              </a:lnSpc>
              <a:spcBef>
                <a:spcPts val="0"/>
              </a:spcBef>
              <a:spcAft>
                <a:spcPts val="0"/>
              </a:spcAft>
              <a:buSzPts val="1400"/>
              <a:buNone/>
            </a:pPr>
            <a:r>
              <a:t/>
            </a:r>
            <a:endParaRPr sz="1600"/>
          </a:p>
          <a:p>
            <a:pPr indent="-304800" lvl="0" marL="457200" rtl="0" algn="just">
              <a:lnSpc>
                <a:spcPct val="115000"/>
              </a:lnSpc>
              <a:spcBef>
                <a:spcPts val="0"/>
              </a:spcBef>
              <a:spcAft>
                <a:spcPts val="0"/>
              </a:spcAft>
              <a:buSzPts val="1200"/>
              <a:buChar char="●"/>
            </a:pPr>
            <a:r>
              <a:rPr lang="en" sz="2400"/>
              <a:t>LEY</a:t>
            </a:r>
            <a:r>
              <a:rPr b="0" i="0" lang="en" sz="1800" u="none" strike="noStrike">
                <a:latin typeface="Times"/>
                <a:ea typeface="Times"/>
                <a:cs typeface="Times"/>
                <a:sym typeface="Times"/>
              </a:rPr>
              <a:t> </a:t>
            </a:r>
            <a:r>
              <a:rPr lang="en" sz="2400"/>
              <a:t>Nro. 18.308:  </a:t>
            </a:r>
            <a:r>
              <a:rPr lang="en" sz="1600"/>
              <a:t>de fecha 18 de junio del 2008 establece el marco regulador general para el ordenamiento territorial y desarrollo sostenible en el territorio nacional</a:t>
            </a:r>
            <a:endParaRPr/>
          </a:p>
          <a:p>
            <a:pPr indent="-304800" lvl="0" marL="457200" rtl="0" algn="just">
              <a:lnSpc>
                <a:spcPct val="115000"/>
              </a:lnSpc>
              <a:spcBef>
                <a:spcPts val="0"/>
              </a:spcBef>
              <a:spcAft>
                <a:spcPts val="0"/>
              </a:spcAft>
              <a:buSzPts val="1200"/>
              <a:buChar char="●"/>
            </a:pPr>
            <a:r>
              <a:rPr b="0" i="0" lang="en" sz="1600" u="none" strike="noStrike">
                <a:latin typeface="Arvo"/>
                <a:ea typeface="Arvo"/>
                <a:cs typeface="Arvo"/>
                <a:sym typeface="Arvo"/>
              </a:rPr>
              <a:t>Competencia del Gobierno Departamental</a:t>
            </a:r>
            <a:r>
              <a:rPr b="0" i="0" lang="en" sz="1400" u="none" strike="noStrike">
                <a:latin typeface="Arvo"/>
                <a:ea typeface="Arvo"/>
                <a:cs typeface="Arvo"/>
                <a:sym typeface="Arvo"/>
              </a:rPr>
              <a:t>: </a:t>
            </a:r>
            <a:endParaRPr/>
          </a:p>
          <a:p>
            <a:pPr indent="-304800" lvl="1" marL="914400" rtl="0" algn="just">
              <a:lnSpc>
                <a:spcPct val="115000"/>
              </a:lnSpc>
              <a:spcBef>
                <a:spcPts val="1600"/>
              </a:spcBef>
              <a:spcAft>
                <a:spcPts val="0"/>
              </a:spcAft>
              <a:buSzPts val="1200"/>
              <a:buChar char="○"/>
            </a:pPr>
            <a:r>
              <a:rPr b="0" i="0" lang="en" u="none" strike="noStrike">
                <a:latin typeface="Arvo"/>
                <a:ea typeface="Arvo"/>
                <a:cs typeface="Arvo"/>
                <a:sym typeface="Arvo"/>
              </a:rPr>
              <a:t>la categorización del suelo , </a:t>
            </a:r>
            <a:endParaRPr/>
          </a:p>
          <a:p>
            <a:pPr indent="-304800" lvl="1" marL="914400" rtl="0" algn="just">
              <a:lnSpc>
                <a:spcPct val="115000"/>
              </a:lnSpc>
              <a:spcBef>
                <a:spcPts val="1600"/>
              </a:spcBef>
              <a:spcAft>
                <a:spcPts val="0"/>
              </a:spcAft>
              <a:buSzPts val="1200"/>
              <a:buChar char="○"/>
            </a:pPr>
            <a:r>
              <a:rPr lang="en">
                <a:latin typeface="Arvo"/>
                <a:ea typeface="Arvo"/>
                <a:cs typeface="Arvo"/>
                <a:sym typeface="Arvo"/>
              </a:rPr>
              <a:t>e</a:t>
            </a:r>
            <a:r>
              <a:rPr b="0" i="0" lang="en" u="none" strike="noStrike">
                <a:latin typeface="Arvo"/>
                <a:ea typeface="Arvo"/>
                <a:cs typeface="Arvo"/>
                <a:sym typeface="Arvo"/>
              </a:rPr>
              <a:t>stablecer y aplicar regulaciones territoriales sobre usos , fraccionamientos, urbanización , edificación, demolición , conservación , protección del suelo y Policía territorial.</a:t>
            </a:r>
            <a:endParaRPr>
              <a:latin typeface="Arvo"/>
              <a:ea typeface="Arvo"/>
              <a:cs typeface="Arvo"/>
              <a:sym typeface="Arvo"/>
            </a:endParaRPr>
          </a:p>
          <a:p>
            <a:pPr indent="-317500" lvl="0" marL="457200" rtl="0" algn="just">
              <a:lnSpc>
                <a:spcPct val="100000"/>
              </a:lnSpc>
              <a:spcBef>
                <a:spcPts val="0"/>
              </a:spcBef>
              <a:spcAft>
                <a:spcPts val="0"/>
              </a:spcAft>
              <a:buSzPts val="1400"/>
              <a:buChar char="●"/>
            </a:pPr>
            <a:r>
              <a:rPr lang="en" sz="1600"/>
              <a:t>Se elaboran</a:t>
            </a:r>
            <a:endParaRPr/>
          </a:p>
          <a:p>
            <a:pPr indent="0" lvl="0" marL="139700" rtl="0" algn="just">
              <a:lnSpc>
                <a:spcPct val="100000"/>
              </a:lnSpc>
              <a:spcBef>
                <a:spcPts val="0"/>
              </a:spcBef>
              <a:spcAft>
                <a:spcPts val="0"/>
              </a:spcAft>
              <a:buSzPts val="1400"/>
              <a:buNone/>
            </a:pPr>
            <a:r>
              <a:t/>
            </a:r>
            <a:endParaRPr sz="1600"/>
          </a:p>
          <a:p>
            <a:pPr indent="-317500" lvl="1" marL="914400" rtl="0" algn="just">
              <a:lnSpc>
                <a:spcPct val="100000"/>
              </a:lnSpc>
              <a:spcBef>
                <a:spcPts val="0"/>
              </a:spcBef>
              <a:spcAft>
                <a:spcPts val="0"/>
              </a:spcAft>
              <a:buSzPts val="1400"/>
              <a:buChar char="●"/>
            </a:pPr>
            <a:r>
              <a:rPr lang="en"/>
              <a:t>DIRECTRICES DEPARTAMENTALES ORDENAMIENTO TERRITORIAL (instrumentos de ordenamiento)</a:t>
            </a:r>
            <a:endParaRPr/>
          </a:p>
          <a:p>
            <a:pPr indent="-317500" lvl="1" marL="914400" rtl="0" algn="just">
              <a:lnSpc>
                <a:spcPct val="100000"/>
              </a:lnSpc>
              <a:spcBef>
                <a:spcPts val="0"/>
              </a:spcBef>
              <a:spcAft>
                <a:spcPts val="0"/>
              </a:spcAft>
              <a:buSzPts val="1400"/>
              <a:buChar char="●"/>
            </a:pPr>
            <a:r>
              <a:rPr lang="en"/>
              <a:t>DIRECTRICES NACIONALES y REGIONALES ORDENAMIENTO TERRITORIAL</a:t>
            </a:r>
            <a:endParaRPr/>
          </a:p>
          <a:p>
            <a:pPr indent="0" lvl="0" marL="139700" rtl="0" algn="just">
              <a:lnSpc>
                <a:spcPct val="100000"/>
              </a:lnSpc>
              <a:spcBef>
                <a:spcPts val="0"/>
              </a:spcBef>
              <a:spcAft>
                <a:spcPts val="0"/>
              </a:spcAft>
              <a:buSzPts val="1400"/>
              <a:buNone/>
            </a:pPr>
            <a:r>
              <a:t/>
            </a:r>
            <a:endParaRPr sz="1600"/>
          </a:p>
          <a:p>
            <a:pPr indent="-228600" lvl="0" marL="457200" rtl="0" algn="just">
              <a:lnSpc>
                <a:spcPct val="100000"/>
              </a:lnSpc>
              <a:spcBef>
                <a:spcPts val="0"/>
              </a:spcBef>
              <a:spcAft>
                <a:spcPts val="0"/>
              </a:spcAft>
              <a:buSzPts val="1400"/>
              <a:buNone/>
            </a:pPr>
            <a:r>
              <a:t/>
            </a:r>
            <a:endParaRPr sz="1600"/>
          </a:p>
        </p:txBody>
      </p:sp>
      <p:sp>
        <p:nvSpPr>
          <p:cNvPr id="457" name="Google Shape;457;p24"/>
          <p:cNvSpPr txBox="1"/>
          <p:nvPr>
            <p:ph type="ctrTitle"/>
          </p:nvPr>
        </p:nvSpPr>
        <p:spPr>
          <a:xfrm>
            <a:off x="1001284" y="120788"/>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800"/>
              <a:buNone/>
            </a:pPr>
            <a:r>
              <a:rPr lang="en"/>
              <a:t>Ley de Ordenamiento Territorial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1" name="Shape 461"/>
        <p:cNvGrpSpPr/>
        <p:nvPr/>
      </p:nvGrpSpPr>
      <p:grpSpPr>
        <a:xfrm>
          <a:off x="0" y="0"/>
          <a:ext cx="0" cy="0"/>
          <a:chOff x="0" y="0"/>
          <a:chExt cx="0" cy="0"/>
        </a:xfrm>
      </p:grpSpPr>
      <p:sp>
        <p:nvSpPr>
          <p:cNvPr id="462" name="Google Shape;462;p10"/>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04.</a:t>
            </a:r>
            <a:endParaRPr/>
          </a:p>
        </p:txBody>
      </p:sp>
      <p:grpSp>
        <p:nvGrpSpPr>
          <p:cNvPr id="463" name="Google Shape;463;p10"/>
          <p:cNvGrpSpPr/>
          <p:nvPr/>
        </p:nvGrpSpPr>
        <p:grpSpPr>
          <a:xfrm>
            <a:off x="4799013" y="539750"/>
            <a:ext cx="3859212" cy="4068763"/>
            <a:chOff x="4799050" y="388637"/>
            <a:chExt cx="3859836" cy="4069059"/>
          </a:xfrm>
        </p:grpSpPr>
        <p:sp>
          <p:nvSpPr>
            <p:cNvPr id="464" name="Google Shape;464;p10"/>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10"/>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10"/>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10"/>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10"/>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10"/>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10"/>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10"/>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10"/>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10"/>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10"/>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10"/>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10"/>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10"/>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10"/>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10"/>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10"/>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10"/>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10"/>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10"/>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10"/>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10"/>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10"/>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10"/>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8" name="Google Shape;488;p10"/>
          <p:cNvSpPr txBox="1"/>
          <p:nvPr>
            <p:ph type="ctrTitle"/>
          </p:nvPr>
        </p:nvSpPr>
        <p:spPr>
          <a:xfrm>
            <a:off x="712788" y="1433513"/>
            <a:ext cx="7277100" cy="240506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 – Gestion de RRNN</a:t>
            </a:r>
            <a:br>
              <a:rPr lang="en" sz="5700">
                <a:solidFill>
                  <a:schemeClr val="accent1"/>
                </a:solidFill>
                <a:latin typeface="Anton"/>
                <a:ea typeface="Anton"/>
                <a:cs typeface="Anton"/>
                <a:sym typeface="Anton"/>
              </a:rPr>
            </a:br>
            <a:r>
              <a:rPr lang="en" sz="4500">
                <a:solidFill>
                  <a:srgbClr val="333644"/>
                </a:solidFill>
                <a:latin typeface="Anton"/>
                <a:ea typeface="Anton"/>
                <a:cs typeface="Anton"/>
                <a:sym typeface="Anton"/>
              </a:rPr>
              <a:t>AGUA</a:t>
            </a:r>
            <a:endParaRPr sz="7900">
              <a:solidFill>
                <a:schemeClr val="accent1"/>
              </a:solidFill>
              <a:latin typeface="Anton"/>
              <a:ea typeface="Anton"/>
              <a:cs typeface="Anton"/>
              <a:sym typeface="Anto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2" name="Shape 492"/>
        <p:cNvGrpSpPr/>
        <p:nvPr/>
      </p:nvGrpSpPr>
      <p:grpSpPr>
        <a:xfrm>
          <a:off x="0" y="0"/>
          <a:ext cx="0" cy="0"/>
          <a:chOff x="0" y="0"/>
          <a:chExt cx="0" cy="0"/>
        </a:xfrm>
      </p:grpSpPr>
      <p:grpSp>
        <p:nvGrpSpPr>
          <p:cNvPr id="493" name="Google Shape;493;p11"/>
          <p:cNvGrpSpPr/>
          <p:nvPr/>
        </p:nvGrpSpPr>
        <p:grpSpPr>
          <a:xfrm>
            <a:off x="936625" y="698500"/>
            <a:ext cx="7843838" cy="4243388"/>
            <a:chOff x="936250" y="699275"/>
            <a:chExt cx="7844175" cy="4242675"/>
          </a:xfrm>
        </p:grpSpPr>
        <p:sp>
          <p:nvSpPr>
            <p:cNvPr id="494" name="Google Shape;494;p11"/>
            <p:cNvSpPr/>
            <p:nvPr/>
          </p:nvSpPr>
          <p:spPr>
            <a:xfrm>
              <a:off x="936250" y="699275"/>
              <a:ext cx="1073700" cy="10737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11"/>
            <p:cNvSpPr/>
            <p:nvPr/>
          </p:nvSpPr>
          <p:spPr>
            <a:xfrm>
              <a:off x="8195425" y="4356950"/>
              <a:ext cx="585000" cy="5850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6" name="Google Shape;496;p11"/>
          <p:cNvGrpSpPr/>
          <p:nvPr/>
        </p:nvGrpSpPr>
        <p:grpSpPr>
          <a:xfrm>
            <a:off x="712788" y="992188"/>
            <a:ext cx="8013700" cy="2987675"/>
            <a:chOff x="1497796" y="1589925"/>
            <a:chExt cx="6384301" cy="2988375"/>
          </a:xfrm>
        </p:grpSpPr>
        <p:sp>
          <p:nvSpPr>
            <p:cNvPr id="497" name="Google Shape;497;p11"/>
            <p:cNvSpPr/>
            <p:nvPr/>
          </p:nvSpPr>
          <p:spPr>
            <a:xfrm>
              <a:off x="1497796" y="1589925"/>
              <a:ext cx="6384301" cy="616094"/>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457200" marR="0" rtl="0" algn="just">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vo"/>
                <a:ea typeface="Arvo"/>
                <a:cs typeface="Arvo"/>
                <a:sym typeface="Arvo"/>
              </a:endParaRPr>
            </a:p>
            <a:p>
              <a:pPr indent="0" lvl="0" marL="457200" marR="0" rtl="0" algn="just">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vo"/>
                  <a:ea typeface="Arvo"/>
                  <a:cs typeface="Arvo"/>
                  <a:sym typeface="Arvo"/>
                </a:rPr>
                <a:t>Promulgación de la </a:t>
              </a:r>
              <a:r>
                <a:rPr b="0" i="0" lang="en" sz="1500" u="sng" cap="none" strike="noStrike">
                  <a:solidFill>
                    <a:schemeClr val="dk1"/>
                  </a:solidFill>
                  <a:latin typeface="Arvo"/>
                  <a:ea typeface="Arvo"/>
                  <a:cs typeface="Arvo"/>
                  <a:sym typeface="Arvo"/>
                </a:rPr>
                <a:t>LEY Nº 18.610 </a:t>
              </a:r>
              <a:r>
                <a:rPr b="0" i="0" lang="en" sz="1500" u="none" cap="none" strike="noStrike">
                  <a:solidFill>
                    <a:schemeClr val="dk1"/>
                  </a:solidFill>
                  <a:latin typeface="Arvo"/>
                  <a:ea typeface="Arvo"/>
                  <a:cs typeface="Arvo"/>
                  <a:sym typeface="Arvo"/>
                </a:rPr>
                <a:t>– 2009, en la cual quedaron establecidos los principios rectores de la actual </a:t>
              </a:r>
              <a:r>
                <a:rPr b="0" i="0" lang="en" sz="1500" u="sng" cap="none" strike="noStrike">
                  <a:solidFill>
                    <a:schemeClr val="dk1"/>
                  </a:solidFill>
                  <a:latin typeface="Arvo"/>
                  <a:ea typeface="Arvo"/>
                  <a:cs typeface="Arvo"/>
                  <a:sym typeface="Arvo"/>
                  <a:hlinkClick r:id="rId3">
                    <a:extLst>
                      <a:ext uri="{A12FA001-AC4F-418D-AE19-62706E023703}">
                        <ahyp:hlinkClr val="tx"/>
                      </a:ext>
                    </a:extLst>
                  </a:hlinkClick>
                </a:rPr>
                <a:t>Política Nacional de Aguas</a:t>
              </a:r>
              <a:r>
                <a:rPr b="0" i="0" lang="en" sz="1500" u="none" cap="none" strike="noStrike">
                  <a:solidFill>
                    <a:schemeClr val="dk1"/>
                  </a:solidFill>
                  <a:latin typeface="Arvo"/>
                  <a:ea typeface="Arvo"/>
                  <a:cs typeface="Arvo"/>
                  <a:sym typeface="Arvo"/>
                </a:rPr>
                <a:t>.</a:t>
              </a:r>
              <a:endParaRPr b="0" i="0" sz="1100" u="none" cap="none" strike="noStrike">
                <a:solidFill>
                  <a:schemeClr val="dk1"/>
                </a:solidFill>
                <a:latin typeface="Arvo"/>
                <a:ea typeface="Arvo"/>
                <a:cs typeface="Arvo"/>
                <a:sym typeface="Arv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vo"/>
                <a:ea typeface="Arvo"/>
                <a:cs typeface="Arvo"/>
                <a:sym typeface="Arvo"/>
              </a:endParaRPr>
            </a:p>
          </p:txBody>
        </p:sp>
        <p:sp>
          <p:nvSpPr>
            <p:cNvPr id="498" name="Google Shape;498;p11"/>
            <p:cNvSpPr/>
            <p:nvPr/>
          </p:nvSpPr>
          <p:spPr>
            <a:xfrm>
              <a:off x="1497796" y="2317170"/>
              <a:ext cx="6384301" cy="806639"/>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b="1" i="0" lang="en" sz="1500" u="none" cap="none" strike="noStrike">
                  <a:solidFill>
                    <a:schemeClr val="accent4"/>
                  </a:solidFill>
                  <a:latin typeface="Arvo"/>
                  <a:ea typeface="Arvo"/>
                  <a:cs typeface="Arvo"/>
                  <a:sym typeface="Arvo"/>
                </a:rPr>
                <a:t>implementar el instrumento de la planificación en la gestión integrada y sustentable de los recursos hídricos, </a:t>
              </a:r>
              <a:r>
                <a:rPr b="1" i="0" lang="en" sz="1500" u="sng" cap="none" strike="noStrike">
                  <a:solidFill>
                    <a:schemeClr val="accent4"/>
                  </a:solidFill>
                  <a:latin typeface="Arvo"/>
                  <a:ea typeface="Arvo"/>
                  <a:cs typeface="Arvo"/>
                  <a:sym typeface="Arvo"/>
                </a:rPr>
                <a:t>por cuenca hidrográfica y por acuífero</a:t>
              </a:r>
              <a:endParaRPr b="0" i="0" sz="1100" u="none" cap="none" strike="noStrike">
                <a:solidFill>
                  <a:schemeClr val="accent4"/>
                </a:solidFill>
                <a:latin typeface="Arvo"/>
                <a:ea typeface="Arvo"/>
                <a:cs typeface="Arvo"/>
                <a:sym typeface="Arvo"/>
              </a:endParaRPr>
            </a:p>
          </p:txBody>
        </p:sp>
        <p:sp>
          <p:nvSpPr>
            <p:cNvPr id="499" name="Google Shape;499;p11"/>
            <p:cNvSpPr/>
            <p:nvPr/>
          </p:nvSpPr>
          <p:spPr>
            <a:xfrm>
              <a:off x="1497796" y="3234960"/>
              <a:ext cx="6384301" cy="616094"/>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b="1" i="0" lang="en" sz="1500" u="none" cap="none" strike="noStrike">
                  <a:solidFill>
                    <a:schemeClr val="accent4"/>
                  </a:solidFill>
                  <a:latin typeface="Arvo"/>
                  <a:ea typeface="Arvo"/>
                  <a:cs typeface="Arvo"/>
                  <a:sym typeface="Arvo"/>
                </a:rPr>
                <a:t>Se crea la figura del Consejo Nacional de Agua, Ambiente y Territorio, en el ámbito del MVOTMA.</a:t>
              </a:r>
              <a:endParaRPr b="0" i="0" sz="1100" u="none" cap="none" strike="noStrike">
                <a:solidFill>
                  <a:schemeClr val="accent4"/>
                </a:solidFill>
                <a:latin typeface="Arvo"/>
                <a:ea typeface="Arvo"/>
                <a:cs typeface="Arvo"/>
                <a:sym typeface="Arvo"/>
              </a:endParaRPr>
            </a:p>
          </p:txBody>
        </p:sp>
        <p:sp>
          <p:nvSpPr>
            <p:cNvPr id="500" name="Google Shape;500;p11"/>
            <p:cNvSpPr/>
            <p:nvPr/>
          </p:nvSpPr>
          <p:spPr>
            <a:xfrm>
              <a:off x="1497796" y="3962206"/>
              <a:ext cx="6384301" cy="616094"/>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600"/>
                <a:buFont typeface="Arial"/>
                <a:buNone/>
              </a:pPr>
              <a:r>
                <a:rPr b="1" i="0" lang="en" sz="1600" u="none" cap="none" strike="noStrike">
                  <a:solidFill>
                    <a:schemeClr val="accent4"/>
                  </a:solidFill>
                  <a:latin typeface="Arvo"/>
                  <a:ea typeface="Arvo"/>
                  <a:cs typeface="Arvo"/>
                  <a:sym typeface="Arvo"/>
                </a:rPr>
                <a:t>Se constituyen los Consejos Regionales de Recursos Hídricos, en el ámbito del MVOTMA.</a:t>
              </a:r>
              <a:endParaRPr b="0" i="0" sz="1200" u="none" cap="none" strike="noStrike">
                <a:solidFill>
                  <a:schemeClr val="accent4"/>
                </a:solidFill>
                <a:latin typeface="Arvo"/>
                <a:ea typeface="Arvo"/>
                <a:cs typeface="Arvo"/>
                <a:sym typeface="Arvo"/>
              </a:endParaRPr>
            </a:p>
          </p:txBody>
        </p:sp>
      </p:grpSp>
      <p:sp>
        <p:nvSpPr>
          <p:cNvPr id="501" name="Google Shape;501;p11"/>
          <p:cNvSpPr txBox="1"/>
          <p:nvPr>
            <p:ph type="ctrTitle"/>
          </p:nvPr>
        </p:nvSpPr>
        <p:spPr>
          <a:xfrm>
            <a:off x="1187450" y="415925"/>
            <a:ext cx="6769100" cy="65405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a:solidFill>
                  <a:srgbClr val="333644"/>
                </a:solidFill>
                <a:latin typeface="Anton"/>
                <a:ea typeface="Anton"/>
                <a:cs typeface="Anton"/>
                <a:sym typeface="Anton"/>
              </a:rPr>
              <a:t>POLÍTICA </a:t>
            </a:r>
            <a:r>
              <a:rPr lang="en">
                <a:solidFill>
                  <a:schemeClr val="accent1"/>
                </a:solidFill>
                <a:latin typeface="Anton"/>
                <a:ea typeface="Anton"/>
                <a:cs typeface="Anton"/>
                <a:sym typeface="Anton"/>
              </a:rPr>
              <a:t>AMBIENTAL- AGUA</a:t>
            </a:r>
            <a:endParaRPr/>
          </a:p>
        </p:txBody>
      </p:sp>
      <p:sp>
        <p:nvSpPr>
          <p:cNvPr id="502" name="Google Shape;502;p11"/>
          <p:cNvSpPr/>
          <p:nvPr/>
        </p:nvSpPr>
        <p:spPr>
          <a:xfrm>
            <a:off x="712788" y="4044950"/>
            <a:ext cx="8013700" cy="808038"/>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1" i="0" lang="en" sz="1400" u="none" cap="none" strike="noStrike">
                <a:solidFill>
                  <a:schemeClr val="accent4"/>
                </a:solidFill>
                <a:latin typeface="Arvo"/>
                <a:ea typeface="Arvo"/>
                <a:cs typeface="Arvo"/>
                <a:sym typeface="Arvo"/>
              </a:rPr>
              <a:t>Se habilita la formación de comisiones de cuencas y de acuíferos para dar sustentabilidad a la gestión local de los recursos naturales y administrar los potenciales conflictos por su uso. </a:t>
            </a:r>
            <a:endParaRPr b="0" i="0" sz="1000" u="none" cap="none" strike="noStrike">
              <a:solidFill>
                <a:schemeClr val="accent4"/>
              </a:solidFill>
              <a:latin typeface="Arvo"/>
              <a:ea typeface="Arvo"/>
              <a:cs typeface="Arvo"/>
              <a:sym typeface="Arv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grpSp>
        <p:nvGrpSpPr>
          <p:cNvPr id="507" name="Google Shape;507;p63"/>
          <p:cNvGrpSpPr/>
          <p:nvPr/>
        </p:nvGrpSpPr>
        <p:grpSpPr>
          <a:xfrm>
            <a:off x="936625" y="698500"/>
            <a:ext cx="7843838" cy="4243388"/>
            <a:chOff x="936250" y="699275"/>
            <a:chExt cx="7844175" cy="4242675"/>
          </a:xfrm>
        </p:grpSpPr>
        <p:sp>
          <p:nvSpPr>
            <p:cNvPr id="508" name="Google Shape;508;p63"/>
            <p:cNvSpPr/>
            <p:nvPr/>
          </p:nvSpPr>
          <p:spPr>
            <a:xfrm>
              <a:off x="936250" y="699275"/>
              <a:ext cx="1073700" cy="10737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63"/>
            <p:cNvSpPr/>
            <p:nvPr/>
          </p:nvSpPr>
          <p:spPr>
            <a:xfrm>
              <a:off x="8195425" y="4356950"/>
              <a:ext cx="585000" cy="5850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0" name="Google Shape;510;p63"/>
          <p:cNvGrpSpPr/>
          <p:nvPr/>
        </p:nvGrpSpPr>
        <p:grpSpPr>
          <a:xfrm>
            <a:off x="643470" y="851682"/>
            <a:ext cx="8083020" cy="1902480"/>
            <a:chOff x="1497795" y="1589925"/>
            <a:chExt cx="6384302" cy="1807547"/>
          </a:xfrm>
        </p:grpSpPr>
        <p:sp>
          <p:nvSpPr>
            <p:cNvPr id="511" name="Google Shape;511;p63"/>
            <p:cNvSpPr/>
            <p:nvPr/>
          </p:nvSpPr>
          <p:spPr>
            <a:xfrm>
              <a:off x="1497796" y="1589925"/>
              <a:ext cx="6384301" cy="616094"/>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vo"/>
                <a:ea typeface="Arvo"/>
                <a:cs typeface="Arvo"/>
                <a:sym typeface="Arvo"/>
              </a:endParaRPr>
            </a:p>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vo"/>
                  <a:ea typeface="Arvo"/>
                  <a:cs typeface="Arvo"/>
                  <a:sym typeface="Arvo"/>
                </a:rPr>
                <a:t>Promulgación de la </a:t>
              </a:r>
              <a:r>
                <a:rPr b="0" i="0" lang="en" sz="1500" u="sng" cap="none" strike="noStrike">
                  <a:solidFill>
                    <a:schemeClr val="dk1"/>
                  </a:solidFill>
                  <a:latin typeface="Arvo"/>
                  <a:ea typeface="Arvo"/>
                  <a:cs typeface="Arvo"/>
                  <a:sym typeface="Arvo"/>
                </a:rPr>
                <a:t>LEY Nº 18.610 </a:t>
              </a:r>
              <a:r>
                <a:rPr b="0" i="0" lang="en" sz="1500" u="none" cap="none" strike="noStrike">
                  <a:solidFill>
                    <a:schemeClr val="dk1"/>
                  </a:solidFill>
                  <a:latin typeface="Arvo"/>
                  <a:ea typeface="Arvo"/>
                  <a:cs typeface="Arvo"/>
                  <a:sym typeface="Arvo"/>
                </a:rPr>
                <a:t>– 2009, en la cual quedaron establecidos los principios rectores de la actual </a:t>
              </a:r>
              <a:r>
                <a:rPr b="0" i="0" lang="en" sz="1500" u="sng" cap="none" strike="noStrike">
                  <a:solidFill>
                    <a:schemeClr val="dk1"/>
                  </a:solidFill>
                  <a:latin typeface="Arvo"/>
                  <a:ea typeface="Arvo"/>
                  <a:cs typeface="Arvo"/>
                  <a:sym typeface="Arvo"/>
                  <a:hlinkClick r:id="rId3">
                    <a:extLst>
                      <a:ext uri="{A12FA001-AC4F-418D-AE19-62706E023703}">
                        <ahyp:hlinkClr val="tx"/>
                      </a:ext>
                    </a:extLst>
                  </a:hlinkClick>
                </a:rPr>
                <a:t>Política Nacional de Aguas</a:t>
              </a:r>
              <a:r>
                <a:rPr b="0" i="0" lang="en" sz="1500" u="none" cap="none" strike="noStrike">
                  <a:solidFill>
                    <a:schemeClr val="dk1"/>
                  </a:solidFill>
                  <a:latin typeface="Arvo"/>
                  <a:ea typeface="Arvo"/>
                  <a:cs typeface="Arvo"/>
                  <a:sym typeface="Arvo"/>
                </a:rPr>
                <a:t>.</a:t>
              </a:r>
              <a:endParaRPr b="0" i="0" sz="1100" u="none" cap="none" strike="noStrike">
                <a:solidFill>
                  <a:schemeClr val="dk1"/>
                </a:solidFill>
                <a:latin typeface="Arvo"/>
                <a:ea typeface="Arvo"/>
                <a:cs typeface="Arvo"/>
                <a:sym typeface="Arv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vo"/>
                <a:ea typeface="Arvo"/>
                <a:cs typeface="Arvo"/>
                <a:sym typeface="Arvo"/>
              </a:endParaRPr>
            </a:p>
          </p:txBody>
        </p:sp>
        <p:sp>
          <p:nvSpPr>
            <p:cNvPr id="512" name="Google Shape;512;p63"/>
            <p:cNvSpPr/>
            <p:nvPr/>
          </p:nvSpPr>
          <p:spPr>
            <a:xfrm>
              <a:off x="1497795" y="2929009"/>
              <a:ext cx="6384301" cy="468463"/>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b="0" i="0" lang="en" sz="1800" u="none" cap="none" strike="noStrike">
                  <a:solidFill>
                    <a:srgbClr val="000000"/>
                  </a:solidFill>
                  <a:latin typeface="Open Sans"/>
                  <a:ea typeface="Open Sans"/>
                  <a:cs typeface="Open Sans"/>
                  <a:sym typeface="Open Sans"/>
                </a:rPr>
                <a:t>Decreto 366/018 referente al riego con destino agrario</a:t>
              </a:r>
              <a:endParaRPr b="0" i="0" sz="1050" u="none" cap="none" strike="noStrike">
                <a:solidFill>
                  <a:schemeClr val="accent4"/>
                </a:solidFill>
                <a:latin typeface="Arvo"/>
                <a:ea typeface="Arvo"/>
                <a:cs typeface="Arvo"/>
                <a:sym typeface="Arvo"/>
              </a:endParaRPr>
            </a:p>
          </p:txBody>
        </p:sp>
      </p:grpSp>
      <p:sp>
        <p:nvSpPr>
          <p:cNvPr id="513" name="Google Shape;513;p63"/>
          <p:cNvSpPr txBox="1"/>
          <p:nvPr>
            <p:ph type="ctrTitle"/>
          </p:nvPr>
        </p:nvSpPr>
        <p:spPr>
          <a:xfrm>
            <a:off x="1187450" y="415925"/>
            <a:ext cx="6769100" cy="65405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a:solidFill>
                  <a:srgbClr val="333644"/>
                </a:solidFill>
                <a:latin typeface="Anton"/>
                <a:ea typeface="Anton"/>
                <a:cs typeface="Anton"/>
                <a:sym typeface="Anton"/>
              </a:rPr>
              <a:t>POLÍTICA </a:t>
            </a:r>
            <a:r>
              <a:rPr lang="en">
                <a:solidFill>
                  <a:schemeClr val="accent1"/>
                </a:solidFill>
                <a:latin typeface="Anton"/>
                <a:ea typeface="Anton"/>
                <a:cs typeface="Anton"/>
                <a:sym typeface="Anton"/>
              </a:rPr>
              <a:t>AMBIENTAL- AGUA</a:t>
            </a:r>
            <a:endParaRPr/>
          </a:p>
        </p:txBody>
      </p:sp>
      <p:sp>
        <p:nvSpPr>
          <p:cNvPr id="514" name="Google Shape;514;p63"/>
          <p:cNvSpPr/>
          <p:nvPr/>
        </p:nvSpPr>
        <p:spPr>
          <a:xfrm>
            <a:off x="643467" y="2918497"/>
            <a:ext cx="8013600" cy="4986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rgbClr val="003DA5"/>
                </a:solidFill>
                <a:latin typeface="Open Sans"/>
                <a:ea typeface="Open Sans"/>
                <a:cs typeface="Open Sans"/>
                <a:sym typeface="Open Sans"/>
                <a:hlinkClick r:id="rId4">
                  <a:extLst>
                    <a:ext uri="{A12FA001-AC4F-418D-AE19-62706E023703}">
                      <ahyp:hlinkClr val="tx"/>
                    </a:ext>
                  </a:extLst>
                </a:hlinkClick>
              </a:rPr>
              <a:t>Decreto 298/018 Planificación de la Cuenca del Río Negro.</a:t>
            </a:r>
            <a:endParaRPr b="1" i="0" sz="1400" u="none" cap="none" strike="noStrike">
              <a:solidFill>
                <a:srgbClr val="000000"/>
              </a:solidFill>
              <a:latin typeface="Open Sans"/>
              <a:ea typeface="Open Sans"/>
              <a:cs typeface="Open Sans"/>
              <a:sym typeface="Open Sans"/>
            </a:endParaRPr>
          </a:p>
        </p:txBody>
      </p:sp>
      <p:sp>
        <p:nvSpPr>
          <p:cNvPr id="515" name="Google Shape;515;p63"/>
          <p:cNvSpPr/>
          <p:nvPr/>
        </p:nvSpPr>
        <p:spPr>
          <a:xfrm>
            <a:off x="643468" y="1563239"/>
            <a:ext cx="8013701" cy="61595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600"/>
              <a:buFont typeface="Arial"/>
              <a:buNone/>
            </a:pPr>
            <a:r>
              <a:rPr b="0" i="0" lang="en" sz="1800" u="none" cap="none" strike="noStrike">
                <a:solidFill>
                  <a:srgbClr val="000000"/>
                </a:solidFill>
                <a:latin typeface="Open Sans"/>
                <a:ea typeface="Open Sans"/>
                <a:cs typeface="Open Sans"/>
                <a:sym typeface="Open Sans"/>
              </a:rPr>
              <a:t>Decreto 368/018 referente a caudales ambientales</a:t>
            </a:r>
            <a:r>
              <a:rPr b="1" i="0" lang="en" sz="1400" u="none" cap="none" strike="noStrike">
                <a:solidFill>
                  <a:schemeClr val="accent4"/>
                </a:solidFill>
                <a:latin typeface="Arvo"/>
                <a:ea typeface="Arvo"/>
                <a:cs typeface="Arvo"/>
                <a:sym typeface="Arvo"/>
              </a:rPr>
              <a:t>.</a:t>
            </a:r>
            <a:endParaRPr b="0" i="0" sz="1100" u="none" cap="none" strike="noStrike">
              <a:solidFill>
                <a:schemeClr val="accent4"/>
              </a:solidFill>
              <a:latin typeface="Arvo"/>
              <a:ea typeface="Arvo"/>
              <a:cs typeface="Arvo"/>
              <a:sym typeface="Arvo"/>
            </a:endParaRPr>
          </a:p>
        </p:txBody>
      </p:sp>
      <p:sp>
        <p:nvSpPr>
          <p:cNvPr id="516" name="Google Shape;516;p63"/>
          <p:cNvSpPr/>
          <p:nvPr/>
        </p:nvSpPr>
        <p:spPr>
          <a:xfrm>
            <a:off x="643467" y="3581505"/>
            <a:ext cx="8013600" cy="10107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sng" cap="none" strike="noStrike">
              <a:solidFill>
                <a:srgbClr val="003DA5"/>
              </a:solidFill>
              <a:latin typeface="Open Sans"/>
              <a:ea typeface="Open Sans"/>
              <a:cs typeface="Open Sans"/>
              <a:sym typeface="Open Sans"/>
              <a:hlinkClick r:id="rId5">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1400"/>
              <a:buFont typeface="Arial"/>
              <a:buNone/>
            </a:pPr>
            <a:r>
              <a:t/>
            </a:r>
            <a:endParaRPr b="1" i="0" sz="1400" u="sng" cap="none" strike="noStrike">
              <a:solidFill>
                <a:srgbClr val="003DA5"/>
              </a:solidFill>
              <a:latin typeface="Open Sans"/>
              <a:ea typeface="Open Sans"/>
              <a:cs typeface="Open Sans"/>
              <a:sym typeface="Open Sans"/>
              <a:hlinkClick r:id="rId6">
                <a:extLst>
                  <a:ext uri="{A12FA001-AC4F-418D-AE19-62706E023703}">
                    <ahyp:hlinkClr val="tx"/>
                  </a:ext>
                </a:extLst>
              </a:hlinkClick>
            </a:endParaRPr>
          </a:p>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rgbClr val="003DA5"/>
                </a:solidFill>
                <a:latin typeface="Open Sans"/>
                <a:ea typeface="Open Sans"/>
                <a:cs typeface="Open Sans"/>
                <a:sym typeface="Open Sans"/>
                <a:hlinkClick r:id="rId7">
                  <a:extLst>
                    <a:ext uri="{A12FA001-AC4F-418D-AE19-62706E023703}">
                      <ahyp:hlinkClr val="tx"/>
                    </a:ext>
                  </a:extLst>
                </a:hlinkClick>
              </a:rPr>
              <a:t>Decreto Ley 14.859/979 Aprobación del Código de Aguas.</a:t>
            </a:r>
            <a:endParaRPr b="1" i="0" sz="1400" u="sng" cap="none" strike="noStrike">
              <a:solidFill>
                <a:srgbClr val="003DA5"/>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rgbClr val="003DA5"/>
                </a:solidFill>
                <a:latin typeface="Open Sans"/>
                <a:ea typeface="Open Sans"/>
                <a:cs typeface="Open Sans"/>
                <a:sym typeface="Open Sans"/>
                <a:hlinkClick r:id="rId8">
                  <a:extLst>
                    <a:ext uri="{A12FA001-AC4F-418D-AE19-62706E023703}">
                      <ahyp:hlinkClr val="tx"/>
                    </a:ext>
                  </a:extLst>
                </a:hlinkClick>
              </a:rPr>
              <a:t>Decreto 123/999 Código De Aguas. Reglamentación del Articulo 4 de la Ley 14.859. Sanciones e Infracciones.</a:t>
            </a:r>
            <a:endParaRPr b="1" i="0" sz="1400" u="none" cap="none" strike="noStrike">
              <a:solidFill>
                <a:srgbClr val="003DA5"/>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rgbClr val="003DA5"/>
                </a:solidFill>
                <a:latin typeface="Open Sans"/>
                <a:ea typeface="Open Sans"/>
                <a:cs typeface="Open Sans"/>
                <a:sym typeface="Open Sans"/>
                <a:hlinkClick r:id="rId9">
                  <a:extLst>
                    <a:ext uri="{A12FA001-AC4F-418D-AE19-62706E023703}">
                      <ahyp:hlinkClr val="tx"/>
                    </a:ext>
                  </a:extLst>
                </a:hlinkClick>
              </a:rPr>
              <a:t>Ley N° 17.142 de fecha 18/08/1999 Interpretaciones al Código de Aguas.</a:t>
            </a:r>
            <a:endParaRPr b="1"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02a6562905_0_1"/>
          <p:cNvSpPr txBox="1"/>
          <p:nvPr>
            <p:ph type="ctrTitle"/>
          </p:nvPr>
        </p:nvSpPr>
        <p:spPr>
          <a:xfrm>
            <a:off x="1045500" y="71350"/>
            <a:ext cx="6768900" cy="65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¿Que es una cuenca?</a:t>
            </a:r>
            <a:endParaRPr/>
          </a:p>
        </p:txBody>
      </p:sp>
      <p:sp>
        <p:nvSpPr>
          <p:cNvPr id="522" name="Google Shape;522;g202a6562905_0_1"/>
          <p:cNvSpPr/>
          <p:nvPr/>
        </p:nvSpPr>
        <p:spPr>
          <a:xfrm>
            <a:off x="702825" y="567775"/>
            <a:ext cx="8051700" cy="18990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just">
              <a:spcBef>
                <a:spcPts val="0"/>
              </a:spcBef>
              <a:spcAft>
                <a:spcPts val="0"/>
              </a:spcAft>
              <a:buClr>
                <a:srgbClr val="000000"/>
              </a:buClr>
              <a:buSzPts val="1600"/>
              <a:buFont typeface="Arial"/>
              <a:buNone/>
            </a:pPr>
            <a:r>
              <a:rPr lang="en" sz="1500">
                <a:latin typeface="Open Sans"/>
                <a:ea typeface="Open Sans"/>
                <a:cs typeface="Open Sans"/>
                <a:sym typeface="Open Sans"/>
              </a:rPr>
              <a:t>Según (Harbaugh, 1972) la cuenca hidrográfica es un área definida topográficamente, drenada por un curso de agua o un sistema conectado de cursos de agua, que dispone de una salida simple para que todo el caudal efluente sea descargado.</a:t>
            </a:r>
            <a:endParaRPr sz="1500">
              <a:latin typeface="Open Sans"/>
              <a:ea typeface="Open Sans"/>
              <a:cs typeface="Open Sans"/>
              <a:sym typeface="Open Sans"/>
            </a:endParaRPr>
          </a:p>
          <a:p>
            <a:pPr indent="0" lvl="0" marL="0" rtl="0" algn="just">
              <a:spcBef>
                <a:spcPts val="0"/>
              </a:spcBef>
              <a:spcAft>
                <a:spcPts val="0"/>
              </a:spcAft>
              <a:buNone/>
            </a:pPr>
            <a:r>
              <a:t/>
            </a:r>
            <a:endParaRPr sz="1500">
              <a:latin typeface="Open Sans"/>
              <a:ea typeface="Open Sans"/>
              <a:cs typeface="Open Sans"/>
              <a:sym typeface="Open Sans"/>
            </a:endParaRPr>
          </a:p>
          <a:p>
            <a:pPr indent="0" lvl="0" marL="0" rtl="0" algn="just">
              <a:spcBef>
                <a:spcPts val="0"/>
              </a:spcBef>
              <a:spcAft>
                <a:spcPts val="0"/>
              </a:spcAft>
              <a:buNone/>
            </a:pPr>
            <a:r>
              <a:rPr lang="en" sz="1500">
                <a:latin typeface="Open Sans"/>
                <a:ea typeface="Open Sans"/>
                <a:cs typeface="Open Sans"/>
                <a:sym typeface="Open Sans"/>
              </a:rPr>
              <a:t>Plan Nacional de Aguas - Una cuenca hidrográfica es una zona de la superficie terrestre, delimitada por la línea divisoria de agua, en donde las gotas de lluvia que caen sobre ella tienden a ser drenadas hacia un mismo punto de salida</a:t>
            </a:r>
            <a:endParaRPr sz="1500">
              <a:latin typeface="Open Sans"/>
              <a:ea typeface="Open Sans"/>
              <a:cs typeface="Open Sans"/>
              <a:sym typeface="Open Sans"/>
            </a:endParaRPr>
          </a:p>
        </p:txBody>
      </p:sp>
      <p:pic>
        <p:nvPicPr>
          <p:cNvPr id="523" name="Google Shape;523;g202a6562905_0_1"/>
          <p:cNvPicPr preferRelativeResize="0"/>
          <p:nvPr/>
        </p:nvPicPr>
        <p:blipFill>
          <a:blip r:embed="rId3">
            <a:alphaModFix/>
          </a:blip>
          <a:stretch>
            <a:fillRect/>
          </a:stretch>
        </p:blipFill>
        <p:spPr>
          <a:xfrm>
            <a:off x="942050" y="2662374"/>
            <a:ext cx="3610625" cy="2391025"/>
          </a:xfrm>
          <a:prstGeom prst="rect">
            <a:avLst/>
          </a:prstGeom>
          <a:noFill/>
          <a:ln>
            <a:noFill/>
          </a:ln>
        </p:spPr>
      </p:pic>
      <p:pic>
        <p:nvPicPr>
          <p:cNvPr id="524" name="Google Shape;524;g202a6562905_0_1"/>
          <p:cNvPicPr preferRelativeResize="0"/>
          <p:nvPr/>
        </p:nvPicPr>
        <p:blipFill>
          <a:blip r:embed="rId4">
            <a:alphaModFix/>
          </a:blip>
          <a:stretch>
            <a:fillRect/>
          </a:stretch>
        </p:blipFill>
        <p:spPr>
          <a:xfrm>
            <a:off x="5021351" y="2662375"/>
            <a:ext cx="3333374" cy="2372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8" name="Shape 528"/>
        <p:cNvGrpSpPr/>
        <p:nvPr/>
      </p:nvGrpSpPr>
      <p:grpSpPr>
        <a:xfrm>
          <a:off x="0" y="0"/>
          <a:ext cx="0" cy="0"/>
          <a:chOff x="0" y="0"/>
          <a:chExt cx="0" cy="0"/>
        </a:xfrm>
      </p:grpSpPr>
      <p:sp>
        <p:nvSpPr>
          <p:cNvPr id="529" name="Google Shape;529;p12"/>
          <p:cNvSpPr txBox="1"/>
          <p:nvPr>
            <p:ph type="ctrTitle"/>
          </p:nvPr>
        </p:nvSpPr>
        <p:spPr>
          <a:xfrm>
            <a:off x="1187450" y="415925"/>
            <a:ext cx="6769100" cy="65405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a:solidFill>
                  <a:srgbClr val="333644"/>
                </a:solidFill>
                <a:latin typeface="Anton"/>
                <a:ea typeface="Anton"/>
                <a:cs typeface="Anton"/>
                <a:sym typeface="Anton"/>
              </a:rPr>
              <a:t>POLÍTICA </a:t>
            </a:r>
            <a:r>
              <a:rPr lang="en">
                <a:solidFill>
                  <a:schemeClr val="accent1"/>
                </a:solidFill>
                <a:latin typeface="Anton"/>
                <a:ea typeface="Anton"/>
                <a:cs typeface="Anton"/>
                <a:sym typeface="Anton"/>
              </a:rPr>
              <a:t>AMBIENTAL AGUA: CUENCAS </a:t>
            </a:r>
            <a:r>
              <a:rPr lang="en">
                <a:solidFill>
                  <a:schemeClr val="accent1"/>
                </a:solidFill>
              </a:rPr>
              <a:t>HIDROGRÁFICAS</a:t>
            </a:r>
            <a:endParaRPr/>
          </a:p>
        </p:txBody>
      </p:sp>
      <p:sp>
        <p:nvSpPr>
          <p:cNvPr id="530" name="Google Shape;530;p12"/>
          <p:cNvSpPr/>
          <p:nvPr/>
        </p:nvSpPr>
        <p:spPr>
          <a:xfrm>
            <a:off x="712788" y="1069975"/>
            <a:ext cx="8013700" cy="1522413"/>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500"/>
              <a:buFont typeface="Arial"/>
              <a:buNone/>
            </a:pPr>
            <a:r>
              <a:rPr b="0" i="0" lang="en" sz="1500" u="none" cap="none" strike="noStrike">
                <a:solidFill>
                  <a:schemeClr val="accent4"/>
                </a:solidFill>
                <a:latin typeface="Arvo"/>
                <a:ea typeface="Arvo"/>
                <a:cs typeface="Arvo"/>
                <a:sym typeface="Arvo"/>
              </a:rPr>
              <a:t>El sistema de codificación se basa en un esquema  de subdivisión del territorio por subcuencas a partir de una red básica de drenaje superficial elegida a priori. Cada subdivisión, trazada con criterios de cuenca hidrológica, queda definida en cada nivel por un único curso o tramo de curso de dicha red de drenaje.</a:t>
            </a:r>
            <a:endParaRPr b="0" i="0" sz="11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500"/>
              <a:buFont typeface="Arial"/>
              <a:buNone/>
            </a:pPr>
            <a:r>
              <a:t/>
            </a:r>
            <a:endParaRPr b="1" i="0" sz="1500" u="none" cap="none" strike="noStrike">
              <a:solidFill>
                <a:schemeClr val="accent4"/>
              </a:solidFill>
              <a:latin typeface="Arvo"/>
              <a:ea typeface="Arvo"/>
              <a:cs typeface="Arvo"/>
              <a:sym typeface="Arvo"/>
            </a:endParaRPr>
          </a:p>
        </p:txBody>
      </p:sp>
      <p:sp>
        <p:nvSpPr>
          <p:cNvPr id="531" name="Google Shape;531;p12"/>
          <p:cNvSpPr txBox="1"/>
          <p:nvPr/>
        </p:nvSpPr>
        <p:spPr>
          <a:xfrm>
            <a:off x="152400" y="152400"/>
            <a:ext cx="3000375" cy="40005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12"/>
          <p:cNvSpPr/>
          <p:nvPr/>
        </p:nvSpPr>
        <p:spPr>
          <a:xfrm>
            <a:off x="712800" y="2809875"/>
            <a:ext cx="8013600" cy="18024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Se partió de una subdivisión inicial del territorio en seis cuencas consideradas “principales" (“Nivel 1"): cuatro vertientes naturales (Río Uruguay, Río de la Plata, Océano Atlántico y Laguna Merín) y dos cuencas singulares (Río Negro y Río Santa Lucía).</a:t>
            </a:r>
            <a:endParaRPr b="0" i="0" sz="10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Cada una de ellas fue subdividida en hasta diez subcuencas (“Nivel 2"). En cada una de estas subcuencas se identificaron a su vez hasta diez cursos o tramos de cursos para definir nuevas subcuencas menores (“Nivel 3"). </a:t>
            </a:r>
            <a:endParaRPr b="0" i="0" sz="14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t/>
            </a:r>
            <a:endParaRPr>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rPr lang="en">
                <a:solidFill>
                  <a:schemeClr val="accent4"/>
                </a:solidFill>
                <a:latin typeface="Arvo"/>
                <a:ea typeface="Arvo"/>
                <a:cs typeface="Arvo"/>
                <a:sym typeface="Arvo"/>
              </a:rPr>
              <a:t>Nivel máximo subdivisión: </a:t>
            </a:r>
            <a:r>
              <a:rPr b="0" i="0" lang="en" sz="1400" u="none" cap="none" strike="noStrike">
                <a:solidFill>
                  <a:schemeClr val="accent4"/>
                </a:solidFill>
                <a:latin typeface="Arvo"/>
                <a:ea typeface="Arvo"/>
                <a:cs typeface="Arvo"/>
                <a:sym typeface="Arvo"/>
              </a:rPr>
              <a:t>Nivel 5.</a:t>
            </a:r>
            <a:endParaRPr b="0" i="0" sz="1000" u="none" cap="none" strike="noStrike">
              <a:solidFill>
                <a:schemeClr val="accent4"/>
              </a:solidFill>
              <a:latin typeface="Arvo"/>
              <a:ea typeface="Arvo"/>
              <a:cs typeface="Arvo"/>
              <a:sym typeface="Arv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2"/>
          <p:cNvSpPr txBox="1"/>
          <p:nvPr>
            <p:ph type="ctrTitle"/>
          </p:nvPr>
        </p:nvSpPr>
        <p:spPr>
          <a:xfrm>
            <a:off x="723900" y="3235325"/>
            <a:ext cx="2909888" cy="8318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Font typeface="Palanquin Dark"/>
              <a:buNone/>
            </a:pPr>
            <a:r>
              <a:rPr lang="en"/>
              <a:t>ALINEADA</a:t>
            </a:r>
            <a:endParaRPr/>
          </a:p>
        </p:txBody>
      </p:sp>
      <p:sp>
        <p:nvSpPr>
          <p:cNvPr id="173" name="Google Shape;173;p2"/>
          <p:cNvSpPr/>
          <p:nvPr/>
        </p:nvSpPr>
        <p:spPr>
          <a:xfrm>
            <a:off x="639763" y="449263"/>
            <a:ext cx="722312" cy="72231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
          <p:cNvSpPr/>
          <p:nvPr/>
        </p:nvSpPr>
        <p:spPr>
          <a:xfrm>
            <a:off x="639763" y="2767013"/>
            <a:ext cx="722312" cy="72231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
          <p:cNvSpPr/>
          <p:nvPr/>
        </p:nvSpPr>
        <p:spPr>
          <a:xfrm>
            <a:off x="5453063" y="449263"/>
            <a:ext cx="720725" cy="72231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
          <p:cNvSpPr/>
          <p:nvPr/>
        </p:nvSpPr>
        <p:spPr>
          <a:xfrm>
            <a:off x="5453063" y="2767013"/>
            <a:ext cx="720725" cy="72231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
          <p:cNvSpPr txBox="1"/>
          <p:nvPr>
            <p:ph idx="1" type="subTitle"/>
          </p:nvPr>
        </p:nvSpPr>
        <p:spPr>
          <a:xfrm>
            <a:off x="723900" y="3986213"/>
            <a:ext cx="3848100" cy="9240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rgbClr val="000000"/>
              </a:buClr>
              <a:buSzPts val="1000"/>
              <a:buFont typeface="Arial"/>
              <a:buNone/>
            </a:pPr>
            <a:r>
              <a:rPr lang="en">
                <a:solidFill>
                  <a:schemeClr val="accent5"/>
                </a:solidFill>
              </a:rPr>
              <a:t>con los compromisos de manejo forestal sostenible-gestión de recursos naturales (O RELACIONADOS) internacionales adquiridos por el país.</a:t>
            </a:r>
            <a:endParaRPr>
              <a:solidFill>
                <a:schemeClr val="accent5"/>
              </a:solidFill>
            </a:endParaRPr>
          </a:p>
          <a:p>
            <a:pPr indent="0" lvl="0" marL="0" rtl="0" algn="l">
              <a:lnSpc>
                <a:spcPct val="100000"/>
              </a:lnSpc>
              <a:spcBef>
                <a:spcPts val="0"/>
              </a:spcBef>
              <a:spcAft>
                <a:spcPts val="0"/>
              </a:spcAft>
              <a:buSzPts val="1000"/>
              <a:buFont typeface="Arvo"/>
              <a:buNone/>
            </a:pPr>
            <a:r>
              <a:t/>
            </a:r>
            <a:endParaRPr>
              <a:solidFill>
                <a:schemeClr val="accent5"/>
              </a:solidFill>
            </a:endParaRPr>
          </a:p>
          <a:p>
            <a:pPr indent="0" lvl="0" marL="0" rtl="0" algn="l">
              <a:lnSpc>
                <a:spcPct val="100000"/>
              </a:lnSpc>
              <a:spcBef>
                <a:spcPts val="0"/>
              </a:spcBef>
              <a:spcAft>
                <a:spcPts val="0"/>
              </a:spcAft>
              <a:buSzPts val="1000"/>
              <a:buFont typeface="Arvo"/>
              <a:buNone/>
            </a:pPr>
            <a:r>
              <a:t/>
            </a:r>
            <a:endParaRPr>
              <a:solidFill>
                <a:schemeClr val="accent5"/>
              </a:solidFill>
            </a:endParaRPr>
          </a:p>
        </p:txBody>
      </p:sp>
      <p:sp>
        <p:nvSpPr>
          <p:cNvPr id="178" name="Google Shape;178;p2"/>
          <p:cNvSpPr txBox="1"/>
          <p:nvPr>
            <p:ph idx="2" type="title"/>
          </p:nvPr>
        </p:nvSpPr>
        <p:spPr>
          <a:xfrm>
            <a:off x="723900" y="2851150"/>
            <a:ext cx="2909888" cy="5778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Font typeface="Palanquin Dark"/>
              <a:buNone/>
            </a:pPr>
            <a:r>
              <a:rPr lang="en">
                <a:latin typeface="Anton"/>
                <a:ea typeface="Anton"/>
                <a:cs typeface="Anton"/>
                <a:sym typeface="Anton"/>
              </a:rPr>
              <a:t>02.</a:t>
            </a:r>
            <a:endParaRPr/>
          </a:p>
        </p:txBody>
      </p:sp>
      <p:sp>
        <p:nvSpPr>
          <p:cNvPr id="179" name="Google Shape;179;p2"/>
          <p:cNvSpPr txBox="1"/>
          <p:nvPr>
            <p:ph idx="3" type="ctrTitle"/>
          </p:nvPr>
        </p:nvSpPr>
        <p:spPr>
          <a:xfrm>
            <a:off x="5521325" y="3235325"/>
            <a:ext cx="2909888" cy="8318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Font typeface="Palanquin Dark"/>
              <a:buNone/>
            </a:pPr>
            <a:r>
              <a:rPr lang="en"/>
              <a:t>ALCANCE</a:t>
            </a:r>
            <a:endParaRPr/>
          </a:p>
        </p:txBody>
      </p:sp>
      <p:sp>
        <p:nvSpPr>
          <p:cNvPr id="180" name="Google Shape;180;p2"/>
          <p:cNvSpPr txBox="1"/>
          <p:nvPr>
            <p:ph idx="4" type="subTitle"/>
          </p:nvPr>
        </p:nvSpPr>
        <p:spPr>
          <a:xfrm>
            <a:off x="5521325" y="3986213"/>
            <a:ext cx="3298825" cy="62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Font typeface="Arvo"/>
              <a:buNone/>
            </a:pPr>
            <a:r>
              <a:rPr lang="en">
                <a:solidFill>
                  <a:schemeClr val="accent5"/>
                </a:solidFill>
              </a:rPr>
              <a:t>A todos los recursos forestales del país</a:t>
            </a:r>
            <a:endParaRPr>
              <a:solidFill>
                <a:schemeClr val="accent5"/>
              </a:solidFill>
            </a:endParaRPr>
          </a:p>
          <a:p>
            <a:pPr indent="0" lvl="0" marL="0" rtl="0" algn="l">
              <a:lnSpc>
                <a:spcPct val="100000"/>
              </a:lnSpc>
              <a:spcBef>
                <a:spcPts val="0"/>
              </a:spcBef>
              <a:spcAft>
                <a:spcPts val="0"/>
              </a:spcAft>
              <a:buSzPts val="1000"/>
              <a:buFont typeface="Arvo"/>
              <a:buNone/>
            </a:pPr>
            <a:r>
              <a:t/>
            </a:r>
            <a:endParaRPr/>
          </a:p>
        </p:txBody>
      </p:sp>
      <p:sp>
        <p:nvSpPr>
          <p:cNvPr id="181" name="Google Shape;181;p2"/>
          <p:cNvSpPr txBox="1"/>
          <p:nvPr>
            <p:ph idx="5" type="title"/>
          </p:nvPr>
        </p:nvSpPr>
        <p:spPr>
          <a:xfrm>
            <a:off x="5521325" y="2851150"/>
            <a:ext cx="2909888" cy="5778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Font typeface="Palanquin Dark"/>
              <a:buNone/>
            </a:pPr>
            <a:r>
              <a:rPr lang="en">
                <a:latin typeface="Anton"/>
                <a:ea typeface="Anton"/>
                <a:cs typeface="Anton"/>
                <a:sym typeface="Anton"/>
              </a:rPr>
              <a:t>04.</a:t>
            </a:r>
            <a:endParaRPr/>
          </a:p>
        </p:txBody>
      </p:sp>
      <p:sp>
        <p:nvSpPr>
          <p:cNvPr id="182" name="Google Shape;182;p2"/>
          <p:cNvSpPr txBox="1"/>
          <p:nvPr>
            <p:ph idx="7" type="subTitle"/>
          </p:nvPr>
        </p:nvSpPr>
        <p:spPr>
          <a:xfrm>
            <a:off x="723900" y="1671638"/>
            <a:ext cx="3595688" cy="925512"/>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rgbClr val="000000"/>
              </a:buClr>
              <a:buSzPts val="1000"/>
              <a:buNone/>
            </a:pPr>
            <a:r>
              <a:rPr lang="en">
                <a:solidFill>
                  <a:srgbClr val="333644"/>
                </a:solidFill>
                <a:latin typeface="Arvo"/>
                <a:ea typeface="Arvo"/>
                <a:cs typeface="Arvo"/>
                <a:sym typeface="Arvo"/>
              </a:rPr>
              <a:t>Debe ser y contribuir a la realización de las políticas generales, tanto de desarrollo nacional como LOCAL (departamental)</a:t>
            </a:r>
            <a:endParaRPr/>
          </a:p>
        </p:txBody>
      </p:sp>
      <p:sp>
        <p:nvSpPr>
          <p:cNvPr id="183" name="Google Shape;183;p2"/>
          <p:cNvSpPr txBox="1"/>
          <p:nvPr>
            <p:ph idx="6" type="ctrTitle"/>
          </p:nvPr>
        </p:nvSpPr>
        <p:spPr>
          <a:xfrm>
            <a:off x="723900" y="920750"/>
            <a:ext cx="2909888" cy="83343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Font typeface="Palanquin Dark"/>
              <a:buNone/>
            </a:pPr>
            <a:r>
              <a:rPr lang="en"/>
              <a:t>ABARCATIVA</a:t>
            </a:r>
            <a:endParaRPr/>
          </a:p>
        </p:txBody>
      </p:sp>
      <p:sp>
        <p:nvSpPr>
          <p:cNvPr id="184" name="Google Shape;184;p2"/>
          <p:cNvSpPr txBox="1"/>
          <p:nvPr>
            <p:ph idx="8" type="title"/>
          </p:nvPr>
        </p:nvSpPr>
        <p:spPr>
          <a:xfrm>
            <a:off x="723900" y="536575"/>
            <a:ext cx="2909888" cy="5778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Font typeface="Palanquin Dark"/>
              <a:buNone/>
            </a:pPr>
            <a:r>
              <a:rPr lang="en">
                <a:latin typeface="Anton"/>
                <a:ea typeface="Anton"/>
                <a:cs typeface="Anton"/>
                <a:sym typeface="Anton"/>
              </a:rPr>
              <a:t>01.</a:t>
            </a:r>
            <a:endParaRPr/>
          </a:p>
        </p:txBody>
      </p:sp>
      <p:sp>
        <p:nvSpPr>
          <p:cNvPr id="185" name="Google Shape;185;p2"/>
          <p:cNvSpPr txBox="1"/>
          <p:nvPr>
            <p:ph idx="9" type="ctrTitle"/>
          </p:nvPr>
        </p:nvSpPr>
        <p:spPr>
          <a:xfrm>
            <a:off x="5521325" y="920750"/>
            <a:ext cx="2909888" cy="83343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Font typeface="Palanquin Dark"/>
              <a:buNone/>
            </a:pPr>
            <a:r>
              <a:rPr lang="en"/>
              <a:t>COHERENTE</a:t>
            </a:r>
            <a:endParaRPr/>
          </a:p>
        </p:txBody>
      </p:sp>
      <p:sp>
        <p:nvSpPr>
          <p:cNvPr id="186" name="Google Shape;186;p2"/>
          <p:cNvSpPr txBox="1"/>
          <p:nvPr>
            <p:ph idx="13" type="subTitle"/>
          </p:nvPr>
        </p:nvSpPr>
        <p:spPr>
          <a:xfrm>
            <a:off x="4602163" y="1671638"/>
            <a:ext cx="4376737" cy="925512"/>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rgbClr val="000000"/>
              </a:buClr>
              <a:buSzPts val="1000"/>
              <a:buFont typeface="Arial"/>
              <a:buNone/>
            </a:pPr>
            <a:r>
              <a:rPr lang="en">
                <a:solidFill>
                  <a:schemeClr val="accent5"/>
                </a:solidFill>
              </a:rPr>
              <a:t>con las políticas que otras autoridades públicas han promulgado, por ejemplo, en materia de protección ambiental, cambio climático, agricultura, industria y comercio.</a:t>
            </a:r>
            <a:endParaRPr/>
          </a:p>
        </p:txBody>
      </p:sp>
      <p:sp>
        <p:nvSpPr>
          <p:cNvPr id="187" name="Google Shape;187;p2"/>
          <p:cNvSpPr txBox="1"/>
          <p:nvPr>
            <p:ph idx="14" type="title"/>
          </p:nvPr>
        </p:nvSpPr>
        <p:spPr>
          <a:xfrm>
            <a:off x="5521325" y="536575"/>
            <a:ext cx="2909888" cy="57785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Font typeface="Palanquin Dark"/>
              <a:buNone/>
            </a:pPr>
            <a:r>
              <a:rPr lang="en">
                <a:latin typeface="Anton"/>
                <a:ea typeface="Anton"/>
                <a:cs typeface="Anton"/>
                <a:sym typeface="Anton"/>
              </a:rPr>
              <a:t>03.</a:t>
            </a:r>
            <a:endParaRPr/>
          </a:p>
        </p:txBody>
      </p:sp>
      <p:sp>
        <p:nvSpPr>
          <p:cNvPr id="188" name="Google Shape;188;p2"/>
          <p:cNvSpPr txBox="1"/>
          <p:nvPr/>
        </p:nvSpPr>
        <p:spPr>
          <a:xfrm>
            <a:off x="133350" y="-23813"/>
            <a:ext cx="5222875" cy="855663"/>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3C3F4E"/>
              </a:buClr>
              <a:buSzPts val="2800"/>
              <a:buFont typeface="Palanquin Dark"/>
              <a:buNone/>
            </a:pPr>
            <a:r>
              <a:rPr b="0" i="0" lang="en" sz="4500" u="none" cap="none" strike="noStrike">
                <a:solidFill>
                  <a:srgbClr val="3C3F4E"/>
                </a:solidFill>
                <a:latin typeface="Anton"/>
                <a:ea typeface="Anton"/>
                <a:cs typeface="Anton"/>
                <a:sym typeface="Anton"/>
              </a:rPr>
              <a:t>Politica ambiental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13"/>
          <p:cNvPicPr preferRelativeResize="0"/>
          <p:nvPr/>
        </p:nvPicPr>
        <p:blipFill rotWithShape="1">
          <a:blip r:embed="rId3">
            <a:alphaModFix/>
          </a:blip>
          <a:srcRect b="0" l="0" r="0" t="0"/>
          <a:stretch/>
        </p:blipFill>
        <p:spPr>
          <a:xfrm>
            <a:off x="344488" y="895350"/>
            <a:ext cx="8594725" cy="3203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g202a6562905_0_10"/>
          <p:cNvPicPr preferRelativeResize="0"/>
          <p:nvPr/>
        </p:nvPicPr>
        <p:blipFill>
          <a:blip r:embed="rId3">
            <a:alphaModFix/>
          </a:blip>
          <a:stretch>
            <a:fillRect/>
          </a:stretch>
        </p:blipFill>
        <p:spPr>
          <a:xfrm>
            <a:off x="918962" y="133600"/>
            <a:ext cx="3402263" cy="4913726"/>
          </a:xfrm>
          <a:prstGeom prst="rect">
            <a:avLst/>
          </a:prstGeom>
          <a:noFill/>
          <a:ln>
            <a:noFill/>
          </a:ln>
        </p:spPr>
      </p:pic>
      <p:pic>
        <p:nvPicPr>
          <p:cNvPr id="543" name="Google Shape;543;g202a6562905_0_10"/>
          <p:cNvPicPr preferRelativeResize="0"/>
          <p:nvPr/>
        </p:nvPicPr>
        <p:blipFill>
          <a:blip r:embed="rId4">
            <a:alphaModFix/>
          </a:blip>
          <a:stretch>
            <a:fillRect/>
          </a:stretch>
        </p:blipFill>
        <p:spPr>
          <a:xfrm>
            <a:off x="4395975" y="133600"/>
            <a:ext cx="3613425" cy="49137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4"/>
          <p:cNvSpPr txBox="1"/>
          <p:nvPr/>
        </p:nvSpPr>
        <p:spPr>
          <a:xfrm>
            <a:off x="997944" y="329786"/>
            <a:ext cx="6769100" cy="6540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333644"/>
              </a:buClr>
              <a:buSzPts val="2800"/>
              <a:buFont typeface="Palanquin Dark"/>
              <a:buNone/>
            </a:pPr>
            <a:r>
              <a:rPr b="0" i="0" lang="en" sz="2500" u="none" cap="none" strike="noStrike">
                <a:solidFill>
                  <a:srgbClr val="333644"/>
                </a:solidFill>
                <a:latin typeface="Anton"/>
                <a:ea typeface="Anton"/>
                <a:cs typeface="Anton"/>
                <a:sym typeface="Anton"/>
              </a:rPr>
              <a:t>POLÍTICA </a:t>
            </a:r>
            <a:r>
              <a:rPr b="0" i="0" lang="en" sz="2500" u="none" cap="none" strike="noStrike">
                <a:solidFill>
                  <a:schemeClr val="accent1"/>
                </a:solidFill>
                <a:latin typeface="Anton"/>
                <a:ea typeface="Anton"/>
                <a:cs typeface="Anton"/>
                <a:sym typeface="Anton"/>
              </a:rPr>
              <a:t>AMBIENTAL AGUA: CUENCAS</a:t>
            </a:r>
            <a:endParaRPr b="0" i="0" sz="2500" u="none" cap="none" strike="noStrike">
              <a:solidFill>
                <a:srgbClr val="000000"/>
              </a:solidFill>
              <a:latin typeface="Anton"/>
              <a:ea typeface="Anton"/>
              <a:cs typeface="Anton"/>
              <a:sym typeface="Anton"/>
            </a:endParaRPr>
          </a:p>
        </p:txBody>
      </p:sp>
      <p:pic>
        <p:nvPicPr>
          <p:cNvPr id="549" name="Google Shape;549;p64"/>
          <p:cNvPicPr preferRelativeResize="0"/>
          <p:nvPr/>
        </p:nvPicPr>
        <p:blipFill rotWithShape="1">
          <a:blip r:embed="rId3">
            <a:alphaModFix/>
          </a:blip>
          <a:srcRect b="0" l="0" r="0" t="0"/>
          <a:stretch/>
        </p:blipFill>
        <p:spPr>
          <a:xfrm>
            <a:off x="765030" y="751636"/>
            <a:ext cx="6769100" cy="3807619"/>
          </a:xfrm>
          <a:prstGeom prst="rect">
            <a:avLst/>
          </a:prstGeom>
          <a:noFill/>
          <a:ln>
            <a:noFill/>
          </a:ln>
        </p:spPr>
      </p:pic>
      <p:pic>
        <p:nvPicPr>
          <p:cNvPr id="550" name="Google Shape;550;p64"/>
          <p:cNvPicPr preferRelativeResize="0"/>
          <p:nvPr/>
        </p:nvPicPr>
        <p:blipFill rotWithShape="1">
          <a:blip r:embed="rId4">
            <a:alphaModFix/>
          </a:blip>
          <a:srcRect b="0" l="0" r="0" t="0"/>
          <a:stretch/>
        </p:blipFill>
        <p:spPr>
          <a:xfrm>
            <a:off x="1328978" y="751635"/>
            <a:ext cx="6769101" cy="3807619"/>
          </a:xfrm>
          <a:prstGeom prst="rect">
            <a:avLst/>
          </a:prstGeom>
          <a:noFill/>
          <a:ln>
            <a:noFill/>
          </a:ln>
        </p:spPr>
      </p:pic>
      <p:pic>
        <p:nvPicPr>
          <p:cNvPr id="551" name="Google Shape;551;p64"/>
          <p:cNvPicPr preferRelativeResize="0"/>
          <p:nvPr/>
        </p:nvPicPr>
        <p:blipFill rotWithShape="1">
          <a:blip r:embed="rId5">
            <a:alphaModFix/>
          </a:blip>
          <a:srcRect b="0" l="0" r="0" t="0"/>
          <a:stretch/>
        </p:blipFill>
        <p:spPr>
          <a:xfrm>
            <a:off x="2225615" y="782483"/>
            <a:ext cx="6846700" cy="3851269"/>
          </a:xfrm>
          <a:prstGeom prst="rect">
            <a:avLst/>
          </a:prstGeom>
          <a:noFill/>
          <a:ln>
            <a:noFill/>
          </a:ln>
        </p:spPr>
      </p:pic>
      <p:sp>
        <p:nvSpPr>
          <p:cNvPr id="552" name="Google Shape;552;p64"/>
          <p:cNvSpPr txBox="1"/>
          <p:nvPr/>
        </p:nvSpPr>
        <p:spPr>
          <a:xfrm>
            <a:off x="201080" y="4659825"/>
            <a:ext cx="857198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accent5"/>
                </a:solidFill>
                <a:latin typeface="Arial"/>
                <a:ea typeface="Arial"/>
                <a:cs typeface="Arial"/>
                <a:sym typeface="Arial"/>
                <a:hlinkClick r:id="rId6">
                  <a:extLst>
                    <a:ext uri="{A12FA001-AC4F-418D-AE19-62706E023703}">
                      <ahyp:hlinkClr val="tx"/>
                    </a:ext>
                  </a:extLst>
                </a:hlinkClick>
              </a:rPr>
              <a:t>https://sit.mvot.gub.uy/js/sit/</a:t>
            </a:r>
            <a:r>
              <a:rPr b="0" i="0" lang="en" sz="1400" u="none" cap="none" strike="noStrike">
                <a:solidFill>
                  <a:schemeClr val="accent5"/>
                </a:solidFill>
                <a:latin typeface="Arial"/>
                <a:ea typeface="Arial"/>
                <a:cs typeface="Arial"/>
                <a:sym typeface="Arial"/>
              </a:rPr>
              <a:t>   PRODUCCION/FORESTACION 2011 POR MICROCUENCA</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5"/>
          <p:cNvSpPr txBox="1"/>
          <p:nvPr/>
        </p:nvSpPr>
        <p:spPr>
          <a:xfrm>
            <a:off x="997944" y="329786"/>
            <a:ext cx="6769100" cy="6540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333644"/>
              </a:buClr>
              <a:buSzPts val="2800"/>
              <a:buFont typeface="Palanquin Dark"/>
              <a:buNone/>
            </a:pPr>
            <a:r>
              <a:rPr b="0" i="0" lang="en" sz="2500" u="none" cap="none" strike="noStrike">
                <a:solidFill>
                  <a:srgbClr val="333644"/>
                </a:solidFill>
                <a:latin typeface="Anton"/>
                <a:ea typeface="Anton"/>
                <a:cs typeface="Anton"/>
                <a:sym typeface="Anton"/>
              </a:rPr>
              <a:t>POLÍTICA </a:t>
            </a:r>
            <a:r>
              <a:rPr b="0" i="0" lang="en" sz="2500" u="none" cap="none" strike="noStrike">
                <a:solidFill>
                  <a:schemeClr val="accent1"/>
                </a:solidFill>
                <a:latin typeface="Anton"/>
                <a:ea typeface="Anton"/>
                <a:cs typeface="Anton"/>
                <a:sym typeface="Anton"/>
              </a:rPr>
              <a:t>AMBIENTAL AGUA: CUENCAS- o</a:t>
            </a:r>
            <a:r>
              <a:rPr lang="en" sz="2500">
                <a:solidFill>
                  <a:schemeClr val="accent1"/>
                </a:solidFill>
                <a:latin typeface="Anton"/>
                <a:ea typeface="Anton"/>
                <a:cs typeface="Anton"/>
                <a:sym typeface="Anton"/>
              </a:rPr>
              <a:t>cupación</a:t>
            </a:r>
            <a:endParaRPr b="0" i="0" sz="2500" u="none" cap="none" strike="noStrike">
              <a:solidFill>
                <a:srgbClr val="000000"/>
              </a:solidFill>
              <a:latin typeface="Anton"/>
              <a:ea typeface="Anton"/>
              <a:cs typeface="Anton"/>
              <a:sym typeface="Anton"/>
            </a:endParaRPr>
          </a:p>
        </p:txBody>
      </p:sp>
      <p:pic>
        <p:nvPicPr>
          <p:cNvPr id="558" name="Google Shape;558;p65"/>
          <p:cNvPicPr preferRelativeResize="0"/>
          <p:nvPr/>
        </p:nvPicPr>
        <p:blipFill rotWithShape="1">
          <a:blip r:embed="rId3">
            <a:alphaModFix/>
          </a:blip>
          <a:srcRect b="0" l="0" r="0" t="0"/>
          <a:stretch/>
        </p:blipFill>
        <p:spPr>
          <a:xfrm>
            <a:off x="960252" y="920329"/>
            <a:ext cx="7185804" cy="40420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14"/>
          <p:cNvSpPr txBox="1"/>
          <p:nvPr/>
        </p:nvSpPr>
        <p:spPr>
          <a:xfrm>
            <a:off x="997944" y="329786"/>
            <a:ext cx="6769100" cy="6540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333644"/>
              </a:buClr>
              <a:buSzPts val="2800"/>
              <a:buFont typeface="Palanquin Dark"/>
              <a:buNone/>
            </a:pPr>
            <a:r>
              <a:rPr b="0" i="0" lang="en" sz="2500" u="none" cap="none" strike="noStrike">
                <a:solidFill>
                  <a:srgbClr val="333644"/>
                </a:solidFill>
                <a:latin typeface="Anton"/>
                <a:ea typeface="Anton"/>
                <a:cs typeface="Anton"/>
                <a:sym typeface="Anton"/>
              </a:rPr>
              <a:t>POLÍTICA </a:t>
            </a:r>
            <a:r>
              <a:rPr b="0" i="0" lang="en" sz="2500" u="none" cap="none" strike="noStrike">
                <a:solidFill>
                  <a:schemeClr val="accent1"/>
                </a:solidFill>
                <a:latin typeface="Anton"/>
                <a:ea typeface="Anton"/>
                <a:cs typeface="Anton"/>
                <a:sym typeface="Anton"/>
              </a:rPr>
              <a:t>AMBIENTAL AGUA: CUENCAS</a:t>
            </a:r>
            <a:endParaRPr b="0" i="0" sz="2500" u="none" cap="none" strike="noStrike">
              <a:solidFill>
                <a:srgbClr val="000000"/>
              </a:solidFill>
              <a:latin typeface="Anton"/>
              <a:ea typeface="Anton"/>
              <a:cs typeface="Anton"/>
              <a:sym typeface="Anton"/>
            </a:endParaRPr>
          </a:p>
        </p:txBody>
      </p:sp>
      <p:sp>
        <p:nvSpPr>
          <p:cNvPr id="564" name="Google Shape;564;p14"/>
          <p:cNvSpPr txBox="1"/>
          <p:nvPr/>
        </p:nvSpPr>
        <p:spPr>
          <a:xfrm>
            <a:off x="997944" y="2202418"/>
            <a:ext cx="698919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6"/>
                </a:solidFill>
                <a:latin typeface="Arial"/>
                <a:ea typeface="Arial"/>
                <a:cs typeface="Arial"/>
                <a:sym typeface="Arial"/>
              </a:rPr>
              <a:t>Se encuentra dividido el territorio nacional hasta Cuenca Nivel 5.</a:t>
            </a:r>
            <a:endParaRPr b="0" i="0" sz="1400" u="none" cap="none" strike="noStrike">
              <a:solidFill>
                <a:srgbClr val="000000"/>
              </a:solidFill>
              <a:latin typeface="Arial"/>
              <a:ea typeface="Arial"/>
              <a:cs typeface="Arial"/>
              <a:sym typeface="Arial"/>
            </a:endParaRPr>
          </a:p>
        </p:txBody>
      </p:sp>
      <p:sp>
        <p:nvSpPr>
          <p:cNvPr id="565" name="Google Shape;565;p14"/>
          <p:cNvSpPr txBox="1"/>
          <p:nvPr/>
        </p:nvSpPr>
        <p:spPr>
          <a:xfrm>
            <a:off x="1077402" y="3028473"/>
            <a:ext cx="6989196" cy="307777"/>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66" name="Google Shape;566;p14"/>
          <p:cNvSpPr/>
          <p:nvPr/>
        </p:nvSpPr>
        <p:spPr>
          <a:xfrm>
            <a:off x="997944" y="1006379"/>
            <a:ext cx="7832062" cy="105314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Visualizador de datos Ministerio de Ambiente: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chemeClr val="accent6"/>
                </a:solidFill>
                <a:latin typeface="Arial"/>
                <a:ea typeface="Arial"/>
                <a:cs typeface="Arial"/>
                <a:sym typeface="Arial"/>
                <a:hlinkClick r:id="rId3">
                  <a:extLst>
                    <a:ext uri="{A12FA001-AC4F-418D-AE19-62706E023703}">
                      <ahyp:hlinkClr val="tx"/>
                    </a:ext>
                  </a:extLst>
                </a:hlinkClick>
              </a:rPr>
              <a:t>https://sit.mvot.gub.uy/js/sit/</a:t>
            </a:r>
            <a:endParaRPr b="0" i="0" sz="1600" u="none" cap="none" strike="noStrike">
              <a:solidFill>
                <a:schemeClr val="accent6"/>
              </a:solidFill>
              <a:latin typeface="Arial"/>
              <a:ea typeface="Arial"/>
              <a:cs typeface="Arial"/>
              <a:sym typeface="Arial"/>
            </a:endParaRPr>
          </a:p>
        </p:txBody>
      </p:sp>
      <p:sp>
        <p:nvSpPr>
          <p:cNvPr id="567" name="Google Shape;567;p14"/>
          <p:cNvSpPr/>
          <p:nvPr/>
        </p:nvSpPr>
        <p:spPr>
          <a:xfrm>
            <a:off x="997944" y="2994142"/>
            <a:ext cx="7832062" cy="105314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1"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EN EL CASO DE PROYECTOS FORESTALES :</a:t>
            </a:r>
            <a:endParaRPr b="0" i="0" sz="14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400"/>
              <a:buFont typeface="Noto Sans Symbols"/>
              <a:buChar char="✔"/>
            </a:pPr>
            <a:r>
              <a:rPr b="0" i="0" lang="en" sz="1400" u="none" cap="none" strike="noStrike">
                <a:solidFill>
                  <a:srgbClr val="000000"/>
                </a:solidFill>
                <a:latin typeface="Arial"/>
                <a:ea typeface="Arial"/>
                <a:cs typeface="Arial"/>
                <a:sym typeface="Arial"/>
              </a:rPr>
              <a:t>se debe tener en cuenta cuencas niveles 2, 3 y 5 el grado de ocupación por plantaciones forestales</a:t>
            </a:r>
            <a:endParaRPr b="0" i="0" sz="1400" u="none" cap="none" strike="noStrike">
              <a:solidFill>
                <a:srgbClr val="000000"/>
              </a:solidFill>
              <a:latin typeface="Arial"/>
              <a:ea typeface="Arial"/>
              <a:cs typeface="Arial"/>
              <a:sym typeface="Arial"/>
            </a:endParaRPr>
          </a:p>
          <a:p>
            <a:pPr indent="-285750" lvl="1" marL="285750" marR="0" rtl="0" algn="l">
              <a:lnSpc>
                <a:spcPct val="100000"/>
              </a:lnSpc>
              <a:spcBef>
                <a:spcPts val="0"/>
              </a:spcBef>
              <a:spcAft>
                <a:spcPts val="0"/>
              </a:spcAft>
              <a:buClr>
                <a:srgbClr val="000000"/>
              </a:buClr>
              <a:buSzPts val="1400"/>
              <a:buFont typeface="Noto Sans Symbols"/>
              <a:buChar char="✔"/>
            </a:pPr>
            <a:r>
              <a:rPr b="0" i="0" lang="en" sz="1400" u="none" cap="none" strike="noStrike">
                <a:solidFill>
                  <a:srgbClr val="000000"/>
                </a:solidFill>
                <a:latin typeface="Arial"/>
                <a:ea typeface="Arial"/>
                <a:cs typeface="Arial"/>
                <a:sym typeface="Arial"/>
              </a:rPr>
              <a:t>Cartografía ocupación cuencas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1" name="Shape 571"/>
        <p:cNvGrpSpPr/>
        <p:nvPr/>
      </p:nvGrpSpPr>
      <p:grpSpPr>
        <a:xfrm>
          <a:off x="0" y="0"/>
          <a:ext cx="0" cy="0"/>
          <a:chOff x="0" y="0"/>
          <a:chExt cx="0" cy="0"/>
        </a:xfrm>
      </p:grpSpPr>
      <p:sp>
        <p:nvSpPr>
          <p:cNvPr id="572" name="Google Shape;572;p16"/>
          <p:cNvSpPr txBox="1"/>
          <p:nvPr>
            <p:ph type="ctrTitle"/>
          </p:nvPr>
        </p:nvSpPr>
        <p:spPr>
          <a:xfrm>
            <a:off x="712788" y="17827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a:t>
            </a:r>
            <a:br>
              <a:rPr lang="en" sz="5700">
                <a:solidFill>
                  <a:schemeClr val="accent1"/>
                </a:solidFill>
                <a:latin typeface="Anton"/>
                <a:ea typeface="Anton"/>
                <a:cs typeface="Anton"/>
                <a:sym typeface="Anton"/>
              </a:rPr>
            </a:br>
            <a:r>
              <a:rPr lang="en" sz="4500">
                <a:solidFill>
                  <a:srgbClr val="333644"/>
                </a:solidFill>
                <a:latin typeface="Anton"/>
                <a:ea typeface="Anton"/>
                <a:cs typeface="Anton"/>
                <a:sym typeface="Anton"/>
              </a:rPr>
              <a:t>SUELOS</a:t>
            </a:r>
            <a:endParaRPr sz="7900">
              <a:solidFill>
                <a:schemeClr val="accent1"/>
              </a:solidFill>
              <a:latin typeface="Anton"/>
              <a:ea typeface="Anton"/>
              <a:cs typeface="Anton"/>
              <a:sym typeface="Anton"/>
            </a:endParaRPr>
          </a:p>
        </p:txBody>
      </p:sp>
      <p:sp>
        <p:nvSpPr>
          <p:cNvPr id="573" name="Google Shape;573;p16"/>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04.</a:t>
            </a:r>
            <a:endParaRPr/>
          </a:p>
        </p:txBody>
      </p:sp>
      <p:grpSp>
        <p:nvGrpSpPr>
          <p:cNvPr id="574" name="Google Shape;574;p16"/>
          <p:cNvGrpSpPr/>
          <p:nvPr/>
        </p:nvGrpSpPr>
        <p:grpSpPr>
          <a:xfrm>
            <a:off x="4799013" y="539750"/>
            <a:ext cx="3859212" cy="4068763"/>
            <a:chOff x="4799050" y="388637"/>
            <a:chExt cx="3859836" cy="4069059"/>
          </a:xfrm>
        </p:grpSpPr>
        <p:sp>
          <p:nvSpPr>
            <p:cNvPr id="575" name="Google Shape;575;p16"/>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16"/>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16"/>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16"/>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16"/>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16"/>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16"/>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16"/>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16"/>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16"/>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16"/>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16"/>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16"/>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16"/>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16"/>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16"/>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16"/>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16"/>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16"/>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16"/>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16"/>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16"/>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16"/>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16"/>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2" name="Shape 602"/>
        <p:cNvGrpSpPr/>
        <p:nvPr/>
      </p:nvGrpSpPr>
      <p:grpSpPr>
        <a:xfrm>
          <a:off x="0" y="0"/>
          <a:ext cx="0" cy="0"/>
          <a:chOff x="0" y="0"/>
          <a:chExt cx="0" cy="0"/>
        </a:xfrm>
      </p:grpSpPr>
      <p:grpSp>
        <p:nvGrpSpPr>
          <p:cNvPr id="603" name="Google Shape;603;p17"/>
          <p:cNvGrpSpPr/>
          <p:nvPr/>
        </p:nvGrpSpPr>
        <p:grpSpPr>
          <a:xfrm>
            <a:off x="936625" y="698500"/>
            <a:ext cx="7843838" cy="4243388"/>
            <a:chOff x="936250" y="699275"/>
            <a:chExt cx="7844175" cy="4242675"/>
          </a:xfrm>
        </p:grpSpPr>
        <p:sp>
          <p:nvSpPr>
            <p:cNvPr id="604" name="Google Shape;604;p17"/>
            <p:cNvSpPr/>
            <p:nvPr/>
          </p:nvSpPr>
          <p:spPr>
            <a:xfrm>
              <a:off x="936250" y="699275"/>
              <a:ext cx="1073700" cy="10737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17"/>
            <p:cNvSpPr/>
            <p:nvPr/>
          </p:nvSpPr>
          <p:spPr>
            <a:xfrm>
              <a:off x="8195425" y="4356950"/>
              <a:ext cx="585000" cy="5850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6" name="Google Shape;606;p17"/>
          <p:cNvGrpSpPr/>
          <p:nvPr/>
        </p:nvGrpSpPr>
        <p:grpSpPr>
          <a:xfrm>
            <a:off x="712788" y="1585913"/>
            <a:ext cx="8013700" cy="2187575"/>
            <a:chOff x="1497786" y="2184725"/>
            <a:chExt cx="6384300" cy="2187900"/>
          </a:xfrm>
        </p:grpSpPr>
        <p:sp>
          <p:nvSpPr>
            <p:cNvPr id="607" name="Google Shape;607;p17"/>
            <p:cNvSpPr/>
            <p:nvPr/>
          </p:nvSpPr>
          <p:spPr>
            <a:xfrm>
              <a:off x="1497786" y="2184725"/>
              <a:ext cx="6384300" cy="80657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t/>
              </a:r>
              <a:endParaRPr b="1" i="0" sz="1300" u="sng" cap="none" strike="noStrike">
                <a:solidFill>
                  <a:srgbClr val="3C3F4E"/>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t/>
              </a:r>
              <a:endParaRPr b="1" i="0" sz="1300" u="sng" cap="none" strike="noStrike">
                <a:solidFill>
                  <a:srgbClr val="3C3F4E"/>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rgbClr val="3C3F4E"/>
                  </a:solidFill>
                  <a:latin typeface="Arvo"/>
                  <a:ea typeface="Arvo"/>
                  <a:cs typeface="Arvo"/>
                  <a:sym typeface="Arvo"/>
                </a:rPr>
                <a:t>DECRETO N° 333/00</a:t>
              </a:r>
              <a:r>
                <a:rPr b="0" i="0" lang="en" sz="1300" u="none" cap="none" strike="noStrike">
                  <a:solidFill>
                    <a:srgbClr val="3C3F4E"/>
                  </a:solidFill>
                  <a:latin typeface="Arvo"/>
                  <a:ea typeface="Arvo"/>
                  <a:cs typeface="Arvo"/>
                  <a:sym typeface="Arvo"/>
                </a:rPr>
                <a:t>4</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rgbClr val="3C3F4E"/>
                  </a:solidFill>
                  <a:latin typeface="Arvo"/>
                  <a:ea typeface="Arvo"/>
                  <a:cs typeface="Arvo"/>
                  <a:sym typeface="Arvo"/>
                </a:rPr>
                <a:t>Principios Generales y Normas Técnicas Básicas a efectos de lograr el uso racional y sostenible de suelos y aguas y su recuperación.</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1" i="0" sz="1600" u="sng" cap="none" strike="noStrike">
                <a:solidFill>
                  <a:srgbClr val="009999"/>
                </a:solidFill>
                <a:latin typeface="Arial"/>
                <a:ea typeface="Arial"/>
                <a:cs typeface="Arial"/>
                <a:sym typeface="Arial"/>
                <a:hlinkClick r:id="rId3">
                  <a:extLst>
                    <a:ext uri="{A12FA001-AC4F-418D-AE19-62706E023703}">
                      <ahyp:hlinkClr val="tx"/>
                    </a:ext>
                  </a:extLst>
                </a:hlinkClick>
              </a:endParaRPr>
            </a:p>
            <a:p>
              <a:pPr indent="0" lvl="0" marL="0" marR="0" rtl="0" algn="just">
                <a:lnSpc>
                  <a:spcPct val="100000"/>
                </a:lnSpc>
                <a:spcBef>
                  <a:spcPts val="0"/>
                </a:spcBef>
                <a:spcAft>
                  <a:spcPts val="0"/>
                </a:spcAft>
                <a:buClr>
                  <a:srgbClr val="000000"/>
                </a:buClr>
                <a:buSzPts val="1500"/>
                <a:buFont typeface="Arial"/>
                <a:buNone/>
              </a:pPr>
              <a:r>
                <a:t/>
              </a:r>
              <a:endParaRPr b="1" i="0" sz="1500" u="sng" cap="none" strike="noStrike">
                <a:solidFill>
                  <a:srgbClr val="3C3F4E"/>
                </a:solidFill>
                <a:latin typeface="Arvo"/>
                <a:ea typeface="Arvo"/>
                <a:cs typeface="Arvo"/>
                <a:sym typeface="Arvo"/>
              </a:endParaRPr>
            </a:p>
          </p:txBody>
        </p:sp>
        <p:sp>
          <p:nvSpPr>
            <p:cNvPr id="608" name="Google Shape;608;p17"/>
            <p:cNvSpPr/>
            <p:nvPr/>
          </p:nvSpPr>
          <p:spPr>
            <a:xfrm>
              <a:off x="1497786" y="3065918"/>
              <a:ext cx="6384300" cy="616042"/>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t/>
              </a:r>
              <a:endParaRPr b="0" i="0" sz="1300" u="sng"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chemeClr val="accent4"/>
                  </a:solidFill>
                  <a:latin typeface="Arvo"/>
                  <a:ea typeface="Arvo"/>
                  <a:cs typeface="Arvo"/>
                  <a:sym typeface="Arvo"/>
                </a:rPr>
                <a:t>DECRETO 405/2008</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chemeClr val="accent4"/>
                  </a:solidFill>
                  <a:latin typeface="Arvo"/>
                  <a:ea typeface="Arvo"/>
                  <a:cs typeface="Arvo"/>
                  <a:sym typeface="Arvo"/>
                </a:rPr>
                <a:t>Uso responsable y sostenible de los suelos</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500"/>
                <a:buFont typeface="Arial"/>
                <a:buNone/>
              </a:pPr>
              <a:r>
                <a:t/>
              </a:r>
              <a:endParaRPr b="1" i="0" sz="1500" u="none" cap="none" strike="noStrike">
                <a:solidFill>
                  <a:schemeClr val="accent4"/>
                </a:solidFill>
                <a:latin typeface="Arvo"/>
                <a:ea typeface="Arvo"/>
                <a:cs typeface="Arvo"/>
                <a:sym typeface="Arvo"/>
              </a:endParaRPr>
            </a:p>
          </p:txBody>
        </p:sp>
        <p:sp>
          <p:nvSpPr>
            <p:cNvPr id="609" name="Google Shape;609;p17"/>
            <p:cNvSpPr/>
            <p:nvPr/>
          </p:nvSpPr>
          <p:spPr>
            <a:xfrm>
              <a:off x="1497786" y="3756583"/>
              <a:ext cx="6384300" cy="616042"/>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chemeClr val="accent4"/>
                  </a:solidFill>
                  <a:latin typeface="Arvo"/>
                  <a:ea typeface="Arvo"/>
                  <a:cs typeface="Arvo"/>
                  <a:sym typeface="Arvo"/>
                </a:rPr>
                <a:t>LEY Nº 18564 – 2009</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chemeClr val="accent4"/>
                  </a:solidFill>
                  <a:latin typeface="Arvo"/>
                  <a:ea typeface="Arvo"/>
                  <a:cs typeface="Arvo"/>
                  <a:sym typeface="Arvo"/>
                </a:rPr>
                <a:t>Conservación uso y manejo adecuados de los suelos y aguas.</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accent4"/>
                </a:solidFill>
                <a:latin typeface="Arvo"/>
                <a:ea typeface="Arvo"/>
                <a:cs typeface="Arvo"/>
                <a:sym typeface="Arvo"/>
              </a:endParaRPr>
            </a:p>
          </p:txBody>
        </p:sp>
      </p:grpSp>
      <p:sp>
        <p:nvSpPr>
          <p:cNvPr id="610" name="Google Shape;610;p17"/>
          <p:cNvSpPr txBox="1"/>
          <p:nvPr>
            <p:ph type="ctrTitle"/>
          </p:nvPr>
        </p:nvSpPr>
        <p:spPr>
          <a:xfrm>
            <a:off x="1187450" y="127000"/>
            <a:ext cx="6769100" cy="65563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a:solidFill>
                  <a:srgbClr val="333644"/>
                </a:solidFill>
                <a:latin typeface="Anton"/>
                <a:ea typeface="Anton"/>
                <a:cs typeface="Anton"/>
                <a:sym typeface="Anton"/>
              </a:rPr>
              <a:t>POLÍTICA </a:t>
            </a:r>
            <a:r>
              <a:rPr lang="en">
                <a:solidFill>
                  <a:schemeClr val="accent1"/>
                </a:solidFill>
                <a:latin typeface="Anton"/>
                <a:ea typeface="Anton"/>
                <a:cs typeface="Anton"/>
                <a:sym typeface="Anton"/>
              </a:rPr>
              <a:t>AMBIENTAL- SUELOS</a:t>
            </a:r>
            <a:endParaRPr/>
          </a:p>
        </p:txBody>
      </p:sp>
      <p:sp>
        <p:nvSpPr>
          <p:cNvPr id="611" name="Google Shape;611;p17"/>
          <p:cNvSpPr/>
          <p:nvPr/>
        </p:nvSpPr>
        <p:spPr>
          <a:xfrm>
            <a:off x="712788" y="3854450"/>
            <a:ext cx="8013700" cy="998538"/>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chemeClr val="accent4"/>
                </a:solidFill>
                <a:latin typeface="Arvo"/>
                <a:ea typeface="Arvo"/>
                <a:cs typeface="Arvo"/>
                <a:sym typeface="Arvo"/>
              </a:rPr>
              <a:t>RESOLUCION MGAP 1564 – 2013</a:t>
            </a:r>
            <a:endParaRPr b="0" i="0" sz="10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chemeClr val="accent4"/>
                </a:solidFill>
                <a:latin typeface="Arvo"/>
                <a:ea typeface="Arvo"/>
                <a:cs typeface="Arvo"/>
                <a:sym typeface="Arvo"/>
              </a:rPr>
              <a:t>Aprobación </a:t>
            </a:r>
            <a:r>
              <a:rPr b="0" i="0" lang="en" sz="1200" u="sng" cap="none" strike="noStrike">
                <a:solidFill>
                  <a:schemeClr val="accent4"/>
                </a:solidFill>
                <a:latin typeface="Arvo"/>
                <a:ea typeface="Arvo"/>
                <a:cs typeface="Arvo"/>
                <a:sym typeface="Arvo"/>
                <a:hlinkClick r:id="rId4">
                  <a:extLst>
                    <a:ext uri="{A12FA001-AC4F-418D-AE19-62706E023703}">
                      <ahyp:hlinkClr val="tx"/>
                    </a:ext>
                  </a:extLst>
                </a:hlinkClick>
              </a:rPr>
              <a:t>Manual de Medidas Exigibles </a:t>
            </a:r>
            <a:r>
              <a:rPr b="0" i="0" lang="en" sz="1200" u="none" cap="none" strike="noStrike">
                <a:solidFill>
                  <a:schemeClr val="accent4"/>
                </a:solidFill>
                <a:latin typeface="Arvo"/>
                <a:ea typeface="Arvo"/>
                <a:cs typeface="Arvo"/>
                <a:sym typeface="Arvo"/>
              </a:rPr>
              <a:t>para todos los cultivos elaborados por la Dirección General de Recursos Naturales (RENARE), el cual contiene el instructivo a seguir para la elaboración y presentación de los Planes de Uso y Manejo Responsable de Suelos.</a:t>
            </a:r>
            <a:endParaRPr b="0" i="0" sz="12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t/>
            </a:r>
            <a:endParaRPr b="1" i="0" sz="1400" u="none" cap="none" strike="noStrike">
              <a:solidFill>
                <a:schemeClr val="accent4"/>
              </a:solidFill>
              <a:latin typeface="Arvo"/>
              <a:ea typeface="Arvo"/>
              <a:cs typeface="Arvo"/>
              <a:sym typeface="Arvo"/>
            </a:endParaRPr>
          </a:p>
        </p:txBody>
      </p:sp>
      <p:sp>
        <p:nvSpPr>
          <p:cNvPr id="612" name="Google Shape;612;p17"/>
          <p:cNvSpPr/>
          <p:nvPr/>
        </p:nvSpPr>
        <p:spPr>
          <a:xfrm>
            <a:off x="712788" y="698500"/>
            <a:ext cx="8013700" cy="808038"/>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chemeClr val="accent4"/>
                </a:solidFill>
                <a:latin typeface="Arvo"/>
                <a:ea typeface="Arvo"/>
                <a:cs typeface="Arvo"/>
                <a:sym typeface="Arvo"/>
              </a:rPr>
              <a:t>DECRETO LEY  15239 - 1981</a:t>
            </a:r>
            <a:endParaRPr b="0" i="0" sz="1300" u="sng"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chemeClr val="accent4"/>
                </a:solidFill>
                <a:latin typeface="Arvo"/>
                <a:ea typeface="Arvo"/>
                <a:cs typeface="Arvo"/>
                <a:sym typeface="Arvo"/>
              </a:rPr>
              <a:t>Declaración de Interés Nacional Uso y Conservación de los Suelos y de las Aguas Superficiales Destinados a Fines Agropecuarios</a:t>
            </a:r>
            <a:endParaRPr b="0" i="0" sz="1300" u="none" cap="none" strike="noStrike">
              <a:solidFill>
                <a:schemeClr val="accent4"/>
              </a:solidFill>
              <a:latin typeface="Arvo"/>
              <a:ea typeface="Arvo"/>
              <a:cs typeface="Arvo"/>
              <a:sym typeface="Arv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66"/>
          <p:cNvSpPr txBox="1"/>
          <p:nvPr>
            <p:ph type="ctrTitle"/>
          </p:nvPr>
        </p:nvSpPr>
        <p:spPr>
          <a:xfrm>
            <a:off x="1099875" y="782639"/>
            <a:ext cx="6578100" cy="40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CLASES APTITUD – USDA</a:t>
            </a:r>
            <a:br>
              <a:rPr lang="en"/>
            </a:br>
            <a:br>
              <a:rPr lang="en"/>
            </a:br>
            <a:endParaRPr/>
          </a:p>
        </p:txBody>
      </p:sp>
      <p:sp>
        <p:nvSpPr>
          <p:cNvPr id="618" name="Google Shape;618;p66"/>
          <p:cNvSpPr txBox="1"/>
          <p:nvPr/>
        </p:nvSpPr>
        <p:spPr>
          <a:xfrm>
            <a:off x="1187450" y="127000"/>
            <a:ext cx="6769100" cy="65563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333644"/>
              </a:buClr>
              <a:buSzPts val="2800"/>
              <a:buFont typeface="Palanquin Dark"/>
              <a:buNone/>
            </a:pPr>
            <a:r>
              <a:rPr b="0" i="0" lang="en" sz="2500" u="none" cap="none" strike="noStrike">
                <a:solidFill>
                  <a:srgbClr val="333644"/>
                </a:solidFill>
                <a:latin typeface="Anton"/>
                <a:ea typeface="Anton"/>
                <a:cs typeface="Anton"/>
                <a:sym typeface="Anton"/>
              </a:rPr>
              <a:t>POLÍTICA </a:t>
            </a:r>
            <a:r>
              <a:rPr b="0" i="0" lang="en" sz="2500" u="none" cap="none" strike="noStrike">
                <a:solidFill>
                  <a:schemeClr val="accent1"/>
                </a:solidFill>
                <a:latin typeface="Anton"/>
                <a:ea typeface="Anton"/>
                <a:cs typeface="Anton"/>
                <a:sym typeface="Anton"/>
              </a:rPr>
              <a:t>AMBIENTAL- SUELOS</a:t>
            </a:r>
            <a:endParaRPr b="0" i="0" sz="2500" u="none" cap="none" strike="noStrike">
              <a:solidFill>
                <a:srgbClr val="000000"/>
              </a:solidFill>
              <a:latin typeface="Anton"/>
              <a:ea typeface="Anton"/>
              <a:cs typeface="Anton"/>
              <a:sym typeface="Anton"/>
            </a:endParaRPr>
          </a:p>
        </p:txBody>
      </p:sp>
      <p:pic>
        <p:nvPicPr>
          <p:cNvPr descr="A picture containing text, screenshot, businesscard, font&#10;&#10;Description automatically generated" id="619" name="Google Shape;619;p66"/>
          <p:cNvPicPr preferRelativeResize="0"/>
          <p:nvPr/>
        </p:nvPicPr>
        <p:blipFill rotWithShape="1">
          <a:blip r:embed="rId3">
            <a:alphaModFix/>
          </a:blip>
          <a:srcRect b="0" l="0" r="0" t="0"/>
          <a:stretch/>
        </p:blipFill>
        <p:spPr>
          <a:xfrm>
            <a:off x="249461" y="1264256"/>
            <a:ext cx="4322539" cy="3211333"/>
          </a:xfrm>
          <a:prstGeom prst="rect">
            <a:avLst/>
          </a:prstGeom>
          <a:noFill/>
          <a:ln>
            <a:noFill/>
          </a:ln>
        </p:spPr>
      </p:pic>
      <p:pic>
        <p:nvPicPr>
          <p:cNvPr descr="A picture containing text, screenshot, font&#10;&#10;Description automatically generated" id="620" name="Google Shape;620;p66"/>
          <p:cNvPicPr preferRelativeResize="0"/>
          <p:nvPr/>
        </p:nvPicPr>
        <p:blipFill rotWithShape="1">
          <a:blip r:embed="rId4">
            <a:alphaModFix/>
          </a:blip>
          <a:srcRect b="0" l="0" r="0" t="0"/>
          <a:stretch/>
        </p:blipFill>
        <p:spPr>
          <a:xfrm>
            <a:off x="4669571" y="1222017"/>
            <a:ext cx="4379394" cy="32535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7"/>
          <p:cNvSpPr txBox="1"/>
          <p:nvPr>
            <p:ph type="ctrTitle"/>
          </p:nvPr>
        </p:nvSpPr>
        <p:spPr>
          <a:xfrm>
            <a:off x="1099875" y="782640"/>
            <a:ext cx="6769200" cy="54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CLASES APTITUD – USDA</a:t>
            </a:r>
            <a:br>
              <a:rPr lang="en"/>
            </a:br>
            <a:br>
              <a:rPr lang="en"/>
            </a:br>
            <a:endParaRPr/>
          </a:p>
        </p:txBody>
      </p:sp>
      <p:sp>
        <p:nvSpPr>
          <p:cNvPr id="626" name="Google Shape;626;p67"/>
          <p:cNvSpPr txBox="1"/>
          <p:nvPr/>
        </p:nvSpPr>
        <p:spPr>
          <a:xfrm>
            <a:off x="1187450" y="127000"/>
            <a:ext cx="6769100" cy="65563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333644"/>
              </a:buClr>
              <a:buSzPts val="2800"/>
              <a:buFont typeface="Palanquin Dark"/>
              <a:buNone/>
            </a:pPr>
            <a:r>
              <a:rPr b="0" i="0" lang="en" sz="2500" u="none" cap="none" strike="noStrike">
                <a:solidFill>
                  <a:srgbClr val="333644"/>
                </a:solidFill>
                <a:latin typeface="Anton"/>
                <a:ea typeface="Anton"/>
                <a:cs typeface="Anton"/>
                <a:sym typeface="Anton"/>
              </a:rPr>
              <a:t>POLÍTICA </a:t>
            </a:r>
            <a:r>
              <a:rPr b="0" i="0" lang="en" sz="2500" u="none" cap="none" strike="noStrike">
                <a:solidFill>
                  <a:schemeClr val="accent1"/>
                </a:solidFill>
                <a:latin typeface="Anton"/>
                <a:ea typeface="Anton"/>
                <a:cs typeface="Anton"/>
                <a:sym typeface="Anton"/>
              </a:rPr>
              <a:t>AMBIENTAL- SUELOS</a:t>
            </a:r>
            <a:endParaRPr b="0" i="0" sz="2500" u="none" cap="none" strike="noStrike">
              <a:solidFill>
                <a:srgbClr val="000000"/>
              </a:solidFill>
              <a:latin typeface="Anton"/>
              <a:ea typeface="Anton"/>
              <a:cs typeface="Anton"/>
              <a:sym typeface="Anton"/>
            </a:endParaRPr>
          </a:p>
        </p:txBody>
      </p:sp>
      <p:pic>
        <p:nvPicPr>
          <p:cNvPr descr="A picture containing text, screenshot, font, design&#10;&#10;Description automatically generated" id="627" name="Google Shape;627;p67"/>
          <p:cNvPicPr preferRelativeResize="0"/>
          <p:nvPr/>
        </p:nvPicPr>
        <p:blipFill rotWithShape="1">
          <a:blip r:embed="rId3">
            <a:alphaModFix/>
          </a:blip>
          <a:srcRect b="0" l="0" r="0" t="0"/>
          <a:stretch/>
        </p:blipFill>
        <p:spPr>
          <a:xfrm>
            <a:off x="259984" y="1520022"/>
            <a:ext cx="4293706" cy="3218956"/>
          </a:xfrm>
          <a:prstGeom prst="rect">
            <a:avLst/>
          </a:prstGeom>
          <a:noFill/>
          <a:ln>
            <a:noFill/>
          </a:ln>
        </p:spPr>
      </p:pic>
      <p:pic>
        <p:nvPicPr>
          <p:cNvPr descr="A picture containing text, screenshot, font, stationary&#10;&#10;Description automatically generated" id="628" name="Google Shape;628;p67"/>
          <p:cNvPicPr preferRelativeResize="0"/>
          <p:nvPr/>
        </p:nvPicPr>
        <p:blipFill rotWithShape="1">
          <a:blip r:embed="rId4">
            <a:alphaModFix/>
          </a:blip>
          <a:srcRect b="0" l="0" r="0" t="0"/>
          <a:stretch/>
        </p:blipFill>
        <p:spPr>
          <a:xfrm>
            <a:off x="4708699" y="1533323"/>
            <a:ext cx="4293724" cy="31923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8"/>
          <p:cNvSpPr txBox="1"/>
          <p:nvPr>
            <p:ph type="ctrTitle"/>
          </p:nvPr>
        </p:nvSpPr>
        <p:spPr>
          <a:xfrm>
            <a:off x="1099875" y="782639"/>
            <a:ext cx="6769200" cy="46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CLASES APTITUD – USDA</a:t>
            </a:r>
            <a:br>
              <a:rPr lang="en"/>
            </a:br>
            <a:br>
              <a:rPr lang="en"/>
            </a:br>
            <a:endParaRPr/>
          </a:p>
        </p:txBody>
      </p:sp>
      <p:sp>
        <p:nvSpPr>
          <p:cNvPr id="634" name="Google Shape;634;p68"/>
          <p:cNvSpPr txBox="1"/>
          <p:nvPr/>
        </p:nvSpPr>
        <p:spPr>
          <a:xfrm>
            <a:off x="1187450" y="127000"/>
            <a:ext cx="6769100" cy="65563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333644"/>
              </a:buClr>
              <a:buSzPts val="2800"/>
              <a:buFont typeface="Palanquin Dark"/>
              <a:buNone/>
            </a:pPr>
            <a:r>
              <a:rPr b="0" i="0" lang="en" sz="2500" u="none" cap="none" strike="noStrike">
                <a:solidFill>
                  <a:srgbClr val="333644"/>
                </a:solidFill>
                <a:latin typeface="Anton"/>
                <a:ea typeface="Anton"/>
                <a:cs typeface="Anton"/>
                <a:sym typeface="Anton"/>
              </a:rPr>
              <a:t>POLÍTICA </a:t>
            </a:r>
            <a:r>
              <a:rPr b="0" i="0" lang="en" sz="2500" u="none" cap="none" strike="noStrike">
                <a:solidFill>
                  <a:schemeClr val="accent1"/>
                </a:solidFill>
                <a:latin typeface="Anton"/>
                <a:ea typeface="Anton"/>
                <a:cs typeface="Anton"/>
                <a:sym typeface="Anton"/>
              </a:rPr>
              <a:t>AMBIENTAL- SUELOS</a:t>
            </a:r>
            <a:endParaRPr b="0" i="0" sz="2500" u="none" cap="none" strike="noStrike">
              <a:solidFill>
                <a:srgbClr val="000000"/>
              </a:solidFill>
              <a:latin typeface="Anton"/>
              <a:ea typeface="Anton"/>
              <a:cs typeface="Anton"/>
              <a:sym typeface="Anton"/>
            </a:endParaRPr>
          </a:p>
        </p:txBody>
      </p:sp>
      <p:pic>
        <p:nvPicPr>
          <p:cNvPr descr="A picture containing text, screenshot, font, design&#10;&#10;Description automatically generated" id="635" name="Google Shape;635;p68"/>
          <p:cNvPicPr preferRelativeResize="0"/>
          <p:nvPr/>
        </p:nvPicPr>
        <p:blipFill rotWithShape="1">
          <a:blip r:embed="rId3">
            <a:alphaModFix/>
          </a:blip>
          <a:srcRect b="0" l="0" r="0" t="0"/>
          <a:stretch/>
        </p:blipFill>
        <p:spPr>
          <a:xfrm>
            <a:off x="421420" y="1375133"/>
            <a:ext cx="3823702" cy="2870172"/>
          </a:xfrm>
          <a:prstGeom prst="rect">
            <a:avLst/>
          </a:prstGeom>
          <a:noFill/>
          <a:ln>
            <a:noFill/>
          </a:ln>
        </p:spPr>
      </p:pic>
      <p:pic>
        <p:nvPicPr>
          <p:cNvPr descr="A picture containing text, screenshot, font, design&#10;&#10;Description automatically generated" id="636" name="Google Shape;636;p68"/>
          <p:cNvPicPr preferRelativeResize="0"/>
          <p:nvPr/>
        </p:nvPicPr>
        <p:blipFill rotWithShape="1">
          <a:blip r:embed="rId4">
            <a:alphaModFix/>
          </a:blip>
          <a:srcRect b="0" l="0" r="0" t="0"/>
          <a:stretch/>
        </p:blipFill>
        <p:spPr>
          <a:xfrm>
            <a:off x="4731026" y="2564445"/>
            <a:ext cx="3251024" cy="2368375"/>
          </a:xfrm>
          <a:prstGeom prst="rect">
            <a:avLst/>
          </a:prstGeom>
          <a:noFill/>
          <a:ln>
            <a:noFill/>
          </a:ln>
        </p:spPr>
      </p:pic>
      <p:pic>
        <p:nvPicPr>
          <p:cNvPr descr="A picture containing text, businesscard, screenshot, font&#10;&#10;Description automatically generated" id="637" name="Google Shape;637;p68"/>
          <p:cNvPicPr preferRelativeResize="0"/>
          <p:nvPr/>
        </p:nvPicPr>
        <p:blipFill rotWithShape="1">
          <a:blip r:embed="rId5">
            <a:alphaModFix/>
          </a:blip>
          <a:srcRect b="0" l="0" r="0" t="0"/>
          <a:stretch/>
        </p:blipFill>
        <p:spPr>
          <a:xfrm>
            <a:off x="4731026" y="595817"/>
            <a:ext cx="3251024" cy="19686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92" name="Shape 192"/>
        <p:cNvGrpSpPr/>
        <p:nvPr/>
      </p:nvGrpSpPr>
      <p:grpSpPr>
        <a:xfrm>
          <a:off x="0" y="0"/>
          <a:ext cx="0" cy="0"/>
          <a:chOff x="0" y="0"/>
          <a:chExt cx="0" cy="0"/>
        </a:xfrm>
      </p:grpSpPr>
      <p:sp>
        <p:nvSpPr>
          <p:cNvPr id="193" name="Google Shape;193;p3"/>
          <p:cNvSpPr txBox="1"/>
          <p:nvPr>
            <p:ph type="ctrTitle"/>
          </p:nvPr>
        </p:nvSpPr>
        <p:spPr>
          <a:xfrm>
            <a:off x="3730625" y="641350"/>
            <a:ext cx="4843463" cy="94615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sz="4500"/>
              <a:t>Vinculación con otras políticas</a:t>
            </a:r>
            <a:endParaRPr sz="4500"/>
          </a:p>
        </p:txBody>
      </p:sp>
      <p:sp>
        <p:nvSpPr>
          <p:cNvPr id="194" name="Google Shape;194;p3"/>
          <p:cNvSpPr txBox="1"/>
          <p:nvPr>
            <p:ph idx="1" type="body"/>
          </p:nvPr>
        </p:nvSpPr>
        <p:spPr>
          <a:xfrm>
            <a:off x="3949700" y="2291975"/>
            <a:ext cx="4972200" cy="1596000"/>
          </a:xfrm>
          <a:prstGeom prst="rect">
            <a:avLst/>
          </a:prstGeom>
          <a:noFill/>
          <a:ln>
            <a:noFill/>
          </a:ln>
        </p:spPr>
        <p:txBody>
          <a:bodyPr anchorCtr="0" anchor="t" bIns="91425" lIns="91425" spcFirstLastPara="1" rIns="91425" wrap="square" tIns="91425">
            <a:noAutofit/>
          </a:bodyPr>
          <a:lstStyle/>
          <a:p>
            <a:pPr indent="-285750" lvl="0" marL="285750" rtl="0" algn="just">
              <a:lnSpc>
                <a:spcPct val="100000"/>
              </a:lnSpc>
              <a:spcBef>
                <a:spcPts val="0"/>
              </a:spcBef>
              <a:spcAft>
                <a:spcPts val="0"/>
              </a:spcAft>
              <a:buClr>
                <a:srgbClr val="000000"/>
              </a:buClr>
              <a:buSzPts val="1600"/>
              <a:buFont typeface="Noto Sans Symbols"/>
              <a:buChar char="✔"/>
            </a:pPr>
            <a:r>
              <a:rPr lang="en" sz="1400">
                <a:solidFill>
                  <a:schemeClr val="accent5"/>
                </a:solidFill>
              </a:rPr>
              <a:t>Importancia de vincular las políticas forestales con las políticas nacionales en ambos sentidos y aumentar el reconocimiento de la sociedad del valor y los beneficios de los bosques y de la ordenación forestal sostenible</a:t>
            </a:r>
            <a:endParaRPr/>
          </a:p>
          <a:p>
            <a:pPr indent="-184150" lvl="0" marL="285750" rtl="0" algn="just">
              <a:lnSpc>
                <a:spcPct val="100000"/>
              </a:lnSpc>
              <a:spcBef>
                <a:spcPts val="0"/>
              </a:spcBef>
              <a:spcAft>
                <a:spcPts val="0"/>
              </a:spcAft>
              <a:buClr>
                <a:srgbClr val="000000"/>
              </a:buClr>
              <a:buSzPts val="1600"/>
              <a:buFont typeface="Noto Sans Symbols"/>
              <a:buNone/>
            </a:pPr>
            <a:r>
              <a:t/>
            </a:r>
            <a:endParaRPr sz="1400">
              <a:solidFill>
                <a:schemeClr val="accent5"/>
              </a:solidFill>
            </a:endParaRPr>
          </a:p>
          <a:p>
            <a:pPr indent="0" lvl="0" marL="457200" rtl="0" algn="just">
              <a:lnSpc>
                <a:spcPct val="100000"/>
              </a:lnSpc>
              <a:spcBef>
                <a:spcPts val="0"/>
              </a:spcBef>
              <a:spcAft>
                <a:spcPts val="0"/>
              </a:spcAft>
              <a:buNone/>
            </a:pPr>
            <a:r>
              <a:t/>
            </a:r>
            <a:endParaRPr sz="1400">
              <a:solidFill>
                <a:schemeClr val="accent5"/>
              </a:solidFill>
            </a:endParaRPr>
          </a:p>
          <a:p>
            <a:pPr indent="0" lvl="0" marL="0" rtl="0" algn="just">
              <a:lnSpc>
                <a:spcPct val="100000"/>
              </a:lnSpc>
              <a:spcBef>
                <a:spcPts val="0"/>
              </a:spcBef>
              <a:spcAft>
                <a:spcPts val="0"/>
              </a:spcAft>
              <a:buSzPts val="1800"/>
              <a:buFont typeface="Arvo"/>
              <a:buNone/>
            </a:pPr>
            <a:r>
              <a:t/>
            </a:r>
            <a:endParaRPr sz="1400">
              <a:solidFill>
                <a:schemeClr val="accent5"/>
              </a:solidFill>
            </a:endParaRPr>
          </a:p>
        </p:txBody>
      </p:sp>
      <p:sp>
        <p:nvSpPr>
          <p:cNvPr id="195" name="Google Shape;195;p3"/>
          <p:cNvSpPr/>
          <p:nvPr/>
        </p:nvSpPr>
        <p:spPr>
          <a:xfrm>
            <a:off x="90488" y="641350"/>
            <a:ext cx="3859212" cy="386080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6" name="Google Shape;196;p3"/>
          <p:cNvGrpSpPr/>
          <p:nvPr/>
        </p:nvGrpSpPr>
        <p:grpSpPr>
          <a:xfrm>
            <a:off x="357188" y="1762125"/>
            <a:ext cx="2695575" cy="2655889"/>
            <a:chOff x="992313" y="1801099"/>
            <a:chExt cx="2694333" cy="2656606"/>
          </a:xfrm>
        </p:grpSpPr>
        <p:grpSp>
          <p:nvGrpSpPr>
            <p:cNvPr id="197" name="Google Shape;197;p3"/>
            <p:cNvGrpSpPr/>
            <p:nvPr/>
          </p:nvGrpSpPr>
          <p:grpSpPr>
            <a:xfrm>
              <a:off x="1282129" y="1801099"/>
              <a:ext cx="1855742" cy="2435663"/>
              <a:chOff x="4020000" y="4232425"/>
              <a:chExt cx="961325" cy="1146950"/>
            </a:xfrm>
          </p:grpSpPr>
          <p:sp>
            <p:nvSpPr>
              <p:cNvPr id="198" name="Google Shape;198;p3"/>
              <p:cNvSpPr/>
              <p:nvPr/>
            </p:nvSpPr>
            <p:spPr>
              <a:xfrm>
                <a:off x="4097750" y="4232425"/>
                <a:ext cx="883575" cy="1097225"/>
              </a:xfrm>
              <a:custGeom>
                <a:rect b="b" l="l" r="r" t="t"/>
                <a:pathLst>
                  <a:path extrusionOk="0" h="43889" w="35343">
                    <a:moveTo>
                      <a:pt x="1" y="0"/>
                    </a:moveTo>
                    <a:lnTo>
                      <a:pt x="1" y="43888"/>
                    </a:lnTo>
                    <a:lnTo>
                      <a:pt x="35342" y="43888"/>
                    </a:lnTo>
                    <a:lnTo>
                      <a:pt x="35342"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
              <p:cNvSpPr/>
              <p:nvPr/>
            </p:nvSpPr>
            <p:spPr>
              <a:xfrm>
                <a:off x="4020000" y="4282150"/>
                <a:ext cx="883550" cy="1097225"/>
              </a:xfrm>
              <a:custGeom>
                <a:rect b="b" l="l" r="r" t="t"/>
                <a:pathLst>
                  <a:path extrusionOk="0" h="43889" w="35342">
                    <a:moveTo>
                      <a:pt x="1" y="0"/>
                    </a:moveTo>
                    <a:lnTo>
                      <a:pt x="1" y="43888"/>
                    </a:lnTo>
                    <a:lnTo>
                      <a:pt x="35342" y="43888"/>
                    </a:lnTo>
                    <a:lnTo>
                      <a:pt x="35342" y="0"/>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3"/>
              <p:cNvSpPr/>
              <p:nvPr/>
            </p:nvSpPr>
            <p:spPr>
              <a:xfrm>
                <a:off x="4137014" y="4427589"/>
                <a:ext cx="649372" cy="18694"/>
              </a:xfrm>
              <a:custGeom>
                <a:rect b="b" l="l" r="r" t="t"/>
                <a:pathLst>
                  <a:path extrusionOk="0" h="757" w="25978">
                    <a:moveTo>
                      <a:pt x="0" y="0"/>
                    </a:moveTo>
                    <a:lnTo>
                      <a:pt x="0" y="757"/>
                    </a:lnTo>
                    <a:lnTo>
                      <a:pt x="25978" y="757"/>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3"/>
              <p:cNvSpPr/>
              <p:nvPr/>
            </p:nvSpPr>
            <p:spPr>
              <a:xfrm>
                <a:off x="4137014" y="4506103"/>
                <a:ext cx="649372" cy="18694"/>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3"/>
              <p:cNvSpPr/>
              <p:nvPr/>
            </p:nvSpPr>
            <p:spPr>
              <a:xfrm>
                <a:off x="4137014" y="4584617"/>
                <a:ext cx="649372" cy="19442"/>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3"/>
              <p:cNvSpPr/>
              <p:nvPr/>
            </p:nvSpPr>
            <p:spPr>
              <a:xfrm>
                <a:off x="4137014" y="4663879"/>
                <a:ext cx="649372" cy="18694"/>
              </a:xfrm>
              <a:custGeom>
                <a:rect b="b" l="l" r="r" t="t"/>
                <a:pathLst>
                  <a:path extrusionOk="0" h="753"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
              <p:cNvSpPr/>
              <p:nvPr/>
            </p:nvSpPr>
            <p:spPr>
              <a:xfrm>
                <a:off x="4137014" y="4742393"/>
                <a:ext cx="649372" cy="18694"/>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3"/>
              <p:cNvSpPr/>
              <p:nvPr/>
            </p:nvSpPr>
            <p:spPr>
              <a:xfrm>
                <a:off x="4137014" y="4821654"/>
                <a:ext cx="649372" cy="18694"/>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
              <p:cNvSpPr/>
              <p:nvPr/>
            </p:nvSpPr>
            <p:spPr>
              <a:xfrm>
                <a:off x="4137014" y="4900169"/>
                <a:ext cx="649372" cy="18694"/>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3"/>
              <p:cNvSpPr/>
              <p:nvPr/>
            </p:nvSpPr>
            <p:spPr>
              <a:xfrm>
                <a:off x="4137014" y="4978683"/>
                <a:ext cx="649372" cy="19442"/>
              </a:xfrm>
              <a:custGeom>
                <a:rect b="b" l="l" r="r" t="t"/>
                <a:pathLst>
                  <a:path extrusionOk="0" h="757" w="25978">
                    <a:moveTo>
                      <a:pt x="0" y="0"/>
                    </a:moveTo>
                    <a:lnTo>
                      <a:pt x="0" y="756"/>
                    </a:lnTo>
                    <a:lnTo>
                      <a:pt x="25978" y="756"/>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
              <p:cNvSpPr/>
              <p:nvPr/>
            </p:nvSpPr>
            <p:spPr>
              <a:xfrm>
                <a:off x="4137014" y="5057944"/>
                <a:ext cx="649372" cy="18694"/>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
              <p:cNvSpPr/>
              <p:nvPr/>
            </p:nvSpPr>
            <p:spPr>
              <a:xfrm>
                <a:off x="4137014" y="5136459"/>
                <a:ext cx="649372" cy="18694"/>
              </a:xfrm>
              <a:custGeom>
                <a:rect b="b" l="l" r="r" t="t"/>
                <a:pathLst>
                  <a:path extrusionOk="0" h="753" w="25978">
                    <a:moveTo>
                      <a:pt x="0" y="0"/>
                    </a:moveTo>
                    <a:lnTo>
                      <a:pt x="0" y="752"/>
                    </a:lnTo>
                    <a:lnTo>
                      <a:pt x="25978" y="752"/>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3"/>
              <p:cNvSpPr/>
              <p:nvPr/>
            </p:nvSpPr>
            <p:spPr>
              <a:xfrm>
                <a:off x="4137014" y="5214972"/>
                <a:ext cx="649372" cy="19442"/>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 name="Google Shape;211;p3"/>
            <p:cNvGrpSpPr/>
            <p:nvPr/>
          </p:nvGrpSpPr>
          <p:grpSpPr>
            <a:xfrm>
              <a:off x="2696502" y="2426743"/>
              <a:ext cx="990144" cy="2030962"/>
              <a:chOff x="2247360" y="1723040"/>
              <a:chExt cx="422615" cy="866895"/>
            </a:xfrm>
          </p:grpSpPr>
          <p:sp>
            <p:nvSpPr>
              <p:cNvPr id="212" name="Google Shape;212;p3"/>
              <p:cNvSpPr/>
              <p:nvPr/>
            </p:nvSpPr>
            <p:spPr>
              <a:xfrm>
                <a:off x="2267500" y="1782350"/>
                <a:ext cx="382350" cy="748000"/>
              </a:xfrm>
              <a:custGeom>
                <a:rect b="b" l="l" r="r" t="t"/>
                <a:pathLst>
                  <a:path extrusionOk="0" h="29920" w="15294">
                    <a:moveTo>
                      <a:pt x="1" y="1"/>
                    </a:moveTo>
                    <a:lnTo>
                      <a:pt x="1" y="6039"/>
                    </a:lnTo>
                    <a:cubicBezTo>
                      <a:pt x="1" y="9469"/>
                      <a:pt x="2259" y="12371"/>
                      <a:pt x="5369" y="13338"/>
                    </a:cubicBezTo>
                    <a:cubicBezTo>
                      <a:pt x="6084" y="13560"/>
                      <a:pt x="6608" y="14193"/>
                      <a:pt x="6612" y="14940"/>
                    </a:cubicBezTo>
                    <a:lnTo>
                      <a:pt x="6612" y="14981"/>
                    </a:lnTo>
                    <a:cubicBezTo>
                      <a:pt x="6608" y="15726"/>
                      <a:pt x="6084" y="16356"/>
                      <a:pt x="5369" y="16581"/>
                    </a:cubicBezTo>
                    <a:cubicBezTo>
                      <a:pt x="2259" y="17548"/>
                      <a:pt x="1" y="20450"/>
                      <a:pt x="1" y="23880"/>
                    </a:cubicBezTo>
                    <a:lnTo>
                      <a:pt x="1" y="29920"/>
                    </a:lnTo>
                    <a:lnTo>
                      <a:pt x="15294" y="29920"/>
                    </a:lnTo>
                    <a:lnTo>
                      <a:pt x="15294" y="23880"/>
                    </a:lnTo>
                    <a:cubicBezTo>
                      <a:pt x="15294" y="20450"/>
                      <a:pt x="13036" y="17548"/>
                      <a:pt x="9926" y="16581"/>
                    </a:cubicBezTo>
                    <a:cubicBezTo>
                      <a:pt x="9211" y="16356"/>
                      <a:pt x="8686" y="15726"/>
                      <a:pt x="8683" y="14981"/>
                    </a:cubicBezTo>
                    <a:lnTo>
                      <a:pt x="8683" y="14940"/>
                    </a:lnTo>
                    <a:cubicBezTo>
                      <a:pt x="8686" y="14193"/>
                      <a:pt x="9211" y="13560"/>
                      <a:pt x="9926" y="13338"/>
                    </a:cubicBezTo>
                    <a:cubicBezTo>
                      <a:pt x="13036" y="12371"/>
                      <a:pt x="15294" y="9469"/>
                      <a:pt x="15294" y="6039"/>
                    </a:cubicBezTo>
                    <a:lnTo>
                      <a:pt x="15294" y="1"/>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
              <p:cNvSpPr/>
              <p:nvPr/>
            </p:nvSpPr>
            <p:spPr>
              <a:xfrm>
                <a:off x="2287775" y="1941400"/>
                <a:ext cx="341825" cy="557950"/>
              </a:xfrm>
              <a:custGeom>
                <a:rect b="b" l="l" r="r" t="t"/>
                <a:pathLst>
                  <a:path extrusionOk="0" h="22318" w="13673">
                    <a:moveTo>
                      <a:pt x="1" y="1"/>
                    </a:moveTo>
                    <a:cubicBezTo>
                      <a:pt x="69" y="1414"/>
                      <a:pt x="559" y="2708"/>
                      <a:pt x="1353" y="3768"/>
                    </a:cubicBezTo>
                    <a:cubicBezTo>
                      <a:pt x="2204" y="4912"/>
                      <a:pt x="3406" y="5778"/>
                      <a:pt x="4799" y="6210"/>
                    </a:cubicBezTo>
                    <a:cubicBezTo>
                      <a:pt x="5307" y="6371"/>
                      <a:pt x="5750" y="6673"/>
                      <a:pt x="6074" y="7082"/>
                    </a:cubicBezTo>
                    <a:cubicBezTo>
                      <a:pt x="6397" y="7487"/>
                      <a:pt x="6602" y="8009"/>
                      <a:pt x="6605" y="8570"/>
                    </a:cubicBezTo>
                    <a:lnTo>
                      <a:pt x="6605" y="17556"/>
                    </a:lnTo>
                    <a:cubicBezTo>
                      <a:pt x="6602" y="18118"/>
                      <a:pt x="6397" y="18639"/>
                      <a:pt x="6074" y="19045"/>
                    </a:cubicBezTo>
                    <a:cubicBezTo>
                      <a:pt x="5750" y="19453"/>
                      <a:pt x="5307" y="19757"/>
                      <a:pt x="4799" y="19916"/>
                    </a:cubicBezTo>
                    <a:cubicBezTo>
                      <a:pt x="3423" y="20345"/>
                      <a:pt x="2235" y="21194"/>
                      <a:pt x="1383" y="22318"/>
                    </a:cubicBezTo>
                    <a:lnTo>
                      <a:pt x="12290" y="22318"/>
                    </a:lnTo>
                    <a:cubicBezTo>
                      <a:pt x="11438" y="21194"/>
                      <a:pt x="10249" y="20345"/>
                      <a:pt x="8873" y="19916"/>
                    </a:cubicBezTo>
                    <a:cubicBezTo>
                      <a:pt x="8366" y="19757"/>
                      <a:pt x="7923" y="19453"/>
                      <a:pt x="7596" y="19045"/>
                    </a:cubicBezTo>
                    <a:cubicBezTo>
                      <a:pt x="7272" y="18639"/>
                      <a:pt x="7072" y="18118"/>
                      <a:pt x="7068" y="17556"/>
                    </a:cubicBezTo>
                    <a:lnTo>
                      <a:pt x="7068" y="17553"/>
                    </a:lnTo>
                    <a:lnTo>
                      <a:pt x="7068" y="8570"/>
                    </a:lnTo>
                    <a:cubicBezTo>
                      <a:pt x="7072" y="8009"/>
                      <a:pt x="7272" y="7487"/>
                      <a:pt x="7596" y="7082"/>
                    </a:cubicBezTo>
                    <a:cubicBezTo>
                      <a:pt x="7923" y="6673"/>
                      <a:pt x="8366" y="6371"/>
                      <a:pt x="8873" y="6210"/>
                    </a:cubicBezTo>
                    <a:cubicBezTo>
                      <a:pt x="10266" y="5778"/>
                      <a:pt x="11469" y="4912"/>
                      <a:pt x="12320" y="3768"/>
                    </a:cubicBezTo>
                    <a:cubicBezTo>
                      <a:pt x="13114" y="2708"/>
                      <a:pt x="13604" y="1414"/>
                      <a:pt x="13673" y="1"/>
                    </a:cubicBezTo>
                    <a:lnTo>
                      <a:pt x="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
              <p:cNvSpPr/>
              <p:nvPr/>
            </p:nvSpPr>
            <p:spPr>
              <a:xfrm>
                <a:off x="2247360" y="1811153"/>
                <a:ext cx="422615" cy="15589"/>
              </a:xfrm>
              <a:custGeom>
                <a:rect b="b" l="l" r="r" t="t"/>
                <a:pathLst>
                  <a:path extrusionOk="0" h="624" w="16902">
                    <a:moveTo>
                      <a:pt x="0" y="0"/>
                    </a:moveTo>
                    <a:lnTo>
                      <a:pt x="535" y="623"/>
                    </a:lnTo>
                    <a:lnTo>
                      <a:pt x="16362" y="623"/>
                    </a:lnTo>
                    <a:lnTo>
                      <a:pt x="1690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
              <p:cNvSpPr/>
              <p:nvPr/>
            </p:nvSpPr>
            <p:spPr>
              <a:xfrm>
                <a:off x="2247360" y="1723040"/>
                <a:ext cx="422615" cy="89468"/>
              </a:xfrm>
              <a:custGeom>
                <a:rect b="b" l="l" r="r" t="t"/>
                <a:pathLst>
                  <a:path extrusionOk="0" h="3571" w="16902">
                    <a:moveTo>
                      <a:pt x="416" y="0"/>
                    </a:moveTo>
                    <a:cubicBezTo>
                      <a:pt x="187" y="0"/>
                      <a:pt x="0" y="188"/>
                      <a:pt x="0" y="416"/>
                    </a:cubicBezTo>
                    <a:lnTo>
                      <a:pt x="0" y="3570"/>
                    </a:lnTo>
                    <a:lnTo>
                      <a:pt x="16901" y="3570"/>
                    </a:lnTo>
                    <a:lnTo>
                      <a:pt x="16901" y="416"/>
                    </a:lnTo>
                    <a:cubicBezTo>
                      <a:pt x="16901" y="188"/>
                      <a:pt x="16713" y="0"/>
                      <a:pt x="164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
              <p:cNvSpPr/>
              <p:nvPr/>
            </p:nvSpPr>
            <p:spPr>
              <a:xfrm>
                <a:off x="2597725" y="1812075"/>
                <a:ext cx="62025" cy="14150"/>
              </a:xfrm>
              <a:custGeom>
                <a:rect b="b" l="l" r="r" t="t"/>
                <a:pathLst>
                  <a:path extrusionOk="0" h="566" w="2481">
                    <a:moveTo>
                      <a:pt x="487" y="0"/>
                    </a:moveTo>
                    <a:lnTo>
                      <a:pt x="0" y="565"/>
                    </a:lnTo>
                    <a:lnTo>
                      <a:pt x="1997" y="565"/>
                    </a:lnTo>
                    <a:lnTo>
                      <a:pt x="2480" y="0"/>
                    </a:lnTo>
                    <a:lnTo>
                      <a:pt x="487"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
              <p:cNvSpPr/>
              <p:nvPr/>
            </p:nvSpPr>
            <p:spPr>
              <a:xfrm>
                <a:off x="2611053" y="1733885"/>
                <a:ext cx="50118" cy="78624"/>
              </a:xfrm>
              <a:custGeom>
                <a:rect b="b" l="l" r="r" t="t"/>
                <a:pathLst>
                  <a:path extrusionOk="0" h="3139" w="1994">
                    <a:moveTo>
                      <a:pt x="1" y="1"/>
                    </a:moveTo>
                    <a:lnTo>
                      <a:pt x="1" y="3138"/>
                    </a:lnTo>
                    <a:lnTo>
                      <a:pt x="1993" y="3138"/>
                    </a:lnTo>
                    <a:lnTo>
                      <a:pt x="199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3"/>
              <p:cNvSpPr/>
              <p:nvPr/>
            </p:nvSpPr>
            <p:spPr>
              <a:xfrm>
                <a:off x="2559075" y="1812075"/>
                <a:ext cx="27000" cy="14150"/>
              </a:xfrm>
              <a:custGeom>
                <a:rect b="b" l="l" r="r" t="t"/>
                <a:pathLst>
                  <a:path extrusionOk="0" h="566" w="1080">
                    <a:moveTo>
                      <a:pt x="484" y="0"/>
                    </a:moveTo>
                    <a:lnTo>
                      <a:pt x="0" y="565"/>
                    </a:lnTo>
                    <a:lnTo>
                      <a:pt x="596" y="565"/>
                    </a:lnTo>
                    <a:lnTo>
                      <a:pt x="1080" y="0"/>
                    </a:lnTo>
                    <a:lnTo>
                      <a:pt x="484"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3"/>
              <p:cNvSpPr/>
              <p:nvPr/>
            </p:nvSpPr>
            <p:spPr>
              <a:xfrm>
                <a:off x="2572448" y="1733885"/>
                <a:ext cx="14900" cy="78624"/>
              </a:xfrm>
              <a:custGeom>
                <a:rect b="b" l="l" r="r" t="t"/>
                <a:pathLst>
                  <a:path extrusionOk="0" h="3139" w="597">
                    <a:moveTo>
                      <a:pt x="0" y="1"/>
                    </a:moveTo>
                    <a:lnTo>
                      <a:pt x="0" y="3138"/>
                    </a:lnTo>
                    <a:lnTo>
                      <a:pt x="596" y="3138"/>
                    </a:lnTo>
                    <a:lnTo>
                      <a:pt x="59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3"/>
              <p:cNvSpPr/>
              <p:nvPr/>
            </p:nvSpPr>
            <p:spPr>
              <a:xfrm>
                <a:off x="2264875" y="1812075"/>
                <a:ext cx="27025" cy="14150"/>
              </a:xfrm>
              <a:custGeom>
                <a:rect b="b" l="l" r="r" t="t"/>
                <a:pathLst>
                  <a:path extrusionOk="0" h="566" w="1081">
                    <a:moveTo>
                      <a:pt x="0" y="0"/>
                    </a:moveTo>
                    <a:lnTo>
                      <a:pt x="484" y="565"/>
                    </a:lnTo>
                    <a:lnTo>
                      <a:pt x="1080" y="565"/>
                    </a:lnTo>
                    <a:lnTo>
                      <a:pt x="596" y="0"/>
                    </a:lnTo>
                    <a:lnTo>
                      <a:pt x="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3"/>
              <p:cNvSpPr/>
              <p:nvPr/>
            </p:nvSpPr>
            <p:spPr>
              <a:xfrm>
                <a:off x="2263615" y="1733885"/>
                <a:ext cx="14900" cy="78624"/>
              </a:xfrm>
              <a:custGeom>
                <a:rect b="b" l="l" r="r" t="t"/>
                <a:pathLst>
                  <a:path extrusionOk="0" h="3139" w="597">
                    <a:moveTo>
                      <a:pt x="1" y="1"/>
                    </a:moveTo>
                    <a:lnTo>
                      <a:pt x="1" y="3138"/>
                    </a:lnTo>
                    <a:lnTo>
                      <a:pt x="597" y="3138"/>
                    </a:lnTo>
                    <a:lnTo>
                      <a:pt x="59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
              <p:cNvSpPr/>
              <p:nvPr/>
            </p:nvSpPr>
            <p:spPr>
              <a:xfrm>
                <a:off x="2247360" y="2486233"/>
                <a:ext cx="422615" cy="15589"/>
              </a:xfrm>
              <a:custGeom>
                <a:rect b="b" l="l" r="r" t="t"/>
                <a:pathLst>
                  <a:path extrusionOk="0" h="627" w="16902">
                    <a:moveTo>
                      <a:pt x="535" y="0"/>
                    </a:moveTo>
                    <a:lnTo>
                      <a:pt x="0" y="626"/>
                    </a:lnTo>
                    <a:lnTo>
                      <a:pt x="16901" y="626"/>
                    </a:lnTo>
                    <a:lnTo>
                      <a:pt x="1636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3"/>
              <p:cNvSpPr/>
              <p:nvPr/>
            </p:nvSpPr>
            <p:spPr>
              <a:xfrm>
                <a:off x="2247360" y="2500466"/>
                <a:ext cx="422615" cy="89468"/>
              </a:xfrm>
              <a:custGeom>
                <a:rect b="b" l="l" r="r" t="t"/>
                <a:pathLst>
                  <a:path extrusionOk="0" h="3574" w="16902">
                    <a:moveTo>
                      <a:pt x="0" y="0"/>
                    </a:moveTo>
                    <a:lnTo>
                      <a:pt x="0" y="3155"/>
                    </a:lnTo>
                    <a:cubicBezTo>
                      <a:pt x="0" y="3386"/>
                      <a:pt x="187" y="3573"/>
                      <a:pt x="416" y="3573"/>
                    </a:cubicBezTo>
                    <a:lnTo>
                      <a:pt x="16482" y="3573"/>
                    </a:lnTo>
                    <a:cubicBezTo>
                      <a:pt x="16713" y="3573"/>
                      <a:pt x="16901" y="3386"/>
                      <a:pt x="16901" y="3155"/>
                    </a:cubicBezTo>
                    <a:lnTo>
                      <a:pt x="1690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
              <p:cNvSpPr/>
              <p:nvPr/>
            </p:nvSpPr>
            <p:spPr>
              <a:xfrm>
                <a:off x="2597725" y="2486400"/>
                <a:ext cx="62025" cy="14150"/>
              </a:xfrm>
              <a:custGeom>
                <a:rect b="b" l="l" r="r" t="t"/>
                <a:pathLst>
                  <a:path extrusionOk="0" h="566" w="2481">
                    <a:moveTo>
                      <a:pt x="0" y="0"/>
                    </a:moveTo>
                    <a:lnTo>
                      <a:pt x="487" y="565"/>
                    </a:lnTo>
                    <a:lnTo>
                      <a:pt x="2480" y="565"/>
                    </a:lnTo>
                    <a:lnTo>
                      <a:pt x="1997" y="0"/>
                    </a:lnTo>
                    <a:lnTo>
                      <a:pt x="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3"/>
              <p:cNvSpPr/>
              <p:nvPr/>
            </p:nvSpPr>
            <p:spPr>
              <a:xfrm>
                <a:off x="2611053" y="2500466"/>
                <a:ext cx="50118" cy="78624"/>
              </a:xfrm>
              <a:custGeom>
                <a:rect b="b" l="l" r="r" t="t"/>
                <a:pathLst>
                  <a:path extrusionOk="0" h="3141" w="1994">
                    <a:moveTo>
                      <a:pt x="1" y="0"/>
                    </a:moveTo>
                    <a:lnTo>
                      <a:pt x="1" y="3141"/>
                    </a:lnTo>
                    <a:lnTo>
                      <a:pt x="1993" y="3141"/>
                    </a:lnTo>
                    <a:lnTo>
                      <a:pt x="199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3"/>
              <p:cNvSpPr/>
              <p:nvPr/>
            </p:nvSpPr>
            <p:spPr>
              <a:xfrm>
                <a:off x="2559075" y="2486400"/>
                <a:ext cx="27000" cy="14150"/>
              </a:xfrm>
              <a:custGeom>
                <a:rect b="b" l="l" r="r" t="t"/>
                <a:pathLst>
                  <a:path extrusionOk="0" h="566" w="1080">
                    <a:moveTo>
                      <a:pt x="0" y="0"/>
                    </a:moveTo>
                    <a:lnTo>
                      <a:pt x="484" y="565"/>
                    </a:lnTo>
                    <a:lnTo>
                      <a:pt x="1080" y="565"/>
                    </a:lnTo>
                    <a:lnTo>
                      <a:pt x="596" y="0"/>
                    </a:lnTo>
                    <a:lnTo>
                      <a:pt x="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3"/>
              <p:cNvSpPr/>
              <p:nvPr/>
            </p:nvSpPr>
            <p:spPr>
              <a:xfrm>
                <a:off x="2572448" y="2500466"/>
                <a:ext cx="14900" cy="78624"/>
              </a:xfrm>
              <a:custGeom>
                <a:rect b="b" l="l" r="r" t="t"/>
                <a:pathLst>
                  <a:path extrusionOk="0" h="3141" w="597">
                    <a:moveTo>
                      <a:pt x="0" y="0"/>
                    </a:moveTo>
                    <a:lnTo>
                      <a:pt x="0" y="3141"/>
                    </a:lnTo>
                    <a:lnTo>
                      <a:pt x="596" y="3141"/>
                    </a:lnTo>
                    <a:lnTo>
                      <a:pt x="59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3"/>
              <p:cNvSpPr/>
              <p:nvPr/>
            </p:nvSpPr>
            <p:spPr>
              <a:xfrm>
                <a:off x="2264969" y="2486233"/>
                <a:ext cx="27091" cy="14234"/>
              </a:xfrm>
              <a:custGeom>
                <a:rect b="b" l="l" r="r" t="t"/>
                <a:pathLst>
                  <a:path extrusionOk="0" h="566" w="1081">
                    <a:moveTo>
                      <a:pt x="484" y="0"/>
                    </a:moveTo>
                    <a:lnTo>
                      <a:pt x="0" y="565"/>
                    </a:lnTo>
                    <a:lnTo>
                      <a:pt x="596" y="565"/>
                    </a:lnTo>
                    <a:lnTo>
                      <a:pt x="1080" y="0"/>
                    </a:lnTo>
                    <a:close/>
                  </a:path>
                </a:pathLst>
              </a:custGeom>
              <a:solidFill>
                <a:schemeClr val="accent4">
                  <a:alpha val="3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
              <p:cNvSpPr/>
              <p:nvPr/>
            </p:nvSpPr>
            <p:spPr>
              <a:xfrm>
                <a:off x="2263615" y="2500466"/>
                <a:ext cx="14900" cy="78624"/>
              </a:xfrm>
              <a:custGeom>
                <a:rect b="b" l="l" r="r" t="t"/>
                <a:pathLst>
                  <a:path extrusionOk="0" h="3141" w="597">
                    <a:moveTo>
                      <a:pt x="1" y="0"/>
                    </a:moveTo>
                    <a:lnTo>
                      <a:pt x="1" y="3141"/>
                    </a:lnTo>
                    <a:lnTo>
                      <a:pt x="597" y="3141"/>
                    </a:lnTo>
                    <a:lnTo>
                      <a:pt x="5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3"/>
              <p:cNvSpPr/>
              <p:nvPr/>
            </p:nvSpPr>
            <p:spPr>
              <a:xfrm>
                <a:off x="2458668" y="1723040"/>
                <a:ext cx="211307" cy="866895"/>
              </a:xfrm>
              <a:custGeom>
                <a:rect b="b" l="l" r="r" t="t"/>
                <a:pathLst>
                  <a:path extrusionOk="0" h="34682" w="8451">
                    <a:moveTo>
                      <a:pt x="0" y="0"/>
                    </a:moveTo>
                    <a:lnTo>
                      <a:pt x="0" y="34681"/>
                    </a:lnTo>
                    <a:lnTo>
                      <a:pt x="8035" y="34681"/>
                    </a:lnTo>
                    <a:cubicBezTo>
                      <a:pt x="8263" y="34681"/>
                      <a:pt x="8450" y="34494"/>
                      <a:pt x="8450" y="34263"/>
                    </a:cubicBezTo>
                    <a:lnTo>
                      <a:pt x="8450" y="31108"/>
                    </a:lnTo>
                    <a:lnTo>
                      <a:pt x="8399" y="31108"/>
                    </a:lnTo>
                    <a:lnTo>
                      <a:pt x="7916" y="30543"/>
                    </a:lnTo>
                    <a:lnTo>
                      <a:pt x="7647" y="30543"/>
                    </a:lnTo>
                    <a:lnTo>
                      <a:pt x="7647" y="26261"/>
                    </a:lnTo>
                    <a:cubicBezTo>
                      <a:pt x="7647" y="22831"/>
                      <a:pt x="5388" y="19929"/>
                      <a:pt x="2278" y="18962"/>
                    </a:cubicBezTo>
                    <a:cubicBezTo>
                      <a:pt x="1566" y="18737"/>
                      <a:pt x="1042" y="18107"/>
                      <a:pt x="1035" y="17362"/>
                    </a:cubicBezTo>
                    <a:lnTo>
                      <a:pt x="1035" y="17321"/>
                    </a:lnTo>
                    <a:cubicBezTo>
                      <a:pt x="1042" y="16574"/>
                      <a:pt x="1566" y="15941"/>
                      <a:pt x="2278" y="15719"/>
                    </a:cubicBezTo>
                    <a:cubicBezTo>
                      <a:pt x="2401" y="15682"/>
                      <a:pt x="2520" y="15641"/>
                      <a:pt x="2640" y="15597"/>
                    </a:cubicBezTo>
                    <a:cubicBezTo>
                      <a:pt x="2687" y="15580"/>
                      <a:pt x="2735" y="15563"/>
                      <a:pt x="2783" y="15546"/>
                    </a:cubicBezTo>
                    <a:cubicBezTo>
                      <a:pt x="2803" y="15535"/>
                      <a:pt x="2827" y="15526"/>
                      <a:pt x="2851" y="15515"/>
                    </a:cubicBezTo>
                    <a:cubicBezTo>
                      <a:pt x="2946" y="15477"/>
                      <a:pt x="3038" y="15441"/>
                      <a:pt x="3130" y="15400"/>
                    </a:cubicBezTo>
                    <a:cubicBezTo>
                      <a:pt x="3154" y="15389"/>
                      <a:pt x="3174" y="15379"/>
                      <a:pt x="3198" y="15365"/>
                    </a:cubicBezTo>
                    <a:cubicBezTo>
                      <a:pt x="5800" y="14166"/>
                      <a:pt x="7616" y="11547"/>
                      <a:pt x="7647" y="8502"/>
                    </a:cubicBezTo>
                    <a:lnTo>
                      <a:pt x="7647" y="8420"/>
                    </a:lnTo>
                    <a:lnTo>
                      <a:pt x="7647" y="4135"/>
                    </a:lnTo>
                    <a:lnTo>
                      <a:pt x="7916" y="4135"/>
                    </a:lnTo>
                    <a:lnTo>
                      <a:pt x="8399" y="3570"/>
                    </a:lnTo>
                    <a:lnTo>
                      <a:pt x="8450" y="3570"/>
                    </a:lnTo>
                    <a:lnTo>
                      <a:pt x="8450" y="416"/>
                    </a:lnTo>
                    <a:cubicBezTo>
                      <a:pt x="8450" y="188"/>
                      <a:pt x="8263" y="0"/>
                      <a:pt x="8035" y="0"/>
                    </a:cubicBezTo>
                    <a:close/>
                  </a:path>
                </a:pathLst>
              </a:custGeom>
              <a:solidFill>
                <a:schemeClr val="accent6">
                  <a:alpha val="1450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1" name="Google Shape;231;p3"/>
            <p:cNvGrpSpPr/>
            <p:nvPr/>
          </p:nvGrpSpPr>
          <p:grpSpPr>
            <a:xfrm>
              <a:off x="992313" y="2716755"/>
              <a:ext cx="2557807" cy="1740949"/>
              <a:chOff x="815250" y="2445080"/>
              <a:chExt cx="2557807" cy="1740949"/>
            </a:xfrm>
          </p:grpSpPr>
          <p:sp>
            <p:nvSpPr>
              <p:cNvPr id="232" name="Google Shape;232;p3"/>
              <p:cNvSpPr/>
              <p:nvPr/>
            </p:nvSpPr>
            <p:spPr>
              <a:xfrm>
                <a:off x="1706713" y="3142651"/>
                <a:ext cx="1666344" cy="1043266"/>
              </a:xfrm>
              <a:custGeom>
                <a:rect b="b" l="l" r="r" t="t"/>
                <a:pathLst>
                  <a:path extrusionOk="0" h="9271" w="14808">
                    <a:moveTo>
                      <a:pt x="1730" y="1"/>
                    </a:moveTo>
                    <a:cubicBezTo>
                      <a:pt x="1202" y="1"/>
                      <a:pt x="687" y="279"/>
                      <a:pt x="410" y="774"/>
                    </a:cubicBezTo>
                    <a:cubicBezTo>
                      <a:pt x="1" y="1502"/>
                      <a:pt x="263" y="2422"/>
                      <a:pt x="989" y="2831"/>
                    </a:cubicBezTo>
                    <a:cubicBezTo>
                      <a:pt x="1139" y="2916"/>
                      <a:pt x="1296" y="2970"/>
                      <a:pt x="1459" y="2997"/>
                    </a:cubicBezTo>
                    <a:cubicBezTo>
                      <a:pt x="1551" y="3015"/>
                      <a:pt x="1643" y="3024"/>
                      <a:pt x="1735" y="3024"/>
                    </a:cubicBezTo>
                    <a:cubicBezTo>
                      <a:pt x="1983" y="3024"/>
                      <a:pt x="2228" y="2961"/>
                      <a:pt x="2447" y="2841"/>
                    </a:cubicBezTo>
                    <a:lnTo>
                      <a:pt x="4869" y="4197"/>
                    </a:lnTo>
                    <a:lnTo>
                      <a:pt x="12566" y="9169"/>
                    </a:lnTo>
                    <a:cubicBezTo>
                      <a:pt x="12566" y="9169"/>
                      <a:pt x="12922" y="9271"/>
                      <a:pt x="13292" y="9271"/>
                    </a:cubicBezTo>
                    <a:cubicBezTo>
                      <a:pt x="13595" y="9271"/>
                      <a:pt x="13907" y="9203"/>
                      <a:pt x="14045" y="8958"/>
                    </a:cubicBezTo>
                    <a:lnTo>
                      <a:pt x="14501" y="8141"/>
                    </a:lnTo>
                    <a:cubicBezTo>
                      <a:pt x="14807" y="7596"/>
                      <a:pt x="13911" y="6768"/>
                      <a:pt x="13911" y="6768"/>
                    </a:cubicBezTo>
                    <a:lnTo>
                      <a:pt x="5655" y="2793"/>
                    </a:lnTo>
                    <a:lnTo>
                      <a:pt x="3237" y="1434"/>
                    </a:lnTo>
                    <a:cubicBezTo>
                      <a:pt x="3220" y="1094"/>
                      <a:pt x="3087" y="763"/>
                      <a:pt x="2855" y="508"/>
                    </a:cubicBezTo>
                    <a:cubicBezTo>
                      <a:pt x="2750" y="386"/>
                      <a:pt x="2617" y="279"/>
                      <a:pt x="2467" y="194"/>
                    </a:cubicBezTo>
                    <a:cubicBezTo>
                      <a:pt x="2234" y="63"/>
                      <a:pt x="1981" y="1"/>
                      <a:pt x="17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3"/>
              <p:cNvSpPr/>
              <p:nvPr/>
            </p:nvSpPr>
            <p:spPr>
              <a:xfrm>
                <a:off x="1831734" y="3467974"/>
                <a:ext cx="112417" cy="15192"/>
              </a:xfrm>
              <a:custGeom>
                <a:rect b="b" l="l" r="r" t="t"/>
                <a:pathLst>
                  <a:path extrusionOk="0" h="135" w="999">
                    <a:moveTo>
                      <a:pt x="1" y="1"/>
                    </a:moveTo>
                    <a:cubicBezTo>
                      <a:pt x="77" y="36"/>
                      <a:pt x="154" y="64"/>
                      <a:pt x="234" y="84"/>
                    </a:cubicBezTo>
                    <a:cubicBezTo>
                      <a:pt x="155" y="63"/>
                      <a:pt x="77" y="35"/>
                      <a:pt x="1" y="1"/>
                    </a:cubicBezTo>
                    <a:close/>
                    <a:moveTo>
                      <a:pt x="234" y="84"/>
                    </a:moveTo>
                    <a:cubicBezTo>
                      <a:pt x="359" y="118"/>
                      <a:pt x="486" y="134"/>
                      <a:pt x="614" y="134"/>
                    </a:cubicBezTo>
                    <a:cubicBezTo>
                      <a:pt x="614" y="134"/>
                      <a:pt x="615" y="134"/>
                      <a:pt x="616" y="134"/>
                    </a:cubicBezTo>
                    <a:cubicBezTo>
                      <a:pt x="524" y="134"/>
                      <a:pt x="436" y="124"/>
                      <a:pt x="348" y="106"/>
                    </a:cubicBezTo>
                    <a:cubicBezTo>
                      <a:pt x="310" y="101"/>
                      <a:pt x="271" y="94"/>
                      <a:pt x="234" y="84"/>
                    </a:cubicBezTo>
                    <a:close/>
                    <a:moveTo>
                      <a:pt x="998" y="83"/>
                    </a:moveTo>
                    <a:cubicBezTo>
                      <a:pt x="872" y="117"/>
                      <a:pt x="744" y="134"/>
                      <a:pt x="616" y="134"/>
                    </a:cubicBezTo>
                    <a:cubicBezTo>
                      <a:pt x="616" y="134"/>
                      <a:pt x="617" y="134"/>
                      <a:pt x="617" y="134"/>
                    </a:cubicBezTo>
                    <a:cubicBezTo>
                      <a:pt x="746" y="134"/>
                      <a:pt x="872" y="117"/>
                      <a:pt x="998" y="83"/>
                    </a:cubicBezTo>
                    <a:close/>
                  </a:path>
                </a:pathLst>
              </a:custGeom>
              <a:solidFill>
                <a:srgbClr val="CFC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3"/>
              <p:cNvSpPr/>
              <p:nvPr/>
            </p:nvSpPr>
            <p:spPr>
              <a:xfrm>
                <a:off x="1870451" y="3346014"/>
                <a:ext cx="1442373" cy="840015"/>
              </a:xfrm>
              <a:custGeom>
                <a:rect b="b" l="l" r="r" t="t"/>
                <a:pathLst>
                  <a:path extrusionOk="0" h="7467" w="12814">
                    <a:moveTo>
                      <a:pt x="790" y="1"/>
                    </a:moveTo>
                    <a:cubicBezTo>
                      <a:pt x="552" y="430"/>
                      <a:pt x="283" y="832"/>
                      <a:pt x="0" y="1192"/>
                    </a:cubicBezTo>
                    <a:cubicBezTo>
                      <a:pt x="88" y="1210"/>
                      <a:pt x="177" y="1220"/>
                      <a:pt x="269" y="1220"/>
                    </a:cubicBezTo>
                    <a:cubicBezTo>
                      <a:pt x="398" y="1220"/>
                      <a:pt x="524" y="1203"/>
                      <a:pt x="651" y="1169"/>
                    </a:cubicBezTo>
                    <a:cubicBezTo>
                      <a:pt x="763" y="1138"/>
                      <a:pt x="876" y="1098"/>
                      <a:pt x="978" y="1040"/>
                    </a:cubicBezTo>
                    <a:cubicBezTo>
                      <a:pt x="981" y="1040"/>
                      <a:pt x="984" y="1036"/>
                      <a:pt x="988" y="1036"/>
                    </a:cubicBezTo>
                    <a:lnTo>
                      <a:pt x="1008" y="1046"/>
                    </a:lnTo>
                    <a:cubicBezTo>
                      <a:pt x="1011" y="1036"/>
                      <a:pt x="1019" y="1022"/>
                      <a:pt x="1025" y="1013"/>
                    </a:cubicBezTo>
                    <a:lnTo>
                      <a:pt x="1400" y="345"/>
                    </a:lnTo>
                    <a:lnTo>
                      <a:pt x="790" y="1"/>
                    </a:lnTo>
                    <a:close/>
                    <a:moveTo>
                      <a:pt x="1767" y="549"/>
                    </a:moveTo>
                    <a:lnTo>
                      <a:pt x="1393" y="1220"/>
                    </a:lnTo>
                    <a:cubicBezTo>
                      <a:pt x="1387" y="1230"/>
                      <a:pt x="1379" y="1241"/>
                      <a:pt x="1373" y="1250"/>
                    </a:cubicBezTo>
                    <a:lnTo>
                      <a:pt x="3410" y="2392"/>
                    </a:lnTo>
                    <a:lnTo>
                      <a:pt x="9520" y="6339"/>
                    </a:lnTo>
                    <a:cubicBezTo>
                      <a:pt x="9523" y="6298"/>
                      <a:pt x="9533" y="6257"/>
                      <a:pt x="9554" y="6220"/>
                    </a:cubicBezTo>
                    <a:lnTo>
                      <a:pt x="10109" y="5229"/>
                    </a:lnTo>
                    <a:lnTo>
                      <a:pt x="1767" y="549"/>
                    </a:lnTo>
                    <a:close/>
                    <a:moveTo>
                      <a:pt x="10657" y="5536"/>
                    </a:moveTo>
                    <a:lnTo>
                      <a:pt x="10102" y="6526"/>
                    </a:lnTo>
                    <a:cubicBezTo>
                      <a:pt x="10075" y="6578"/>
                      <a:pt x="10031" y="6615"/>
                      <a:pt x="9983" y="6639"/>
                    </a:cubicBezTo>
                    <a:lnTo>
                      <a:pt x="11107" y="7364"/>
                    </a:lnTo>
                    <a:cubicBezTo>
                      <a:pt x="11107" y="7364"/>
                      <a:pt x="11325" y="7426"/>
                      <a:pt x="11601" y="7453"/>
                    </a:cubicBezTo>
                    <a:cubicBezTo>
                      <a:pt x="11676" y="7463"/>
                      <a:pt x="11754" y="7466"/>
                      <a:pt x="11833" y="7466"/>
                    </a:cubicBezTo>
                    <a:lnTo>
                      <a:pt x="11887" y="7466"/>
                    </a:lnTo>
                    <a:cubicBezTo>
                      <a:pt x="12173" y="7457"/>
                      <a:pt x="12456" y="7385"/>
                      <a:pt x="12582" y="7153"/>
                    </a:cubicBezTo>
                    <a:lnTo>
                      <a:pt x="12814" y="6745"/>
                    </a:lnTo>
                    <a:lnTo>
                      <a:pt x="10657" y="5536"/>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3"/>
              <p:cNvSpPr/>
              <p:nvPr/>
            </p:nvSpPr>
            <p:spPr>
              <a:xfrm>
                <a:off x="1925988" y="3172930"/>
                <a:ext cx="101553" cy="173084"/>
              </a:xfrm>
              <a:custGeom>
                <a:rect b="b" l="l" r="r" t="t"/>
                <a:pathLst>
                  <a:path extrusionOk="0" h="1537" w="904">
                    <a:moveTo>
                      <a:pt x="634" y="1"/>
                    </a:moveTo>
                    <a:cubicBezTo>
                      <a:pt x="471" y="440"/>
                      <a:pt x="270" y="886"/>
                      <a:pt x="25" y="1326"/>
                    </a:cubicBezTo>
                    <a:cubicBezTo>
                      <a:pt x="25" y="1326"/>
                      <a:pt x="25" y="1329"/>
                      <a:pt x="21" y="1329"/>
                    </a:cubicBezTo>
                    <a:cubicBezTo>
                      <a:pt x="21" y="1332"/>
                      <a:pt x="21" y="1335"/>
                      <a:pt x="18" y="1335"/>
                    </a:cubicBezTo>
                    <a:cubicBezTo>
                      <a:pt x="18" y="1339"/>
                      <a:pt x="18" y="1339"/>
                      <a:pt x="15" y="1343"/>
                    </a:cubicBezTo>
                    <a:lnTo>
                      <a:pt x="15" y="1346"/>
                    </a:lnTo>
                    <a:cubicBezTo>
                      <a:pt x="11" y="1349"/>
                      <a:pt x="11" y="1353"/>
                      <a:pt x="7" y="1356"/>
                    </a:cubicBezTo>
                    <a:lnTo>
                      <a:pt x="7" y="1359"/>
                    </a:lnTo>
                    <a:cubicBezTo>
                      <a:pt x="4" y="1363"/>
                      <a:pt x="1" y="1367"/>
                      <a:pt x="1" y="1370"/>
                    </a:cubicBezTo>
                    <a:lnTo>
                      <a:pt x="297" y="1537"/>
                    </a:lnTo>
                    <a:cubicBezTo>
                      <a:pt x="539" y="1107"/>
                      <a:pt x="743" y="672"/>
                      <a:pt x="903" y="239"/>
                    </a:cubicBezTo>
                    <a:cubicBezTo>
                      <a:pt x="825" y="147"/>
                      <a:pt x="737" y="68"/>
                      <a:pt x="634" y="1"/>
                    </a:cubicBezTo>
                    <a:close/>
                  </a:path>
                </a:pathLst>
              </a:custGeom>
              <a:solidFill>
                <a:schemeClr val="accent6">
                  <a:alpha val="1450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3"/>
              <p:cNvSpPr/>
              <p:nvPr/>
            </p:nvSpPr>
            <p:spPr>
              <a:xfrm>
                <a:off x="1832368" y="3326959"/>
                <a:ext cx="126941" cy="154030"/>
              </a:xfrm>
              <a:custGeom>
                <a:rect b="b" l="l" r="r" t="t"/>
                <a:pathLst>
                  <a:path extrusionOk="0" h="1360" w="1138">
                    <a:moveTo>
                      <a:pt x="842" y="1"/>
                    </a:moveTo>
                    <a:cubicBezTo>
                      <a:pt x="839" y="4"/>
                      <a:pt x="839" y="7"/>
                      <a:pt x="835" y="11"/>
                    </a:cubicBezTo>
                    <a:cubicBezTo>
                      <a:pt x="835" y="15"/>
                      <a:pt x="835" y="15"/>
                      <a:pt x="831" y="15"/>
                    </a:cubicBezTo>
                    <a:cubicBezTo>
                      <a:pt x="831" y="18"/>
                      <a:pt x="828" y="21"/>
                      <a:pt x="828" y="25"/>
                    </a:cubicBezTo>
                    <a:cubicBezTo>
                      <a:pt x="828" y="25"/>
                      <a:pt x="828" y="28"/>
                      <a:pt x="825" y="28"/>
                    </a:cubicBezTo>
                    <a:cubicBezTo>
                      <a:pt x="825" y="31"/>
                      <a:pt x="825" y="31"/>
                      <a:pt x="821" y="35"/>
                    </a:cubicBezTo>
                    <a:cubicBezTo>
                      <a:pt x="821" y="38"/>
                      <a:pt x="821" y="38"/>
                      <a:pt x="818" y="38"/>
                    </a:cubicBezTo>
                    <a:cubicBezTo>
                      <a:pt x="818" y="42"/>
                      <a:pt x="815" y="45"/>
                      <a:pt x="815" y="48"/>
                    </a:cubicBezTo>
                    <a:lnTo>
                      <a:pt x="815" y="52"/>
                    </a:lnTo>
                    <a:cubicBezTo>
                      <a:pt x="811" y="56"/>
                      <a:pt x="808" y="59"/>
                      <a:pt x="808" y="62"/>
                    </a:cubicBezTo>
                    <a:cubicBezTo>
                      <a:pt x="808" y="62"/>
                      <a:pt x="804" y="62"/>
                      <a:pt x="804" y="65"/>
                    </a:cubicBezTo>
                    <a:cubicBezTo>
                      <a:pt x="804" y="69"/>
                      <a:pt x="801" y="72"/>
                      <a:pt x="801" y="72"/>
                    </a:cubicBezTo>
                    <a:cubicBezTo>
                      <a:pt x="801" y="76"/>
                      <a:pt x="798" y="76"/>
                      <a:pt x="798" y="76"/>
                    </a:cubicBezTo>
                    <a:cubicBezTo>
                      <a:pt x="798" y="79"/>
                      <a:pt x="794" y="83"/>
                      <a:pt x="794" y="86"/>
                    </a:cubicBezTo>
                    <a:cubicBezTo>
                      <a:pt x="794" y="86"/>
                      <a:pt x="790" y="86"/>
                      <a:pt x="790" y="89"/>
                    </a:cubicBezTo>
                    <a:cubicBezTo>
                      <a:pt x="790" y="92"/>
                      <a:pt x="787" y="96"/>
                      <a:pt x="784" y="100"/>
                    </a:cubicBezTo>
                    <a:cubicBezTo>
                      <a:pt x="777" y="113"/>
                      <a:pt x="770" y="123"/>
                      <a:pt x="763" y="137"/>
                    </a:cubicBezTo>
                    <a:cubicBezTo>
                      <a:pt x="529" y="539"/>
                      <a:pt x="273" y="914"/>
                      <a:pt x="1" y="1254"/>
                    </a:cubicBezTo>
                    <a:cubicBezTo>
                      <a:pt x="113" y="1305"/>
                      <a:pt x="229" y="1343"/>
                      <a:pt x="348" y="1359"/>
                    </a:cubicBezTo>
                    <a:cubicBezTo>
                      <a:pt x="631" y="999"/>
                      <a:pt x="900" y="597"/>
                      <a:pt x="1138" y="168"/>
                    </a:cubicBezTo>
                    <a:lnTo>
                      <a:pt x="842" y="1"/>
                    </a:lnTo>
                    <a:close/>
                  </a:path>
                </a:pathLst>
              </a:custGeom>
              <a:solidFill>
                <a:schemeClr val="accent6">
                  <a:alpha val="1450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3"/>
              <p:cNvSpPr/>
              <p:nvPr/>
            </p:nvSpPr>
            <p:spPr>
              <a:xfrm>
                <a:off x="1104677" y="2550858"/>
                <a:ext cx="949866" cy="1163335"/>
              </a:xfrm>
              <a:custGeom>
                <a:rect b="b" l="l" r="r" t="t"/>
                <a:pathLst>
                  <a:path extrusionOk="0" h="10338" w="8441">
                    <a:moveTo>
                      <a:pt x="4806" y="0"/>
                    </a:moveTo>
                    <a:cubicBezTo>
                      <a:pt x="4415" y="140"/>
                      <a:pt x="4016" y="352"/>
                      <a:pt x="3628" y="621"/>
                    </a:cubicBezTo>
                    <a:cubicBezTo>
                      <a:pt x="3505" y="699"/>
                      <a:pt x="3386" y="791"/>
                      <a:pt x="3266" y="883"/>
                    </a:cubicBezTo>
                    <a:cubicBezTo>
                      <a:pt x="2477" y="1509"/>
                      <a:pt x="1730" y="2381"/>
                      <a:pt x="1138" y="3441"/>
                    </a:cubicBezTo>
                    <a:cubicBezTo>
                      <a:pt x="545" y="4500"/>
                      <a:pt x="188" y="5593"/>
                      <a:pt x="68" y="6595"/>
                    </a:cubicBezTo>
                    <a:cubicBezTo>
                      <a:pt x="48" y="6741"/>
                      <a:pt x="34" y="6887"/>
                      <a:pt x="28" y="7034"/>
                    </a:cubicBezTo>
                    <a:cubicBezTo>
                      <a:pt x="1" y="7508"/>
                      <a:pt x="31" y="7957"/>
                      <a:pt x="116" y="8363"/>
                    </a:cubicBezTo>
                    <a:lnTo>
                      <a:pt x="3634" y="10338"/>
                    </a:lnTo>
                    <a:cubicBezTo>
                      <a:pt x="4026" y="10198"/>
                      <a:pt x="4425" y="9987"/>
                      <a:pt x="4813" y="9718"/>
                    </a:cubicBezTo>
                    <a:cubicBezTo>
                      <a:pt x="4936" y="9636"/>
                      <a:pt x="5052" y="9551"/>
                      <a:pt x="5171" y="9456"/>
                    </a:cubicBezTo>
                    <a:cubicBezTo>
                      <a:pt x="5961" y="8829"/>
                      <a:pt x="6707" y="7957"/>
                      <a:pt x="7303" y="6898"/>
                    </a:cubicBezTo>
                    <a:cubicBezTo>
                      <a:pt x="7896" y="5838"/>
                      <a:pt x="8253" y="4749"/>
                      <a:pt x="8372" y="3747"/>
                    </a:cubicBezTo>
                    <a:cubicBezTo>
                      <a:pt x="8393" y="3597"/>
                      <a:pt x="8406" y="3451"/>
                      <a:pt x="8413" y="3304"/>
                    </a:cubicBezTo>
                    <a:cubicBezTo>
                      <a:pt x="8441" y="2831"/>
                      <a:pt x="8410" y="2381"/>
                      <a:pt x="8325" y="1976"/>
                    </a:cubicBezTo>
                    <a:lnTo>
                      <a:pt x="4806"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3"/>
              <p:cNvSpPr/>
              <p:nvPr/>
            </p:nvSpPr>
            <p:spPr>
              <a:xfrm>
                <a:off x="1107716" y="3292878"/>
                <a:ext cx="578404" cy="351994"/>
              </a:xfrm>
              <a:custGeom>
                <a:rect b="b" l="l" r="r" t="t"/>
                <a:pathLst>
                  <a:path extrusionOk="0" h="3128" w="5140">
                    <a:moveTo>
                      <a:pt x="38" y="1"/>
                    </a:moveTo>
                    <a:cubicBezTo>
                      <a:pt x="18" y="150"/>
                      <a:pt x="4" y="297"/>
                      <a:pt x="1" y="444"/>
                    </a:cubicBezTo>
                    <a:lnTo>
                      <a:pt x="4786" y="3127"/>
                    </a:lnTo>
                    <a:cubicBezTo>
                      <a:pt x="4905" y="3046"/>
                      <a:pt x="5025" y="2961"/>
                      <a:pt x="5140" y="2865"/>
                    </a:cubicBezTo>
                    <a:lnTo>
                      <a:pt x="3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3"/>
              <p:cNvSpPr/>
              <p:nvPr/>
            </p:nvSpPr>
            <p:spPr>
              <a:xfrm>
                <a:off x="1472200" y="2620964"/>
                <a:ext cx="578854" cy="351994"/>
              </a:xfrm>
              <a:custGeom>
                <a:rect b="b" l="l" r="r" t="t"/>
                <a:pathLst>
                  <a:path extrusionOk="0" h="3128" w="5144">
                    <a:moveTo>
                      <a:pt x="358" y="1"/>
                    </a:moveTo>
                    <a:cubicBezTo>
                      <a:pt x="239" y="79"/>
                      <a:pt x="120" y="171"/>
                      <a:pt x="0" y="263"/>
                    </a:cubicBezTo>
                    <a:lnTo>
                      <a:pt x="5106" y="3128"/>
                    </a:lnTo>
                    <a:cubicBezTo>
                      <a:pt x="5123" y="2978"/>
                      <a:pt x="5137" y="2828"/>
                      <a:pt x="5144" y="2685"/>
                    </a:cubicBezTo>
                    <a:lnTo>
                      <a:pt x="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3"/>
              <p:cNvSpPr/>
              <p:nvPr/>
            </p:nvSpPr>
            <p:spPr>
              <a:xfrm>
                <a:off x="1686007" y="3467974"/>
                <a:ext cx="145839" cy="147302"/>
              </a:xfrm>
              <a:custGeom>
                <a:rect b="b" l="l" r="r" t="t"/>
                <a:pathLst>
                  <a:path extrusionOk="0" h="1309" w="1296">
                    <a:moveTo>
                      <a:pt x="1296" y="1"/>
                    </a:moveTo>
                    <a:cubicBezTo>
                      <a:pt x="940" y="451"/>
                      <a:pt x="555" y="847"/>
                      <a:pt x="159" y="1180"/>
                    </a:cubicBezTo>
                    <a:cubicBezTo>
                      <a:pt x="556" y="846"/>
                      <a:pt x="940" y="452"/>
                      <a:pt x="1296" y="1"/>
                    </a:cubicBezTo>
                    <a:close/>
                    <a:moveTo>
                      <a:pt x="159" y="1180"/>
                    </a:moveTo>
                    <a:lnTo>
                      <a:pt x="159" y="1180"/>
                    </a:lnTo>
                    <a:cubicBezTo>
                      <a:pt x="114" y="1218"/>
                      <a:pt x="69" y="1255"/>
                      <a:pt x="23" y="1291"/>
                    </a:cubicBezTo>
                    <a:cubicBezTo>
                      <a:pt x="69" y="1255"/>
                      <a:pt x="114" y="1218"/>
                      <a:pt x="159" y="1180"/>
                    </a:cubicBezTo>
                    <a:close/>
                    <a:moveTo>
                      <a:pt x="23" y="1291"/>
                    </a:moveTo>
                    <a:cubicBezTo>
                      <a:pt x="17" y="1296"/>
                      <a:pt x="11" y="1301"/>
                      <a:pt x="5" y="1306"/>
                    </a:cubicBezTo>
                    <a:cubicBezTo>
                      <a:pt x="1" y="1306"/>
                      <a:pt x="1" y="1306"/>
                      <a:pt x="1" y="1309"/>
                    </a:cubicBezTo>
                    <a:cubicBezTo>
                      <a:pt x="8" y="1303"/>
                      <a:pt x="16" y="1297"/>
                      <a:pt x="23" y="1291"/>
                    </a:cubicBezTo>
                    <a:close/>
                  </a:path>
                </a:pathLst>
              </a:custGeom>
              <a:solidFill>
                <a:srgbClr val="F4D2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3"/>
              <p:cNvSpPr/>
              <p:nvPr/>
            </p:nvSpPr>
            <p:spPr>
              <a:xfrm>
                <a:off x="1831734" y="3467974"/>
                <a:ext cx="113" cy="113"/>
              </a:xfrm>
              <a:custGeom>
                <a:rect b="b" l="l" r="r" t="t"/>
                <a:pathLst>
                  <a:path extrusionOk="0" h="1" w="1">
                    <a:moveTo>
                      <a:pt x="1" y="1"/>
                    </a:moveTo>
                    <a:lnTo>
                      <a:pt x="1" y="1"/>
                    </a:lnTo>
                    <a:close/>
                  </a:path>
                </a:pathLst>
              </a:custGeom>
              <a:solidFill>
                <a:srgbClr val="C7A15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3"/>
              <p:cNvSpPr/>
              <p:nvPr/>
            </p:nvSpPr>
            <p:spPr>
              <a:xfrm>
                <a:off x="1926372" y="3322023"/>
                <a:ext cx="2813" cy="5064"/>
              </a:xfrm>
              <a:custGeom>
                <a:rect b="b" l="l" r="r" t="t"/>
                <a:pathLst>
                  <a:path extrusionOk="0" h="45" w="25">
                    <a:moveTo>
                      <a:pt x="1" y="45"/>
                    </a:moveTo>
                    <a:lnTo>
                      <a:pt x="1" y="45"/>
                    </a:lnTo>
                    <a:close/>
                    <a:moveTo>
                      <a:pt x="7" y="34"/>
                    </a:moveTo>
                    <a:cubicBezTo>
                      <a:pt x="4" y="38"/>
                      <a:pt x="1" y="42"/>
                      <a:pt x="1" y="45"/>
                    </a:cubicBezTo>
                    <a:cubicBezTo>
                      <a:pt x="1" y="42"/>
                      <a:pt x="4" y="38"/>
                      <a:pt x="7" y="34"/>
                    </a:cubicBezTo>
                    <a:close/>
                    <a:moveTo>
                      <a:pt x="15" y="21"/>
                    </a:moveTo>
                    <a:cubicBezTo>
                      <a:pt x="11" y="24"/>
                      <a:pt x="11" y="28"/>
                      <a:pt x="7" y="31"/>
                    </a:cubicBezTo>
                    <a:cubicBezTo>
                      <a:pt x="11" y="28"/>
                      <a:pt x="11" y="24"/>
                      <a:pt x="15" y="21"/>
                    </a:cubicBezTo>
                    <a:close/>
                    <a:moveTo>
                      <a:pt x="18" y="10"/>
                    </a:moveTo>
                    <a:cubicBezTo>
                      <a:pt x="18" y="14"/>
                      <a:pt x="18" y="14"/>
                      <a:pt x="15" y="18"/>
                    </a:cubicBezTo>
                    <a:cubicBezTo>
                      <a:pt x="18" y="14"/>
                      <a:pt x="18" y="14"/>
                      <a:pt x="18" y="10"/>
                    </a:cubicBezTo>
                    <a:close/>
                    <a:moveTo>
                      <a:pt x="25" y="1"/>
                    </a:moveTo>
                    <a:cubicBezTo>
                      <a:pt x="25" y="1"/>
                      <a:pt x="25" y="4"/>
                      <a:pt x="21" y="4"/>
                    </a:cubicBezTo>
                    <a:cubicBezTo>
                      <a:pt x="25" y="4"/>
                      <a:pt x="25" y="1"/>
                      <a:pt x="25" y="1"/>
                    </a:cubicBezTo>
                    <a:close/>
                  </a:path>
                </a:pathLst>
              </a:custGeom>
              <a:solidFill>
                <a:srgbClr val="4A230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3"/>
              <p:cNvSpPr/>
              <p:nvPr/>
            </p:nvSpPr>
            <p:spPr>
              <a:xfrm>
                <a:off x="1831734" y="3326974"/>
                <a:ext cx="94750" cy="141113"/>
              </a:xfrm>
              <a:custGeom>
                <a:rect b="b" l="l" r="r" t="t"/>
                <a:pathLst>
                  <a:path extrusionOk="0" h="1254" w="842">
                    <a:moveTo>
                      <a:pt x="763" y="137"/>
                    </a:moveTo>
                    <a:cubicBezTo>
                      <a:pt x="529" y="539"/>
                      <a:pt x="273" y="914"/>
                      <a:pt x="1" y="1254"/>
                    </a:cubicBezTo>
                    <a:cubicBezTo>
                      <a:pt x="273" y="914"/>
                      <a:pt x="529" y="539"/>
                      <a:pt x="763" y="137"/>
                    </a:cubicBezTo>
                    <a:close/>
                    <a:moveTo>
                      <a:pt x="784" y="100"/>
                    </a:moveTo>
                    <a:cubicBezTo>
                      <a:pt x="777" y="113"/>
                      <a:pt x="770" y="123"/>
                      <a:pt x="763" y="137"/>
                    </a:cubicBezTo>
                    <a:cubicBezTo>
                      <a:pt x="770" y="123"/>
                      <a:pt x="777" y="113"/>
                      <a:pt x="784" y="100"/>
                    </a:cubicBezTo>
                    <a:close/>
                    <a:moveTo>
                      <a:pt x="790" y="89"/>
                    </a:moveTo>
                    <a:cubicBezTo>
                      <a:pt x="790" y="92"/>
                      <a:pt x="787" y="96"/>
                      <a:pt x="784" y="100"/>
                    </a:cubicBezTo>
                    <a:cubicBezTo>
                      <a:pt x="787" y="96"/>
                      <a:pt x="790" y="92"/>
                      <a:pt x="790" y="89"/>
                    </a:cubicBezTo>
                    <a:close/>
                    <a:moveTo>
                      <a:pt x="798" y="76"/>
                    </a:moveTo>
                    <a:cubicBezTo>
                      <a:pt x="798" y="79"/>
                      <a:pt x="794" y="83"/>
                      <a:pt x="794" y="86"/>
                    </a:cubicBezTo>
                    <a:cubicBezTo>
                      <a:pt x="794" y="83"/>
                      <a:pt x="798" y="79"/>
                      <a:pt x="798" y="76"/>
                    </a:cubicBezTo>
                    <a:close/>
                    <a:moveTo>
                      <a:pt x="804" y="65"/>
                    </a:moveTo>
                    <a:cubicBezTo>
                      <a:pt x="804" y="69"/>
                      <a:pt x="801" y="72"/>
                      <a:pt x="801" y="72"/>
                    </a:cubicBezTo>
                    <a:cubicBezTo>
                      <a:pt x="801" y="72"/>
                      <a:pt x="804" y="69"/>
                      <a:pt x="804" y="65"/>
                    </a:cubicBezTo>
                    <a:close/>
                    <a:moveTo>
                      <a:pt x="815" y="52"/>
                    </a:moveTo>
                    <a:cubicBezTo>
                      <a:pt x="811" y="56"/>
                      <a:pt x="808" y="59"/>
                      <a:pt x="808" y="62"/>
                    </a:cubicBezTo>
                    <a:cubicBezTo>
                      <a:pt x="808" y="59"/>
                      <a:pt x="811" y="56"/>
                      <a:pt x="815" y="52"/>
                    </a:cubicBezTo>
                    <a:close/>
                    <a:moveTo>
                      <a:pt x="818" y="38"/>
                    </a:moveTo>
                    <a:cubicBezTo>
                      <a:pt x="818" y="42"/>
                      <a:pt x="815" y="45"/>
                      <a:pt x="815" y="48"/>
                    </a:cubicBezTo>
                    <a:cubicBezTo>
                      <a:pt x="815" y="45"/>
                      <a:pt x="818" y="42"/>
                      <a:pt x="818" y="38"/>
                    </a:cubicBezTo>
                    <a:close/>
                    <a:moveTo>
                      <a:pt x="825" y="28"/>
                    </a:moveTo>
                    <a:cubicBezTo>
                      <a:pt x="825" y="31"/>
                      <a:pt x="825" y="31"/>
                      <a:pt x="821" y="35"/>
                    </a:cubicBezTo>
                    <a:cubicBezTo>
                      <a:pt x="825" y="31"/>
                      <a:pt x="825" y="31"/>
                      <a:pt x="825" y="28"/>
                    </a:cubicBezTo>
                    <a:close/>
                    <a:moveTo>
                      <a:pt x="831" y="15"/>
                    </a:moveTo>
                    <a:cubicBezTo>
                      <a:pt x="831" y="18"/>
                      <a:pt x="828" y="21"/>
                      <a:pt x="828" y="25"/>
                    </a:cubicBezTo>
                    <a:cubicBezTo>
                      <a:pt x="828" y="21"/>
                      <a:pt x="831" y="18"/>
                      <a:pt x="831" y="15"/>
                    </a:cubicBezTo>
                    <a:close/>
                    <a:moveTo>
                      <a:pt x="842" y="1"/>
                    </a:moveTo>
                    <a:cubicBezTo>
                      <a:pt x="839" y="4"/>
                      <a:pt x="839" y="7"/>
                      <a:pt x="835" y="11"/>
                    </a:cubicBezTo>
                    <a:cubicBezTo>
                      <a:pt x="839" y="7"/>
                      <a:pt x="839" y="4"/>
                      <a:pt x="842" y="1"/>
                    </a:cubicBezTo>
                    <a:close/>
                  </a:path>
                </a:pathLst>
              </a:custGeom>
              <a:solidFill>
                <a:srgbClr val="3C1B0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3"/>
              <p:cNvSpPr/>
              <p:nvPr/>
            </p:nvSpPr>
            <p:spPr>
              <a:xfrm>
                <a:off x="1349880" y="2722916"/>
                <a:ext cx="709614" cy="959093"/>
              </a:xfrm>
              <a:custGeom>
                <a:rect b="b" l="l" r="r" t="t"/>
                <a:pathLst>
                  <a:path extrusionOk="0" h="8523" w="6306">
                    <a:moveTo>
                      <a:pt x="4082" y="1"/>
                    </a:moveTo>
                    <a:lnTo>
                      <a:pt x="3836" y="437"/>
                    </a:lnTo>
                    <a:lnTo>
                      <a:pt x="6231" y="1779"/>
                    </a:lnTo>
                    <a:cubicBezTo>
                      <a:pt x="6224" y="1922"/>
                      <a:pt x="6210" y="2072"/>
                      <a:pt x="6193" y="2222"/>
                    </a:cubicBezTo>
                    <a:lnTo>
                      <a:pt x="3639" y="791"/>
                    </a:lnTo>
                    <a:lnTo>
                      <a:pt x="437" y="6496"/>
                    </a:lnTo>
                    <a:lnTo>
                      <a:pt x="2988" y="7930"/>
                    </a:lnTo>
                    <a:cubicBezTo>
                      <a:pt x="2988" y="7927"/>
                      <a:pt x="2988" y="7927"/>
                      <a:pt x="2992" y="7927"/>
                    </a:cubicBezTo>
                    <a:cubicBezTo>
                      <a:pt x="3442" y="7569"/>
                      <a:pt x="3881" y="7130"/>
                      <a:pt x="4283" y="6622"/>
                    </a:cubicBezTo>
                    <a:cubicBezTo>
                      <a:pt x="4555" y="6282"/>
                      <a:pt x="4811" y="5907"/>
                      <a:pt x="5045" y="5505"/>
                    </a:cubicBezTo>
                    <a:cubicBezTo>
                      <a:pt x="5052" y="5491"/>
                      <a:pt x="5059" y="5481"/>
                      <a:pt x="5066" y="5468"/>
                    </a:cubicBezTo>
                    <a:cubicBezTo>
                      <a:pt x="5069" y="5464"/>
                      <a:pt x="5072" y="5460"/>
                      <a:pt x="5072" y="5457"/>
                    </a:cubicBezTo>
                    <a:cubicBezTo>
                      <a:pt x="5072" y="5454"/>
                      <a:pt x="5076" y="5454"/>
                      <a:pt x="5076" y="5454"/>
                    </a:cubicBezTo>
                    <a:cubicBezTo>
                      <a:pt x="5076" y="5451"/>
                      <a:pt x="5080" y="5447"/>
                      <a:pt x="5080" y="5444"/>
                    </a:cubicBezTo>
                    <a:cubicBezTo>
                      <a:pt x="5080" y="5444"/>
                      <a:pt x="5083" y="5444"/>
                      <a:pt x="5083" y="5440"/>
                    </a:cubicBezTo>
                    <a:cubicBezTo>
                      <a:pt x="5083" y="5440"/>
                      <a:pt x="5086" y="5437"/>
                      <a:pt x="5086" y="5433"/>
                    </a:cubicBezTo>
                    <a:cubicBezTo>
                      <a:pt x="5086" y="5430"/>
                      <a:pt x="5090" y="5430"/>
                      <a:pt x="5090" y="5430"/>
                    </a:cubicBezTo>
                    <a:cubicBezTo>
                      <a:pt x="5090" y="5427"/>
                      <a:pt x="5093" y="5424"/>
                      <a:pt x="5097" y="5420"/>
                    </a:cubicBezTo>
                    <a:lnTo>
                      <a:pt x="5097" y="5416"/>
                    </a:lnTo>
                    <a:cubicBezTo>
                      <a:pt x="5097" y="5413"/>
                      <a:pt x="5100" y="5410"/>
                      <a:pt x="5100" y="5406"/>
                    </a:cubicBezTo>
                    <a:cubicBezTo>
                      <a:pt x="5103" y="5406"/>
                      <a:pt x="5103" y="5406"/>
                      <a:pt x="5103" y="5403"/>
                    </a:cubicBezTo>
                    <a:cubicBezTo>
                      <a:pt x="5107" y="5399"/>
                      <a:pt x="5107" y="5399"/>
                      <a:pt x="5107" y="5396"/>
                    </a:cubicBezTo>
                    <a:cubicBezTo>
                      <a:pt x="5110" y="5396"/>
                      <a:pt x="5110" y="5393"/>
                      <a:pt x="5110" y="5393"/>
                    </a:cubicBezTo>
                    <a:cubicBezTo>
                      <a:pt x="5110" y="5389"/>
                      <a:pt x="5113" y="5386"/>
                      <a:pt x="5113" y="5383"/>
                    </a:cubicBezTo>
                    <a:cubicBezTo>
                      <a:pt x="5117" y="5383"/>
                      <a:pt x="5117" y="5383"/>
                      <a:pt x="5117" y="5379"/>
                    </a:cubicBezTo>
                    <a:cubicBezTo>
                      <a:pt x="5121" y="5375"/>
                      <a:pt x="5121" y="5372"/>
                      <a:pt x="5124" y="5369"/>
                    </a:cubicBezTo>
                    <a:cubicBezTo>
                      <a:pt x="5124" y="5366"/>
                      <a:pt x="5127" y="5362"/>
                      <a:pt x="5130" y="5358"/>
                    </a:cubicBezTo>
                    <a:lnTo>
                      <a:pt x="5130" y="5355"/>
                    </a:lnTo>
                    <a:cubicBezTo>
                      <a:pt x="5134" y="5352"/>
                      <a:pt x="5134" y="5348"/>
                      <a:pt x="5138" y="5345"/>
                    </a:cubicBezTo>
                    <a:lnTo>
                      <a:pt x="5138" y="5342"/>
                    </a:lnTo>
                    <a:cubicBezTo>
                      <a:pt x="5141" y="5338"/>
                      <a:pt x="5141" y="5338"/>
                      <a:pt x="5141" y="5334"/>
                    </a:cubicBezTo>
                    <a:cubicBezTo>
                      <a:pt x="5144" y="5334"/>
                      <a:pt x="5144" y="5331"/>
                      <a:pt x="5144" y="5328"/>
                    </a:cubicBezTo>
                    <a:cubicBezTo>
                      <a:pt x="5148" y="5328"/>
                      <a:pt x="5148" y="5325"/>
                      <a:pt x="5148" y="5325"/>
                    </a:cubicBezTo>
                    <a:cubicBezTo>
                      <a:pt x="5948" y="3884"/>
                      <a:pt x="6306" y="2382"/>
                      <a:pt x="6234" y="1135"/>
                    </a:cubicBezTo>
                    <a:cubicBezTo>
                      <a:pt x="6146" y="1135"/>
                      <a:pt x="6064" y="1112"/>
                      <a:pt x="5985" y="1071"/>
                    </a:cubicBezTo>
                    <a:lnTo>
                      <a:pt x="4082" y="1"/>
                    </a:lnTo>
                    <a:close/>
                    <a:moveTo>
                      <a:pt x="240" y="6850"/>
                    </a:moveTo>
                    <a:lnTo>
                      <a:pt x="1" y="7276"/>
                    </a:lnTo>
                    <a:lnTo>
                      <a:pt x="1905" y="8346"/>
                    </a:lnTo>
                    <a:cubicBezTo>
                      <a:pt x="1980" y="8390"/>
                      <a:pt x="2045" y="8448"/>
                      <a:pt x="2093" y="8523"/>
                    </a:cubicBezTo>
                    <a:cubicBezTo>
                      <a:pt x="2273" y="8424"/>
                      <a:pt x="2453" y="8315"/>
                      <a:pt x="2631" y="8192"/>
                    </a:cubicBezTo>
                    <a:lnTo>
                      <a:pt x="240" y="685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3"/>
              <p:cNvSpPr/>
              <p:nvPr/>
            </p:nvSpPr>
            <p:spPr>
              <a:xfrm>
                <a:off x="1376966" y="3453993"/>
                <a:ext cx="309419" cy="190551"/>
              </a:xfrm>
              <a:custGeom>
                <a:rect b="b" l="l" r="r" t="t"/>
                <a:pathLst>
                  <a:path extrusionOk="0" h="1697" w="2749">
                    <a:moveTo>
                      <a:pt x="198" y="0"/>
                    </a:moveTo>
                    <a:lnTo>
                      <a:pt x="1" y="354"/>
                    </a:lnTo>
                    <a:lnTo>
                      <a:pt x="2392" y="1696"/>
                    </a:lnTo>
                    <a:cubicBezTo>
                      <a:pt x="2511" y="1615"/>
                      <a:pt x="2630" y="1526"/>
                      <a:pt x="2749" y="1434"/>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3"/>
              <p:cNvSpPr/>
              <p:nvPr/>
            </p:nvSpPr>
            <p:spPr>
              <a:xfrm>
                <a:off x="1759377" y="2772772"/>
                <a:ext cx="291965" cy="200079"/>
              </a:xfrm>
              <a:custGeom>
                <a:rect b="b" l="l" r="r" t="t"/>
                <a:pathLst>
                  <a:path extrusionOk="0" h="1785" w="2593">
                    <a:moveTo>
                      <a:pt x="198" y="0"/>
                    </a:moveTo>
                    <a:lnTo>
                      <a:pt x="1" y="354"/>
                    </a:lnTo>
                    <a:lnTo>
                      <a:pt x="2555" y="1785"/>
                    </a:lnTo>
                    <a:cubicBezTo>
                      <a:pt x="2572" y="1635"/>
                      <a:pt x="2586" y="1485"/>
                      <a:pt x="2593" y="1342"/>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
              <p:cNvSpPr/>
              <p:nvPr/>
            </p:nvSpPr>
            <p:spPr>
              <a:xfrm>
                <a:off x="1016116" y="3414072"/>
                <a:ext cx="583468" cy="405896"/>
              </a:xfrm>
              <a:custGeom>
                <a:rect b="b" l="l" r="r" t="t"/>
                <a:pathLst>
                  <a:path extrusionOk="0" h="3607" w="5185">
                    <a:moveTo>
                      <a:pt x="795" y="0"/>
                    </a:moveTo>
                    <a:cubicBezTo>
                      <a:pt x="547" y="0"/>
                      <a:pt x="285" y="158"/>
                      <a:pt x="134" y="426"/>
                    </a:cubicBezTo>
                    <a:cubicBezTo>
                      <a:pt x="31" y="610"/>
                      <a:pt x="0" y="810"/>
                      <a:pt x="31" y="988"/>
                    </a:cubicBezTo>
                    <a:cubicBezTo>
                      <a:pt x="65" y="1165"/>
                      <a:pt x="161" y="1318"/>
                      <a:pt x="313" y="1403"/>
                    </a:cubicBezTo>
                    <a:lnTo>
                      <a:pt x="4122" y="3539"/>
                    </a:lnTo>
                    <a:cubicBezTo>
                      <a:pt x="4204" y="3585"/>
                      <a:pt x="4295" y="3607"/>
                      <a:pt x="4387" y="3607"/>
                    </a:cubicBezTo>
                    <a:cubicBezTo>
                      <a:pt x="4636" y="3607"/>
                      <a:pt x="4899" y="3449"/>
                      <a:pt x="5048" y="3181"/>
                    </a:cubicBezTo>
                    <a:cubicBezTo>
                      <a:pt x="5154" y="2997"/>
                      <a:pt x="5185" y="2797"/>
                      <a:pt x="5150" y="2619"/>
                    </a:cubicBezTo>
                    <a:cubicBezTo>
                      <a:pt x="5120" y="2442"/>
                      <a:pt x="5021" y="2289"/>
                      <a:pt x="4871" y="2204"/>
                    </a:cubicBezTo>
                    <a:lnTo>
                      <a:pt x="1060" y="68"/>
                    </a:lnTo>
                    <a:cubicBezTo>
                      <a:pt x="978" y="22"/>
                      <a:pt x="887"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
              <p:cNvSpPr/>
              <p:nvPr/>
            </p:nvSpPr>
            <p:spPr>
              <a:xfrm>
                <a:off x="1347630" y="3540893"/>
                <a:ext cx="2363" cy="788"/>
              </a:xfrm>
              <a:custGeom>
                <a:rect b="b" l="l" r="r" t="t"/>
                <a:pathLst>
                  <a:path extrusionOk="0" h="7" w="21">
                    <a:moveTo>
                      <a:pt x="0" y="0"/>
                    </a:moveTo>
                    <a:lnTo>
                      <a:pt x="0" y="0"/>
                    </a:lnTo>
                    <a:lnTo>
                      <a:pt x="21" y="7"/>
                    </a:lnTo>
                    <a:lnTo>
                      <a:pt x="0" y="0"/>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3"/>
              <p:cNvSpPr/>
              <p:nvPr/>
            </p:nvSpPr>
            <p:spPr>
              <a:xfrm>
                <a:off x="1349880" y="3541568"/>
                <a:ext cx="235525" cy="140437"/>
              </a:xfrm>
              <a:custGeom>
                <a:rect b="b" l="l" r="r" t="t"/>
                <a:pathLst>
                  <a:path extrusionOk="0" h="1248" w="2093">
                    <a:moveTo>
                      <a:pt x="1" y="1"/>
                    </a:moveTo>
                    <a:lnTo>
                      <a:pt x="1" y="1"/>
                    </a:lnTo>
                    <a:lnTo>
                      <a:pt x="1905" y="1071"/>
                    </a:lnTo>
                    <a:cubicBezTo>
                      <a:pt x="1980" y="1115"/>
                      <a:pt x="2045" y="1173"/>
                      <a:pt x="2093" y="1248"/>
                    </a:cubicBezTo>
                    <a:cubicBezTo>
                      <a:pt x="2045" y="1173"/>
                      <a:pt x="1980" y="1115"/>
                      <a:pt x="1905" y="1071"/>
                    </a:cubicBezTo>
                    <a:lnTo>
                      <a:pt x="1" y="1"/>
                    </a:lnTo>
                    <a:close/>
                  </a:path>
                </a:pathLst>
              </a:custGeom>
              <a:solidFill>
                <a:srgbClr val="BB7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
              <p:cNvSpPr/>
              <p:nvPr/>
            </p:nvSpPr>
            <p:spPr>
              <a:xfrm>
                <a:off x="1264305" y="3541330"/>
                <a:ext cx="333221" cy="279475"/>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
              <p:cNvSpPr/>
              <p:nvPr/>
            </p:nvSpPr>
            <p:spPr>
              <a:xfrm>
                <a:off x="1559524" y="2445080"/>
                <a:ext cx="583581" cy="406008"/>
              </a:xfrm>
              <a:custGeom>
                <a:rect b="b" l="l" r="r" t="t"/>
                <a:pathLst>
                  <a:path extrusionOk="0" h="3608" w="5186">
                    <a:moveTo>
                      <a:pt x="795" y="0"/>
                    </a:moveTo>
                    <a:cubicBezTo>
                      <a:pt x="547" y="0"/>
                      <a:pt x="286" y="157"/>
                      <a:pt x="137" y="423"/>
                    </a:cubicBezTo>
                    <a:cubicBezTo>
                      <a:pt x="32" y="610"/>
                      <a:pt x="1" y="811"/>
                      <a:pt x="35" y="988"/>
                    </a:cubicBezTo>
                    <a:cubicBezTo>
                      <a:pt x="66" y="1165"/>
                      <a:pt x="164" y="1315"/>
                      <a:pt x="315" y="1400"/>
                    </a:cubicBezTo>
                    <a:lnTo>
                      <a:pt x="4122" y="3540"/>
                    </a:lnTo>
                    <a:cubicBezTo>
                      <a:pt x="4205" y="3586"/>
                      <a:pt x="4295" y="3608"/>
                      <a:pt x="4388" y="3608"/>
                    </a:cubicBezTo>
                    <a:cubicBezTo>
                      <a:pt x="4637" y="3608"/>
                      <a:pt x="4901" y="3450"/>
                      <a:pt x="5053" y="3182"/>
                    </a:cubicBezTo>
                    <a:cubicBezTo>
                      <a:pt x="5155" y="2998"/>
                      <a:pt x="5185" y="2797"/>
                      <a:pt x="5151" y="2620"/>
                    </a:cubicBezTo>
                    <a:cubicBezTo>
                      <a:pt x="5121" y="2443"/>
                      <a:pt x="5022" y="2289"/>
                      <a:pt x="4872" y="2204"/>
                    </a:cubicBezTo>
                    <a:lnTo>
                      <a:pt x="1064" y="69"/>
                    </a:lnTo>
                    <a:cubicBezTo>
                      <a:pt x="980" y="22"/>
                      <a:pt x="889"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
              <p:cNvSpPr/>
              <p:nvPr/>
            </p:nvSpPr>
            <p:spPr>
              <a:xfrm>
                <a:off x="1807202" y="2721790"/>
                <a:ext cx="2026" cy="1238"/>
              </a:xfrm>
              <a:custGeom>
                <a:rect b="b" l="l" r="r" t="t"/>
                <a:pathLst>
                  <a:path extrusionOk="0" h="11" w="18">
                    <a:moveTo>
                      <a:pt x="0" y="1"/>
                    </a:moveTo>
                    <a:lnTo>
                      <a:pt x="0" y="1"/>
                    </a:lnTo>
                    <a:lnTo>
                      <a:pt x="18" y="11"/>
                    </a:lnTo>
                    <a:lnTo>
                      <a:pt x="0" y="1"/>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
              <p:cNvSpPr/>
              <p:nvPr/>
            </p:nvSpPr>
            <p:spPr>
              <a:xfrm>
                <a:off x="1980048" y="3297942"/>
                <a:ext cx="138412" cy="195915"/>
              </a:xfrm>
              <a:custGeom>
                <a:rect b="b" l="l" r="r" t="t"/>
                <a:pathLst>
                  <a:path extrusionOk="0" h="1741" w="1230">
                    <a:moveTo>
                      <a:pt x="980" y="0"/>
                    </a:moveTo>
                    <a:cubicBezTo>
                      <a:pt x="908" y="0"/>
                      <a:pt x="841" y="35"/>
                      <a:pt x="805" y="99"/>
                    </a:cubicBezTo>
                    <a:lnTo>
                      <a:pt x="55" y="1438"/>
                    </a:lnTo>
                    <a:cubicBezTo>
                      <a:pt x="0" y="1532"/>
                      <a:pt x="41" y="1655"/>
                      <a:pt x="143" y="1713"/>
                    </a:cubicBezTo>
                    <a:cubicBezTo>
                      <a:pt x="177" y="1732"/>
                      <a:pt x="215" y="1741"/>
                      <a:pt x="252" y="1741"/>
                    </a:cubicBezTo>
                    <a:cubicBezTo>
                      <a:pt x="322" y="1741"/>
                      <a:pt x="389" y="1708"/>
                      <a:pt x="423" y="1645"/>
                    </a:cubicBezTo>
                    <a:lnTo>
                      <a:pt x="1176" y="303"/>
                    </a:lnTo>
                    <a:cubicBezTo>
                      <a:pt x="1230" y="207"/>
                      <a:pt x="1186" y="85"/>
                      <a:pt x="1087" y="27"/>
                    </a:cubicBezTo>
                    <a:cubicBezTo>
                      <a:pt x="1053" y="9"/>
                      <a:pt x="1016" y="0"/>
                      <a:pt x="9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
              <p:cNvSpPr/>
              <p:nvPr/>
            </p:nvSpPr>
            <p:spPr>
              <a:xfrm>
                <a:off x="1996140" y="3300980"/>
                <a:ext cx="118944" cy="192876"/>
              </a:xfrm>
              <a:custGeom>
                <a:rect b="b" l="l" r="r" t="t"/>
                <a:pathLst>
                  <a:path extrusionOk="0" h="1714" w="1057">
                    <a:moveTo>
                      <a:pt x="944" y="0"/>
                    </a:moveTo>
                    <a:lnTo>
                      <a:pt x="0" y="1686"/>
                    </a:lnTo>
                    <a:cubicBezTo>
                      <a:pt x="35" y="1703"/>
                      <a:pt x="72" y="1713"/>
                      <a:pt x="106" y="1713"/>
                    </a:cubicBezTo>
                    <a:cubicBezTo>
                      <a:pt x="178" y="1713"/>
                      <a:pt x="246" y="1680"/>
                      <a:pt x="280" y="1618"/>
                    </a:cubicBezTo>
                    <a:lnTo>
                      <a:pt x="1033" y="276"/>
                    </a:lnTo>
                    <a:cubicBezTo>
                      <a:pt x="1050" y="249"/>
                      <a:pt x="1057" y="218"/>
                      <a:pt x="1057" y="188"/>
                    </a:cubicBezTo>
                    <a:cubicBezTo>
                      <a:pt x="1057" y="116"/>
                      <a:pt x="1016" y="41"/>
                      <a:pt x="94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
              <p:cNvSpPr/>
              <p:nvPr/>
            </p:nvSpPr>
            <p:spPr>
              <a:xfrm>
                <a:off x="2937116" y="3806238"/>
                <a:ext cx="204805" cy="290102"/>
              </a:xfrm>
              <a:custGeom>
                <a:rect b="b" l="l" r="r" t="t"/>
                <a:pathLst>
                  <a:path extrusionOk="0" h="2578" w="1820">
                    <a:moveTo>
                      <a:pt x="1447" y="0"/>
                    </a:moveTo>
                    <a:cubicBezTo>
                      <a:pt x="1343" y="0"/>
                      <a:pt x="1244" y="51"/>
                      <a:pt x="1193" y="145"/>
                    </a:cubicBezTo>
                    <a:lnTo>
                      <a:pt x="79" y="2128"/>
                    </a:lnTo>
                    <a:cubicBezTo>
                      <a:pt x="0" y="2268"/>
                      <a:pt x="58" y="2452"/>
                      <a:pt x="212" y="2537"/>
                    </a:cubicBezTo>
                    <a:cubicBezTo>
                      <a:pt x="261" y="2564"/>
                      <a:pt x="316" y="2577"/>
                      <a:pt x="370" y="2577"/>
                    </a:cubicBezTo>
                    <a:cubicBezTo>
                      <a:pt x="474" y="2577"/>
                      <a:pt x="575" y="2527"/>
                      <a:pt x="627" y="2434"/>
                    </a:cubicBezTo>
                    <a:lnTo>
                      <a:pt x="1737" y="452"/>
                    </a:lnTo>
                    <a:cubicBezTo>
                      <a:pt x="1819" y="309"/>
                      <a:pt x="1758" y="125"/>
                      <a:pt x="1608" y="43"/>
                    </a:cubicBezTo>
                    <a:cubicBezTo>
                      <a:pt x="1557" y="14"/>
                      <a:pt x="1501" y="0"/>
                      <a:pt x="144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3"/>
              <p:cNvSpPr/>
              <p:nvPr/>
            </p:nvSpPr>
            <p:spPr>
              <a:xfrm>
                <a:off x="2960860" y="3811077"/>
                <a:ext cx="175997" cy="285264"/>
              </a:xfrm>
              <a:custGeom>
                <a:rect b="b" l="l" r="r" t="t"/>
                <a:pathLst>
                  <a:path extrusionOk="0" h="2535" w="1564">
                    <a:moveTo>
                      <a:pt x="1397" y="0"/>
                    </a:moveTo>
                    <a:lnTo>
                      <a:pt x="1" y="2494"/>
                    </a:lnTo>
                    <a:cubicBezTo>
                      <a:pt x="48" y="2521"/>
                      <a:pt x="106" y="2534"/>
                      <a:pt x="161" y="2534"/>
                    </a:cubicBezTo>
                    <a:cubicBezTo>
                      <a:pt x="263" y="2534"/>
                      <a:pt x="366" y="2484"/>
                      <a:pt x="416" y="2391"/>
                    </a:cubicBezTo>
                    <a:lnTo>
                      <a:pt x="1526" y="409"/>
                    </a:lnTo>
                    <a:cubicBezTo>
                      <a:pt x="1551" y="365"/>
                      <a:pt x="1564" y="321"/>
                      <a:pt x="1564" y="277"/>
                    </a:cubicBezTo>
                    <a:cubicBezTo>
                      <a:pt x="1564" y="168"/>
                      <a:pt x="1503" y="58"/>
                      <a:pt x="13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3"/>
              <p:cNvSpPr/>
              <p:nvPr/>
            </p:nvSpPr>
            <p:spPr>
              <a:xfrm>
                <a:off x="898410" y="3853613"/>
                <a:ext cx="930736" cy="172283"/>
              </a:xfrm>
              <a:custGeom>
                <a:rect b="b" l="l" r="r" t="t"/>
                <a:pathLst>
                  <a:path extrusionOk="0" h="1531" w="8271">
                    <a:moveTo>
                      <a:pt x="930" y="1"/>
                    </a:moveTo>
                    <a:cubicBezTo>
                      <a:pt x="419" y="1"/>
                      <a:pt x="1" y="345"/>
                      <a:pt x="1" y="763"/>
                    </a:cubicBezTo>
                    <a:cubicBezTo>
                      <a:pt x="1" y="975"/>
                      <a:pt x="106" y="1166"/>
                      <a:pt x="273" y="1305"/>
                    </a:cubicBezTo>
                    <a:cubicBezTo>
                      <a:pt x="444" y="1445"/>
                      <a:pt x="675" y="1530"/>
                      <a:pt x="930" y="1530"/>
                    </a:cubicBezTo>
                    <a:lnTo>
                      <a:pt x="7341" y="1530"/>
                    </a:lnTo>
                    <a:cubicBezTo>
                      <a:pt x="7852" y="1530"/>
                      <a:pt x="8271" y="1186"/>
                      <a:pt x="8271" y="763"/>
                    </a:cubicBezTo>
                    <a:cubicBezTo>
                      <a:pt x="8271" y="553"/>
                      <a:pt x="8165" y="362"/>
                      <a:pt x="7998" y="222"/>
                    </a:cubicBezTo>
                    <a:cubicBezTo>
                      <a:pt x="7831" y="86"/>
                      <a:pt x="7593" y="1"/>
                      <a:pt x="7341" y="1"/>
                    </a:cubicBezTo>
                    <a:lnTo>
                      <a:pt x="93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3"/>
              <p:cNvSpPr/>
              <p:nvPr/>
            </p:nvSpPr>
            <p:spPr>
              <a:xfrm>
                <a:off x="1361098" y="3854151"/>
                <a:ext cx="468096" cy="122271"/>
              </a:xfrm>
              <a:custGeom>
                <a:rect b="b" l="l" r="r" t="t"/>
                <a:pathLst>
                  <a:path extrusionOk="0" h="1088" w="4166">
                    <a:moveTo>
                      <a:pt x="0" y="1"/>
                    </a:moveTo>
                    <a:lnTo>
                      <a:pt x="0" y="1087"/>
                    </a:lnTo>
                    <a:lnTo>
                      <a:pt x="4080" y="1087"/>
                    </a:lnTo>
                    <a:cubicBezTo>
                      <a:pt x="4135" y="988"/>
                      <a:pt x="4166" y="880"/>
                      <a:pt x="4166" y="763"/>
                    </a:cubicBezTo>
                    <a:cubicBezTo>
                      <a:pt x="4166" y="553"/>
                      <a:pt x="4060" y="362"/>
                      <a:pt x="3893" y="222"/>
                    </a:cubicBezTo>
                    <a:cubicBezTo>
                      <a:pt x="3726" y="86"/>
                      <a:pt x="3488" y="1"/>
                      <a:pt x="3236" y="1"/>
                    </a:cubicBezTo>
                    <a:close/>
                  </a:path>
                </a:pathLst>
              </a:custGeom>
              <a:solidFill>
                <a:schemeClr val="accent6">
                  <a:alpha val="1450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3"/>
              <p:cNvSpPr/>
              <p:nvPr/>
            </p:nvSpPr>
            <p:spPr>
              <a:xfrm>
                <a:off x="815250" y="3975932"/>
                <a:ext cx="1097505" cy="210094"/>
              </a:xfrm>
              <a:custGeom>
                <a:rect b="b" l="l" r="r" t="t"/>
                <a:pathLst>
                  <a:path extrusionOk="0" h="1867" w="9753">
                    <a:moveTo>
                      <a:pt x="566" y="0"/>
                    </a:moveTo>
                    <a:cubicBezTo>
                      <a:pt x="253" y="0"/>
                      <a:pt x="1" y="256"/>
                      <a:pt x="1" y="566"/>
                    </a:cubicBezTo>
                    <a:lnTo>
                      <a:pt x="1" y="1866"/>
                    </a:lnTo>
                    <a:lnTo>
                      <a:pt x="9752" y="1866"/>
                    </a:lnTo>
                    <a:lnTo>
                      <a:pt x="9752" y="566"/>
                    </a:lnTo>
                    <a:cubicBezTo>
                      <a:pt x="9752" y="256"/>
                      <a:pt x="9496" y="0"/>
                      <a:pt x="9183" y="0"/>
                    </a:cubicBezTo>
                    <a:lnTo>
                      <a:pt x="56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
              <p:cNvSpPr/>
              <p:nvPr/>
            </p:nvSpPr>
            <p:spPr>
              <a:xfrm>
                <a:off x="1361098" y="3976422"/>
                <a:ext cx="552195" cy="155617"/>
              </a:xfrm>
              <a:custGeom>
                <a:rect b="b" l="l" r="r" t="t"/>
                <a:pathLst>
                  <a:path extrusionOk="0" h="1394" w="4909">
                    <a:moveTo>
                      <a:pt x="0" y="0"/>
                    </a:moveTo>
                    <a:lnTo>
                      <a:pt x="0" y="1393"/>
                    </a:lnTo>
                    <a:lnTo>
                      <a:pt x="4908" y="1393"/>
                    </a:lnTo>
                    <a:lnTo>
                      <a:pt x="4908" y="566"/>
                    </a:lnTo>
                    <a:cubicBezTo>
                      <a:pt x="4908" y="256"/>
                      <a:pt x="4652" y="0"/>
                      <a:pt x="43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3"/>
              <p:cNvSpPr/>
              <p:nvPr/>
            </p:nvSpPr>
            <p:spPr>
              <a:xfrm>
                <a:off x="815250" y="4132686"/>
                <a:ext cx="1097505" cy="53339"/>
              </a:xfrm>
              <a:custGeom>
                <a:rect b="b" l="l" r="r" t="t"/>
                <a:pathLst>
                  <a:path extrusionOk="0" h="474" w="9753">
                    <a:moveTo>
                      <a:pt x="1" y="0"/>
                    </a:moveTo>
                    <a:lnTo>
                      <a:pt x="1" y="473"/>
                    </a:lnTo>
                    <a:lnTo>
                      <a:pt x="9752" y="473"/>
                    </a:lnTo>
                    <a:lnTo>
                      <a:pt x="9752" y="0"/>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3"/>
              <p:cNvSpPr/>
              <p:nvPr/>
            </p:nvSpPr>
            <p:spPr>
              <a:xfrm>
                <a:off x="1360346" y="4132686"/>
                <a:ext cx="552410" cy="53339"/>
              </a:xfrm>
              <a:custGeom>
                <a:rect b="b" l="l" r="r" t="t"/>
                <a:pathLst>
                  <a:path extrusionOk="0" h="474" w="4909">
                    <a:moveTo>
                      <a:pt x="0" y="0"/>
                    </a:moveTo>
                    <a:lnTo>
                      <a:pt x="0" y="473"/>
                    </a:lnTo>
                    <a:lnTo>
                      <a:pt x="4908" y="473"/>
                    </a:lnTo>
                    <a:lnTo>
                      <a:pt x="4908" y="0"/>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3" name="Google Shape;263;p3"/>
            <p:cNvSpPr/>
            <p:nvPr/>
          </p:nvSpPr>
          <p:spPr>
            <a:xfrm>
              <a:off x="1985630" y="2844369"/>
              <a:ext cx="334808" cy="277887"/>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text, screenshot, font&#10;&#10;Description automatically generated" id="642" name="Google Shape;642;p69"/>
          <p:cNvPicPr preferRelativeResize="0"/>
          <p:nvPr/>
        </p:nvPicPr>
        <p:blipFill rotWithShape="1">
          <a:blip r:embed="rId3">
            <a:alphaModFix/>
          </a:blip>
          <a:srcRect b="0" l="0" r="0" t="0"/>
          <a:stretch/>
        </p:blipFill>
        <p:spPr>
          <a:xfrm>
            <a:off x="360751" y="1248355"/>
            <a:ext cx="4318219" cy="3241356"/>
          </a:xfrm>
          <a:prstGeom prst="rect">
            <a:avLst/>
          </a:prstGeom>
          <a:noFill/>
          <a:ln>
            <a:noFill/>
          </a:ln>
        </p:spPr>
      </p:pic>
      <p:pic>
        <p:nvPicPr>
          <p:cNvPr descr="A picture containing text, screenshot, font, design&#10;&#10;Description automatically generated" id="643" name="Google Shape;643;p69"/>
          <p:cNvPicPr preferRelativeResize="0"/>
          <p:nvPr/>
        </p:nvPicPr>
        <p:blipFill rotWithShape="1">
          <a:blip r:embed="rId4">
            <a:alphaModFix/>
          </a:blip>
          <a:srcRect b="0" l="0" r="0" t="0"/>
          <a:stretch/>
        </p:blipFill>
        <p:spPr>
          <a:xfrm>
            <a:off x="4678969" y="1248355"/>
            <a:ext cx="4445289" cy="3241356"/>
          </a:xfrm>
          <a:prstGeom prst="rect">
            <a:avLst/>
          </a:prstGeom>
          <a:noFill/>
          <a:ln>
            <a:noFill/>
          </a:ln>
        </p:spPr>
      </p:pic>
      <p:sp>
        <p:nvSpPr>
          <p:cNvPr id="644" name="Google Shape;644;p69"/>
          <p:cNvSpPr txBox="1"/>
          <p:nvPr>
            <p:ph type="ctrTitle"/>
          </p:nvPr>
        </p:nvSpPr>
        <p:spPr>
          <a:xfrm>
            <a:off x="1187450" y="415925"/>
            <a:ext cx="6769100" cy="65405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333644"/>
              </a:buClr>
              <a:buSzPts val="2800"/>
              <a:buFont typeface="Palanquin Dark"/>
              <a:buNone/>
            </a:pPr>
            <a:r>
              <a:rPr b="0" i="0" lang="en" sz="2500" u="none" cap="none" strike="noStrike">
                <a:solidFill>
                  <a:srgbClr val="333644"/>
                </a:solidFill>
                <a:latin typeface="Anton"/>
                <a:ea typeface="Anton"/>
                <a:cs typeface="Anton"/>
                <a:sym typeface="Anton"/>
              </a:rPr>
              <a:t>POLÍTICA </a:t>
            </a:r>
            <a:r>
              <a:rPr b="0" i="0" lang="en" sz="2500" u="none" cap="none" strike="noStrike">
                <a:solidFill>
                  <a:schemeClr val="accent1"/>
                </a:solidFill>
                <a:latin typeface="Anton"/>
                <a:ea typeface="Anton"/>
                <a:cs typeface="Anton"/>
                <a:sym typeface="Anton"/>
              </a:rPr>
              <a:t>AMBIENTAL- SUELOS</a:t>
            </a:r>
            <a:endParaRPr b="0" i="0" sz="2500" u="none" cap="none" strike="noStrike">
              <a:solidFill>
                <a:srgbClr val="000000"/>
              </a:solidFill>
              <a:latin typeface="Anton"/>
              <a:ea typeface="Anton"/>
              <a:cs typeface="Anton"/>
              <a:sym typeface="Anton"/>
            </a:endParaRPr>
          </a:p>
        </p:txBody>
      </p:sp>
      <p:sp>
        <p:nvSpPr>
          <p:cNvPr id="645" name="Google Shape;645;p69"/>
          <p:cNvSpPr txBox="1"/>
          <p:nvPr/>
        </p:nvSpPr>
        <p:spPr>
          <a:xfrm>
            <a:off x="360751" y="851388"/>
            <a:ext cx="4572000"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000000"/>
                </a:solidFill>
                <a:latin typeface="Anton"/>
                <a:ea typeface="Anton"/>
                <a:cs typeface="Anton"/>
                <a:sym typeface="Anton"/>
              </a:rPr>
              <a:t>CLASES APTITUD – USDA</a:t>
            </a:r>
            <a:endParaRPr b="0" i="0" sz="2500" u="none" cap="none" strike="noStrike">
              <a:solidFill>
                <a:srgbClr val="000000"/>
              </a:solidFill>
              <a:latin typeface="Anton"/>
              <a:ea typeface="Anton"/>
              <a:cs typeface="Anton"/>
              <a:sym typeface="Anton"/>
            </a:endParaRPr>
          </a:p>
        </p:txBody>
      </p:sp>
      <p:sp>
        <p:nvSpPr>
          <p:cNvPr id="646" name="Google Shape;646;p69"/>
          <p:cNvSpPr txBox="1"/>
          <p:nvPr/>
        </p:nvSpPr>
        <p:spPr>
          <a:xfrm>
            <a:off x="491706" y="4620280"/>
            <a:ext cx="598673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https://descargas.mgap.gub.uy/DGRN/Comunicaciones/clases_de_capacidad_de_uso_del_usda.pdf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70"/>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Aptitud de Uso DGRNR - MGAP</a:t>
            </a:r>
            <a:endParaRPr/>
          </a:p>
        </p:txBody>
      </p:sp>
      <p:pic>
        <p:nvPicPr>
          <p:cNvPr id="652" name="Google Shape;652;p70"/>
          <p:cNvPicPr preferRelativeResize="0"/>
          <p:nvPr/>
        </p:nvPicPr>
        <p:blipFill rotWithShape="1">
          <a:blip r:embed="rId3">
            <a:alphaModFix/>
          </a:blip>
          <a:srcRect b="0" l="0" r="0" t="0"/>
          <a:stretch/>
        </p:blipFill>
        <p:spPr>
          <a:xfrm>
            <a:off x="1078302" y="923566"/>
            <a:ext cx="7272068" cy="40905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sp>
        <p:nvSpPr>
          <p:cNvPr id="657" name="Google Shape;657;p18"/>
          <p:cNvSpPr txBox="1"/>
          <p:nvPr>
            <p:ph type="ctrTitle"/>
          </p:nvPr>
        </p:nvSpPr>
        <p:spPr>
          <a:xfrm>
            <a:off x="712788" y="17827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a:t>
            </a:r>
            <a:br>
              <a:rPr lang="en" sz="5700">
                <a:solidFill>
                  <a:schemeClr val="accent1"/>
                </a:solidFill>
                <a:latin typeface="Anton"/>
                <a:ea typeface="Anton"/>
                <a:cs typeface="Anton"/>
                <a:sym typeface="Anton"/>
              </a:rPr>
            </a:br>
            <a:r>
              <a:rPr lang="en" sz="4500">
                <a:solidFill>
                  <a:srgbClr val="333644"/>
                </a:solidFill>
                <a:latin typeface="Anton"/>
                <a:ea typeface="Anton"/>
                <a:cs typeface="Anton"/>
                <a:sym typeface="Anton"/>
              </a:rPr>
              <a:t>FAUNA Y FLORA</a:t>
            </a:r>
            <a:endParaRPr sz="7900">
              <a:solidFill>
                <a:schemeClr val="accent1"/>
              </a:solidFill>
              <a:latin typeface="Anton"/>
              <a:ea typeface="Anton"/>
              <a:cs typeface="Anton"/>
              <a:sym typeface="Anton"/>
            </a:endParaRPr>
          </a:p>
        </p:txBody>
      </p:sp>
      <p:sp>
        <p:nvSpPr>
          <p:cNvPr id="658" name="Google Shape;658;p18"/>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04.</a:t>
            </a:r>
            <a:endParaRPr/>
          </a:p>
        </p:txBody>
      </p:sp>
      <p:grpSp>
        <p:nvGrpSpPr>
          <p:cNvPr id="659" name="Google Shape;659;p18"/>
          <p:cNvGrpSpPr/>
          <p:nvPr/>
        </p:nvGrpSpPr>
        <p:grpSpPr>
          <a:xfrm>
            <a:off x="4799013" y="539750"/>
            <a:ext cx="3859212" cy="4068763"/>
            <a:chOff x="4799050" y="388637"/>
            <a:chExt cx="3859836" cy="4069059"/>
          </a:xfrm>
        </p:grpSpPr>
        <p:sp>
          <p:nvSpPr>
            <p:cNvPr id="660" name="Google Shape;660;p18"/>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18"/>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18"/>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18"/>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18"/>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18"/>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18"/>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18"/>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18"/>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18"/>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18"/>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18"/>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18"/>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18"/>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18"/>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18"/>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18"/>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18"/>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18"/>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18"/>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18"/>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8"/>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18"/>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8"/>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7" name="Shape 687"/>
        <p:cNvGrpSpPr/>
        <p:nvPr/>
      </p:nvGrpSpPr>
      <p:grpSpPr>
        <a:xfrm>
          <a:off x="0" y="0"/>
          <a:ext cx="0" cy="0"/>
          <a:chOff x="0" y="0"/>
          <a:chExt cx="0" cy="0"/>
        </a:xfrm>
      </p:grpSpPr>
      <p:grpSp>
        <p:nvGrpSpPr>
          <p:cNvPr id="688" name="Google Shape;688;p19"/>
          <p:cNvGrpSpPr/>
          <p:nvPr/>
        </p:nvGrpSpPr>
        <p:grpSpPr>
          <a:xfrm>
            <a:off x="936625" y="698500"/>
            <a:ext cx="7843838" cy="4243388"/>
            <a:chOff x="936250" y="699275"/>
            <a:chExt cx="7844175" cy="4242675"/>
          </a:xfrm>
        </p:grpSpPr>
        <p:sp>
          <p:nvSpPr>
            <p:cNvPr id="689" name="Google Shape;689;p19"/>
            <p:cNvSpPr/>
            <p:nvPr/>
          </p:nvSpPr>
          <p:spPr>
            <a:xfrm>
              <a:off x="936250" y="699275"/>
              <a:ext cx="1073700" cy="10737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19"/>
            <p:cNvSpPr/>
            <p:nvPr/>
          </p:nvSpPr>
          <p:spPr>
            <a:xfrm>
              <a:off x="8195425" y="4356950"/>
              <a:ext cx="585000" cy="5850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91" name="Google Shape;691;p19"/>
          <p:cNvGrpSpPr/>
          <p:nvPr/>
        </p:nvGrpSpPr>
        <p:grpSpPr>
          <a:xfrm>
            <a:off x="712788" y="1420813"/>
            <a:ext cx="8013700" cy="2632074"/>
            <a:chOff x="1497786" y="2020038"/>
            <a:chExt cx="6384310" cy="2630687"/>
          </a:xfrm>
        </p:grpSpPr>
        <p:sp>
          <p:nvSpPr>
            <p:cNvPr id="692" name="Google Shape;692;p19"/>
            <p:cNvSpPr/>
            <p:nvPr/>
          </p:nvSpPr>
          <p:spPr>
            <a:xfrm>
              <a:off x="1497786" y="2020038"/>
              <a:ext cx="6384310" cy="972624"/>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700"/>
                <a:buFont typeface="Arial"/>
                <a:buNone/>
              </a:pPr>
              <a:r>
                <a:t/>
              </a:r>
              <a:endParaRPr b="0" i="0" sz="700" u="sng"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t/>
              </a:r>
              <a:endParaRPr b="0" i="0" sz="1300" u="sng" cap="none" strike="noStrike">
                <a:solidFill>
                  <a:srgbClr val="000000"/>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rgbClr val="000000"/>
                  </a:solidFill>
                  <a:latin typeface="Arvo"/>
                  <a:ea typeface="Arvo"/>
                  <a:cs typeface="Arvo"/>
                  <a:sym typeface="Arvo"/>
                </a:rPr>
                <a:t>LEY 16.320 - 1992-Artículo 208 </a:t>
              </a:r>
              <a:endParaRPr b="0" i="0" sz="1300" u="none" cap="none" strike="noStrike">
                <a:solidFill>
                  <a:srgbClr val="000000"/>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vo"/>
                  <a:ea typeface="Arvo"/>
                  <a:cs typeface="Arvo"/>
                  <a:sym typeface="Arvo"/>
                </a:rPr>
                <a:t>Otorga competencias de control y represión de ilícitos contra la fauna en todo el territorio nacional a los funcionarios policiales, aduaneros, de la Prefectura Nacional Naval e inspectivos del Departamento de Fauna de la Dirección General de Recursos Naturales Renovables.</a:t>
              </a:r>
              <a:endParaRPr b="0" i="0" sz="1300" u="sng"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600"/>
                <a:buFont typeface="Arial"/>
                <a:buNone/>
              </a:pPr>
              <a:r>
                <a:t/>
              </a:r>
              <a:endParaRPr b="1" i="0" sz="1600" u="sng" cap="none" strike="noStrike">
                <a:solidFill>
                  <a:srgbClr val="009999"/>
                </a:solidFill>
                <a:latin typeface="Arial"/>
                <a:ea typeface="Arial"/>
                <a:cs typeface="Arial"/>
                <a:sym typeface="Arial"/>
                <a:hlinkClick r:id="rId3">
                  <a:extLst>
                    <a:ext uri="{A12FA001-AC4F-418D-AE19-62706E023703}">
                      <ahyp:hlinkClr val="tx"/>
                    </a:ext>
                  </a:extLst>
                </a:hlinkClick>
              </a:endParaRPr>
            </a:p>
            <a:p>
              <a:pPr indent="0" lvl="0" marL="0" marR="0" rtl="0" algn="just">
                <a:lnSpc>
                  <a:spcPct val="100000"/>
                </a:lnSpc>
                <a:spcBef>
                  <a:spcPts val="0"/>
                </a:spcBef>
                <a:spcAft>
                  <a:spcPts val="0"/>
                </a:spcAft>
                <a:buClr>
                  <a:srgbClr val="000000"/>
                </a:buClr>
                <a:buSzPts val="1500"/>
                <a:buFont typeface="Arial"/>
                <a:buNone/>
              </a:pPr>
              <a:r>
                <a:t/>
              </a:r>
              <a:endParaRPr b="1" i="0" sz="1500" u="sng" cap="none" strike="noStrike">
                <a:solidFill>
                  <a:schemeClr val="accent4"/>
                </a:solidFill>
                <a:latin typeface="Arvo"/>
                <a:ea typeface="Arvo"/>
                <a:cs typeface="Arvo"/>
                <a:sym typeface="Arvo"/>
              </a:endParaRPr>
            </a:p>
          </p:txBody>
        </p:sp>
        <p:sp>
          <p:nvSpPr>
            <p:cNvPr id="693" name="Google Shape;693;p19"/>
            <p:cNvSpPr/>
            <p:nvPr/>
          </p:nvSpPr>
          <p:spPr>
            <a:xfrm>
              <a:off x="1497786" y="3065525"/>
              <a:ext cx="6384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rgbClr val="000000"/>
                  </a:solidFill>
                  <a:latin typeface="Arvo"/>
                  <a:ea typeface="Arvo"/>
                  <a:cs typeface="Arvo"/>
                  <a:sym typeface="Arvo"/>
                </a:rPr>
                <a:t>LEY 16.736 - 1996. Artículo 275</a:t>
              </a:r>
              <a:r>
                <a:rPr b="0" i="0" lang="en" sz="1300" u="none" cap="none" strike="noStrike">
                  <a:solidFill>
                    <a:srgbClr val="000000"/>
                  </a:solidFill>
                  <a:latin typeface="Arvo"/>
                  <a:ea typeface="Arvo"/>
                  <a:cs typeface="Arvo"/>
                  <a:sym typeface="Arvo"/>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vo"/>
                  <a:ea typeface="Arvo"/>
                  <a:cs typeface="Arvo"/>
                  <a:sym typeface="Arvo"/>
                </a:rPr>
                <a:t>Otorga competencia al Ministerio de Ganadería, Agricultura y Pesca para expedir permisos de caza. Artículo 285. Regula las sanciones por infracciones.</a:t>
              </a:r>
              <a:endParaRPr b="0" i="0" sz="1400" u="none" cap="none" strike="noStrike">
                <a:solidFill>
                  <a:srgbClr val="000000"/>
                </a:solidFill>
                <a:latin typeface="Arial"/>
                <a:ea typeface="Arial"/>
                <a:cs typeface="Arial"/>
                <a:sym typeface="Arial"/>
              </a:endParaRPr>
            </a:p>
          </p:txBody>
        </p:sp>
        <p:sp>
          <p:nvSpPr>
            <p:cNvPr id="694" name="Google Shape;694;p19"/>
            <p:cNvSpPr/>
            <p:nvPr/>
          </p:nvSpPr>
          <p:spPr>
            <a:xfrm>
              <a:off x="1497796" y="3755825"/>
              <a:ext cx="6384300" cy="8949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vo"/>
                  <a:ea typeface="Arvo"/>
                  <a:cs typeface="Arvo"/>
                  <a:sym typeface="Arvo"/>
                </a:rPr>
                <a:t>Decreto 164/996</a:t>
              </a:r>
              <a:r>
                <a:rPr b="1" i="0" lang="en" sz="13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vo"/>
                  <a:ea typeface="Arvo"/>
                  <a:cs typeface="Arvo"/>
                  <a:sym typeface="Arvo"/>
                </a:rPr>
                <a:t>Reglamentario de la Ley de Fauna y normas subsiguientes. Es el instrumento normativo básico, que contiene definiciones de “acto de caza”, caza deportiva, caza comercial, caza de control, caza con fines científicos, libre caza. Reglamenta el destino de animales y productos decomisados</a:t>
              </a:r>
              <a:r>
                <a:rPr b="0" i="0" lang="en" sz="1100" u="none" cap="none" strike="noStrike">
                  <a:solidFill>
                    <a:srgbClr val="000000"/>
                  </a:solidFill>
                  <a:latin typeface="Arvo"/>
                  <a:ea typeface="Arvo"/>
                  <a:cs typeface="Arvo"/>
                  <a:sym typeface="Arvo"/>
                </a:rPr>
                <a:t>.</a:t>
              </a:r>
              <a:endParaRPr b="0" i="0" sz="900" u="none" cap="none" strike="noStrike">
                <a:solidFill>
                  <a:srgbClr val="000000"/>
                </a:solidFill>
                <a:latin typeface="Arvo"/>
                <a:ea typeface="Arvo"/>
                <a:cs typeface="Arvo"/>
                <a:sym typeface="Arvo"/>
              </a:endParaRPr>
            </a:p>
          </p:txBody>
        </p:sp>
      </p:grpSp>
      <p:sp>
        <p:nvSpPr>
          <p:cNvPr id="695" name="Google Shape;695;p19"/>
          <p:cNvSpPr txBox="1"/>
          <p:nvPr>
            <p:ph type="ctrTitle"/>
          </p:nvPr>
        </p:nvSpPr>
        <p:spPr>
          <a:xfrm>
            <a:off x="1187450" y="127000"/>
            <a:ext cx="6769100" cy="65563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a:solidFill>
                  <a:srgbClr val="333644"/>
                </a:solidFill>
                <a:latin typeface="Anton"/>
                <a:ea typeface="Anton"/>
                <a:cs typeface="Anton"/>
                <a:sym typeface="Anton"/>
              </a:rPr>
              <a:t>POLÍTICA </a:t>
            </a:r>
            <a:r>
              <a:rPr lang="en">
                <a:solidFill>
                  <a:schemeClr val="accent1"/>
                </a:solidFill>
                <a:latin typeface="Anton"/>
                <a:ea typeface="Anton"/>
                <a:cs typeface="Anton"/>
                <a:sym typeface="Anton"/>
              </a:rPr>
              <a:t>AMBIENTAL</a:t>
            </a:r>
            <a:endParaRPr/>
          </a:p>
        </p:txBody>
      </p:sp>
      <p:sp>
        <p:nvSpPr>
          <p:cNvPr id="696" name="Google Shape;696;p19"/>
          <p:cNvSpPr/>
          <p:nvPr/>
        </p:nvSpPr>
        <p:spPr>
          <a:xfrm>
            <a:off x="712800" y="4119576"/>
            <a:ext cx="8013600" cy="5337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n" sz="1100" u="sng" cap="none" strike="noStrike">
                <a:solidFill>
                  <a:srgbClr val="000000"/>
                </a:solidFill>
                <a:latin typeface="Arvo"/>
                <a:ea typeface="Arvo"/>
                <a:cs typeface="Arvo"/>
                <a:sym typeface="Arvo"/>
              </a:rPr>
              <a:t>Decreto 104/00</a:t>
            </a:r>
            <a:endParaRPr b="0" i="0" sz="1100" u="none" cap="none" strike="noStrike">
              <a:solidFill>
                <a:srgbClr val="000000"/>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Caza deportiva</a:t>
            </a:r>
            <a:endParaRPr b="0" i="0" sz="1200" u="none" cap="none" strike="noStrike">
              <a:solidFill>
                <a:srgbClr val="000000"/>
              </a:solidFill>
              <a:latin typeface="Arial"/>
              <a:ea typeface="Arial"/>
              <a:cs typeface="Arial"/>
              <a:sym typeface="Arial"/>
            </a:endParaRPr>
          </a:p>
        </p:txBody>
      </p:sp>
      <p:sp>
        <p:nvSpPr>
          <p:cNvPr id="697" name="Google Shape;697;p19"/>
          <p:cNvSpPr/>
          <p:nvPr/>
        </p:nvSpPr>
        <p:spPr>
          <a:xfrm>
            <a:off x="712788" y="698500"/>
            <a:ext cx="8013700" cy="655638"/>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rgbClr val="000000"/>
                </a:solidFill>
                <a:latin typeface="Arvo"/>
                <a:ea typeface="Arvo"/>
                <a:cs typeface="Arvo"/>
                <a:sym typeface="Arvo"/>
              </a:rPr>
              <a:t>LEY 9.481 - 1935</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vo"/>
                <a:ea typeface="Arvo"/>
                <a:cs typeface="Arvo"/>
                <a:sym typeface="Arvo"/>
              </a:rPr>
              <a:t>Ley de Fauna. Otorga competencia al Estado para administrar y regular el uso de la fauna silvestre.</a:t>
            </a:r>
            <a:endParaRPr b="0" i="0" sz="1100" u="none" cap="none" strike="noStrike">
              <a:solidFill>
                <a:srgbClr val="000000"/>
              </a:solidFill>
              <a:latin typeface="Arvo"/>
              <a:ea typeface="Arvo"/>
              <a:cs typeface="Arvo"/>
              <a:sym typeface="Arv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g245a0d91077_0_4"/>
          <p:cNvSpPr txBox="1"/>
          <p:nvPr>
            <p:ph type="ctrTitle"/>
          </p:nvPr>
        </p:nvSpPr>
        <p:spPr>
          <a:xfrm>
            <a:off x="690054" y="261361"/>
            <a:ext cx="7456118"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Clasificación de Sitios Priorizados para conservación</a:t>
            </a:r>
            <a:endParaRPr/>
          </a:p>
        </p:txBody>
      </p:sp>
      <p:sp>
        <p:nvSpPr>
          <p:cNvPr id="703" name="Google Shape;703;g245a0d91077_0_4"/>
          <p:cNvSpPr txBox="1"/>
          <p:nvPr/>
        </p:nvSpPr>
        <p:spPr>
          <a:xfrm>
            <a:off x="1032332" y="1227412"/>
            <a:ext cx="6765467" cy="116955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sng" cap="none" strike="noStrike">
                <a:solidFill>
                  <a:schemeClr val="accent5"/>
                </a:solidFill>
                <a:latin typeface="Arvo"/>
                <a:ea typeface="Arvo"/>
                <a:cs typeface="Arvo"/>
                <a:sym typeface="Arvo"/>
                <a:hlinkClick r:id="rId3">
                  <a:extLst>
                    <a:ext uri="{A12FA001-AC4F-418D-AE19-62706E023703}">
                      <ahyp:hlinkClr val="tx"/>
                    </a:ext>
                  </a:extLst>
                </a:hlinkClick>
              </a:rPr>
              <a:t>https://www.ambiente.gub.uy/especies</a:t>
            </a:r>
            <a:endParaRPr b="0" i="0" sz="1400" u="sng" cap="none" strike="noStrike">
              <a:solidFill>
                <a:schemeClr val="accent5"/>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t/>
            </a:r>
            <a:endParaRPr b="0" i="0" sz="1400" u="sng" cap="none" strike="noStrike">
              <a:solidFill>
                <a:schemeClr val="accent5"/>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t/>
            </a:r>
            <a:endParaRPr b="0" i="0" sz="1400" u="sng" cap="none" strike="noStrike">
              <a:solidFill>
                <a:schemeClr val="accent5"/>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t/>
            </a:r>
            <a:endParaRPr b="0" i="0" sz="1400" u="sng" cap="none" strike="noStrike">
              <a:solidFill>
                <a:schemeClr val="accent5"/>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accent5"/>
                </a:solidFill>
                <a:latin typeface="Arvo"/>
                <a:ea typeface="Arvo"/>
                <a:cs typeface="Arvo"/>
                <a:sym typeface="Arvo"/>
              </a:rPr>
              <a:t>Especies_prioritarias_para_la_conservacion_en_Uruguay.pdf</a:t>
            </a:r>
            <a:endParaRPr b="0" i="0" sz="1400" u="none" cap="none" strike="noStrike">
              <a:solidFill>
                <a:srgbClr val="000000"/>
              </a:solidFill>
              <a:latin typeface="Arial"/>
              <a:ea typeface="Arial"/>
              <a:cs typeface="Arial"/>
              <a:sym typeface="Arial"/>
            </a:endParaRPr>
          </a:p>
        </p:txBody>
      </p:sp>
      <p:sp>
        <p:nvSpPr>
          <p:cNvPr id="704" name="Google Shape;704;g245a0d91077_0_4"/>
          <p:cNvSpPr/>
          <p:nvPr/>
        </p:nvSpPr>
        <p:spPr>
          <a:xfrm>
            <a:off x="359600" y="1227400"/>
            <a:ext cx="446700" cy="354000"/>
          </a:xfrm>
          <a:prstGeom prst="rightArrow">
            <a:avLst>
              <a:gd fmla="val 50000" name="adj1"/>
              <a:gd fmla="val 50000" name="adj2"/>
            </a:avLst>
          </a:prstGeom>
          <a:solidFill>
            <a:schemeClr val="l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g245a0d91077_0_4"/>
          <p:cNvSpPr/>
          <p:nvPr/>
        </p:nvSpPr>
        <p:spPr>
          <a:xfrm>
            <a:off x="359600" y="2042975"/>
            <a:ext cx="446700" cy="354000"/>
          </a:xfrm>
          <a:prstGeom prst="rightArrow">
            <a:avLst>
              <a:gd fmla="val 50000" name="adj1"/>
              <a:gd fmla="val 50000" name="adj2"/>
            </a:avLst>
          </a:prstGeom>
          <a:solidFill>
            <a:schemeClr val="lt2"/>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g245a0d91077_0_4"/>
          <p:cNvSpPr/>
          <p:nvPr/>
        </p:nvSpPr>
        <p:spPr>
          <a:xfrm>
            <a:off x="0" y="4977250"/>
            <a:ext cx="9144000" cy="166500"/>
          </a:xfrm>
          <a:prstGeom prst="rect">
            <a:avLst/>
          </a:prstGeom>
          <a:solidFill>
            <a:srgbClr val="40C293"/>
          </a:solidFill>
          <a:ln cap="flat" cmpd="sng" w="9525">
            <a:solidFill>
              <a:srgbClr val="40C2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07" name="Google Shape;707;g245a0d91077_0_4"/>
          <p:cNvGrpSpPr/>
          <p:nvPr/>
        </p:nvGrpSpPr>
        <p:grpSpPr>
          <a:xfrm>
            <a:off x="7679989" y="4439216"/>
            <a:ext cx="384492" cy="538023"/>
            <a:chOff x="4803276" y="2887914"/>
            <a:chExt cx="264583" cy="370259"/>
          </a:xfrm>
        </p:grpSpPr>
        <p:sp>
          <p:nvSpPr>
            <p:cNvPr id="708" name="Google Shape;708;g245a0d91077_0_4"/>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g245a0d91077_0_4"/>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g245a0d91077_0_4"/>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245a0d91077_0_4"/>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g245a0d91077_0_4"/>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g245a0d91077_0_4"/>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g245a0d91077_0_4"/>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g245a0d91077_0_4"/>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6" name="Google Shape;716;g245a0d91077_0_4"/>
          <p:cNvGrpSpPr/>
          <p:nvPr/>
        </p:nvGrpSpPr>
        <p:grpSpPr>
          <a:xfrm>
            <a:off x="7414932" y="4562365"/>
            <a:ext cx="265060" cy="414875"/>
            <a:chOff x="4803276" y="2887914"/>
            <a:chExt cx="264583" cy="370259"/>
          </a:xfrm>
        </p:grpSpPr>
        <p:sp>
          <p:nvSpPr>
            <p:cNvPr id="717" name="Google Shape;717;g245a0d91077_0_4"/>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g245a0d91077_0_4"/>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g245a0d91077_0_4"/>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g245a0d91077_0_4"/>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g245a0d91077_0_4"/>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g245a0d91077_0_4"/>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g245a0d91077_0_4"/>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g245a0d91077_0_4"/>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71"/>
          <p:cNvSpPr txBox="1"/>
          <p:nvPr/>
        </p:nvSpPr>
        <p:spPr>
          <a:xfrm>
            <a:off x="1476600" y="746750"/>
            <a:ext cx="6448200" cy="3477300"/>
          </a:xfrm>
          <a:prstGeom prst="rect">
            <a:avLst/>
          </a:prstGeom>
          <a:noFill/>
          <a:ln>
            <a:noFill/>
          </a:ln>
        </p:spPr>
        <p:txBody>
          <a:bodyPr anchorCtr="0" anchor="t" bIns="0" lIns="0" spcFirstLastPara="1" rIns="0" wrap="square" tIns="8625">
            <a:spAutoFit/>
          </a:bodyPr>
          <a:lstStyle/>
          <a:p>
            <a:pPr indent="-310510" lvl="0" marL="319147" marR="0" rtl="0" algn="l">
              <a:lnSpc>
                <a:spcPct val="115604"/>
              </a:lnSpc>
              <a:spcBef>
                <a:spcPts val="0"/>
              </a:spcBef>
              <a:spcAft>
                <a:spcPts val="0"/>
              </a:spcAft>
              <a:buClr>
                <a:srgbClr val="000000"/>
              </a:buClr>
              <a:buSzPts val="1224"/>
              <a:buFont typeface="Arial"/>
              <a:buAutoNum type="arabicPeriod"/>
            </a:pPr>
            <a:r>
              <a:rPr b="0" i="0" lang="en" sz="1224" u="none" cap="none" strike="noStrike">
                <a:solidFill>
                  <a:srgbClr val="333333"/>
                </a:solidFill>
                <a:latin typeface="Calibri"/>
                <a:ea typeface="Calibri"/>
                <a:cs typeface="Calibri"/>
                <a:sym typeface="Calibri"/>
              </a:rPr>
              <a:t>Mantener en buen estado de conservación un conjunto de sitios representativos de cada una</a:t>
            </a:r>
            <a:endParaRPr b="0" i="0" sz="1224" u="none" cap="none" strike="noStrike">
              <a:solidFill>
                <a:srgbClr val="000000"/>
              </a:solidFill>
              <a:latin typeface="Calibri"/>
              <a:ea typeface="Calibri"/>
              <a:cs typeface="Calibri"/>
              <a:sym typeface="Calibri"/>
            </a:endParaRPr>
          </a:p>
          <a:p>
            <a:pPr indent="0" lvl="0" marL="319147" marR="0" rtl="0" algn="l">
              <a:lnSpc>
                <a:spcPct val="115604"/>
              </a:lnSpc>
              <a:spcBef>
                <a:spcPts val="0"/>
              </a:spcBef>
              <a:spcAft>
                <a:spcPts val="0"/>
              </a:spcAft>
              <a:buClr>
                <a:srgbClr val="000000"/>
              </a:buClr>
              <a:buSzPts val="1224"/>
              <a:buFont typeface="Arial"/>
              <a:buNone/>
            </a:pPr>
            <a:r>
              <a:rPr b="0" i="0" lang="en" sz="1224" u="none" cap="none" strike="noStrike">
                <a:solidFill>
                  <a:srgbClr val="333333"/>
                </a:solidFill>
                <a:latin typeface="Calibri"/>
                <a:ea typeface="Calibri"/>
                <a:cs typeface="Calibri"/>
                <a:sym typeface="Calibri"/>
              </a:rPr>
              <a:t>de las </a:t>
            </a:r>
            <a:r>
              <a:rPr b="1" i="0" lang="en" sz="1224" u="none" cap="none" strike="noStrike">
                <a:solidFill>
                  <a:srgbClr val="333333"/>
                </a:solidFill>
                <a:latin typeface="Calibri"/>
                <a:ea typeface="Calibri"/>
                <a:cs typeface="Calibri"/>
                <a:sym typeface="Calibri"/>
              </a:rPr>
              <a:t>Eco-regiones </a:t>
            </a:r>
            <a:r>
              <a:rPr b="0" i="0" lang="en" sz="1224" u="none" cap="none" strike="noStrike">
                <a:solidFill>
                  <a:srgbClr val="333333"/>
                </a:solidFill>
                <a:latin typeface="Calibri"/>
                <a:ea typeface="Calibri"/>
                <a:cs typeface="Calibri"/>
                <a:sym typeface="Calibri"/>
              </a:rPr>
              <a:t>de Uruguay</a:t>
            </a:r>
            <a:endParaRPr b="0" i="0" sz="1224" u="none" cap="none" strike="noStrike">
              <a:solidFill>
                <a:srgbClr val="000000"/>
              </a:solidFill>
              <a:latin typeface="Calibri"/>
              <a:ea typeface="Calibri"/>
              <a:cs typeface="Calibri"/>
              <a:sym typeface="Calibri"/>
            </a:endParaRPr>
          </a:p>
          <a:p>
            <a:pPr indent="-310942" lvl="0" marL="319147" marR="85509" rtl="0" algn="l">
              <a:lnSpc>
                <a:spcPct val="112254"/>
              </a:lnSpc>
              <a:spcBef>
                <a:spcPts val="976"/>
              </a:spcBef>
              <a:spcAft>
                <a:spcPts val="0"/>
              </a:spcAft>
              <a:buClr>
                <a:srgbClr val="000000"/>
              </a:buClr>
              <a:buSzPts val="1224"/>
              <a:buFont typeface="Arial"/>
              <a:buAutoNum type="arabicPeriod" startAt="2"/>
            </a:pPr>
            <a:r>
              <a:rPr b="0" i="0" lang="en" sz="1224" u="none" cap="none" strike="noStrike">
                <a:solidFill>
                  <a:srgbClr val="333333"/>
                </a:solidFill>
                <a:latin typeface="Calibri"/>
                <a:ea typeface="Calibri"/>
                <a:cs typeface="Calibri"/>
                <a:sym typeface="Calibri"/>
              </a:rPr>
              <a:t>Mantener en buen estado de conservación un conjunto de sitios representativos de cada una de las grandes </a:t>
            </a:r>
            <a:r>
              <a:rPr b="1" i="0" lang="en" sz="1224" u="none" cap="none" strike="noStrike">
                <a:solidFill>
                  <a:srgbClr val="333333"/>
                </a:solidFill>
                <a:latin typeface="Calibri"/>
                <a:ea typeface="Calibri"/>
                <a:cs typeface="Calibri"/>
                <a:sym typeface="Calibri"/>
              </a:rPr>
              <a:t>Unidades de Paisaje </a:t>
            </a:r>
            <a:r>
              <a:rPr b="0" i="0" lang="en" sz="1224" u="none" cap="none" strike="noStrike">
                <a:solidFill>
                  <a:srgbClr val="333333"/>
                </a:solidFill>
                <a:latin typeface="Calibri"/>
                <a:ea typeface="Calibri"/>
                <a:cs typeface="Calibri"/>
                <a:sym typeface="Calibri"/>
              </a:rPr>
              <a:t>del país.</a:t>
            </a:r>
            <a:endParaRPr b="0" i="0" sz="1224" u="none" cap="none" strike="noStrike">
              <a:solidFill>
                <a:srgbClr val="000000"/>
              </a:solidFill>
              <a:latin typeface="Calibri"/>
              <a:ea typeface="Calibri"/>
              <a:cs typeface="Calibri"/>
              <a:sym typeface="Calibri"/>
            </a:endParaRPr>
          </a:p>
          <a:p>
            <a:pPr indent="-310942" lvl="0" marL="319147" marR="3455" rtl="0" algn="l">
              <a:lnSpc>
                <a:spcPct val="93100"/>
              </a:lnSpc>
              <a:spcBef>
                <a:spcPts val="918"/>
              </a:spcBef>
              <a:spcAft>
                <a:spcPts val="0"/>
              </a:spcAft>
              <a:buClr>
                <a:srgbClr val="000000"/>
              </a:buClr>
              <a:buSzPts val="1224"/>
              <a:buFont typeface="Arial"/>
              <a:buAutoNum type="arabicPeriod" startAt="2"/>
            </a:pPr>
            <a:r>
              <a:rPr b="0" i="0" lang="en" sz="1224" u="none" cap="none" strike="noStrike">
                <a:solidFill>
                  <a:srgbClr val="333333"/>
                </a:solidFill>
                <a:latin typeface="Calibri"/>
                <a:ea typeface="Calibri"/>
                <a:cs typeface="Calibri"/>
                <a:sym typeface="Calibri"/>
              </a:rPr>
              <a:t>Contribuir a mantener la gama completa de </a:t>
            </a:r>
            <a:r>
              <a:rPr b="1" i="0" lang="en" sz="1224" u="none" cap="none" strike="noStrike">
                <a:solidFill>
                  <a:srgbClr val="333333"/>
                </a:solidFill>
                <a:latin typeface="Calibri"/>
                <a:ea typeface="Calibri"/>
                <a:cs typeface="Calibri"/>
                <a:sym typeface="Calibri"/>
              </a:rPr>
              <a:t>servicios que brindan los ecosistemas </a:t>
            </a:r>
            <a:r>
              <a:rPr b="0" i="0" lang="en" sz="1224" u="none" cap="none" strike="noStrike">
                <a:solidFill>
                  <a:srgbClr val="333333"/>
                </a:solidFill>
                <a:latin typeface="Calibri"/>
                <a:ea typeface="Calibri"/>
                <a:cs typeface="Calibri"/>
                <a:sym typeface="Calibri"/>
              </a:rPr>
              <a:t>de Uruguay en cada una de las grandes cuencas hidrográficas del país, a través de la protección de un conjunto de sitios específicamente identificados para ese fin.</a:t>
            </a:r>
            <a:endParaRPr b="0" i="0" sz="1224" u="none" cap="none" strike="noStrike">
              <a:solidFill>
                <a:srgbClr val="000000"/>
              </a:solidFill>
              <a:latin typeface="Calibri"/>
              <a:ea typeface="Calibri"/>
              <a:cs typeface="Calibri"/>
              <a:sym typeface="Calibri"/>
            </a:endParaRPr>
          </a:p>
          <a:p>
            <a:pPr indent="-310510" lvl="0" marL="319147" marR="0" rtl="0" algn="l">
              <a:lnSpc>
                <a:spcPct val="115604"/>
              </a:lnSpc>
              <a:spcBef>
                <a:spcPts val="847"/>
              </a:spcBef>
              <a:spcAft>
                <a:spcPts val="0"/>
              </a:spcAft>
              <a:buClr>
                <a:srgbClr val="000000"/>
              </a:buClr>
              <a:buSzPts val="1224"/>
              <a:buFont typeface="Arial"/>
              <a:buAutoNum type="arabicPeriod" startAt="2"/>
            </a:pPr>
            <a:r>
              <a:rPr b="0" i="0" lang="en" sz="1224" u="none" cap="none" strike="noStrike">
                <a:solidFill>
                  <a:srgbClr val="333333"/>
                </a:solidFill>
                <a:latin typeface="Calibri"/>
                <a:ea typeface="Calibri"/>
                <a:cs typeface="Calibri"/>
                <a:sym typeface="Calibri"/>
              </a:rPr>
              <a:t>Proteger muestras representativas y en buen estado de conservación de cada uno de los</a:t>
            </a:r>
            <a:endParaRPr b="0" i="0" sz="1224" u="none" cap="none" strike="noStrike">
              <a:solidFill>
                <a:srgbClr val="000000"/>
              </a:solidFill>
              <a:latin typeface="Calibri"/>
              <a:ea typeface="Calibri"/>
              <a:cs typeface="Calibri"/>
              <a:sym typeface="Calibri"/>
            </a:endParaRPr>
          </a:p>
          <a:p>
            <a:pPr indent="0" lvl="0" marL="319147" marR="0" rtl="0" algn="l">
              <a:lnSpc>
                <a:spcPct val="115604"/>
              </a:lnSpc>
              <a:spcBef>
                <a:spcPts val="0"/>
              </a:spcBef>
              <a:spcAft>
                <a:spcPts val="0"/>
              </a:spcAft>
              <a:buClr>
                <a:srgbClr val="000000"/>
              </a:buClr>
              <a:buSzPts val="1224"/>
              <a:buFont typeface="Arial"/>
              <a:buNone/>
            </a:pPr>
            <a:r>
              <a:rPr b="1" i="0" lang="en" sz="1224" u="none" cap="none" strike="noStrike">
                <a:solidFill>
                  <a:srgbClr val="333333"/>
                </a:solidFill>
                <a:latin typeface="Calibri"/>
                <a:ea typeface="Calibri"/>
                <a:cs typeface="Calibri"/>
                <a:sym typeface="Calibri"/>
              </a:rPr>
              <a:t>ecosistemas amenazados </a:t>
            </a:r>
            <a:r>
              <a:rPr b="0" i="0" lang="en" sz="1224" u="none" cap="none" strike="noStrike">
                <a:solidFill>
                  <a:srgbClr val="333333"/>
                </a:solidFill>
                <a:latin typeface="Calibri"/>
                <a:ea typeface="Calibri"/>
                <a:cs typeface="Calibri"/>
                <a:sym typeface="Calibri"/>
              </a:rPr>
              <a:t>de Uruguay.</a:t>
            </a:r>
            <a:endParaRPr b="0" i="0" sz="1224" u="none" cap="none" strike="noStrike">
              <a:solidFill>
                <a:srgbClr val="000000"/>
              </a:solidFill>
              <a:latin typeface="Calibri"/>
              <a:ea typeface="Calibri"/>
              <a:cs typeface="Calibri"/>
              <a:sym typeface="Calibri"/>
            </a:endParaRPr>
          </a:p>
          <a:p>
            <a:pPr indent="-310942" lvl="0" marL="319147" marR="316556" rtl="0" algn="l">
              <a:lnSpc>
                <a:spcPct val="93100"/>
              </a:lnSpc>
              <a:spcBef>
                <a:spcPts val="952"/>
              </a:spcBef>
              <a:spcAft>
                <a:spcPts val="0"/>
              </a:spcAft>
              <a:buClr>
                <a:srgbClr val="000000"/>
              </a:buClr>
              <a:buSzPts val="1224"/>
              <a:buFont typeface="Arial"/>
              <a:buAutoNum type="arabicPeriod" startAt="5"/>
            </a:pPr>
            <a:r>
              <a:rPr b="0" i="0" lang="en" sz="1224" u="none" cap="none" strike="noStrike">
                <a:solidFill>
                  <a:srgbClr val="000000"/>
                </a:solidFill>
                <a:latin typeface="Calibri"/>
                <a:ea typeface="Calibri"/>
                <a:cs typeface="Calibri"/>
                <a:sym typeface="Calibri"/>
              </a:rPr>
              <a:t>Contribuir a asegurar la viabilidad de al menos una población de cada una de las </a:t>
            </a:r>
            <a:r>
              <a:rPr b="1" i="0" lang="en" sz="1224" u="none" cap="none" strike="noStrike">
                <a:solidFill>
                  <a:srgbClr val="000000"/>
                </a:solidFill>
                <a:latin typeface="Calibri"/>
                <a:ea typeface="Calibri"/>
                <a:cs typeface="Calibri"/>
                <a:sym typeface="Calibri"/>
              </a:rPr>
              <a:t>especies amenazadas </a:t>
            </a:r>
            <a:r>
              <a:rPr b="0" i="0" lang="en" sz="1224" u="none" cap="none" strike="noStrike">
                <a:solidFill>
                  <a:srgbClr val="000000"/>
                </a:solidFill>
                <a:latin typeface="Calibri"/>
                <a:ea typeface="Calibri"/>
                <a:cs typeface="Calibri"/>
                <a:sym typeface="Calibri"/>
              </a:rPr>
              <a:t>a nivel nacional o global de presencia regular en Uruguay, para las que la protección de sitios constituye una herramienta efectiva de conservación.</a:t>
            </a:r>
            <a:endParaRPr b="0" i="0" sz="1224" u="none" cap="none" strike="noStrike">
              <a:solidFill>
                <a:srgbClr val="000000"/>
              </a:solidFill>
              <a:latin typeface="Calibri"/>
              <a:ea typeface="Calibri"/>
              <a:cs typeface="Calibri"/>
              <a:sym typeface="Calibri"/>
            </a:endParaRPr>
          </a:p>
          <a:p>
            <a:pPr indent="-310942" lvl="0" marL="319147" marR="95442" rtl="0" algn="l">
              <a:lnSpc>
                <a:spcPct val="93100"/>
              </a:lnSpc>
              <a:spcBef>
                <a:spcPts val="952"/>
              </a:spcBef>
              <a:spcAft>
                <a:spcPts val="0"/>
              </a:spcAft>
              <a:buClr>
                <a:srgbClr val="000000"/>
              </a:buClr>
              <a:buSzPts val="1224"/>
              <a:buFont typeface="Arial"/>
              <a:buAutoNum type="arabicPeriod" startAt="5"/>
            </a:pPr>
            <a:r>
              <a:rPr b="0" i="0" lang="en" sz="1224" u="none" cap="none" strike="noStrike">
                <a:solidFill>
                  <a:srgbClr val="333333"/>
                </a:solidFill>
                <a:latin typeface="Calibri"/>
                <a:ea typeface="Calibri"/>
                <a:cs typeface="Calibri"/>
                <a:sym typeface="Calibri"/>
              </a:rPr>
              <a:t>Contribuir a minimizar el impacto del </a:t>
            </a:r>
            <a:r>
              <a:rPr b="1" i="0" lang="en" sz="1224" u="none" cap="none" strike="noStrike">
                <a:solidFill>
                  <a:srgbClr val="333333"/>
                </a:solidFill>
                <a:latin typeface="Calibri"/>
                <a:ea typeface="Calibri"/>
                <a:cs typeface="Calibri"/>
                <a:sym typeface="Calibri"/>
              </a:rPr>
              <a:t>cambio climático </a:t>
            </a:r>
            <a:r>
              <a:rPr b="0" i="0" lang="en" sz="1224" u="none" cap="none" strike="noStrike">
                <a:solidFill>
                  <a:srgbClr val="333333"/>
                </a:solidFill>
                <a:latin typeface="Calibri"/>
                <a:ea typeface="Calibri"/>
                <a:cs typeface="Calibri"/>
                <a:sym typeface="Calibri"/>
              </a:rPr>
              <a:t>sobre las </a:t>
            </a:r>
            <a:r>
              <a:rPr b="1" i="0" lang="en" sz="1224" u="none" cap="none" strike="noStrike">
                <a:solidFill>
                  <a:srgbClr val="333333"/>
                </a:solidFill>
                <a:latin typeface="Calibri"/>
                <a:ea typeface="Calibri"/>
                <a:cs typeface="Calibri"/>
                <a:sym typeface="Calibri"/>
              </a:rPr>
              <a:t>especies más vulnerables </a:t>
            </a:r>
            <a:r>
              <a:rPr b="0" i="0" lang="en" sz="1224" u="none" cap="none" strike="noStrike">
                <a:solidFill>
                  <a:srgbClr val="333333"/>
                </a:solidFill>
                <a:latin typeface="Calibri"/>
                <a:ea typeface="Calibri"/>
                <a:cs typeface="Calibri"/>
                <a:sym typeface="Calibri"/>
              </a:rPr>
              <a:t>al mismo, a través de la protección de un conjunto de sitios específicamente identificados para ese fin.</a:t>
            </a:r>
            <a:endParaRPr b="0" i="0" sz="1224" u="none" cap="none" strike="noStrike">
              <a:solidFill>
                <a:srgbClr val="000000"/>
              </a:solidFill>
              <a:latin typeface="Calibri"/>
              <a:ea typeface="Calibri"/>
              <a:cs typeface="Calibri"/>
              <a:sym typeface="Calibri"/>
            </a:endParaRPr>
          </a:p>
        </p:txBody>
      </p:sp>
      <p:sp>
        <p:nvSpPr>
          <p:cNvPr id="730" name="Google Shape;730;p71"/>
          <p:cNvSpPr txBox="1"/>
          <p:nvPr>
            <p:ph type="title"/>
          </p:nvPr>
        </p:nvSpPr>
        <p:spPr>
          <a:xfrm>
            <a:off x="1382478" y="90638"/>
            <a:ext cx="5795615" cy="596719"/>
          </a:xfrm>
          <a:prstGeom prst="rect">
            <a:avLst/>
          </a:prstGeom>
          <a:noFill/>
          <a:ln>
            <a:noFill/>
          </a:ln>
        </p:spPr>
        <p:txBody>
          <a:bodyPr anchorCtr="0" anchor="t" bIns="0" lIns="0" spcFirstLastPara="1" rIns="0" wrap="square" tIns="288050">
            <a:spAutoFit/>
          </a:bodyPr>
          <a:lstStyle/>
          <a:p>
            <a:pPr indent="0" lvl="0" marL="8637" rtl="0" algn="l">
              <a:lnSpc>
                <a:spcPct val="100000"/>
              </a:lnSpc>
              <a:spcBef>
                <a:spcPts val="65"/>
              </a:spcBef>
              <a:spcAft>
                <a:spcPts val="0"/>
              </a:spcAft>
              <a:buSzPts val="1400"/>
              <a:buNone/>
            </a:pPr>
            <a:r>
              <a:rPr lang="en" u="sng"/>
              <a:t>Plan Estratégico del SNAP – objetivos de co</a:t>
            </a:r>
            <a:r>
              <a:rPr lang="en"/>
              <a:t>nservación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72"/>
          <p:cNvSpPr/>
          <p:nvPr/>
        </p:nvSpPr>
        <p:spPr>
          <a:xfrm>
            <a:off x="1485252" y="709380"/>
            <a:ext cx="4211969" cy="0"/>
          </a:xfrm>
          <a:custGeom>
            <a:rect b="b" l="l" r="r" t="t"/>
            <a:pathLst>
              <a:path extrusionOk="0" h="120000" w="6193155">
                <a:moveTo>
                  <a:pt x="0" y="0"/>
                </a:moveTo>
                <a:lnTo>
                  <a:pt x="6192837" y="0"/>
                </a:lnTo>
              </a:path>
            </a:pathLst>
          </a:custGeom>
          <a:noFill/>
          <a:ln cap="flat" cmpd="sng" w="19050">
            <a:solidFill>
              <a:srgbClr val="A8B4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736" name="Google Shape;736;p72"/>
          <p:cNvPicPr preferRelativeResize="0"/>
          <p:nvPr/>
        </p:nvPicPr>
        <p:blipFill rotWithShape="1">
          <a:blip r:embed="rId3">
            <a:alphaModFix/>
          </a:blip>
          <a:srcRect b="0" l="0" r="0" t="0"/>
          <a:stretch/>
        </p:blipFill>
        <p:spPr>
          <a:xfrm>
            <a:off x="6494397" y="3182147"/>
            <a:ext cx="1835422" cy="1650757"/>
          </a:xfrm>
          <a:prstGeom prst="rect">
            <a:avLst/>
          </a:prstGeom>
          <a:noFill/>
          <a:ln>
            <a:noFill/>
          </a:ln>
        </p:spPr>
      </p:pic>
      <p:pic>
        <p:nvPicPr>
          <p:cNvPr id="737" name="Google Shape;737;p72"/>
          <p:cNvPicPr preferRelativeResize="0"/>
          <p:nvPr/>
        </p:nvPicPr>
        <p:blipFill rotWithShape="1">
          <a:blip r:embed="rId4">
            <a:alphaModFix/>
          </a:blip>
          <a:srcRect b="0" l="0" r="0" t="0"/>
          <a:stretch/>
        </p:blipFill>
        <p:spPr>
          <a:xfrm>
            <a:off x="4323572" y="856127"/>
            <a:ext cx="1750304" cy="1928372"/>
          </a:xfrm>
          <a:prstGeom prst="rect">
            <a:avLst/>
          </a:prstGeom>
          <a:noFill/>
          <a:ln>
            <a:noFill/>
          </a:ln>
        </p:spPr>
      </p:pic>
      <p:grpSp>
        <p:nvGrpSpPr>
          <p:cNvPr id="738" name="Google Shape;738;p72"/>
          <p:cNvGrpSpPr/>
          <p:nvPr/>
        </p:nvGrpSpPr>
        <p:grpSpPr>
          <a:xfrm>
            <a:off x="1373783" y="804779"/>
            <a:ext cx="816223" cy="4088672"/>
            <a:chOff x="339725" y="1403350"/>
            <a:chExt cx="1200150" cy="6011862"/>
          </a:xfrm>
        </p:grpSpPr>
        <p:pic>
          <p:nvPicPr>
            <p:cNvPr id="739" name="Google Shape;739;p72"/>
            <p:cNvPicPr preferRelativeResize="0"/>
            <p:nvPr/>
          </p:nvPicPr>
          <p:blipFill rotWithShape="1">
            <a:blip r:embed="rId5">
              <a:alphaModFix/>
            </a:blip>
            <a:srcRect b="0" l="0" r="0" t="0"/>
            <a:stretch/>
          </p:blipFill>
          <p:spPr>
            <a:xfrm>
              <a:off x="339725" y="1403350"/>
              <a:ext cx="1130977" cy="1427351"/>
            </a:xfrm>
            <a:prstGeom prst="rect">
              <a:avLst/>
            </a:prstGeom>
            <a:noFill/>
            <a:ln>
              <a:noFill/>
            </a:ln>
          </p:spPr>
        </p:pic>
        <p:pic>
          <p:nvPicPr>
            <p:cNvPr id="740" name="Google Shape;740;p72"/>
            <p:cNvPicPr preferRelativeResize="0"/>
            <p:nvPr/>
          </p:nvPicPr>
          <p:blipFill rotWithShape="1">
            <a:blip r:embed="rId6">
              <a:alphaModFix/>
            </a:blip>
            <a:srcRect b="0" l="0" r="0" t="0"/>
            <a:stretch/>
          </p:blipFill>
          <p:spPr>
            <a:xfrm>
              <a:off x="360362" y="2655951"/>
              <a:ext cx="1112837" cy="1439799"/>
            </a:xfrm>
            <a:prstGeom prst="rect">
              <a:avLst/>
            </a:prstGeom>
            <a:noFill/>
            <a:ln>
              <a:noFill/>
            </a:ln>
          </p:spPr>
        </p:pic>
        <p:pic>
          <p:nvPicPr>
            <p:cNvPr id="741" name="Google Shape;741;p72"/>
            <p:cNvPicPr preferRelativeResize="0"/>
            <p:nvPr/>
          </p:nvPicPr>
          <p:blipFill rotWithShape="1">
            <a:blip r:embed="rId7">
              <a:alphaModFix/>
            </a:blip>
            <a:srcRect b="0" l="0" r="0" t="0"/>
            <a:stretch/>
          </p:blipFill>
          <p:spPr>
            <a:xfrm>
              <a:off x="339725" y="3830701"/>
              <a:ext cx="1200150" cy="1439799"/>
            </a:xfrm>
            <a:prstGeom prst="rect">
              <a:avLst/>
            </a:prstGeom>
            <a:noFill/>
            <a:ln>
              <a:noFill/>
            </a:ln>
          </p:spPr>
        </p:pic>
        <p:pic>
          <p:nvPicPr>
            <p:cNvPr id="742" name="Google Shape;742;p72"/>
            <p:cNvPicPr preferRelativeResize="0"/>
            <p:nvPr/>
          </p:nvPicPr>
          <p:blipFill rotWithShape="1">
            <a:blip r:embed="rId8">
              <a:alphaModFix/>
            </a:blip>
            <a:srcRect b="0" l="0" r="0" t="0"/>
            <a:stretch/>
          </p:blipFill>
          <p:spPr>
            <a:xfrm>
              <a:off x="396875" y="4898961"/>
              <a:ext cx="1055687" cy="1401825"/>
            </a:xfrm>
            <a:prstGeom prst="rect">
              <a:avLst/>
            </a:prstGeom>
            <a:noFill/>
            <a:ln>
              <a:noFill/>
            </a:ln>
          </p:spPr>
        </p:pic>
        <p:pic>
          <p:nvPicPr>
            <p:cNvPr id="743" name="Google Shape;743;p72"/>
            <p:cNvPicPr preferRelativeResize="0"/>
            <p:nvPr/>
          </p:nvPicPr>
          <p:blipFill rotWithShape="1">
            <a:blip r:embed="rId9">
              <a:alphaModFix/>
            </a:blip>
            <a:srcRect b="0" l="0" r="0" t="0"/>
            <a:stretch/>
          </p:blipFill>
          <p:spPr>
            <a:xfrm>
              <a:off x="360362" y="5975413"/>
              <a:ext cx="1103312" cy="1439799"/>
            </a:xfrm>
            <a:prstGeom prst="rect">
              <a:avLst/>
            </a:prstGeom>
            <a:noFill/>
            <a:ln>
              <a:noFill/>
            </a:ln>
          </p:spPr>
        </p:pic>
      </p:grpSp>
      <p:grpSp>
        <p:nvGrpSpPr>
          <p:cNvPr id="744" name="Google Shape;744;p72"/>
          <p:cNvGrpSpPr/>
          <p:nvPr/>
        </p:nvGrpSpPr>
        <p:grpSpPr>
          <a:xfrm>
            <a:off x="2138181" y="1020160"/>
            <a:ext cx="2246149" cy="2560287"/>
            <a:chOff x="1588480" y="2309206"/>
            <a:chExt cx="3302671" cy="3764569"/>
          </a:xfrm>
        </p:grpSpPr>
        <p:pic>
          <p:nvPicPr>
            <p:cNvPr id="745" name="Google Shape;745;p72"/>
            <p:cNvPicPr preferRelativeResize="0"/>
            <p:nvPr/>
          </p:nvPicPr>
          <p:blipFill rotWithShape="1">
            <a:blip r:embed="rId10">
              <a:alphaModFix/>
            </a:blip>
            <a:srcRect b="0" l="0" r="0" t="0"/>
            <a:stretch/>
          </p:blipFill>
          <p:spPr>
            <a:xfrm>
              <a:off x="1588480" y="2309206"/>
              <a:ext cx="2439070" cy="2896812"/>
            </a:xfrm>
            <a:prstGeom prst="rect">
              <a:avLst/>
            </a:prstGeom>
            <a:noFill/>
            <a:ln>
              <a:noFill/>
            </a:ln>
          </p:spPr>
        </p:pic>
        <p:pic>
          <p:nvPicPr>
            <p:cNvPr id="746" name="Google Shape;746;p72"/>
            <p:cNvPicPr preferRelativeResize="0"/>
            <p:nvPr/>
          </p:nvPicPr>
          <p:blipFill rotWithShape="1">
            <a:blip r:embed="rId11">
              <a:alphaModFix/>
            </a:blip>
            <a:srcRect b="0" l="0" r="0" t="0"/>
            <a:stretch/>
          </p:blipFill>
          <p:spPr>
            <a:xfrm>
              <a:off x="1727200" y="2447925"/>
              <a:ext cx="2443226" cy="2905125"/>
            </a:xfrm>
            <a:prstGeom prst="rect">
              <a:avLst/>
            </a:prstGeom>
            <a:noFill/>
            <a:ln>
              <a:noFill/>
            </a:ln>
          </p:spPr>
        </p:pic>
        <p:pic>
          <p:nvPicPr>
            <p:cNvPr id="747" name="Google Shape;747;p72"/>
            <p:cNvPicPr preferRelativeResize="0"/>
            <p:nvPr/>
          </p:nvPicPr>
          <p:blipFill rotWithShape="1">
            <a:blip r:embed="rId12">
              <a:alphaModFix/>
            </a:blip>
            <a:srcRect b="0" l="0" r="0" t="0"/>
            <a:stretch/>
          </p:blipFill>
          <p:spPr>
            <a:xfrm>
              <a:off x="1871726" y="2592324"/>
              <a:ext cx="2443099" cy="2905125"/>
            </a:xfrm>
            <a:prstGeom prst="rect">
              <a:avLst/>
            </a:prstGeom>
            <a:noFill/>
            <a:ln>
              <a:noFill/>
            </a:ln>
          </p:spPr>
        </p:pic>
        <p:pic>
          <p:nvPicPr>
            <p:cNvPr id="748" name="Google Shape;748;p72"/>
            <p:cNvPicPr preferRelativeResize="0"/>
            <p:nvPr/>
          </p:nvPicPr>
          <p:blipFill rotWithShape="1">
            <a:blip r:embed="rId13">
              <a:alphaModFix/>
            </a:blip>
            <a:srcRect b="0" l="0" r="0" t="0"/>
            <a:stretch/>
          </p:blipFill>
          <p:spPr>
            <a:xfrm>
              <a:off x="2016125" y="2736850"/>
              <a:ext cx="2443226" cy="2905125"/>
            </a:xfrm>
            <a:prstGeom prst="rect">
              <a:avLst/>
            </a:prstGeom>
            <a:noFill/>
            <a:ln>
              <a:noFill/>
            </a:ln>
          </p:spPr>
        </p:pic>
        <p:pic>
          <p:nvPicPr>
            <p:cNvPr id="749" name="Google Shape;749;p72"/>
            <p:cNvPicPr preferRelativeResize="0"/>
            <p:nvPr/>
          </p:nvPicPr>
          <p:blipFill rotWithShape="1">
            <a:blip r:embed="rId14">
              <a:alphaModFix/>
            </a:blip>
            <a:srcRect b="0" l="0" r="0" t="0"/>
            <a:stretch/>
          </p:blipFill>
          <p:spPr>
            <a:xfrm>
              <a:off x="2160651" y="2881249"/>
              <a:ext cx="2443099" cy="2905125"/>
            </a:xfrm>
            <a:prstGeom prst="rect">
              <a:avLst/>
            </a:prstGeom>
            <a:noFill/>
            <a:ln>
              <a:noFill/>
            </a:ln>
          </p:spPr>
        </p:pic>
        <p:pic>
          <p:nvPicPr>
            <p:cNvPr id="750" name="Google Shape;750;p72"/>
            <p:cNvPicPr preferRelativeResize="0"/>
            <p:nvPr/>
          </p:nvPicPr>
          <p:blipFill rotWithShape="1">
            <a:blip r:embed="rId15">
              <a:alphaModFix/>
            </a:blip>
            <a:srcRect b="0" l="0" r="0" t="0"/>
            <a:stretch/>
          </p:blipFill>
          <p:spPr>
            <a:xfrm>
              <a:off x="2303526" y="3024124"/>
              <a:ext cx="2443099" cy="2905125"/>
            </a:xfrm>
            <a:prstGeom prst="rect">
              <a:avLst/>
            </a:prstGeom>
            <a:noFill/>
            <a:ln>
              <a:noFill/>
            </a:ln>
          </p:spPr>
        </p:pic>
        <p:pic>
          <p:nvPicPr>
            <p:cNvPr id="751" name="Google Shape;751;p72"/>
            <p:cNvPicPr preferRelativeResize="0"/>
            <p:nvPr/>
          </p:nvPicPr>
          <p:blipFill rotWithShape="1">
            <a:blip r:embed="rId16">
              <a:alphaModFix/>
            </a:blip>
            <a:srcRect b="0" l="0" r="0" t="0"/>
            <a:stretch/>
          </p:blipFill>
          <p:spPr>
            <a:xfrm>
              <a:off x="2447925" y="3168650"/>
              <a:ext cx="2443226" cy="2905125"/>
            </a:xfrm>
            <a:prstGeom prst="rect">
              <a:avLst/>
            </a:prstGeom>
            <a:noFill/>
            <a:ln>
              <a:noFill/>
            </a:ln>
          </p:spPr>
        </p:pic>
      </p:grpSp>
      <p:pic>
        <p:nvPicPr>
          <p:cNvPr id="752" name="Google Shape;752;p72"/>
          <p:cNvPicPr preferRelativeResize="0"/>
          <p:nvPr/>
        </p:nvPicPr>
        <p:blipFill rotWithShape="1">
          <a:blip r:embed="rId17">
            <a:alphaModFix/>
          </a:blip>
          <a:srcRect b="0" l="0" r="0" t="0"/>
          <a:stretch/>
        </p:blipFill>
        <p:spPr>
          <a:xfrm>
            <a:off x="6040337" y="857164"/>
            <a:ext cx="1835422" cy="1743694"/>
          </a:xfrm>
          <a:prstGeom prst="rect">
            <a:avLst/>
          </a:prstGeom>
          <a:noFill/>
          <a:ln>
            <a:noFill/>
          </a:ln>
        </p:spPr>
      </p:pic>
      <p:pic>
        <p:nvPicPr>
          <p:cNvPr id="753" name="Google Shape;753;p72"/>
          <p:cNvPicPr preferRelativeResize="0"/>
          <p:nvPr/>
        </p:nvPicPr>
        <p:blipFill rotWithShape="1">
          <a:blip r:embed="rId18">
            <a:alphaModFix/>
          </a:blip>
          <a:srcRect b="0" l="0" r="0" t="0"/>
          <a:stretch/>
        </p:blipFill>
        <p:spPr>
          <a:xfrm>
            <a:off x="4584522" y="3200502"/>
            <a:ext cx="1908839" cy="1596774"/>
          </a:xfrm>
          <a:prstGeom prst="rect">
            <a:avLst/>
          </a:prstGeom>
          <a:noFill/>
          <a:ln>
            <a:noFill/>
          </a:ln>
        </p:spPr>
      </p:pic>
      <p:sp>
        <p:nvSpPr>
          <p:cNvPr id="754" name="Google Shape;754;p72"/>
          <p:cNvSpPr txBox="1"/>
          <p:nvPr/>
        </p:nvSpPr>
        <p:spPr>
          <a:xfrm>
            <a:off x="5839952" y="2540041"/>
            <a:ext cx="2035800" cy="655800"/>
          </a:xfrm>
          <a:prstGeom prst="rect">
            <a:avLst/>
          </a:prstGeom>
          <a:noFill/>
          <a:ln>
            <a:noFill/>
          </a:ln>
        </p:spPr>
        <p:txBody>
          <a:bodyPr anchorCtr="0" anchor="t" bIns="0" lIns="0" spcFirstLastPara="1" rIns="0" wrap="square" tIns="8625">
            <a:spAutoFit/>
          </a:bodyPr>
          <a:lstStyle/>
          <a:p>
            <a:pPr indent="-87236" lvl="0" marL="95874" marR="3455" rtl="0" algn="l">
              <a:lnSpc>
                <a:spcPct val="157600"/>
              </a:lnSpc>
              <a:spcBef>
                <a:spcPts val="0"/>
              </a:spcBef>
              <a:spcAft>
                <a:spcPts val="0"/>
              </a:spcAft>
              <a:buClr>
                <a:srgbClr val="000000"/>
              </a:buClr>
              <a:buSzPts val="1632"/>
              <a:buFont typeface="Arial"/>
              <a:buNone/>
            </a:pPr>
            <a:r>
              <a:rPr b="0" i="0" lang="en" sz="1632" u="none" cap="none" strike="noStrike">
                <a:solidFill>
                  <a:srgbClr val="000000"/>
                </a:solidFill>
                <a:latin typeface="Calibri"/>
                <a:ea typeface="Calibri"/>
                <a:cs typeface="Calibri"/>
                <a:sym typeface="Calibri"/>
              </a:rPr>
              <a:t>Análisis de optimización Priorización jerárquica</a:t>
            </a:r>
            <a:endParaRPr b="0" i="0" sz="1632" u="none" cap="none" strike="noStrike">
              <a:solidFill>
                <a:srgbClr val="000000"/>
              </a:solidFill>
              <a:latin typeface="Calibri"/>
              <a:ea typeface="Calibri"/>
              <a:cs typeface="Calibri"/>
              <a:sym typeface="Calibri"/>
            </a:endParaRPr>
          </a:p>
        </p:txBody>
      </p:sp>
      <p:sp>
        <p:nvSpPr>
          <p:cNvPr id="755" name="Google Shape;755;p72"/>
          <p:cNvSpPr txBox="1"/>
          <p:nvPr>
            <p:ph type="title"/>
          </p:nvPr>
        </p:nvSpPr>
        <p:spPr>
          <a:xfrm>
            <a:off x="1278001" y="64104"/>
            <a:ext cx="5795615" cy="546273"/>
          </a:xfrm>
          <a:prstGeom prst="rect">
            <a:avLst/>
          </a:prstGeom>
          <a:noFill/>
          <a:ln>
            <a:noFill/>
          </a:ln>
        </p:spPr>
        <p:txBody>
          <a:bodyPr anchorCtr="0" anchor="t" bIns="0" lIns="0" spcFirstLastPara="1" rIns="0" wrap="square" tIns="238075">
            <a:spAutoFit/>
          </a:bodyPr>
          <a:lstStyle/>
          <a:p>
            <a:pPr indent="0" lvl="0" marL="70825" rtl="0" algn="l">
              <a:lnSpc>
                <a:spcPct val="100000"/>
              </a:lnSpc>
              <a:spcBef>
                <a:spcPts val="65"/>
              </a:spcBef>
              <a:spcAft>
                <a:spcPts val="0"/>
              </a:spcAft>
              <a:buSzPts val="1400"/>
              <a:buNone/>
            </a:pPr>
            <a:r>
              <a:rPr lang="en"/>
              <a:t>Priorización espacial para la conservación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grpSp>
        <p:nvGrpSpPr>
          <p:cNvPr id="760" name="Google Shape;760;p73"/>
          <p:cNvGrpSpPr/>
          <p:nvPr/>
        </p:nvGrpSpPr>
        <p:grpSpPr>
          <a:xfrm>
            <a:off x="1137433" y="709379"/>
            <a:ext cx="5472747" cy="3972021"/>
            <a:chOff x="360362" y="1043051"/>
            <a:chExt cx="8046974" cy="5840349"/>
          </a:xfrm>
        </p:grpSpPr>
        <p:sp>
          <p:nvSpPr>
            <p:cNvPr id="761" name="Google Shape;761;p73"/>
            <p:cNvSpPr/>
            <p:nvPr/>
          </p:nvSpPr>
          <p:spPr>
            <a:xfrm>
              <a:off x="503237" y="1043051"/>
              <a:ext cx="6193155" cy="0"/>
            </a:xfrm>
            <a:custGeom>
              <a:rect b="b" l="l" r="r" t="t"/>
              <a:pathLst>
                <a:path extrusionOk="0" h="120000" w="6193155">
                  <a:moveTo>
                    <a:pt x="0" y="0"/>
                  </a:moveTo>
                  <a:lnTo>
                    <a:pt x="6192837" y="0"/>
                  </a:lnTo>
                </a:path>
              </a:pathLst>
            </a:custGeom>
            <a:noFill/>
            <a:ln cap="flat" cmpd="sng" w="19050">
              <a:solidFill>
                <a:srgbClr val="A8B4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762" name="Google Shape;762;p73"/>
            <p:cNvPicPr preferRelativeResize="0"/>
            <p:nvPr/>
          </p:nvPicPr>
          <p:blipFill rotWithShape="1">
            <a:blip r:embed="rId3">
              <a:alphaModFix/>
            </a:blip>
            <a:srcRect b="0" l="0" r="0" t="0"/>
            <a:stretch/>
          </p:blipFill>
          <p:spPr>
            <a:xfrm>
              <a:off x="360362" y="1043051"/>
              <a:ext cx="8046974" cy="5840349"/>
            </a:xfrm>
            <a:prstGeom prst="rect">
              <a:avLst/>
            </a:prstGeom>
            <a:noFill/>
            <a:ln>
              <a:noFill/>
            </a:ln>
          </p:spPr>
        </p:pic>
      </p:grpSp>
      <p:sp>
        <p:nvSpPr>
          <p:cNvPr id="763" name="Google Shape;763;p73"/>
          <p:cNvSpPr txBox="1"/>
          <p:nvPr/>
        </p:nvSpPr>
        <p:spPr>
          <a:xfrm>
            <a:off x="6751490" y="709365"/>
            <a:ext cx="2392500" cy="511200"/>
          </a:xfrm>
          <a:prstGeom prst="rect">
            <a:avLst/>
          </a:prstGeom>
          <a:noFill/>
          <a:ln>
            <a:noFill/>
          </a:ln>
        </p:spPr>
        <p:txBody>
          <a:bodyPr anchorCtr="0" anchor="t" bIns="0" lIns="0" spcFirstLastPara="1" rIns="0" wrap="square" tIns="8625">
            <a:spAutoFit/>
          </a:bodyPr>
          <a:lstStyle/>
          <a:p>
            <a:pPr indent="0" lvl="0" marL="8637" marR="0" rtl="0" algn="l">
              <a:lnSpc>
                <a:spcPct val="100000"/>
              </a:lnSpc>
              <a:spcBef>
                <a:spcPts val="0"/>
              </a:spcBef>
              <a:spcAft>
                <a:spcPts val="0"/>
              </a:spcAft>
              <a:buClr>
                <a:srgbClr val="000000"/>
              </a:buClr>
              <a:buSzPts val="1632"/>
              <a:buFont typeface="Arial"/>
              <a:buNone/>
            </a:pPr>
            <a:r>
              <a:rPr b="0" i="0" lang="en" sz="1632" u="none" cap="none" strike="noStrike">
                <a:solidFill>
                  <a:srgbClr val="000000"/>
                </a:solidFill>
                <a:latin typeface="Calibri"/>
                <a:ea typeface="Calibri"/>
                <a:cs typeface="Calibri"/>
                <a:sym typeface="Calibri"/>
              </a:rPr>
              <a:t>Red de sitios del SNAP –</a:t>
            </a:r>
            <a:endParaRPr b="0" i="0" sz="1632" u="none" cap="none" strike="noStrike">
              <a:solidFill>
                <a:srgbClr val="000000"/>
              </a:solidFill>
              <a:latin typeface="Calibri"/>
              <a:ea typeface="Calibri"/>
              <a:cs typeface="Calibri"/>
              <a:sym typeface="Calibri"/>
            </a:endParaRPr>
          </a:p>
          <a:p>
            <a:pPr indent="0" lvl="0" marL="8637" marR="0" rtl="0" algn="l">
              <a:lnSpc>
                <a:spcPct val="100000"/>
              </a:lnSpc>
              <a:spcBef>
                <a:spcPts val="0"/>
              </a:spcBef>
              <a:spcAft>
                <a:spcPts val="0"/>
              </a:spcAft>
              <a:buClr>
                <a:srgbClr val="000000"/>
              </a:buClr>
              <a:buSzPts val="1632"/>
              <a:buFont typeface="Arial"/>
              <a:buNone/>
            </a:pPr>
            <a:r>
              <a:rPr b="0" i="0" lang="en" sz="1632" u="none" cap="none" strike="noStrike">
                <a:solidFill>
                  <a:srgbClr val="000000"/>
                </a:solidFill>
                <a:latin typeface="Calibri"/>
                <a:ea typeface="Calibri"/>
                <a:cs typeface="Calibri"/>
                <a:sym typeface="Calibri"/>
              </a:rPr>
              <a:t>Plan Estratégico 2015 - 2020</a:t>
            </a:r>
            <a:endParaRPr b="0" i="0" sz="1632" u="none" cap="none" strike="noStrike">
              <a:solidFill>
                <a:srgbClr val="000000"/>
              </a:solidFill>
              <a:latin typeface="Calibri"/>
              <a:ea typeface="Calibri"/>
              <a:cs typeface="Calibri"/>
              <a:sym typeface="Calibri"/>
            </a:endParaRPr>
          </a:p>
        </p:txBody>
      </p:sp>
      <p:sp>
        <p:nvSpPr>
          <p:cNvPr id="764" name="Google Shape;764;p73"/>
          <p:cNvSpPr txBox="1"/>
          <p:nvPr>
            <p:ph type="title"/>
          </p:nvPr>
        </p:nvSpPr>
        <p:spPr>
          <a:xfrm>
            <a:off x="1289238" y="5"/>
            <a:ext cx="5795700" cy="533400"/>
          </a:xfrm>
          <a:prstGeom prst="rect">
            <a:avLst/>
          </a:prstGeom>
          <a:noFill/>
          <a:ln>
            <a:noFill/>
          </a:ln>
        </p:spPr>
        <p:txBody>
          <a:bodyPr anchorCtr="0" anchor="t" bIns="0" lIns="0" spcFirstLastPara="1" rIns="0" wrap="square" tIns="238075">
            <a:spAutoFit/>
          </a:bodyPr>
          <a:lstStyle/>
          <a:p>
            <a:pPr indent="0" lvl="0" marL="70825" rtl="0" algn="l">
              <a:lnSpc>
                <a:spcPct val="100000"/>
              </a:lnSpc>
              <a:spcBef>
                <a:spcPts val="65"/>
              </a:spcBef>
              <a:spcAft>
                <a:spcPts val="0"/>
              </a:spcAft>
              <a:buSzPts val="1400"/>
              <a:buNone/>
            </a:pPr>
            <a:r>
              <a:rPr lang="en"/>
              <a:t>Priorización espacial para la conservación</a:t>
            </a:r>
            <a:endParaRPr/>
          </a:p>
        </p:txBody>
      </p:sp>
      <p:sp>
        <p:nvSpPr>
          <p:cNvPr id="765" name="Google Shape;765;p73"/>
          <p:cNvSpPr txBox="1"/>
          <p:nvPr/>
        </p:nvSpPr>
        <p:spPr>
          <a:xfrm>
            <a:off x="1551854" y="4740899"/>
            <a:ext cx="5666055" cy="301750"/>
          </a:xfrm>
          <a:prstGeom prst="rect">
            <a:avLst/>
          </a:prstGeom>
          <a:noFill/>
          <a:ln>
            <a:noFill/>
          </a:ln>
        </p:spPr>
        <p:txBody>
          <a:bodyPr anchorCtr="0" anchor="t" bIns="0" lIns="0" spcFirstLastPara="1" rIns="0" wrap="square" tIns="8625">
            <a:spAutoFit/>
          </a:bodyPr>
          <a:lstStyle/>
          <a:p>
            <a:pPr indent="0" lvl="0" marL="8637" marR="3455" rtl="0" algn="l">
              <a:lnSpc>
                <a:spcPct val="100000"/>
              </a:lnSpc>
              <a:spcBef>
                <a:spcPts val="0"/>
              </a:spcBef>
              <a:spcAft>
                <a:spcPts val="0"/>
              </a:spcAft>
              <a:buClr>
                <a:srgbClr val="000000"/>
              </a:buClr>
              <a:buSzPts val="952"/>
              <a:buFont typeface="Arial"/>
              <a:buNone/>
            </a:pPr>
            <a:r>
              <a:rPr b="0" i="0" lang="en" sz="952" u="none" cap="none" strike="noStrike">
                <a:solidFill>
                  <a:srgbClr val="000000"/>
                </a:solidFill>
                <a:latin typeface="Calibri"/>
                <a:ea typeface="Calibri"/>
                <a:cs typeface="Calibri"/>
                <a:sym typeface="Calibri"/>
              </a:rPr>
              <a:t>Disponible: </a:t>
            </a:r>
            <a:r>
              <a:rPr b="0" i="0" lang="en" sz="952" u="sng" cap="none" strike="noStrike">
                <a:solidFill>
                  <a:srgbClr val="000000"/>
                </a:solidFill>
                <a:latin typeface="Calibri"/>
                <a:ea typeface="Calibri"/>
                <a:cs typeface="Calibri"/>
                <a:sym typeface="Calibri"/>
                <a:hlinkClick r:id="rId4">
                  <a:extLst>
                    <a:ext uri="{A12FA001-AC4F-418D-AE19-62706E023703}">
                      <ahyp:hlinkClr val="tx"/>
                    </a:ext>
                  </a:extLst>
                </a:hlinkClick>
              </a:rPr>
              <a:t>http://mvotma.gub.uy/ciudadania/item/10007173-plan-estrategico-para-el-sistema-nacional-de-areas-</a:t>
            </a:r>
            <a:r>
              <a:rPr b="0" i="0" lang="en" sz="952" u="none" cap="none" strike="noStrike">
                <a:solidFill>
                  <a:srgbClr val="000000"/>
                </a:solidFill>
                <a:latin typeface="Calibri"/>
                <a:ea typeface="Calibri"/>
                <a:cs typeface="Calibri"/>
                <a:sym typeface="Calibri"/>
              </a:rPr>
              <a:t> protegidas-2015-2020.html</a:t>
            </a:r>
            <a:endParaRPr b="0" i="0" sz="952"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74"/>
          <p:cNvSpPr/>
          <p:nvPr/>
        </p:nvSpPr>
        <p:spPr>
          <a:xfrm>
            <a:off x="1485252" y="709380"/>
            <a:ext cx="4211969" cy="0"/>
          </a:xfrm>
          <a:custGeom>
            <a:rect b="b" l="l" r="r" t="t"/>
            <a:pathLst>
              <a:path extrusionOk="0" h="120000" w="6193155">
                <a:moveTo>
                  <a:pt x="0" y="0"/>
                </a:moveTo>
                <a:lnTo>
                  <a:pt x="6192837" y="0"/>
                </a:lnTo>
              </a:path>
            </a:pathLst>
          </a:custGeom>
          <a:noFill/>
          <a:ln cap="flat" cmpd="sng" w="19050">
            <a:solidFill>
              <a:srgbClr val="A8B4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grpSp>
        <p:nvGrpSpPr>
          <p:cNvPr id="771" name="Google Shape;771;p74"/>
          <p:cNvGrpSpPr/>
          <p:nvPr/>
        </p:nvGrpSpPr>
        <p:grpSpPr>
          <a:xfrm>
            <a:off x="1485252" y="778478"/>
            <a:ext cx="6514020" cy="3702111"/>
            <a:chOff x="503237" y="1144651"/>
            <a:chExt cx="9578022" cy="5443474"/>
          </a:xfrm>
        </p:grpSpPr>
        <p:pic>
          <p:nvPicPr>
            <p:cNvPr id="772" name="Google Shape;772;p74"/>
            <p:cNvPicPr preferRelativeResize="0"/>
            <p:nvPr/>
          </p:nvPicPr>
          <p:blipFill rotWithShape="1">
            <a:blip r:embed="rId3">
              <a:alphaModFix/>
            </a:blip>
            <a:srcRect b="0" l="0" r="0" t="0"/>
            <a:stretch/>
          </p:blipFill>
          <p:spPr>
            <a:xfrm>
              <a:off x="503237" y="1144651"/>
              <a:ext cx="6049899" cy="5443474"/>
            </a:xfrm>
            <a:prstGeom prst="rect">
              <a:avLst/>
            </a:prstGeom>
            <a:noFill/>
            <a:ln>
              <a:noFill/>
            </a:ln>
          </p:spPr>
        </p:pic>
        <p:pic>
          <p:nvPicPr>
            <p:cNvPr id="773" name="Google Shape;773;p74"/>
            <p:cNvPicPr preferRelativeResize="0"/>
            <p:nvPr/>
          </p:nvPicPr>
          <p:blipFill rotWithShape="1">
            <a:blip r:embed="rId4">
              <a:alphaModFix/>
            </a:blip>
            <a:srcRect b="0" l="0" r="0" t="0"/>
            <a:stretch/>
          </p:blipFill>
          <p:spPr>
            <a:xfrm>
              <a:off x="4834001" y="1692275"/>
              <a:ext cx="5247258" cy="2159000"/>
            </a:xfrm>
            <a:prstGeom prst="rect">
              <a:avLst/>
            </a:prstGeom>
            <a:noFill/>
            <a:ln>
              <a:noFill/>
            </a:ln>
          </p:spPr>
        </p:pic>
        <p:pic>
          <p:nvPicPr>
            <p:cNvPr id="774" name="Google Shape;774;p74"/>
            <p:cNvPicPr preferRelativeResize="0"/>
            <p:nvPr/>
          </p:nvPicPr>
          <p:blipFill rotWithShape="1">
            <a:blip r:embed="rId5">
              <a:alphaModFix/>
            </a:blip>
            <a:srcRect b="0" l="0" r="0" t="0"/>
            <a:stretch/>
          </p:blipFill>
          <p:spPr>
            <a:xfrm>
              <a:off x="8442325" y="3543300"/>
              <a:ext cx="1524000" cy="647700"/>
            </a:xfrm>
            <a:prstGeom prst="rect">
              <a:avLst/>
            </a:prstGeom>
            <a:noFill/>
            <a:ln>
              <a:noFill/>
            </a:ln>
          </p:spPr>
        </p:pic>
      </p:grpSp>
      <p:sp>
        <p:nvSpPr>
          <p:cNvPr id="775" name="Google Shape;775;p74"/>
          <p:cNvSpPr txBox="1"/>
          <p:nvPr>
            <p:ph type="title"/>
          </p:nvPr>
        </p:nvSpPr>
        <p:spPr>
          <a:xfrm>
            <a:off x="1380013" y="197656"/>
            <a:ext cx="5795615" cy="546273"/>
          </a:xfrm>
          <a:prstGeom prst="rect">
            <a:avLst/>
          </a:prstGeom>
          <a:noFill/>
          <a:ln>
            <a:noFill/>
          </a:ln>
        </p:spPr>
        <p:txBody>
          <a:bodyPr anchorCtr="0" anchor="t" bIns="0" lIns="0" spcFirstLastPara="1" rIns="0" wrap="square" tIns="238075">
            <a:spAutoFit/>
          </a:bodyPr>
          <a:lstStyle/>
          <a:p>
            <a:pPr indent="0" lvl="0" marL="70825" rtl="0" algn="l">
              <a:lnSpc>
                <a:spcPct val="100000"/>
              </a:lnSpc>
              <a:spcBef>
                <a:spcPts val="65"/>
              </a:spcBef>
              <a:spcAft>
                <a:spcPts val="0"/>
              </a:spcAft>
              <a:buSzPts val="1400"/>
              <a:buNone/>
            </a:pPr>
            <a:r>
              <a:rPr lang="en"/>
              <a:t>Priorización espacial para la conservación</a:t>
            </a:r>
            <a:endParaRPr/>
          </a:p>
        </p:txBody>
      </p:sp>
      <p:sp>
        <p:nvSpPr>
          <p:cNvPr id="776" name="Google Shape;776;p74"/>
          <p:cNvSpPr txBox="1"/>
          <p:nvPr/>
        </p:nvSpPr>
        <p:spPr>
          <a:xfrm>
            <a:off x="1551854" y="4490280"/>
            <a:ext cx="3010092" cy="301750"/>
          </a:xfrm>
          <a:prstGeom prst="rect">
            <a:avLst/>
          </a:prstGeom>
          <a:noFill/>
          <a:ln>
            <a:noFill/>
          </a:ln>
        </p:spPr>
        <p:txBody>
          <a:bodyPr anchorCtr="0" anchor="t" bIns="0" lIns="0" spcFirstLastPara="1" rIns="0" wrap="square" tIns="8625">
            <a:spAutoFit/>
          </a:bodyPr>
          <a:lstStyle/>
          <a:p>
            <a:pPr indent="0" lvl="0" marL="8637" marR="0" rtl="0" algn="l">
              <a:lnSpc>
                <a:spcPct val="100000"/>
              </a:lnSpc>
              <a:spcBef>
                <a:spcPts val="0"/>
              </a:spcBef>
              <a:spcAft>
                <a:spcPts val="0"/>
              </a:spcAft>
              <a:buClr>
                <a:srgbClr val="000000"/>
              </a:buClr>
              <a:buSzPts val="952"/>
              <a:buFont typeface="Arial"/>
              <a:buNone/>
            </a:pPr>
            <a:r>
              <a:rPr b="0" i="0" lang="en" sz="952" u="none" cap="none" strike="noStrike">
                <a:solidFill>
                  <a:srgbClr val="000000"/>
                </a:solidFill>
                <a:latin typeface="Calibri"/>
                <a:ea typeface="Calibri"/>
                <a:cs typeface="Calibri"/>
                <a:sym typeface="Calibri"/>
              </a:rPr>
              <a:t>Disponible:</a:t>
            </a:r>
            <a:endParaRPr b="0" i="0" sz="952" u="none" cap="none" strike="noStrike">
              <a:solidFill>
                <a:srgbClr val="000000"/>
              </a:solidFill>
              <a:latin typeface="Calibri"/>
              <a:ea typeface="Calibri"/>
              <a:cs typeface="Calibri"/>
              <a:sym typeface="Calibri"/>
            </a:endParaRPr>
          </a:p>
          <a:p>
            <a:pPr indent="0" lvl="0" marL="8637" marR="0" rtl="0" algn="l">
              <a:lnSpc>
                <a:spcPct val="100000"/>
              </a:lnSpc>
              <a:spcBef>
                <a:spcPts val="0"/>
              </a:spcBef>
              <a:spcAft>
                <a:spcPts val="0"/>
              </a:spcAft>
              <a:buClr>
                <a:srgbClr val="000000"/>
              </a:buClr>
              <a:buSzPts val="952"/>
              <a:buFont typeface="Arial"/>
              <a:buNone/>
            </a:pPr>
            <a:r>
              <a:rPr b="0" i="0" lang="en" sz="952" u="none" cap="none" strike="noStrike">
                <a:solidFill>
                  <a:srgbClr val="000000"/>
                </a:solidFill>
                <a:latin typeface="Calibri"/>
                <a:ea typeface="Calibri"/>
                <a:cs typeface="Calibri"/>
                <a:sym typeface="Calibri"/>
              </a:rPr>
              <a:t>https:/</a:t>
            </a:r>
            <a:r>
              <a:rPr b="0" i="0" lang="en" sz="952" u="sng" cap="none" strike="noStrike">
                <a:solidFill>
                  <a:srgbClr val="000000"/>
                </a:solidFill>
                <a:latin typeface="Calibri"/>
                <a:ea typeface="Calibri"/>
                <a:cs typeface="Calibri"/>
                <a:sym typeface="Calibri"/>
                <a:hlinkClick r:id="rId6">
                  <a:extLst>
                    <a:ext uri="{A12FA001-AC4F-418D-AE19-62706E023703}">
                      <ahyp:hlinkClr val="tx"/>
                    </a:ext>
                  </a:extLst>
                </a:hlinkClick>
              </a:rPr>
              <a:t>/www</a:t>
            </a:r>
            <a:r>
              <a:rPr b="0" i="0" lang="en" sz="952" u="none" cap="none" strike="noStrike">
                <a:solidFill>
                  <a:srgbClr val="000000"/>
                </a:solidFill>
                <a:latin typeface="Calibri"/>
                <a:ea typeface="Calibri"/>
                <a:cs typeface="Calibri"/>
                <a:sym typeface="Calibri"/>
              </a:rPr>
              <a:t>.</a:t>
            </a:r>
            <a:r>
              <a:rPr b="0" i="0" lang="en" sz="952" u="sng" cap="none" strike="noStrike">
                <a:solidFill>
                  <a:srgbClr val="000000"/>
                </a:solidFill>
                <a:latin typeface="Calibri"/>
                <a:ea typeface="Calibri"/>
                <a:cs typeface="Calibri"/>
                <a:sym typeface="Calibri"/>
                <a:hlinkClick r:id="rId7">
                  <a:extLst>
                    <a:ext uri="{A12FA001-AC4F-418D-AE19-62706E023703}">
                      <ahyp:hlinkClr val="tx"/>
                    </a:ext>
                  </a:extLst>
                </a:hlinkClick>
              </a:rPr>
              <a:t>dinama.gub.uy/visualizador/index.php?vis=sig#</a:t>
            </a:r>
            <a:endParaRPr b="0" i="0" sz="952"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0" name="Shape 780"/>
        <p:cNvGrpSpPr/>
        <p:nvPr/>
      </p:nvGrpSpPr>
      <p:grpSpPr>
        <a:xfrm>
          <a:off x="0" y="0"/>
          <a:ext cx="0" cy="0"/>
          <a:chOff x="0" y="0"/>
          <a:chExt cx="0" cy="0"/>
        </a:xfrm>
      </p:grpSpPr>
      <p:sp>
        <p:nvSpPr>
          <p:cNvPr id="781" name="Google Shape;781;p20"/>
          <p:cNvSpPr txBox="1"/>
          <p:nvPr>
            <p:ph type="ctrTitle"/>
          </p:nvPr>
        </p:nvSpPr>
        <p:spPr>
          <a:xfrm>
            <a:off x="712788" y="17827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a:t>
            </a:r>
            <a:br>
              <a:rPr lang="en" sz="5700">
                <a:solidFill>
                  <a:schemeClr val="accent1"/>
                </a:solidFill>
                <a:latin typeface="Anton"/>
                <a:ea typeface="Anton"/>
                <a:cs typeface="Anton"/>
                <a:sym typeface="Anton"/>
              </a:rPr>
            </a:br>
            <a:r>
              <a:rPr lang="en" sz="4500">
                <a:solidFill>
                  <a:srgbClr val="333644"/>
                </a:solidFill>
                <a:latin typeface="Anton"/>
                <a:ea typeface="Anton"/>
                <a:cs typeface="Anton"/>
                <a:sym typeface="Anton"/>
              </a:rPr>
              <a:t>ÁREAS PROTEGIDAS</a:t>
            </a:r>
            <a:endParaRPr sz="7900">
              <a:solidFill>
                <a:schemeClr val="accent1"/>
              </a:solidFill>
              <a:latin typeface="Anton"/>
              <a:ea typeface="Anton"/>
              <a:cs typeface="Anton"/>
              <a:sym typeface="Anton"/>
            </a:endParaRPr>
          </a:p>
        </p:txBody>
      </p:sp>
      <p:sp>
        <p:nvSpPr>
          <p:cNvPr id="782" name="Google Shape;782;p20"/>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05.</a:t>
            </a:r>
            <a:endParaRPr/>
          </a:p>
        </p:txBody>
      </p:sp>
      <p:grpSp>
        <p:nvGrpSpPr>
          <p:cNvPr id="783" name="Google Shape;783;p20"/>
          <p:cNvGrpSpPr/>
          <p:nvPr/>
        </p:nvGrpSpPr>
        <p:grpSpPr>
          <a:xfrm>
            <a:off x="4799013" y="539750"/>
            <a:ext cx="3859212" cy="4068763"/>
            <a:chOff x="4799050" y="388637"/>
            <a:chExt cx="3859836" cy="4069059"/>
          </a:xfrm>
        </p:grpSpPr>
        <p:sp>
          <p:nvSpPr>
            <p:cNvPr id="784" name="Google Shape;784;p20"/>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20"/>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20"/>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20"/>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20"/>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20"/>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20"/>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20"/>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20"/>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20"/>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20"/>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20"/>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20"/>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20"/>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20"/>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20"/>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20"/>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20"/>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20"/>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20"/>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20"/>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20"/>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20"/>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20"/>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67" name="Shape 267"/>
        <p:cNvGrpSpPr/>
        <p:nvPr/>
      </p:nvGrpSpPr>
      <p:grpSpPr>
        <a:xfrm>
          <a:off x="0" y="0"/>
          <a:ext cx="0" cy="0"/>
          <a:chOff x="0" y="0"/>
          <a:chExt cx="0" cy="0"/>
        </a:xfrm>
      </p:grpSpPr>
      <p:sp>
        <p:nvSpPr>
          <p:cNvPr id="268" name="Google Shape;268;p4"/>
          <p:cNvSpPr txBox="1"/>
          <p:nvPr>
            <p:ph type="ctrTitle"/>
          </p:nvPr>
        </p:nvSpPr>
        <p:spPr>
          <a:xfrm>
            <a:off x="3716338" y="973138"/>
            <a:ext cx="4845050" cy="947737"/>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sz="4500"/>
              <a:t>Vinculación con otras políticas</a:t>
            </a:r>
            <a:endParaRPr sz="4500"/>
          </a:p>
        </p:txBody>
      </p:sp>
      <p:sp>
        <p:nvSpPr>
          <p:cNvPr id="269" name="Google Shape;269;p4"/>
          <p:cNvSpPr txBox="1"/>
          <p:nvPr>
            <p:ph idx="1" type="body"/>
          </p:nvPr>
        </p:nvSpPr>
        <p:spPr>
          <a:xfrm>
            <a:off x="3949700" y="2035175"/>
            <a:ext cx="4978400" cy="2657475"/>
          </a:xfrm>
          <a:prstGeom prst="rect">
            <a:avLst/>
          </a:prstGeom>
          <a:noFill/>
          <a:ln cap="flat" cmpd="sng" w="9525">
            <a:solidFill>
              <a:srgbClr val="F4D275"/>
            </a:solidFill>
            <a:prstDash val="solid"/>
            <a:round/>
            <a:headEnd len="sm" w="sm" type="none"/>
            <a:tailEnd len="sm" w="sm" type="none"/>
          </a:ln>
        </p:spPr>
        <p:txBody>
          <a:bodyPr anchorCtr="0" anchor="t" bIns="91425" lIns="91425" spcFirstLastPara="1" rIns="91425" wrap="square" tIns="91425">
            <a:noAutofit/>
          </a:bodyPr>
          <a:lstStyle/>
          <a:p>
            <a:pPr indent="-285750" lvl="0" marL="285750" rtl="0" algn="just">
              <a:lnSpc>
                <a:spcPct val="100000"/>
              </a:lnSpc>
              <a:spcBef>
                <a:spcPts val="0"/>
              </a:spcBef>
              <a:spcAft>
                <a:spcPts val="0"/>
              </a:spcAft>
              <a:buClr>
                <a:schemeClr val="accent4"/>
              </a:buClr>
              <a:buSzPts val="1600"/>
              <a:buFont typeface="Noto Sans Symbols"/>
              <a:buChar char="✔"/>
            </a:pPr>
            <a:r>
              <a:rPr lang="en" sz="1400">
                <a:solidFill>
                  <a:schemeClr val="accent4"/>
                </a:solidFill>
                <a:highlight>
                  <a:srgbClr val="FFD966"/>
                </a:highlight>
              </a:rPr>
              <a:t>Componentes</a:t>
            </a:r>
            <a:r>
              <a:rPr b="1" lang="en">
                <a:solidFill>
                  <a:schemeClr val="accent4"/>
                </a:solidFill>
                <a:highlight>
                  <a:srgbClr val="FFD966"/>
                </a:highlight>
                <a:latin typeface="Verdana"/>
                <a:ea typeface="Verdana"/>
                <a:cs typeface="Verdana"/>
                <a:sym typeface="Verdana"/>
              </a:rPr>
              <a:t> </a:t>
            </a:r>
            <a:r>
              <a:rPr lang="en" sz="1400">
                <a:solidFill>
                  <a:schemeClr val="accent4"/>
                </a:solidFill>
                <a:highlight>
                  <a:srgbClr val="FFD966"/>
                </a:highlight>
              </a:rPr>
              <a:t>específicos de políticas coordinadas bilateralmente pasan a formar parte integrante de la política forestal,</a:t>
            </a:r>
            <a:r>
              <a:rPr lang="en" sz="1400">
                <a:solidFill>
                  <a:schemeClr val="accent4"/>
                </a:solidFill>
              </a:rPr>
              <a:t> por ejemplo, las decisiones en materia de ganadería, agroforestería, ordenación de cuencas hidrográficas, protección de la biodiversidad, producción de biomasa con fines energéticos, suministro de madera industrial, ecoturismo, deforestación y degradación forestal.</a:t>
            </a:r>
            <a:endParaRPr/>
          </a:p>
          <a:p>
            <a:pPr indent="0" lvl="0" marL="0" rtl="0" algn="just">
              <a:lnSpc>
                <a:spcPct val="100000"/>
              </a:lnSpc>
              <a:spcBef>
                <a:spcPts val="0"/>
              </a:spcBef>
              <a:spcAft>
                <a:spcPts val="0"/>
              </a:spcAft>
              <a:buClr>
                <a:schemeClr val="accent4"/>
              </a:buClr>
              <a:buSzPts val="1600"/>
              <a:buFont typeface="Arvo"/>
              <a:buNone/>
            </a:pPr>
            <a:r>
              <a:t/>
            </a:r>
            <a:endParaRPr sz="1400">
              <a:solidFill>
                <a:schemeClr val="accent4"/>
              </a:solidFill>
            </a:endParaRPr>
          </a:p>
          <a:p>
            <a:pPr indent="-285750" lvl="0" marL="285750" rtl="0" algn="just">
              <a:lnSpc>
                <a:spcPct val="100000"/>
              </a:lnSpc>
              <a:spcBef>
                <a:spcPts val="0"/>
              </a:spcBef>
              <a:spcAft>
                <a:spcPts val="0"/>
              </a:spcAft>
              <a:buClr>
                <a:schemeClr val="accent4"/>
              </a:buClr>
              <a:buSzPts val="1600"/>
              <a:buFont typeface="Noto Sans Symbols"/>
              <a:buChar char="✔"/>
            </a:pPr>
            <a:r>
              <a:rPr lang="en" sz="1400">
                <a:solidFill>
                  <a:schemeClr val="accent4"/>
                </a:solidFill>
              </a:rPr>
              <a:t>No obstante, con mucha frecuencia los encargados de la formulación y la aplicación de estas amplias políticas no colaboran ni comunican entre sí. </a:t>
            </a:r>
            <a:endParaRPr sz="1400">
              <a:solidFill>
                <a:schemeClr val="accent4"/>
              </a:solidFill>
            </a:endParaRPr>
          </a:p>
          <a:p>
            <a:pPr indent="0" lvl="0" marL="0" rtl="0" algn="just">
              <a:lnSpc>
                <a:spcPct val="100000"/>
              </a:lnSpc>
              <a:spcBef>
                <a:spcPts val="0"/>
              </a:spcBef>
              <a:spcAft>
                <a:spcPts val="0"/>
              </a:spcAft>
              <a:buSzPts val="1800"/>
              <a:buFont typeface="Arvo"/>
              <a:buNone/>
            </a:pPr>
            <a:r>
              <a:t/>
            </a:r>
            <a:endParaRPr sz="1400">
              <a:solidFill>
                <a:schemeClr val="accent5"/>
              </a:solidFill>
            </a:endParaRPr>
          </a:p>
        </p:txBody>
      </p:sp>
      <p:sp>
        <p:nvSpPr>
          <p:cNvPr id="270" name="Google Shape;270;p4"/>
          <p:cNvSpPr/>
          <p:nvPr/>
        </p:nvSpPr>
        <p:spPr>
          <a:xfrm>
            <a:off x="90488" y="641350"/>
            <a:ext cx="3859212" cy="386080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1" name="Google Shape;271;p4"/>
          <p:cNvGrpSpPr/>
          <p:nvPr/>
        </p:nvGrpSpPr>
        <p:grpSpPr>
          <a:xfrm>
            <a:off x="357188" y="1762125"/>
            <a:ext cx="2695575" cy="2655888"/>
            <a:chOff x="992313" y="1801099"/>
            <a:chExt cx="2694335" cy="2656604"/>
          </a:xfrm>
        </p:grpSpPr>
        <p:grpSp>
          <p:nvGrpSpPr>
            <p:cNvPr id="272" name="Google Shape;272;p4"/>
            <p:cNvGrpSpPr/>
            <p:nvPr/>
          </p:nvGrpSpPr>
          <p:grpSpPr>
            <a:xfrm>
              <a:off x="1282128" y="1801099"/>
              <a:ext cx="1855742" cy="2435663"/>
              <a:chOff x="4020000" y="4232425"/>
              <a:chExt cx="961325" cy="1146950"/>
            </a:xfrm>
          </p:grpSpPr>
          <p:sp>
            <p:nvSpPr>
              <p:cNvPr id="273" name="Google Shape;273;p4"/>
              <p:cNvSpPr/>
              <p:nvPr/>
            </p:nvSpPr>
            <p:spPr>
              <a:xfrm>
                <a:off x="4097750" y="4232425"/>
                <a:ext cx="883575" cy="1097225"/>
              </a:xfrm>
              <a:custGeom>
                <a:rect b="b" l="l" r="r" t="t"/>
                <a:pathLst>
                  <a:path extrusionOk="0" h="43889" w="35343">
                    <a:moveTo>
                      <a:pt x="1" y="0"/>
                    </a:moveTo>
                    <a:lnTo>
                      <a:pt x="1" y="43888"/>
                    </a:lnTo>
                    <a:lnTo>
                      <a:pt x="35342" y="43888"/>
                    </a:lnTo>
                    <a:lnTo>
                      <a:pt x="35342" y="0"/>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
              <p:cNvSpPr/>
              <p:nvPr/>
            </p:nvSpPr>
            <p:spPr>
              <a:xfrm>
                <a:off x="4020000" y="4282150"/>
                <a:ext cx="883550" cy="1097225"/>
              </a:xfrm>
              <a:custGeom>
                <a:rect b="b" l="l" r="r" t="t"/>
                <a:pathLst>
                  <a:path extrusionOk="0" h="43889" w="35342">
                    <a:moveTo>
                      <a:pt x="1" y="0"/>
                    </a:moveTo>
                    <a:lnTo>
                      <a:pt x="1" y="43888"/>
                    </a:lnTo>
                    <a:lnTo>
                      <a:pt x="35342" y="43888"/>
                    </a:lnTo>
                    <a:lnTo>
                      <a:pt x="35342" y="0"/>
                    </a:lnTo>
                    <a:lnTo>
                      <a:pt x="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
              <p:cNvSpPr/>
              <p:nvPr/>
            </p:nvSpPr>
            <p:spPr>
              <a:xfrm>
                <a:off x="4137015" y="4427589"/>
                <a:ext cx="649372" cy="18694"/>
              </a:xfrm>
              <a:custGeom>
                <a:rect b="b" l="l" r="r" t="t"/>
                <a:pathLst>
                  <a:path extrusionOk="0" h="757" w="25978">
                    <a:moveTo>
                      <a:pt x="0" y="0"/>
                    </a:moveTo>
                    <a:lnTo>
                      <a:pt x="0" y="757"/>
                    </a:lnTo>
                    <a:lnTo>
                      <a:pt x="25978" y="757"/>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4"/>
              <p:cNvSpPr/>
              <p:nvPr/>
            </p:nvSpPr>
            <p:spPr>
              <a:xfrm>
                <a:off x="4137015" y="4506102"/>
                <a:ext cx="649372" cy="18694"/>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4"/>
              <p:cNvSpPr/>
              <p:nvPr/>
            </p:nvSpPr>
            <p:spPr>
              <a:xfrm>
                <a:off x="4137015" y="4584617"/>
                <a:ext cx="649372" cy="19442"/>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
              <p:cNvSpPr/>
              <p:nvPr/>
            </p:nvSpPr>
            <p:spPr>
              <a:xfrm>
                <a:off x="4137015" y="4663879"/>
                <a:ext cx="649372" cy="18694"/>
              </a:xfrm>
              <a:custGeom>
                <a:rect b="b" l="l" r="r" t="t"/>
                <a:pathLst>
                  <a:path extrusionOk="0" h="753"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4"/>
              <p:cNvSpPr/>
              <p:nvPr/>
            </p:nvSpPr>
            <p:spPr>
              <a:xfrm>
                <a:off x="4137015" y="4742392"/>
                <a:ext cx="649372" cy="18694"/>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4"/>
              <p:cNvSpPr/>
              <p:nvPr/>
            </p:nvSpPr>
            <p:spPr>
              <a:xfrm>
                <a:off x="4137015" y="4821654"/>
                <a:ext cx="649372" cy="18694"/>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
              <p:cNvSpPr/>
              <p:nvPr/>
            </p:nvSpPr>
            <p:spPr>
              <a:xfrm>
                <a:off x="4137015" y="4900168"/>
                <a:ext cx="649372" cy="18694"/>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
              <p:cNvSpPr/>
              <p:nvPr/>
            </p:nvSpPr>
            <p:spPr>
              <a:xfrm>
                <a:off x="4137015" y="4978682"/>
                <a:ext cx="649372" cy="19442"/>
              </a:xfrm>
              <a:custGeom>
                <a:rect b="b" l="l" r="r" t="t"/>
                <a:pathLst>
                  <a:path extrusionOk="0" h="757" w="25978">
                    <a:moveTo>
                      <a:pt x="0" y="0"/>
                    </a:moveTo>
                    <a:lnTo>
                      <a:pt x="0" y="756"/>
                    </a:lnTo>
                    <a:lnTo>
                      <a:pt x="25978" y="756"/>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
              <p:cNvSpPr/>
              <p:nvPr/>
            </p:nvSpPr>
            <p:spPr>
              <a:xfrm>
                <a:off x="4137015" y="5057944"/>
                <a:ext cx="649372" cy="18694"/>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
              <p:cNvSpPr/>
              <p:nvPr/>
            </p:nvSpPr>
            <p:spPr>
              <a:xfrm>
                <a:off x="4137015" y="5136458"/>
                <a:ext cx="649372" cy="18694"/>
              </a:xfrm>
              <a:custGeom>
                <a:rect b="b" l="l" r="r" t="t"/>
                <a:pathLst>
                  <a:path extrusionOk="0" h="753" w="25978">
                    <a:moveTo>
                      <a:pt x="0" y="0"/>
                    </a:moveTo>
                    <a:lnTo>
                      <a:pt x="0" y="752"/>
                    </a:lnTo>
                    <a:lnTo>
                      <a:pt x="25978" y="752"/>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4"/>
              <p:cNvSpPr/>
              <p:nvPr/>
            </p:nvSpPr>
            <p:spPr>
              <a:xfrm>
                <a:off x="4137015" y="5214972"/>
                <a:ext cx="649372" cy="19442"/>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6" name="Google Shape;286;p4"/>
            <p:cNvGrpSpPr/>
            <p:nvPr/>
          </p:nvGrpSpPr>
          <p:grpSpPr>
            <a:xfrm>
              <a:off x="2696504" y="2426742"/>
              <a:ext cx="990144" cy="2030960"/>
              <a:chOff x="2247360" y="1723040"/>
              <a:chExt cx="422615" cy="866894"/>
            </a:xfrm>
          </p:grpSpPr>
          <p:sp>
            <p:nvSpPr>
              <p:cNvPr id="287" name="Google Shape;287;p4"/>
              <p:cNvSpPr/>
              <p:nvPr/>
            </p:nvSpPr>
            <p:spPr>
              <a:xfrm>
                <a:off x="2267500" y="1782350"/>
                <a:ext cx="382350" cy="748000"/>
              </a:xfrm>
              <a:custGeom>
                <a:rect b="b" l="l" r="r" t="t"/>
                <a:pathLst>
                  <a:path extrusionOk="0" h="29920" w="15294">
                    <a:moveTo>
                      <a:pt x="1" y="1"/>
                    </a:moveTo>
                    <a:lnTo>
                      <a:pt x="1" y="6039"/>
                    </a:lnTo>
                    <a:cubicBezTo>
                      <a:pt x="1" y="9469"/>
                      <a:pt x="2259" y="12371"/>
                      <a:pt x="5369" y="13338"/>
                    </a:cubicBezTo>
                    <a:cubicBezTo>
                      <a:pt x="6084" y="13560"/>
                      <a:pt x="6608" y="14193"/>
                      <a:pt x="6612" y="14940"/>
                    </a:cubicBezTo>
                    <a:lnTo>
                      <a:pt x="6612" y="14981"/>
                    </a:lnTo>
                    <a:cubicBezTo>
                      <a:pt x="6608" y="15726"/>
                      <a:pt x="6084" y="16356"/>
                      <a:pt x="5369" y="16581"/>
                    </a:cubicBezTo>
                    <a:cubicBezTo>
                      <a:pt x="2259" y="17548"/>
                      <a:pt x="1" y="20450"/>
                      <a:pt x="1" y="23880"/>
                    </a:cubicBezTo>
                    <a:lnTo>
                      <a:pt x="1" y="29920"/>
                    </a:lnTo>
                    <a:lnTo>
                      <a:pt x="15294" y="29920"/>
                    </a:lnTo>
                    <a:lnTo>
                      <a:pt x="15294" y="23880"/>
                    </a:lnTo>
                    <a:cubicBezTo>
                      <a:pt x="15294" y="20450"/>
                      <a:pt x="13036" y="17548"/>
                      <a:pt x="9926" y="16581"/>
                    </a:cubicBezTo>
                    <a:cubicBezTo>
                      <a:pt x="9211" y="16356"/>
                      <a:pt x="8686" y="15726"/>
                      <a:pt x="8683" y="14981"/>
                    </a:cubicBezTo>
                    <a:lnTo>
                      <a:pt x="8683" y="14940"/>
                    </a:lnTo>
                    <a:cubicBezTo>
                      <a:pt x="8686" y="14193"/>
                      <a:pt x="9211" y="13560"/>
                      <a:pt x="9926" y="13338"/>
                    </a:cubicBezTo>
                    <a:cubicBezTo>
                      <a:pt x="13036" y="12371"/>
                      <a:pt x="15294" y="9469"/>
                      <a:pt x="15294" y="6039"/>
                    </a:cubicBezTo>
                    <a:lnTo>
                      <a:pt x="15294" y="1"/>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
              <p:cNvSpPr/>
              <p:nvPr/>
            </p:nvSpPr>
            <p:spPr>
              <a:xfrm>
                <a:off x="2287775" y="1941400"/>
                <a:ext cx="341825" cy="557950"/>
              </a:xfrm>
              <a:custGeom>
                <a:rect b="b" l="l" r="r" t="t"/>
                <a:pathLst>
                  <a:path extrusionOk="0" h="22318" w="13673">
                    <a:moveTo>
                      <a:pt x="1" y="1"/>
                    </a:moveTo>
                    <a:cubicBezTo>
                      <a:pt x="69" y="1414"/>
                      <a:pt x="559" y="2708"/>
                      <a:pt x="1353" y="3768"/>
                    </a:cubicBezTo>
                    <a:cubicBezTo>
                      <a:pt x="2204" y="4912"/>
                      <a:pt x="3406" y="5778"/>
                      <a:pt x="4799" y="6210"/>
                    </a:cubicBezTo>
                    <a:cubicBezTo>
                      <a:pt x="5307" y="6371"/>
                      <a:pt x="5750" y="6673"/>
                      <a:pt x="6074" y="7082"/>
                    </a:cubicBezTo>
                    <a:cubicBezTo>
                      <a:pt x="6397" y="7487"/>
                      <a:pt x="6602" y="8009"/>
                      <a:pt x="6605" y="8570"/>
                    </a:cubicBezTo>
                    <a:lnTo>
                      <a:pt x="6605" y="17556"/>
                    </a:lnTo>
                    <a:cubicBezTo>
                      <a:pt x="6602" y="18118"/>
                      <a:pt x="6397" y="18639"/>
                      <a:pt x="6074" y="19045"/>
                    </a:cubicBezTo>
                    <a:cubicBezTo>
                      <a:pt x="5750" y="19453"/>
                      <a:pt x="5307" y="19757"/>
                      <a:pt x="4799" y="19916"/>
                    </a:cubicBezTo>
                    <a:cubicBezTo>
                      <a:pt x="3423" y="20345"/>
                      <a:pt x="2235" y="21194"/>
                      <a:pt x="1383" y="22318"/>
                    </a:cubicBezTo>
                    <a:lnTo>
                      <a:pt x="12290" y="22318"/>
                    </a:lnTo>
                    <a:cubicBezTo>
                      <a:pt x="11438" y="21194"/>
                      <a:pt x="10249" y="20345"/>
                      <a:pt x="8873" y="19916"/>
                    </a:cubicBezTo>
                    <a:cubicBezTo>
                      <a:pt x="8366" y="19757"/>
                      <a:pt x="7923" y="19453"/>
                      <a:pt x="7596" y="19045"/>
                    </a:cubicBezTo>
                    <a:cubicBezTo>
                      <a:pt x="7272" y="18639"/>
                      <a:pt x="7072" y="18118"/>
                      <a:pt x="7068" y="17556"/>
                    </a:cubicBezTo>
                    <a:lnTo>
                      <a:pt x="7068" y="17553"/>
                    </a:lnTo>
                    <a:lnTo>
                      <a:pt x="7068" y="8570"/>
                    </a:lnTo>
                    <a:cubicBezTo>
                      <a:pt x="7072" y="8009"/>
                      <a:pt x="7272" y="7487"/>
                      <a:pt x="7596" y="7082"/>
                    </a:cubicBezTo>
                    <a:cubicBezTo>
                      <a:pt x="7923" y="6673"/>
                      <a:pt x="8366" y="6371"/>
                      <a:pt x="8873" y="6210"/>
                    </a:cubicBezTo>
                    <a:cubicBezTo>
                      <a:pt x="10266" y="5778"/>
                      <a:pt x="11469" y="4912"/>
                      <a:pt x="12320" y="3768"/>
                    </a:cubicBezTo>
                    <a:cubicBezTo>
                      <a:pt x="13114" y="2708"/>
                      <a:pt x="13604" y="1414"/>
                      <a:pt x="13673" y="1"/>
                    </a:cubicBezTo>
                    <a:lnTo>
                      <a:pt x="1"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
              <p:cNvSpPr/>
              <p:nvPr/>
            </p:nvSpPr>
            <p:spPr>
              <a:xfrm>
                <a:off x="2247360" y="1811153"/>
                <a:ext cx="422615" cy="15589"/>
              </a:xfrm>
              <a:custGeom>
                <a:rect b="b" l="l" r="r" t="t"/>
                <a:pathLst>
                  <a:path extrusionOk="0" h="624" w="16902">
                    <a:moveTo>
                      <a:pt x="0" y="0"/>
                    </a:moveTo>
                    <a:lnTo>
                      <a:pt x="535" y="623"/>
                    </a:lnTo>
                    <a:lnTo>
                      <a:pt x="16362" y="623"/>
                    </a:lnTo>
                    <a:lnTo>
                      <a:pt x="1690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4"/>
              <p:cNvSpPr/>
              <p:nvPr/>
            </p:nvSpPr>
            <p:spPr>
              <a:xfrm>
                <a:off x="2247360" y="1723040"/>
                <a:ext cx="422615" cy="89468"/>
              </a:xfrm>
              <a:custGeom>
                <a:rect b="b" l="l" r="r" t="t"/>
                <a:pathLst>
                  <a:path extrusionOk="0" h="3571" w="16902">
                    <a:moveTo>
                      <a:pt x="416" y="0"/>
                    </a:moveTo>
                    <a:cubicBezTo>
                      <a:pt x="187" y="0"/>
                      <a:pt x="0" y="188"/>
                      <a:pt x="0" y="416"/>
                    </a:cubicBezTo>
                    <a:lnTo>
                      <a:pt x="0" y="3570"/>
                    </a:lnTo>
                    <a:lnTo>
                      <a:pt x="16901" y="3570"/>
                    </a:lnTo>
                    <a:lnTo>
                      <a:pt x="16901" y="416"/>
                    </a:lnTo>
                    <a:cubicBezTo>
                      <a:pt x="16901" y="188"/>
                      <a:pt x="16713" y="0"/>
                      <a:pt x="164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4"/>
              <p:cNvSpPr/>
              <p:nvPr/>
            </p:nvSpPr>
            <p:spPr>
              <a:xfrm>
                <a:off x="2597725" y="1812075"/>
                <a:ext cx="62025" cy="14150"/>
              </a:xfrm>
              <a:custGeom>
                <a:rect b="b" l="l" r="r" t="t"/>
                <a:pathLst>
                  <a:path extrusionOk="0" h="566" w="2481">
                    <a:moveTo>
                      <a:pt x="487" y="0"/>
                    </a:moveTo>
                    <a:lnTo>
                      <a:pt x="0" y="565"/>
                    </a:lnTo>
                    <a:lnTo>
                      <a:pt x="1997" y="565"/>
                    </a:lnTo>
                    <a:lnTo>
                      <a:pt x="2480" y="0"/>
                    </a:lnTo>
                    <a:lnTo>
                      <a:pt x="487"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4"/>
              <p:cNvSpPr/>
              <p:nvPr/>
            </p:nvSpPr>
            <p:spPr>
              <a:xfrm>
                <a:off x="2611053" y="1733885"/>
                <a:ext cx="50118" cy="78624"/>
              </a:xfrm>
              <a:custGeom>
                <a:rect b="b" l="l" r="r" t="t"/>
                <a:pathLst>
                  <a:path extrusionOk="0" h="3139" w="1994">
                    <a:moveTo>
                      <a:pt x="1" y="1"/>
                    </a:moveTo>
                    <a:lnTo>
                      <a:pt x="1" y="3138"/>
                    </a:lnTo>
                    <a:lnTo>
                      <a:pt x="1993" y="3138"/>
                    </a:lnTo>
                    <a:lnTo>
                      <a:pt x="199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
              <p:cNvSpPr/>
              <p:nvPr/>
            </p:nvSpPr>
            <p:spPr>
              <a:xfrm>
                <a:off x="2559075" y="1812075"/>
                <a:ext cx="27000" cy="14150"/>
              </a:xfrm>
              <a:custGeom>
                <a:rect b="b" l="l" r="r" t="t"/>
                <a:pathLst>
                  <a:path extrusionOk="0" h="566" w="1080">
                    <a:moveTo>
                      <a:pt x="484" y="0"/>
                    </a:moveTo>
                    <a:lnTo>
                      <a:pt x="0" y="565"/>
                    </a:lnTo>
                    <a:lnTo>
                      <a:pt x="596" y="565"/>
                    </a:lnTo>
                    <a:lnTo>
                      <a:pt x="1080" y="0"/>
                    </a:lnTo>
                    <a:lnTo>
                      <a:pt x="484"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
              <p:cNvSpPr/>
              <p:nvPr/>
            </p:nvSpPr>
            <p:spPr>
              <a:xfrm>
                <a:off x="2572448" y="1733885"/>
                <a:ext cx="14900" cy="78624"/>
              </a:xfrm>
              <a:custGeom>
                <a:rect b="b" l="l" r="r" t="t"/>
                <a:pathLst>
                  <a:path extrusionOk="0" h="3139" w="597">
                    <a:moveTo>
                      <a:pt x="0" y="1"/>
                    </a:moveTo>
                    <a:lnTo>
                      <a:pt x="0" y="3138"/>
                    </a:lnTo>
                    <a:lnTo>
                      <a:pt x="596" y="3138"/>
                    </a:lnTo>
                    <a:lnTo>
                      <a:pt x="59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
              <p:cNvSpPr/>
              <p:nvPr/>
            </p:nvSpPr>
            <p:spPr>
              <a:xfrm>
                <a:off x="2264875" y="1812075"/>
                <a:ext cx="27025" cy="14150"/>
              </a:xfrm>
              <a:custGeom>
                <a:rect b="b" l="l" r="r" t="t"/>
                <a:pathLst>
                  <a:path extrusionOk="0" h="566" w="1081">
                    <a:moveTo>
                      <a:pt x="0" y="0"/>
                    </a:moveTo>
                    <a:lnTo>
                      <a:pt x="484" y="565"/>
                    </a:lnTo>
                    <a:lnTo>
                      <a:pt x="1080" y="565"/>
                    </a:lnTo>
                    <a:lnTo>
                      <a:pt x="596" y="0"/>
                    </a:lnTo>
                    <a:lnTo>
                      <a:pt x="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
              <p:cNvSpPr/>
              <p:nvPr/>
            </p:nvSpPr>
            <p:spPr>
              <a:xfrm>
                <a:off x="2263615" y="1733885"/>
                <a:ext cx="14900" cy="78624"/>
              </a:xfrm>
              <a:custGeom>
                <a:rect b="b" l="l" r="r" t="t"/>
                <a:pathLst>
                  <a:path extrusionOk="0" h="3139" w="597">
                    <a:moveTo>
                      <a:pt x="1" y="1"/>
                    </a:moveTo>
                    <a:lnTo>
                      <a:pt x="1" y="3138"/>
                    </a:lnTo>
                    <a:lnTo>
                      <a:pt x="597" y="3138"/>
                    </a:lnTo>
                    <a:lnTo>
                      <a:pt x="59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
              <p:cNvSpPr/>
              <p:nvPr/>
            </p:nvSpPr>
            <p:spPr>
              <a:xfrm>
                <a:off x="2247360" y="2486232"/>
                <a:ext cx="422615" cy="15589"/>
              </a:xfrm>
              <a:custGeom>
                <a:rect b="b" l="l" r="r" t="t"/>
                <a:pathLst>
                  <a:path extrusionOk="0" h="627" w="16902">
                    <a:moveTo>
                      <a:pt x="535" y="0"/>
                    </a:moveTo>
                    <a:lnTo>
                      <a:pt x="0" y="626"/>
                    </a:lnTo>
                    <a:lnTo>
                      <a:pt x="16901" y="626"/>
                    </a:lnTo>
                    <a:lnTo>
                      <a:pt x="1636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
              <p:cNvSpPr/>
              <p:nvPr/>
            </p:nvSpPr>
            <p:spPr>
              <a:xfrm>
                <a:off x="2247360" y="2500466"/>
                <a:ext cx="422615" cy="89468"/>
              </a:xfrm>
              <a:custGeom>
                <a:rect b="b" l="l" r="r" t="t"/>
                <a:pathLst>
                  <a:path extrusionOk="0" h="3574" w="16902">
                    <a:moveTo>
                      <a:pt x="0" y="0"/>
                    </a:moveTo>
                    <a:lnTo>
                      <a:pt x="0" y="3155"/>
                    </a:lnTo>
                    <a:cubicBezTo>
                      <a:pt x="0" y="3386"/>
                      <a:pt x="187" y="3573"/>
                      <a:pt x="416" y="3573"/>
                    </a:cubicBezTo>
                    <a:lnTo>
                      <a:pt x="16482" y="3573"/>
                    </a:lnTo>
                    <a:cubicBezTo>
                      <a:pt x="16713" y="3573"/>
                      <a:pt x="16901" y="3386"/>
                      <a:pt x="16901" y="3155"/>
                    </a:cubicBezTo>
                    <a:lnTo>
                      <a:pt x="1690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
              <p:cNvSpPr/>
              <p:nvPr/>
            </p:nvSpPr>
            <p:spPr>
              <a:xfrm>
                <a:off x="2597725" y="2486400"/>
                <a:ext cx="62025" cy="14150"/>
              </a:xfrm>
              <a:custGeom>
                <a:rect b="b" l="l" r="r" t="t"/>
                <a:pathLst>
                  <a:path extrusionOk="0" h="566" w="2481">
                    <a:moveTo>
                      <a:pt x="0" y="0"/>
                    </a:moveTo>
                    <a:lnTo>
                      <a:pt x="487" y="565"/>
                    </a:lnTo>
                    <a:lnTo>
                      <a:pt x="2480" y="565"/>
                    </a:lnTo>
                    <a:lnTo>
                      <a:pt x="1997" y="0"/>
                    </a:lnTo>
                    <a:lnTo>
                      <a:pt x="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
              <p:cNvSpPr/>
              <p:nvPr/>
            </p:nvSpPr>
            <p:spPr>
              <a:xfrm>
                <a:off x="2611053" y="2500466"/>
                <a:ext cx="50118" cy="78624"/>
              </a:xfrm>
              <a:custGeom>
                <a:rect b="b" l="l" r="r" t="t"/>
                <a:pathLst>
                  <a:path extrusionOk="0" h="3141" w="1994">
                    <a:moveTo>
                      <a:pt x="1" y="0"/>
                    </a:moveTo>
                    <a:lnTo>
                      <a:pt x="1" y="3141"/>
                    </a:lnTo>
                    <a:lnTo>
                      <a:pt x="1993" y="3141"/>
                    </a:lnTo>
                    <a:lnTo>
                      <a:pt x="199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
              <p:cNvSpPr/>
              <p:nvPr/>
            </p:nvSpPr>
            <p:spPr>
              <a:xfrm>
                <a:off x="2559075" y="2486400"/>
                <a:ext cx="27000" cy="14150"/>
              </a:xfrm>
              <a:custGeom>
                <a:rect b="b" l="l" r="r" t="t"/>
                <a:pathLst>
                  <a:path extrusionOk="0" h="566" w="1080">
                    <a:moveTo>
                      <a:pt x="0" y="0"/>
                    </a:moveTo>
                    <a:lnTo>
                      <a:pt x="484" y="565"/>
                    </a:lnTo>
                    <a:lnTo>
                      <a:pt x="1080" y="565"/>
                    </a:lnTo>
                    <a:lnTo>
                      <a:pt x="596" y="0"/>
                    </a:lnTo>
                    <a:lnTo>
                      <a:pt x="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
              <p:cNvSpPr/>
              <p:nvPr/>
            </p:nvSpPr>
            <p:spPr>
              <a:xfrm>
                <a:off x="2572448" y="2500466"/>
                <a:ext cx="14900" cy="78624"/>
              </a:xfrm>
              <a:custGeom>
                <a:rect b="b" l="l" r="r" t="t"/>
                <a:pathLst>
                  <a:path extrusionOk="0" h="3141" w="597">
                    <a:moveTo>
                      <a:pt x="0" y="0"/>
                    </a:moveTo>
                    <a:lnTo>
                      <a:pt x="0" y="3141"/>
                    </a:lnTo>
                    <a:lnTo>
                      <a:pt x="596" y="3141"/>
                    </a:lnTo>
                    <a:lnTo>
                      <a:pt x="59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
              <p:cNvSpPr/>
              <p:nvPr/>
            </p:nvSpPr>
            <p:spPr>
              <a:xfrm>
                <a:off x="2264969" y="2486232"/>
                <a:ext cx="27091" cy="14234"/>
              </a:xfrm>
              <a:custGeom>
                <a:rect b="b" l="l" r="r" t="t"/>
                <a:pathLst>
                  <a:path extrusionOk="0" h="566" w="1081">
                    <a:moveTo>
                      <a:pt x="484" y="0"/>
                    </a:moveTo>
                    <a:lnTo>
                      <a:pt x="0" y="565"/>
                    </a:lnTo>
                    <a:lnTo>
                      <a:pt x="596" y="565"/>
                    </a:lnTo>
                    <a:lnTo>
                      <a:pt x="1080" y="0"/>
                    </a:lnTo>
                    <a:close/>
                  </a:path>
                </a:pathLst>
              </a:custGeom>
              <a:solidFill>
                <a:schemeClr val="accent4">
                  <a:alpha val="3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
              <p:cNvSpPr/>
              <p:nvPr/>
            </p:nvSpPr>
            <p:spPr>
              <a:xfrm>
                <a:off x="2263615" y="2500466"/>
                <a:ext cx="14900" cy="78624"/>
              </a:xfrm>
              <a:custGeom>
                <a:rect b="b" l="l" r="r" t="t"/>
                <a:pathLst>
                  <a:path extrusionOk="0" h="3141" w="597">
                    <a:moveTo>
                      <a:pt x="1" y="0"/>
                    </a:moveTo>
                    <a:lnTo>
                      <a:pt x="1" y="3141"/>
                    </a:lnTo>
                    <a:lnTo>
                      <a:pt x="597" y="3141"/>
                    </a:lnTo>
                    <a:lnTo>
                      <a:pt x="5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
              <p:cNvSpPr/>
              <p:nvPr/>
            </p:nvSpPr>
            <p:spPr>
              <a:xfrm>
                <a:off x="2458668" y="1723040"/>
                <a:ext cx="211307" cy="866894"/>
              </a:xfrm>
              <a:custGeom>
                <a:rect b="b" l="l" r="r" t="t"/>
                <a:pathLst>
                  <a:path extrusionOk="0" h="34682" w="8451">
                    <a:moveTo>
                      <a:pt x="0" y="0"/>
                    </a:moveTo>
                    <a:lnTo>
                      <a:pt x="0" y="34681"/>
                    </a:lnTo>
                    <a:lnTo>
                      <a:pt x="8035" y="34681"/>
                    </a:lnTo>
                    <a:cubicBezTo>
                      <a:pt x="8263" y="34681"/>
                      <a:pt x="8450" y="34494"/>
                      <a:pt x="8450" y="34263"/>
                    </a:cubicBezTo>
                    <a:lnTo>
                      <a:pt x="8450" y="31108"/>
                    </a:lnTo>
                    <a:lnTo>
                      <a:pt x="8399" y="31108"/>
                    </a:lnTo>
                    <a:lnTo>
                      <a:pt x="7916" y="30543"/>
                    </a:lnTo>
                    <a:lnTo>
                      <a:pt x="7647" y="30543"/>
                    </a:lnTo>
                    <a:lnTo>
                      <a:pt x="7647" y="26261"/>
                    </a:lnTo>
                    <a:cubicBezTo>
                      <a:pt x="7647" y="22831"/>
                      <a:pt x="5388" y="19929"/>
                      <a:pt x="2278" y="18962"/>
                    </a:cubicBezTo>
                    <a:cubicBezTo>
                      <a:pt x="1566" y="18737"/>
                      <a:pt x="1042" y="18107"/>
                      <a:pt x="1035" y="17362"/>
                    </a:cubicBezTo>
                    <a:lnTo>
                      <a:pt x="1035" y="17321"/>
                    </a:lnTo>
                    <a:cubicBezTo>
                      <a:pt x="1042" y="16574"/>
                      <a:pt x="1566" y="15941"/>
                      <a:pt x="2278" y="15719"/>
                    </a:cubicBezTo>
                    <a:cubicBezTo>
                      <a:pt x="2401" y="15682"/>
                      <a:pt x="2520" y="15641"/>
                      <a:pt x="2640" y="15597"/>
                    </a:cubicBezTo>
                    <a:cubicBezTo>
                      <a:pt x="2687" y="15580"/>
                      <a:pt x="2735" y="15563"/>
                      <a:pt x="2783" y="15546"/>
                    </a:cubicBezTo>
                    <a:cubicBezTo>
                      <a:pt x="2803" y="15535"/>
                      <a:pt x="2827" y="15526"/>
                      <a:pt x="2851" y="15515"/>
                    </a:cubicBezTo>
                    <a:cubicBezTo>
                      <a:pt x="2946" y="15477"/>
                      <a:pt x="3038" y="15441"/>
                      <a:pt x="3130" y="15400"/>
                    </a:cubicBezTo>
                    <a:cubicBezTo>
                      <a:pt x="3154" y="15389"/>
                      <a:pt x="3174" y="15379"/>
                      <a:pt x="3198" y="15365"/>
                    </a:cubicBezTo>
                    <a:cubicBezTo>
                      <a:pt x="5800" y="14166"/>
                      <a:pt x="7616" y="11547"/>
                      <a:pt x="7647" y="8502"/>
                    </a:cubicBezTo>
                    <a:lnTo>
                      <a:pt x="7647" y="8420"/>
                    </a:lnTo>
                    <a:lnTo>
                      <a:pt x="7647" y="4135"/>
                    </a:lnTo>
                    <a:lnTo>
                      <a:pt x="7916" y="4135"/>
                    </a:lnTo>
                    <a:lnTo>
                      <a:pt x="8399" y="3570"/>
                    </a:lnTo>
                    <a:lnTo>
                      <a:pt x="8450" y="3570"/>
                    </a:lnTo>
                    <a:lnTo>
                      <a:pt x="8450" y="416"/>
                    </a:lnTo>
                    <a:cubicBezTo>
                      <a:pt x="8450" y="188"/>
                      <a:pt x="8263" y="0"/>
                      <a:pt x="8035" y="0"/>
                    </a:cubicBezTo>
                    <a:close/>
                  </a:path>
                </a:pathLst>
              </a:custGeom>
              <a:solidFill>
                <a:schemeClr val="accent6">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6" name="Google Shape;306;p4"/>
            <p:cNvGrpSpPr/>
            <p:nvPr/>
          </p:nvGrpSpPr>
          <p:grpSpPr>
            <a:xfrm>
              <a:off x="992313" y="2716755"/>
              <a:ext cx="2557807" cy="1740948"/>
              <a:chOff x="815250" y="2445080"/>
              <a:chExt cx="2557807" cy="1740948"/>
            </a:xfrm>
          </p:grpSpPr>
          <p:sp>
            <p:nvSpPr>
              <p:cNvPr id="307" name="Google Shape;307;p4"/>
              <p:cNvSpPr/>
              <p:nvPr/>
            </p:nvSpPr>
            <p:spPr>
              <a:xfrm>
                <a:off x="1706713" y="3142651"/>
                <a:ext cx="1666344" cy="1043266"/>
              </a:xfrm>
              <a:custGeom>
                <a:rect b="b" l="l" r="r" t="t"/>
                <a:pathLst>
                  <a:path extrusionOk="0" h="9271" w="14808">
                    <a:moveTo>
                      <a:pt x="1730" y="1"/>
                    </a:moveTo>
                    <a:cubicBezTo>
                      <a:pt x="1202" y="1"/>
                      <a:pt x="687" y="279"/>
                      <a:pt x="410" y="774"/>
                    </a:cubicBezTo>
                    <a:cubicBezTo>
                      <a:pt x="1" y="1502"/>
                      <a:pt x="263" y="2422"/>
                      <a:pt x="989" y="2831"/>
                    </a:cubicBezTo>
                    <a:cubicBezTo>
                      <a:pt x="1139" y="2916"/>
                      <a:pt x="1296" y="2970"/>
                      <a:pt x="1459" y="2997"/>
                    </a:cubicBezTo>
                    <a:cubicBezTo>
                      <a:pt x="1551" y="3015"/>
                      <a:pt x="1643" y="3024"/>
                      <a:pt x="1735" y="3024"/>
                    </a:cubicBezTo>
                    <a:cubicBezTo>
                      <a:pt x="1983" y="3024"/>
                      <a:pt x="2228" y="2961"/>
                      <a:pt x="2447" y="2841"/>
                    </a:cubicBezTo>
                    <a:lnTo>
                      <a:pt x="4869" y="4197"/>
                    </a:lnTo>
                    <a:lnTo>
                      <a:pt x="12566" y="9169"/>
                    </a:lnTo>
                    <a:cubicBezTo>
                      <a:pt x="12566" y="9169"/>
                      <a:pt x="12922" y="9271"/>
                      <a:pt x="13292" y="9271"/>
                    </a:cubicBezTo>
                    <a:cubicBezTo>
                      <a:pt x="13595" y="9271"/>
                      <a:pt x="13907" y="9203"/>
                      <a:pt x="14045" y="8958"/>
                    </a:cubicBezTo>
                    <a:lnTo>
                      <a:pt x="14501" y="8141"/>
                    </a:lnTo>
                    <a:cubicBezTo>
                      <a:pt x="14807" y="7596"/>
                      <a:pt x="13911" y="6768"/>
                      <a:pt x="13911" y="6768"/>
                    </a:cubicBezTo>
                    <a:lnTo>
                      <a:pt x="5655" y="2793"/>
                    </a:lnTo>
                    <a:lnTo>
                      <a:pt x="3237" y="1434"/>
                    </a:lnTo>
                    <a:cubicBezTo>
                      <a:pt x="3220" y="1094"/>
                      <a:pt x="3087" y="763"/>
                      <a:pt x="2855" y="508"/>
                    </a:cubicBezTo>
                    <a:cubicBezTo>
                      <a:pt x="2750" y="386"/>
                      <a:pt x="2617" y="279"/>
                      <a:pt x="2467" y="194"/>
                    </a:cubicBezTo>
                    <a:cubicBezTo>
                      <a:pt x="2234" y="63"/>
                      <a:pt x="1981" y="1"/>
                      <a:pt x="17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
              <p:cNvSpPr/>
              <p:nvPr/>
            </p:nvSpPr>
            <p:spPr>
              <a:xfrm>
                <a:off x="1831734" y="3467974"/>
                <a:ext cx="112417" cy="15192"/>
              </a:xfrm>
              <a:custGeom>
                <a:rect b="b" l="l" r="r" t="t"/>
                <a:pathLst>
                  <a:path extrusionOk="0" h="135" w="999">
                    <a:moveTo>
                      <a:pt x="1" y="1"/>
                    </a:moveTo>
                    <a:cubicBezTo>
                      <a:pt x="77" y="36"/>
                      <a:pt x="154" y="64"/>
                      <a:pt x="234" y="84"/>
                    </a:cubicBezTo>
                    <a:cubicBezTo>
                      <a:pt x="155" y="63"/>
                      <a:pt x="77" y="35"/>
                      <a:pt x="1" y="1"/>
                    </a:cubicBezTo>
                    <a:close/>
                    <a:moveTo>
                      <a:pt x="234" y="84"/>
                    </a:moveTo>
                    <a:cubicBezTo>
                      <a:pt x="359" y="118"/>
                      <a:pt x="486" y="134"/>
                      <a:pt x="614" y="134"/>
                    </a:cubicBezTo>
                    <a:cubicBezTo>
                      <a:pt x="614" y="134"/>
                      <a:pt x="615" y="134"/>
                      <a:pt x="616" y="134"/>
                    </a:cubicBezTo>
                    <a:cubicBezTo>
                      <a:pt x="524" y="134"/>
                      <a:pt x="436" y="124"/>
                      <a:pt x="348" y="106"/>
                    </a:cubicBezTo>
                    <a:cubicBezTo>
                      <a:pt x="310" y="101"/>
                      <a:pt x="271" y="94"/>
                      <a:pt x="234" y="84"/>
                    </a:cubicBezTo>
                    <a:close/>
                    <a:moveTo>
                      <a:pt x="998" y="83"/>
                    </a:moveTo>
                    <a:cubicBezTo>
                      <a:pt x="872" y="117"/>
                      <a:pt x="744" y="134"/>
                      <a:pt x="616" y="134"/>
                    </a:cubicBezTo>
                    <a:cubicBezTo>
                      <a:pt x="616" y="134"/>
                      <a:pt x="617" y="134"/>
                      <a:pt x="617" y="134"/>
                    </a:cubicBezTo>
                    <a:cubicBezTo>
                      <a:pt x="746" y="134"/>
                      <a:pt x="872" y="117"/>
                      <a:pt x="998" y="83"/>
                    </a:cubicBezTo>
                    <a:close/>
                  </a:path>
                </a:pathLst>
              </a:custGeom>
              <a:solidFill>
                <a:srgbClr val="CFC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
              <p:cNvSpPr/>
              <p:nvPr/>
            </p:nvSpPr>
            <p:spPr>
              <a:xfrm>
                <a:off x="1870451" y="3346014"/>
                <a:ext cx="1442374" cy="840014"/>
              </a:xfrm>
              <a:custGeom>
                <a:rect b="b" l="l" r="r" t="t"/>
                <a:pathLst>
                  <a:path extrusionOk="0" h="7467" w="12814">
                    <a:moveTo>
                      <a:pt x="790" y="1"/>
                    </a:moveTo>
                    <a:cubicBezTo>
                      <a:pt x="552" y="430"/>
                      <a:pt x="283" y="832"/>
                      <a:pt x="0" y="1192"/>
                    </a:cubicBezTo>
                    <a:cubicBezTo>
                      <a:pt x="88" y="1210"/>
                      <a:pt x="177" y="1220"/>
                      <a:pt x="269" y="1220"/>
                    </a:cubicBezTo>
                    <a:cubicBezTo>
                      <a:pt x="398" y="1220"/>
                      <a:pt x="524" y="1203"/>
                      <a:pt x="651" y="1169"/>
                    </a:cubicBezTo>
                    <a:cubicBezTo>
                      <a:pt x="763" y="1138"/>
                      <a:pt x="876" y="1098"/>
                      <a:pt x="978" y="1040"/>
                    </a:cubicBezTo>
                    <a:cubicBezTo>
                      <a:pt x="981" y="1040"/>
                      <a:pt x="984" y="1036"/>
                      <a:pt x="988" y="1036"/>
                    </a:cubicBezTo>
                    <a:lnTo>
                      <a:pt x="1008" y="1046"/>
                    </a:lnTo>
                    <a:cubicBezTo>
                      <a:pt x="1011" y="1036"/>
                      <a:pt x="1019" y="1022"/>
                      <a:pt x="1025" y="1013"/>
                    </a:cubicBezTo>
                    <a:lnTo>
                      <a:pt x="1400" y="345"/>
                    </a:lnTo>
                    <a:lnTo>
                      <a:pt x="790" y="1"/>
                    </a:lnTo>
                    <a:close/>
                    <a:moveTo>
                      <a:pt x="1767" y="549"/>
                    </a:moveTo>
                    <a:lnTo>
                      <a:pt x="1393" y="1220"/>
                    </a:lnTo>
                    <a:cubicBezTo>
                      <a:pt x="1387" y="1230"/>
                      <a:pt x="1379" y="1241"/>
                      <a:pt x="1373" y="1250"/>
                    </a:cubicBezTo>
                    <a:lnTo>
                      <a:pt x="3410" y="2392"/>
                    </a:lnTo>
                    <a:lnTo>
                      <a:pt x="9520" y="6339"/>
                    </a:lnTo>
                    <a:cubicBezTo>
                      <a:pt x="9523" y="6298"/>
                      <a:pt x="9533" y="6257"/>
                      <a:pt x="9554" y="6220"/>
                    </a:cubicBezTo>
                    <a:lnTo>
                      <a:pt x="10109" y="5229"/>
                    </a:lnTo>
                    <a:lnTo>
                      <a:pt x="1767" y="549"/>
                    </a:lnTo>
                    <a:close/>
                    <a:moveTo>
                      <a:pt x="10657" y="5536"/>
                    </a:moveTo>
                    <a:lnTo>
                      <a:pt x="10102" y="6526"/>
                    </a:lnTo>
                    <a:cubicBezTo>
                      <a:pt x="10075" y="6578"/>
                      <a:pt x="10031" y="6615"/>
                      <a:pt x="9983" y="6639"/>
                    </a:cubicBezTo>
                    <a:lnTo>
                      <a:pt x="11107" y="7364"/>
                    </a:lnTo>
                    <a:cubicBezTo>
                      <a:pt x="11107" y="7364"/>
                      <a:pt x="11325" y="7426"/>
                      <a:pt x="11601" y="7453"/>
                    </a:cubicBezTo>
                    <a:cubicBezTo>
                      <a:pt x="11676" y="7463"/>
                      <a:pt x="11754" y="7466"/>
                      <a:pt x="11833" y="7466"/>
                    </a:cubicBezTo>
                    <a:lnTo>
                      <a:pt x="11887" y="7466"/>
                    </a:lnTo>
                    <a:cubicBezTo>
                      <a:pt x="12173" y="7457"/>
                      <a:pt x="12456" y="7385"/>
                      <a:pt x="12582" y="7153"/>
                    </a:cubicBezTo>
                    <a:lnTo>
                      <a:pt x="12814" y="6745"/>
                    </a:lnTo>
                    <a:lnTo>
                      <a:pt x="10657" y="5536"/>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
              <p:cNvSpPr/>
              <p:nvPr/>
            </p:nvSpPr>
            <p:spPr>
              <a:xfrm>
                <a:off x="1925989" y="3172930"/>
                <a:ext cx="101553" cy="173084"/>
              </a:xfrm>
              <a:custGeom>
                <a:rect b="b" l="l" r="r" t="t"/>
                <a:pathLst>
                  <a:path extrusionOk="0" h="1537" w="904">
                    <a:moveTo>
                      <a:pt x="634" y="1"/>
                    </a:moveTo>
                    <a:cubicBezTo>
                      <a:pt x="471" y="440"/>
                      <a:pt x="270" y="886"/>
                      <a:pt x="25" y="1326"/>
                    </a:cubicBezTo>
                    <a:cubicBezTo>
                      <a:pt x="25" y="1326"/>
                      <a:pt x="25" y="1329"/>
                      <a:pt x="21" y="1329"/>
                    </a:cubicBezTo>
                    <a:cubicBezTo>
                      <a:pt x="21" y="1332"/>
                      <a:pt x="21" y="1335"/>
                      <a:pt x="18" y="1335"/>
                    </a:cubicBezTo>
                    <a:cubicBezTo>
                      <a:pt x="18" y="1339"/>
                      <a:pt x="18" y="1339"/>
                      <a:pt x="15" y="1343"/>
                    </a:cubicBezTo>
                    <a:lnTo>
                      <a:pt x="15" y="1346"/>
                    </a:lnTo>
                    <a:cubicBezTo>
                      <a:pt x="11" y="1349"/>
                      <a:pt x="11" y="1353"/>
                      <a:pt x="7" y="1356"/>
                    </a:cubicBezTo>
                    <a:lnTo>
                      <a:pt x="7" y="1359"/>
                    </a:lnTo>
                    <a:cubicBezTo>
                      <a:pt x="4" y="1363"/>
                      <a:pt x="1" y="1367"/>
                      <a:pt x="1" y="1370"/>
                    </a:cubicBezTo>
                    <a:lnTo>
                      <a:pt x="297" y="1537"/>
                    </a:lnTo>
                    <a:cubicBezTo>
                      <a:pt x="539" y="1107"/>
                      <a:pt x="743" y="672"/>
                      <a:pt x="903" y="239"/>
                    </a:cubicBezTo>
                    <a:cubicBezTo>
                      <a:pt x="825" y="147"/>
                      <a:pt x="737" y="68"/>
                      <a:pt x="634" y="1"/>
                    </a:cubicBezTo>
                    <a:close/>
                  </a:path>
                </a:pathLst>
              </a:custGeom>
              <a:solidFill>
                <a:schemeClr val="accent6">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
              <p:cNvSpPr/>
              <p:nvPr/>
            </p:nvSpPr>
            <p:spPr>
              <a:xfrm>
                <a:off x="1832369" y="3326959"/>
                <a:ext cx="126942" cy="154029"/>
              </a:xfrm>
              <a:custGeom>
                <a:rect b="b" l="l" r="r" t="t"/>
                <a:pathLst>
                  <a:path extrusionOk="0" h="1360" w="1138">
                    <a:moveTo>
                      <a:pt x="842" y="1"/>
                    </a:moveTo>
                    <a:cubicBezTo>
                      <a:pt x="839" y="4"/>
                      <a:pt x="839" y="7"/>
                      <a:pt x="835" y="11"/>
                    </a:cubicBezTo>
                    <a:cubicBezTo>
                      <a:pt x="835" y="15"/>
                      <a:pt x="835" y="15"/>
                      <a:pt x="831" y="15"/>
                    </a:cubicBezTo>
                    <a:cubicBezTo>
                      <a:pt x="831" y="18"/>
                      <a:pt x="828" y="21"/>
                      <a:pt x="828" y="25"/>
                    </a:cubicBezTo>
                    <a:cubicBezTo>
                      <a:pt x="828" y="25"/>
                      <a:pt x="828" y="28"/>
                      <a:pt x="825" y="28"/>
                    </a:cubicBezTo>
                    <a:cubicBezTo>
                      <a:pt x="825" y="31"/>
                      <a:pt x="825" y="31"/>
                      <a:pt x="821" y="35"/>
                    </a:cubicBezTo>
                    <a:cubicBezTo>
                      <a:pt x="821" y="38"/>
                      <a:pt x="821" y="38"/>
                      <a:pt x="818" y="38"/>
                    </a:cubicBezTo>
                    <a:cubicBezTo>
                      <a:pt x="818" y="42"/>
                      <a:pt x="815" y="45"/>
                      <a:pt x="815" y="48"/>
                    </a:cubicBezTo>
                    <a:lnTo>
                      <a:pt x="815" y="52"/>
                    </a:lnTo>
                    <a:cubicBezTo>
                      <a:pt x="811" y="56"/>
                      <a:pt x="808" y="59"/>
                      <a:pt x="808" y="62"/>
                    </a:cubicBezTo>
                    <a:cubicBezTo>
                      <a:pt x="808" y="62"/>
                      <a:pt x="804" y="62"/>
                      <a:pt x="804" y="65"/>
                    </a:cubicBezTo>
                    <a:cubicBezTo>
                      <a:pt x="804" y="69"/>
                      <a:pt x="801" y="72"/>
                      <a:pt x="801" y="72"/>
                    </a:cubicBezTo>
                    <a:cubicBezTo>
                      <a:pt x="801" y="76"/>
                      <a:pt x="798" y="76"/>
                      <a:pt x="798" y="76"/>
                    </a:cubicBezTo>
                    <a:cubicBezTo>
                      <a:pt x="798" y="79"/>
                      <a:pt x="794" y="83"/>
                      <a:pt x="794" y="86"/>
                    </a:cubicBezTo>
                    <a:cubicBezTo>
                      <a:pt x="794" y="86"/>
                      <a:pt x="790" y="86"/>
                      <a:pt x="790" y="89"/>
                    </a:cubicBezTo>
                    <a:cubicBezTo>
                      <a:pt x="790" y="92"/>
                      <a:pt x="787" y="96"/>
                      <a:pt x="784" y="100"/>
                    </a:cubicBezTo>
                    <a:cubicBezTo>
                      <a:pt x="777" y="113"/>
                      <a:pt x="770" y="123"/>
                      <a:pt x="763" y="137"/>
                    </a:cubicBezTo>
                    <a:cubicBezTo>
                      <a:pt x="529" y="539"/>
                      <a:pt x="273" y="914"/>
                      <a:pt x="1" y="1254"/>
                    </a:cubicBezTo>
                    <a:cubicBezTo>
                      <a:pt x="113" y="1305"/>
                      <a:pt x="229" y="1343"/>
                      <a:pt x="348" y="1359"/>
                    </a:cubicBezTo>
                    <a:cubicBezTo>
                      <a:pt x="631" y="999"/>
                      <a:pt x="900" y="597"/>
                      <a:pt x="1138" y="168"/>
                    </a:cubicBezTo>
                    <a:lnTo>
                      <a:pt x="842" y="1"/>
                    </a:lnTo>
                    <a:close/>
                  </a:path>
                </a:pathLst>
              </a:custGeom>
              <a:solidFill>
                <a:schemeClr val="accent6">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
              <p:cNvSpPr/>
              <p:nvPr/>
            </p:nvSpPr>
            <p:spPr>
              <a:xfrm>
                <a:off x="1104677" y="2550858"/>
                <a:ext cx="949866" cy="1163335"/>
              </a:xfrm>
              <a:custGeom>
                <a:rect b="b" l="l" r="r" t="t"/>
                <a:pathLst>
                  <a:path extrusionOk="0" h="10338" w="8441">
                    <a:moveTo>
                      <a:pt x="4806" y="0"/>
                    </a:moveTo>
                    <a:cubicBezTo>
                      <a:pt x="4415" y="140"/>
                      <a:pt x="4016" y="352"/>
                      <a:pt x="3628" y="621"/>
                    </a:cubicBezTo>
                    <a:cubicBezTo>
                      <a:pt x="3505" y="699"/>
                      <a:pt x="3386" y="791"/>
                      <a:pt x="3266" y="883"/>
                    </a:cubicBezTo>
                    <a:cubicBezTo>
                      <a:pt x="2477" y="1509"/>
                      <a:pt x="1730" y="2381"/>
                      <a:pt x="1138" y="3441"/>
                    </a:cubicBezTo>
                    <a:cubicBezTo>
                      <a:pt x="545" y="4500"/>
                      <a:pt x="188" y="5593"/>
                      <a:pt x="68" y="6595"/>
                    </a:cubicBezTo>
                    <a:cubicBezTo>
                      <a:pt x="48" y="6741"/>
                      <a:pt x="34" y="6887"/>
                      <a:pt x="28" y="7034"/>
                    </a:cubicBezTo>
                    <a:cubicBezTo>
                      <a:pt x="1" y="7508"/>
                      <a:pt x="31" y="7957"/>
                      <a:pt x="116" y="8363"/>
                    </a:cubicBezTo>
                    <a:lnTo>
                      <a:pt x="3634" y="10338"/>
                    </a:lnTo>
                    <a:cubicBezTo>
                      <a:pt x="4026" y="10198"/>
                      <a:pt x="4425" y="9987"/>
                      <a:pt x="4813" y="9718"/>
                    </a:cubicBezTo>
                    <a:cubicBezTo>
                      <a:pt x="4936" y="9636"/>
                      <a:pt x="5052" y="9551"/>
                      <a:pt x="5171" y="9456"/>
                    </a:cubicBezTo>
                    <a:cubicBezTo>
                      <a:pt x="5961" y="8829"/>
                      <a:pt x="6707" y="7957"/>
                      <a:pt x="7303" y="6898"/>
                    </a:cubicBezTo>
                    <a:cubicBezTo>
                      <a:pt x="7896" y="5838"/>
                      <a:pt x="8253" y="4749"/>
                      <a:pt x="8372" y="3747"/>
                    </a:cubicBezTo>
                    <a:cubicBezTo>
                      <a:pt x="8393" y="3597"/>
                      <a:pt x="8406" y="3451"/>
                      <a:pt x="8413" y="3304"/>
                    </a:cubicBezTo>
                    <a:cubicBezTo>
                      <a:pt x="8441" y="2831"/>
                      <a:pt x="8410" y="2381"/>
                      <a:pt x="8325" y="1976"/>
                    </a:cubicBezTo>
                    <a:lnTo>
                      <a:pt x="4806"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
              <p:cNvSpPr/>
              <p:nvPr/>
            </p:nvSpPr>
            <p:spPr>
              <a:xfrm>
                <a:off x="1107716" y="3292878"/>
                <a:ext cx="578404" cy="351994"/>
              </a:xfrm>
              <a:custGeom>
                <a:rect b="b" l="l" r="r" t="t"/>
                <a:pathLst>
                  <a:path extrusionOk="0" h="3128" w="5140">
                    <a:moveTo>
                      <a:pt x="38" y="1"/>
                    </a:moveTo>
                    <a:cubicBezTo>
                      <a:pt x="18" y="150"/>
                      <a:pt x="4" y="297"/>
                      <a:pt x="1" y="444"/>
                    </a:cubicBezTo>
                    <a:lnTo>
                      <a:pt x="4786" y="3127"/>
                    </a:lnTo>
                    <a:cubicBezTo>
                      <a:pt x="4905" y="3046"/>
                      <a:pt x="5025" y="2961"/>
                      <a:pt x="5140" y="2865"/>
                    </a:cubicBezTo>
                    <a:lnTo>
                      <a:pt x="3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
              <p:cNvSpPr/>
              <p:nvPr/>
            </p:nvSpPr>
            <p:spPr>
              <a:xfrm>
                <a:off x="1472200" y="2620964"/>
                <a:ext cx="578854" cy="351994"/>
              </a:xfrm>
              <a:custGeom>
                <a:rect b="b" l="l" r="r" t="t"/>
                <a:pathLst>
                  <a:path extrusionOk="0" h="3128" w="5144">
                    <a:moveTo>
                      <a:pt x="358" y="1"/>
                    </a:moveTo>
                    <a:cubicBezTo>
                      <a:pt x="239" y="79"/>
                      <a:pt x="120" y="171"/>
                      <a:pt x="0" y="263"/>
                    </a:cubicBezTo>
                    <a:lnTo>
                      <a:pt x="5106" y="3128"/>
                    </a:lnTo>
                    <a:cubicBezTo>
                      <a:pt x="5123" y="2978"/>
                      <a:pt x="5137" y="2828"/>
                      <a:pt x="5144" y="2685"/>
                    </a:cubicBezTo>
                    <a:lnTo>
                      <a:pt x="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
              <p:cNvSpPr/>
              <p:nvPr/>
            </p:nvSpPr>
            <p:spPr>
              <a:xfrm>
                <a:off x="1686007" y="3467974"/>
                <a:ext cx="145839" cy="147302"/>
              </a:xfrm>
              <a:custGeom>
                <a:rect b="b" l="l" r="r" t="t"/>
                <a:pathLst>
                  <a:path extrusionOk="0" h="1309" w="1296">
                    <a:moveTo>
                      <a:pt x="1296" y="1"/>
                    </a:moveTo>
                    <a:cubicBezTo>
                      <a:pt x="940" y="451"/>
                      <a:pt x="555" y="847"/>
                      <a:pt x="159" y="1180"/>
                    </a:cubicBezTo>
                    <a:cubicBezTo>
                      <a:pt x="556" y="846"/>
                      <a:pt x="940" y="452"/>
                      <a:pt x="1296" y="1"/>
                    </a:cubicBezTo>
                    <a:close/>
                    <a:moveTo>
                      <a:pt x="159" y="1180"/>
                    </a:moveTo>
                    <a:lnTo>
                      <a:pt x="159" y="1180"/>
                    </a:lnTo>
                    <a:cubicBezTo>
                      <a:pt x="114" y="1218"/>
                      <a:pt x="69" y="1255"/>
                      <a:pt x="23" y="1291"/>
                    </a:cubicBezTo>
                    <a:cubicBezTo>
                      <a:pt x="69" y="1255"/>
                      <a:pt x="114" y="1218"/>
                      <a:pt x="159" y="1180"/>
                    </a:cubicBezTo>
                    <a:close/>
                    <a:moveTo>
                      <a:pt x="23" y="1291"/>
                    </a:moveTo>
                    <a:cubicBezTo>
                      <a:pt x="17" y="1296"/>
                      <a:pt x="11" y="1301"/>
                      <a:pt x="5" y="1306"/>
                    </a:cubicBezTo>
                    <a:cubicBezTo>
                      <a:pt x="1" y="1306"/>
                      <a:pt x="1" y="1306"/>
                      <a:pt x="1" y="1309"/>
                    </a:cubicBezTo>
                    <a:cubicBezTo>
                      <a:pt x="8" y="1303"/>
                      <a:pt x="16" y="1297"/>
                      <a:pt x="23" y="1291"/>
                    </a:cubicBezTo>
                    <a:close/>
                  </a:path>
                </a:pathLst>
              </a:custGeom>
              <a:solidFill>
                <a:srgbClr val="F4D2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
              <p:cNvSpPr/>
              <p:nvPr/>
            </p:nvSpPr>
            <p:spPr>
              <a:xfrm>
                <a:off x="1831734" y="3467974"/>
                <a:ext cx="113" cy="113"/>
              </a:xfrm>
              <a:custGeom>
                <a:rect b="b" l="l" r="r" t="t"/>
                <a:pathLst>
                  <a:path extrusionOk="0" h="1" w="1">
                    <a:moveTo>
                      <a:pt x="1" y="1"/>
                    </a:moveTo>
                    <a:lnTo>
                      <a:pt x="1" y="1"/>
                    </a:lnTo>
                    <a:close/>
                  </a:path>
                </a:pathLst>
              </a:custGeom>
              <a:solidFill>
                <a:srgbClr val="C7A15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
              <p:cNvSpPr/>
              <p:nvPr/>
            </p:nvSpPr>
            <p:spPr>
              <a:xfrm>
                <a:off x="1926372" y="3322023"/>
                <a:ext cx="2813" cy="5064"/>
              </a:xfrm>
              <a:custGeom>
                <a:rect b="b" l="l" r="r" t="t"/>
                <a:pathLst>
                  <a:path extrusionOk="0" h="45" w="25">
                    <a:moveTo>
                      <a:pt x="1" y="45"/>
                    </a:moveTo>
                    <a:lnTo>
                      <a:pt x="1" y="45"/>
                    </a:lnTo>
                    <a:close/>
                    <a:moveTo>
                      <a:pt x="7" y="34"/>
                    </a:moveTo>
                    <a:cubicBezTo>
                      <a:pt x="4" y="38"/>
                      <a:pt x="1" y="42"/>
                      <a:pt x="1" y="45"/>
                    </a:cubicBezTo>
                    <a:cubicBezTo>
                      <a:pt x="1" y="42"/>
                      <a:pt x="4" y="38"/>
                      <a:pt x="7" y="34"/>
                    </a:cubicBezTo>
                    <a:close/>
                    <a:moveTo>
                      <a:pt x="15" y="21"/>
                    </a:moveTo>
                    <a:cubicBezTo>
                      <a:pt x="11" y="24"/>
                      <a:pt x="11" y="28"/>
                      <a:pt x="7" y="31"/>
                    </a:cubicBezTo>
                    <a:cubicBezTo>
                      <a:pt x="11" y="28"/>
                      <a:pt x="11" y="24"/>
                      <a:pt x="15" y="21"/>
                    </a:cubicBezTo>
                    <a:close/>
                    <a:moveTo>
                      <a:pt x="18" y="10"/>
                    </a:moveTo>
                    <a:cubicBezTo>
                      <a:pt x="18" y="14"/>
                      <a:pt x="18" y="14"/>
                      <a:pt x="15" y="18"/>
                    </a:cubicBezTo>
                    <a:cubicBezTo>
                      <a:pt x="18" y="14"/>
                      <a:pt x="18" y="14"/>
                      <a:pt x="18" y="10"/>
                    </a:cubicBezTo>
                    <a:close/>
                    <a:moveTo>
                      <a:pt x="25" y="1"/>
                    </a:moveTo>
                    <a:cubicBezTo>
                      <a:pt x="25" y="1"/>
                      <a:pt x="25" y="4"/>
                      <a:pt x="21" y="4"/>
                    </a:cubicBezTo>
                    <a:cubicBezTo>
                      <a:pt x="25" y="4"/>
                      <a:pt x="25" y="1"/>
                      <a:pt x="25" y="1"/>
                    </a:cubicBezTo>
                    <a:close/>
                  </a:path>
                </a:pathLst>
              </a:custGeom>
              <a:solidFill>
                <a:srgbClr val="4A230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
              <p:cNvSpPr/>
              <p:nvPr/>
            </p:nvSpPr>
            <p:spPr>
              <a:xfrm>
                <a:off x="1831734" y="3326974"/>
                <a:ext cx="94750" cy="141113"/>
              </a:xfrm>
              <a:custGeom>
                <a:rect b="b" l="l" r="r" t="t"/>
                <a:pathLst>
                  <a:path extrusionOk="0" h="1254" w="842">
                    <a:moveTo>
                      <a:pt x="763" y="137"/>
                    </a:moveTo>
                    <a:cubicBezTo>
                      <a:pt x="529" y="539"/>
                      <a:pt x="273" y="914"/>
                      <a:pt x="1" y="1254"/>
                    </a:cubicBezTo>
                    <a:cubicBezTo>
                      <a:pt x="273" y="914"/>
                      <a:pt x="529" y="539"/>
                      <a:pt x="763" y="137"/>
                    </a:cubicBezTo>
                    <a:close/>
                    <a:moveTo>
                      <a:pt x="784" y="100"/>
                    </a:moveTo>
                    <a:cubicBezTo>
                      <a:pt x="777" y="113"/>
                      <a:pt x="770" y="123"/>
                      <a:pt x="763" y="137"/>
                    </a:cubicBezTo>
                    <a:cubicBezTo>
                      <a:pt x="770" y="123"/>
                      <a:pt x="777" y="113"/>
                      <a:pt x="784" y="100"/>
                    </a:cubicBezTo>
                    <a:close/>
                    <a:moveTo>
                      <a:pt x="790" y="89"/>
                    </a:moveTo>
                    <a:cubicBezTo>
                      <a:pt x="790" y="92"/>
                      <a:pt x="787" y="96"/>
                      <a:pt x="784" y="100"/>
                    </a:cubicBezTo>
                    <a:cubicBezTo>
                      <a:pt x="787" y="96"/>
                      <a:pt x="790" y="92"/>
                      <a:pt x="790" y="89"/>
                    </a:cubicBezTo>
                    <a:close/>
                    <a:moveTo>
                      <a:pt x="798" y="76"/>
                    </a:moveTo>
                    <a:cubicBezTo>
                      <a:pt x="798" y="79"/>
                      <a:pt x="794" y="83"/>
                      <a:pt x="794" y="86"/>
                    </a:cubicBezTo>
                    <a:cubicBezTo>
                      <a:pt x="794" y="83"/>
                      <a:pt x="798" y="79"/>
                      <a:pt x="798" y="76"/>
                    </a:cubicBezTo>
                    <a:close/>
                    <a:moveTo>
                      <a:pt x="804" y="65"/>
                    </a:moveTo>
                    <a:cubicBezTo>
                      <a:pt x="804" y="69"/>
                      <a:pt x="801" y="72"/>
                      <a:pt x="801" y="72"/>
                    </a:cubicBezTo>
                    <a:cubicBezTo>
                      <a:pt x="801" y="72"/>
                      <a:pt x="804" y="69"/>
                      <a:pt x="804" y="65"/>
                    </a:cubicBezTo>
                    <a:close/>
                    <a:moveTo>
                      <a:pt x="815" y="52"/>
                    </a:moveTo>
                    <a:cubicBezTo>
                      <a:pt x="811" y="56"/>
                      <a:pt x="808" y="59"/>
                      <a:pt x="808" y="62"/>
                    </a:cubicBezTo>
                    <a:cubicBezTo>
                      <a:pt x="808" y="59"/>
                      <a:pt x="811" y="56"/>
                      <a:pt x="815" y="52"/>
                    </a:cubicBezTo>
                    <a:close/>
                    <a:moveTo>
                      <a:pt x="818" y="38"/>
                    </a:moveTo>
                    <a:cubicBezTo>
                      <a:pt x="818" y="42"/>
                      <a:pt x="815" y="45"/>
                      <a:pt x="815" y="48"/>
                    </a:cubicBezTo>
                    <a:cubicBezTo>
                      <a:pt x="815" y="45"/>
                      <a:pt x="818" y="42"/>
                      <a:pt x="818" y="38"/>
                    </a:cubicBezTo>
                    <a:close/>
                    <a:moveTo>
                      <a:pt x="825" y="28"/>
                    </a:moveTo>
                    <a:cubicBezTo>
                      <a:pt x="825" y="31"/>
                      <a:pt x="825" y="31"/>
                      <a:pt x="821" y="35"/>
                    </a:cubicBezTo>
                    <a:cubicBezTo>
                      <a:pt x="825" y="31"/>
                      <a:pt x="825" y="31"/>
                      <a:pt x="825" y="28"/>
                    </a:cubicBezTo>
                    <a:close/>
                    <a:moveTo>
                      <a:pt x="831" y="15"/>
                    </a:moveTo>
                    <a:cubicBezTo>
                      <a:pt x="831" y="18"/>
                      <a:pt x="828" y="21"/>
                      <a:pt x="828" y="25"/>
                    </a:cubicBezTo>
                    <a:cubicBezTo>
                      <a:pt x="828" y="21"/>
                      <a:pt x="831" y="18"/>
                      <a:pt x="831" y="15"/>
                    </a:cubicBezTo>
                    <a:close/>
                    <a:moveTo>
                      <a:pt x="842" y="1"/>
                    </a:moveTo>
                    <a:cubicBezTo>
                      <a:pt x="839" y="4"/>
                      <a:pt x="839" y="7"/>
                      <a:pt x="835" y="11"/>
                    </a:cubicBezTo>
                    <a:cubicBezTo>
                      <a:pt x="839" y="7"/>
                      <a:pt x="839" y="4"/>
                      <a:pt x="842" y="1"/>
                    </a:cubicBezTo>
                    <a:close/>
                  </a:path>
                </a:pathLst>
              </a:custGeom>
              <a:solidFill>
                <a:srgbClr val="3C1B0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
              <p:cNvSpPr/>
              <p:nvPr/>
            </p:nvSpPr>
            <p:spPr>
              <a:xfrm>
                <a:off x="1349880" y="2722916"/>
                <a:ext cx="709614" cy="959093"/>
              </a:xfrm>
              <a:custGeom>
                <a:rect b="b" l="l" r="r" t="t"/>
                <a:pathLst>
                  <a:path extrusionOk="0" h="8523" w="6306">
                    <a:moveTo>
                      <a:pt x="4082" y="1"/>
                    </a:moveTo>
                    <a:lnTo>
                      <a:pt x="3836" y="437"/>
                    </a:lnTo>
                    <a:lnTo>
                      <a:pt x="6231" y="1779"/>
                    </a:lnTo>
                    <a:cubicBezTo>
                      <a:pt x="6224" y="1922"/>
                      <a:pt x="6210" y="2072"/>
                      <a:pt x="6193" y="2222"/>
                    </a:cubicBezTo>
                    <a:lnTo>
                      <a:pt x="3639" y="791"/>
                    </a:lnTo>
                    <a:lnTo>
                      <a:pt x="437" y="6496"/>
                    </a:lnTo>
                    <a:lnTo>
                      <a:pt x="2988" y="7930"/>
                    </a:lnTo>
                    <a:cubicBezTo>
                      <a:pt x="2988" y="7927"/>
                      <a:pt x="2988" y="7927"/>
                      <a:pt x="2992" y="7927"/>
                    </a:cubicBezTo>
                    <a:cubicBezTo>
                      <a:pt x="3442" y="7569"/>
                      <a:pt x="3881" y="7130"/>
                      <a:pt x="4283" y="6622"/>
                    </a:cubicBezTo>
                    <a:cubicBezTo>
                      <a:pt x="4555" y="6282"/>
                      <a:pt x="4811" y="5907"/>
                      <a:pt x="5045" y="5505"/>
                    </a:cubicBezTo>
                    <a:cubicBezTo>
                      <a:pt x="5052" y="5491"/>
                      <a:pt x="5059" y="5481"/>
                      <a:pt x="5066" y="5468"/>
                    </a:cubicBezTo>
                    <a:cubicBezTo>
                      <a:pt x="5069" y="5464"/>
                      <a:pt x="5072" y="5460"/>
                      <a:pt x="5072" y="5457"/>
                    </a:cubicBezTo>
                    <a:cubicBezTo>
                      <a:pt x="5072" y="5454"/>
                      <a:pt x="5076" y="5454"/>
                      <a:pt x="5076" y="5454"/>
                    </a:cubicBezTo>
                    <a:cubicBezTo>
                      <a:pt x="5076" y="5451"/>
                      <a:pt x="5080" y="5447"/>
                      <a:pt x="5080" y="5444"/>
                    </a:cubicBezTo>
                    <a:cubicBezTo>
                      <a:pt x="5080" y="5444"/>
                      <a:pt x="5083" y="5444"/>
                      <a:pt x="5083" y="5440"/>
                    </a:cubicBezTo>
                    <a:cubicBezTo>
                      <a:pt x="5083" y="5440"/>
                      <a:pt x="5086" y="5437"/>
                      <a:pt x="5086" y="5433"/>
                    </a:cubicBezTo>
                    <a:cubicBezTo>
                      <a:pt x="5086" y="5430"/>
                      <a:pt x="5090" y="5430"/>
                      <a:pt x="5090" y="5430"/>
                    </a:cubicBezTo>
                    <a:cubicBezTo>
                      <a:pt x="5090" y="5427"/>
                      <a:pt x="5093" y="5424"/>
                      <a:pt x="5097" y="5420"/>
                    </a:cubicBezTo>
                    <a:lnTo>
                      <a:pt x="5097" y="5416"/>
                    </a:lnTo>
                    <a:cubicBezTo>
                      <a:pt x="5097" y="5413"/>
                      <a:pt x="5100" y="5410"/>
                      <a:pt x="5100" y="5406"/>
                    </a:cubicBezTo>
                    <a:cubicBezTo>
                      <a:pt x="5103" y="5406"/>
                      <a:pt x="5103" y="5406"/>
                      <a:pt x="5103" y="5403"/>
                    </a:cubicBezTo>
                    <a:cubicBezTo>
                      <a:pt x="5107" y="5399"/>
                      <a:pt x="5107" y="5399"/>
                      <a:pt x="5107" y="5396"/>
                    </a:cubicBezTo>
                    <a:cubicBezTo>
                      <a:pt x="5110" y="5396"/>
                      <a:pt x="5110" y="5393"/>
                      <a:pt x="5110" y="5393"/>
                    </a:cubicBezTo>
                    <a:cubicBezTo>
                      <a:pt x="5110" y="5389"/>
                      <a:pt x="5113" y="5386"/>
                      <a:pt x="5113" y="5383"/>
                    </a:cubicBezTo>
                    <a:cubicBezTo>
                      <a:pt x="5117" y="5383"/>
                      <a:pt x="5117" y="5383"/>
                      <a:pt x="5117" y="5379"/>
                    </a:cubicBezTo>
                    <a:cubicBezTo>
                      <a:pt x="5121" y="5375"/>
                      <a:pt x="5121" y="5372"/>
                      <a:pt x="5124" y="5369"/>
                    </a:cubicBezTo>
                    <a:cubicBezTo>
                      <a:pt x="5124" y="5366"/>
                      <a:pt x="5127" y="5362"/>
                      <a:pt x="5130" y="5358"/>
                    </a:cubicBezTo>
                    <a:lnTo>
                      <a:pt x="5130" y="5355"/>
                    </a:lnTo>
                    <a:cubicBezTo>
                      <a:pt x="5134" y="5352"/>
                      <a:pt x="5134" y="5348"/>
                      <a:pt x="5138" y="5345"/>
                    </a:cubicBezTo>
                    <a:lnTo>
                      <a:pt x="5138" y="5342"/>
                    </a:lnTo>
                    <a:cubicBezTo>
                      <a:pt x="5141" y="5338"/>
                      <a:pt x="5141" y="5338"/>
                      <a:pt x="5141" y="5334"/>
                    </a:cubicBezTo>
                    <a:cubicBezTo>
                      <a:pt x="5144" y="5334"/>
                      <a:pt x="5144" y="5331"/>
                      <a:pt x="5144" y="5328"/>
                    </a:cubicBezTo>
                    <a:cubicBezTo>
                      <a:pt x="5148" y="5328"/>
                      <a:pt x="5148" y="5325"/>
                      <a:pt x="5148" y="5325"/>
                    </a:cubicBezTo>
                    <a:cubicBezTo>
                      <a:pt x="5948" y="3884"/>
                      <a:pt x="6306" y="2382"/>
                      <a:pt x="6234" y="1135"/>
                    </a:cubicBezTo>
                    <a:cubicBezTo>
                      <a:pt x="6146" y="1135"/>
                      <a:pt x="6064" y="1112"/>
                      <a:pt x="5985" y="1071"/>
                    </a:cubicBezTo>
                    <a:lnTo>
                      <a:pt x="4082" y="1"/>
                    </a:lnTo>
                    <a:close/>
                    <a:moveTo>
                      <a:pt x="240" y="6850"/>
                    </a:moveTo>
                    <a:lnTo>
                      <a:pt x="1" y="7276"/>
                    </a:lnTo>
                    <a:lnTo>
                      <a:pt x="1905" y="8346"/>
                    </a:lnTo>
                    <a:cubicBezTo>
                      <a:pt x="1980" y="8390"/>
                      <a:pt x="2045" y="8448"/>
                      <a:pt x="2093" y="8523"/>
                    </a:cubicBezTo>
                    <a:cubicBezTo>
                      <a:pt x="2273" y="8424"/>
                      <a:pt x="2453" y="8315"/>
                      <a:pt x="2631" y="8192"/>
                    </a:cubicBezTo>
                    <a:lnTo>
                      <a:pt x="240" y="685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
              <p:cNvSpPr/>
              <p:nvPr/>
            </p:nvSpPr>
            <p:spPr>
              <a:xfrm>
                <a:off x="1376967" y="3453993"/>
                <a:ext cx="309420" cy="190551"/>
              </a:xfrm>
              <a:custGeom>
                <a:rect b="b" l="l" r="r" t="t"/>
                <a:pathLst>
                  <a:path extrusionOk="0" h="1697" w="2749">
                    <a:moveTo>
                      <a:pt x="198" y="0"/>
                    </a:moveTo>
                    <a:lnTo>
                      <a:pt x="1" y="354"/>
                    </a:lnTo>
                    <a:lnTo>
                      <a:pt x="2392" y="1696"/>
                    </a:lnTo>
                    <a:cubicBezTo>
                      <a:pt x="2511" y="1615"/>
                      <a:pt x="2630" y="1526"/>
                      <a:pt x="2749" y="1434"/>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
              <p:cNvSpPr/>
              <p:nvPr/>
            </p:nvSpPr>
            <p:spPr>
              <a:xfrm>
                <a:off x="1759378" y="2772772"/>
                <a:ext cx="291966" cy="200079"/>
              </a:xfrm>
              <a:custGeom>
                <a:rect b="b" l="l" r="r" t="t"/>
                <a:pathLst>
                  <a:path extrusionOk="0" h="1785" w="2593">
                    <a:moveTo>
                      <a:pt x="198" y="0"/>
                    </a:moveTo>
                    <a:lnTo>
                      <a:pt x="1" y="354"/>
                    </a:lnTo>
                    <a:lnTo>
                      <a:pt x="2555" y="1785"/>
                    </a:lnTo>
                    <a:cubicBezTo>
                      <a:pt x="2572" y="1635"/>
                      <a:pt x="2586" y="1485"/>
                      <a:pt x="2593" y="1342"/>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
              <p:cNvSpPr/>
              <p:nvPr/>
            </p:nvSpPr>
            <p:spPr>
              <a:xfrm>
                <a:off x="1016116" y="3414072"/>
                <a:ext cx="583468" cy="405896"/>
              </a:xfrm>
              <a:custGeom>
                <a:rect b="b" l="l" r="r" t="t"/>
                <a:pathLst>
                  <a:path extrusionOk="0" h="3607" w="5185">
                    <a:moveTo>
                      <a:pt x="795" y="0"/>
                    </a:moveTo>
                    <a:cubicBezTo>
                      <a:pt x="547" y="0"/>
                      <a:pt x="285" y="158"/>
                      <a:pt x="134" y="426"/>
                    </a:cubicBezTo>
                    <a:cubicBezTo>
                      <a:pt x="31" y="610"/>
                      <a:pt x="0" y="810"/>
                      <a:pt x="31" y="988"/>
                    </a:cubicBezTo>
                    <a:cubicBezTo>
                      <a:pt x="65" y="1165"/>
                      <a:pt x="161" y="1318"/>
                      <a:pt x="313" y="1403"/>
                    </a:cubicBezTo>
                    <a:lnTo>
                      <a:pt x="4122" y="3539"/>
                    </a:lnTo>
                    <a:cubicBezTo>
                      <a:pt x="4204" y="3585"/>
                      <a:pt x="4295" y="3607"/>
                      <a:pt x="4387" y="3607"/>
                    </a:cubicBezTo>
                    <a:cubicBezTo>
                      <a:pt x="4636" y="3607"/>
                      <a:pt x="4899" y="3449"/>
                      <a:pt x="5048" y="3181"/>
                    </a:cubicBezTo>
                    <a:cubicBezTo>
                      <a:pt x="5154" y="2997"/>
                      <a:pt x="5185" y="2797"/>
                      <a:pt x="5150" y="2619"/>
                    </a:cubicBezTo>
                    <a:cubicBezTo>
                      <a:pt x="5120" y="2442"/>
                      <a:pt x="5021" y="2289"/>
                      <a:pt x="4871" y="2204"/>
                    </a:cubicBezTo>
                    <a:lnTo>
                      <a:pt x="1060" y="68"/>
                    </a:lnTo>
                    <a:cubicBezTo>
                      <a:pt x="978" y="22"/>
                      <a:pt x="887"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
              <p:cNvSpPr/>
              <p:nvPr/>
            </p:nvSpPr>
            <p:spPr>
              <a:xfrm>
                <a:off x="1347630" y="3540893"/>
                <a:ext cx="2363" cy="788"/>
              </a:xfrm>
              <a:custGeom>
                <a:rect b="b" l="l" r="r" t="t"/>
                <a:pathLst>
                  <a:path extrusionOk="0" h="7" w="21">
                    <a:moveTo>
                      <a:pt x="0" y="0"/>
                    </a:moveTo>
                    <a:lnTo>
                      <a:pt x="0" y="0"/>
                    </a:lnTo>
                    <a:lnTo>
                      <a:pt x="21" y="7"/>
                    </a:lnTo>
                    <a:lnTo>
                      <a:pt x="0" y="0"/>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
              <p:cNvSpPr/>
              <p:nvPr/>
            </p:nvSpPr>
            <p:spPr>
              <a:xfrm>
                <a:off x="1349880" y="3541568"/>
                <a:ext cx="235525" cy="140437"/>
              </a:xfrm>
              <a:custGeom>
                <a:rect b="b" l="l" r="r" t="t"/>
                <a:pathLst>
                  <a:path extrusionOk="0" h="1248" w="2093">
                    <a:moveTo>
                      <a:pt x="1" y="1"/>
                    </a:moveTo>
                    <a:lnTo>
                      <a:pt x="1" y="1"/>
                    </a:lnTo>
                    <a:lnTo>
                      <a:pt x="1905" y="1071"/>
                    </a:lnTo>
                    <a:cubicBezTo>
                      <a:pt x="1980" y="1115"/>
                      <a:pt x="2045" y="1173"/>
                      <a:pt x="2093" y="1248"/>
                    </a:cubicBezTo>
                    <a:cubicBezTo>
                      <a:pt x="2045" y="1173"/>
                      <a:pt x="1980" y="1115"/>
                      <a:pt x="1905" y="1071"/>
                    </a:cubicBezTo>
                    <a:lnTo>
                      <a:pt x="1" y="1"/>
                    </a:lnTo>
                    <a:close/>
                  </a:path>
                </a:pathLst>
              </a:custGeom>
              <a:solidFill>
                <a:srgbClr val="BB7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4"/>
              <p:cNvSpPr/>
              <p:nvPr/>
            </p:nvSpPr>
            <p:spPr>
              <a:xfrm>
                <a:off x="1264305" y="3541329"/>
                <a:ext cx="333222" cy="279475"/>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
              <p:cNvSpPr/>
              <p:nvPr/>
            </p:nvSpPr>
            <p:spPr>
              <a:xfrm>
                <a:off x="1559524" y="2445080"/>
                <a:ext cx="583581" cy="406008"/>
              </a:xfrm>
              <a:custGeom>
                <a:rect b="b" l="l" r="r" t="t"/>
                <a:pathLst>
                  <a:path extrusionOk="0" h="3608" w="5186">
                    <a:moveTo>
                      <a:pt x="795" y="0"/>
                    </a:moveTo>
                    <a:cubicBezTo>
                      <a:pt x="547" y="0"/>
                      <a:pt x="286" y="157"/>
                      <a:pt x="137" y="423"/>
                    </a:cubicBezTo>
                    <a:cubicBezTo>
                      <a:pt x="32" y="610"/>
                      <a:pt x="1" y="811"/>
                      <a:pt x="35" y="988"/>
                    </a:cubicBezTo>
                    <a:cubicBezTo>
                      <a:pt x="66" y="1165"/>
                      <a:pt x="164" y="1315"/>
                      <a:pt x="315" y="1400"/>
                    </a:cubicBezTo>
                    <a:lnTo>
                      <a:pt x="4122" y="3540"/>
                    </a:lnTo>
                    <a:cubicBezTo>
                      <a:pt x="4205" y="3586"/>
                      <a:pt x="4295" y="3608"/>
                      <a:pt x="4388" y="3608"/>
                    </a:cubicBezTo>
                    <a:cubicBezTo>
                      <a:pt x="4637" y="3608"/>
                      <a:pt x="4901" y="3450"/>
                      <a:pt x="5053" y="3182"/>
                    </a:cubicBezTo>
                    <a:cubicBezTo>
                      <a:pt x="5155" y="2998"/>
                      <a:pt x="5185" y="2797"/>
                      <a:pt x="5151" y="2620"/>
                    </a:cubicBezTo>
                    <a:cubicBezTo>
                      <a:pt x="5121" y="2443"/>
                      <a:pt x="5022" y="2289"/>
                      <a:pt x="4872" y="2204"/>
                    </a:cubicBezTo>
                    <a:lnTo>
                      <a:pt x="1064" y="69"/>
                    </a:lnTo>
                    <a:cubicBezTo>
                      <a:pt x="980" y="22"/>
                      <a:pt x="889"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
              <p:cNvSpPr/>
              <p:nvPr/>
            </p:nvSpPr>
            <p:spPr>
              <a:xfrm>
                <a:off x="1807202" y="2721790"/>
                <a:ext cx="2026" cy="1238"/>
              </a:xfrm>
              <a:custGeom>
                <a:rect b="b" l="l" r="r" t="t"/>
                <a:pathLst>
                  <a:path extrusionOk="0" h="11" w="18">
                    <a:moveTo>
                      <a:pt x="0" y="1"/>
                    </a:moveTo>
                    <a:lnTo>
                      <a:pt x="0" y="1"/>
                    </a:lnTo>
                    <a:lnTo>
                      <a:pt x="18" y="11"/>
                    </a:lnTo>
                    <a:lnTo>
                      <a:pt x="0" y="1"/>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
              <p:cNvSpPr/>
              <p:nvPr/>
            </p:nvSpPr>
            <p:spPr>
              <a:xfrm>
                <a:off x="1980048" y="3297942"/>
                <a:ext cx="138412" cy="195915"/>
              </a:xfrm>
              <a:custGeom>
                <a:rect b="b" l="l" r="r" t="t"/>
                <a:pathLst>
                  <a:path extrusionOk="0" h="1741" w="1230">
                    <a:moveTo>
                      <a:pt x="980" y="0"/>
                    </a:moveTo>
                    <a:cubicBezTo>
                      <a:pt x="908" y="0"/>
                      <a:pt x="841" y="35"/>
                      <a:pt x="805" y="99"/>
                    </a:cubicBezTo>
                    <a:lnTo>
                      <a:pt x="55" y="1438"/>
                    </a:lnTo>
                    <a:cubicBezTo>
                      <a:pt x="0" y="1532"/>
                      <a:pt x="41" y="1655"/>
                      <a:pt x="143" y="1713"/>
                    </a:cubicBezTo>
                    <a:cubicBezTo>
                      <a:pt x="177" y="1732"/>
                      <a:pt x="215" y="1741"/>
                      <a:pt x="252" y="1741"/>
                    </a:cubicBezTo>
                    <a:cubicBezTo>
                      <a:pt x="322" y="1741"/>
                      <a:pt x="389" y="1708"/>
                      <a:pt x="423" y="1645"/>
                    </a:cubicBezTo>
                    <a:lnTo>
                      <a:pt x="1176" y="303"/>
                    </a:lnTo>
                    <a:cubicBezTo>
                      <a:pt x="1230" y="207"/>
                      <a:pt x="1186" y="85"/>
                      <a:pt x="1087" y="27"/>
                    </a:cubicBezTo>
                    <a:cubicBezTo>
                      <a:pt x="1053" y="9"/>
                      <a:pt x="1016" y="0"/>
                      <a:pt x="9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4"/>
              <p:cNvSpPr/>
              <p:nvPr/>
            </p:nvSpPr>
            <p:spPr>
              <a:xfrm>
                <a:off x="1996140" y="3300980"/>
                <a:ext cx="118944" cy="192876"/>
              </a:xfrm>
              <a:custGeom>
                <a:rect b="b" l="l" r="r" t="t"/>
                <a:pathLst>
                  <a:path extrusionOk="0" h="1714" w="1057">
                    <a:moveTo>
                      <a:pt x="944" y="0"/>
                    </a:moveTo>
                    <a:lnTo>
                      <a:pt x="0" y="1686"/>
                    </a:lnTo>
                    <a:cubicBezTo>
                      <a:pt x="35" y="1703"/>
                      <a:pt x="72" y="1713"/>
                      <a:pt x="106" y="1713"/>
                    </a:cubicBezTo>
                    <a:cubicBezTo>
                      <a:pt x="178" y="1713"/>
                      <a:pt x="246" y="1680"/>
                      <a:pt x="280" y="1618"/>
                    </a:cubicBezTo>
                    <a:lnTo>
                      <a:pt x="1033" y="276"/>
                    </a:lnTo>
                    <a:cubicBezTo>
                      <a:pt x="1050" y="249"/>
                      <a:pt x="1057" y="218"/>
                      <a:pt x="1057" y="188"/>
                    </a:cubicBezTo>
                    <a:cubicBezTo>
                      <a:pt x="1057" y="116"/>
                      <a:pt x="1016" y="41"/>
                      <a:pt x="94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
              <p:cNvSpPr/>
              <p:nvPr/>
            </p:nvSpPr>
            <p:spPr>
              <a:xfrm>
                <a:off x="2937116" y="3806238"/>
                <a:ext cx="204805" cy="290102"/>
              </a:xfrm>
              <a:custGeom>
                <a:rect b="b" l="l" r="r" t="t"/>
                <a:pathLst>
                  <a:path extrusionOk="0" h="2578" w="1820">
                    <a:moveTo>
                      <a:pt x="1447" y="0"/>
                    </a:moveTo>
                    <a:cubicBezTo>
                      <a:pt x="1343" y="0"/>
                      <a:pt x="1244" y="51"/>
                      <a:pt x="1193" y="145"/>
                    </a:cubicBezTo>
                    <a:lnTo>
                      <a:pt x="79" y="2128"/>
                    </a:lnTo>
                    <a:cubicBezTo>
                      <a:pt x="0" y="2268"/>
                      <a:pt x="58" y="2452"/>
                      <a:pt x="212" y="2537"/>
                    </a:cubicBezTo>
                    <a:cubicBezTo>
                      <a:pt x="261" y="2564"/>
                      <a:pt x="316" y="2577"/>
                      <a:pt x="370" y="2577"/>
                    </a:cubicBezTo>
                    <a:cubicBezTo>
                      <a:pt x="474" y="2577"/>
                      <a:pt x="575" y="2527"/>
                      <a:pt x="627" y="2434"/>
                    </a:cubicBezTo>
                    <a:lnTo>
                      <a:pt x="1737" y="452"/>
                    </a:lnTo>
                    <a:cubicBezTo>
                      <a:pt x="1819" y="309"/>
                      <a:pt x="1758" y="125"/>
                      <a:pt x="1608" y="43"/>
                    </a:cubicBezTo>
                    <a:cubicBezTo>
                      <a:pt x="1557" y="14"/>
                      <a:pt x="1501" y="0"/>
                      <a:pt x="144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4"/>
              <p:cNvSpPr/>
              <p:nvPr/>
            </p:nvSpPr>
            <p:spPr>
              <a:xfrm>
                <a:off x="2960860" y="3811077"/>
                <a:ext cx="175997" cy="285264"/>
              </a:xfrm>
              <a:custGeom>
                <a:rect b="b" l="l" r="r" t="t"/>
                <a:pathLst>
                  <a:path extrusionOk="0" h="2535" w="1564">
                    <a:moveTo>
                      <a:pt x="1397" y="0"/>
                    </a:moveTo>
                    <a:lnTo>
                      <a:pt x="1" y="2494"/>
                    </a:lnTo>
                    <a:cubicBezTo>
                      <a:pt x="48" y="2521"/>
                      <a:pt x="106" y="2534"/>
                      <a:pt x="161" y="2534"/>
                    </a:cubicBezTo>
                    <a:cubicBezTo>
                      <a:pt x="263" y="2534"/>
                      <a:pt x="366" y="2484"/>
                      <a:pt x="416" y="2391"/>
                    </a:cubicBezTo>
                    <a:lnTo>
                      <a:pt x="1526" y="409"/>
                    </a:lnTo>
                    <a:cubicBezTo>
                      <a:pt x="1551" y="365"/>
                      <a:pt x="1564" y="321"/>
                      <a:pt x="1564" y="277"/>
                    </a:cubicBezTo>
                    <a:cubicBezTo>
                      <a:pt x="1564" y="168"/>
                      <a:pt x="1503" y="58"/>
                      <a:pt x="13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
              <p:cNvSpPr/>
              <p:nvPr/>
            </p:nvSpPr>
            <p:spPr>
              <a:xfrm>
                <a:off x="898410" y="3853613"/>
                <a:ext cx="930736" cy="172283"/>
              </a:xfrm>
              <a:custGeom>
                <a:rect b="b" l="l" r="r" t="t"/>
                <a:pathLst>
                  <a:path extrusionOk="0" h="1531" w="8271">
                    <a:moveTo>
                      <a:pt x="930" y="1"/>
                    </a:moveTo>
                    <a:cubicBezTo>
                      <a:pt x="419" y="1"/>
                      <a:pt x="1" y="345"/>
                      <a:pt x="1" y="763"/>
                    </a:cubicBezTo>
                    <a:cubicBezTo>
                      <a:pt x="1" y="975"/>
                      <a:pt x="106" y="1166"/>
                      <a:pt x="273" y="1305"/>
                    </a:cubicBezTo>
                    <a:cubicBezTo>
                      <a:pt x="444" y="1445"/>
                      <a:pt x="675" y="1530"/>
                      <a:pt x="930" y="1530"/>
                    </a:cubicBezTo>
                    <a:lnTo>
                      <a:pt x="7341" y="1530"/>
                    </a:lnTo>
                    <a:cubicBezTo>
                      <a:pt x="7852" y="1530"/>
                      <a:pt x="8271" y="1186"/>
                      <a:pt x="8271" y="763"/>
                    </a:cubicBezTo>
                    <a:cubicBezTo>
                      <a:pt x="8271" y="553"/>
                      <a:pt x="8165" y="362"/>
                      <a:pt x="7998" y="222"/>
                    </a:cubicBezTo>
                    <a:cubicBezTo>
                      <a:pt x="7831" y="86"/>
                      <a:pt x="7593" y="1"/>
                      <a:pt x="7341" y="1"/>
                    </a:cubicBezTo>
                    <a:lnTo>
                      <a:pt x="93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
              <p:cNvSpPr/>
              <p:nvPr/>
            </p:nvSpPr>
            <p:spPr>
              <a:xfrm>
                <a:off x="1361099" y="3854151"/>
                <a:ext cx="468097" cy="122271"/>
              </a:xfrm>
              <a:custGeom>
                <a:rect b="b" l="l" r="r" t="t"/>
                <a:pathLst>
                  <a:path extrusionOk="0" h="1088" w="4166">
                    <a:moveTo>
                      <a:pt x="0" y="1"/>
                    </a:moveTo>
                    <a:lnTo>
                      <a:pt x="0" y="1087"/>
                    </a:lnTo>
                    <a:lnTo>
                      <a:pt x="4080" y="1087"/>
                    </a:lnTo>
                    <a:cubicBezTo>
                      <a:pt x="4135" y="988"/>
                      <a:pt x="4166" y="880"/>
                      <a:pt x="4166" y="763"/>
                    </a:cubicBezTo>
                    <a:cubicBezTo>
                      <a:pt x="4166" y="553"/>
                      <a:pt x="4060" y="362"/>
                      <a:pt x="3893" y="222"/>
                    </a:cubicBezTo>
                    <a:cubicBezTo>
                      <a:pt x="3726" y="86"/>
                      <a:pt x="3488" y="1"/>
                      <a:pt x="3236" y="1"/>
                    </a:cubicBezTo>
                    <a:close/>
                  </a:path>
                </a:pathLst>
              </a:custGeom>
              <a:solidFill>
                <a:schemeClr val="accent6">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4"/>
              <p:cNvSpPr/>
              <p:nvPr/>
            </p:nvSpPr>
            <p:spPr>
              <a:xfrm>
                <a:off x="815250" y="3975932"/>
                <a:ext cx="1097505" cy="210094"/>
              </a:xfrm>
              <a:custGeom>
                <a:rect b="b" l="l" r="r" t="t"/>
                <a:pathLst>
                  <a:path extrusionOk="0" h="1867" w="9753">
                    <a:moveTo>
                      <a:pt x="566" y="0"/>
                    </a:moveTo>
                    <a:cubicBezTo>
                      <a:pt x="253" y="0"/>
                      <a:pt x="1" y="256"/>
                      <a:pt x="1" y="566"/>
                    </a:cubicBezTo>
                    <a:lnTo>
                      <a:pt x="1" y="1866"/>
                    </a:lnTo>
                    <a:lnTo>
                      <a:pt x="9752" y="1866"/>
                    </a:lnTo>
                    <a:lnTo>
                      <a:pt x="9752" y="566"/>
                    </a:lnTo>
                    <a:cubicBezTo>
                      <a:pt x="9752" y="256"/>
                      <a:pt x="9496" y="0"/>
                      <a:pt x="9183" y="0"/>
                    </a:cubicBezTo>
                    <a:lnTo>
                      <a:pt x="56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4"/>
              <p:cNvSpPr/>
              <p:nvPr/>
            </p:nvSpPr>
            <p:spPr>
              <a:xfrm>
                <a:off x="1361099" y="3976422"/>
                <a:ext cx="552196" cy="155617"/>
              </a:xfrm>
              <a:custGeom>
                <a:rect b="b" l="l" r="r" t="t"/>
                <a:pathLst>
                  <a:path extrusionOk="0" h="1394" w="4909">
                    <a:moveTo>
                      <a:pt x="0" y="0"/>
                    </a:moveTo>
                    <a:lnTo>
                      <a:pt x="0" y="1393"/>
                    </a:lnTo>
                    <a:lnTo>
                      <a:pt x="4908" y="1393"/>
                    </a:lnTo>
                    <a:lnTo>
                      <a:pt x="4908" y="566"/>
                    </a:lnTo>
                    <a:cubicBezTo>
                      <a:pt x="4908" y="256"/>
                      <a:pt x="4652" y="0"/>
                      <a:pt x="43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
              <p:cNvSpPr/>
              <p:nvPr/>
            </p:nvSpPr>
            <p:spPr>
              <a:xfrm>
                <a:off x="815250" y="4132686"/>
                <a:ext cx="1097505" cy="53339"/>
              </a:xfrm>
              <a:custGeom>
                <a:rect b="b" l="l" r="r" t="t"/>
                <a:pathLst>
                  <a:path extrusionOk="0" h="474" w="9753">
                    <a:moveTo>
                      <a:pt x="1" y="0"/>
                    </a:moveTo>
                    <a:lnTo>
                      <a:pt x="1" y="473"/>
                    </a:lnTo>
                    <a:lnTo>
                      <a:pt x="9752" y="473"/>
                    </a:lnTo>
                    <a:lnTo>
                      <a:pt x="9752" y="0"/>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4"/>
              <p:cNvSpPr/>
              <p:nvPr/>
            </p:nvSpPr>
            <p:spPr>
              <a:xfrm>
                <a:off x="1360346" y="4132686"/>
                <a:ext cx="552410" cy="53339"/>
              </a:xfrm>
              <a:custGeom>
                <a:rect b="b" l="l" r="r" t="t"/>
                <a:pathLst>
                  <a:path extrusionOk="0" h="474" w="4909">
                    <a:moveTo>
                      <a:pt x="0" y="0"/>
                    </a:moveTo>
                    <a:lnTo>
                      <a:pt x="0" y="473"/>
                    </a:lnTo>
                    <a:lnTo>
                      <a:pt x="4908" y="473"/>
                    </a:lnTo>
                    <a:lnTo>
                      <a:pt x="4908" y="0"/>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8" name="Google Shape;338;p4"/>
            <p:cNvSpPr/>
            <p:nvPr/>
          </p:nvSpPr>
          <p:spPr>
            <a:xfrm>
              <a:off x="1985631" y="2844368"/>
              <a:ext cx="334808" cy="277887"/>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644"/>
        </a:solidFill>
      </p:bgPr>
    </p:bg>
    <p:spTree>
      <p:nvGrpSpPr>
        <p:cNvPr id="811" name="Shape 811"/>
        <p:cNvGrpSpPr/>
        <p:nvPr/>
      </p:nvGrpSpPr>
      <p:grpSpPr>
        <a:xfrm>
          <a:off x="0" y="0"/>
          <a:ext cx="0" cy="0"/>
          <a:chOff x="0" y="0"/>
          <a:chExt cx="0" cy="0"/>
        </a:xfrm>
      </p:grpSpPr>
      <p:sp>
        <p:nvSpPr>
          <p:cNvPr id="812" name="Google Shape;812;p21"/>
          <p:cNvSpPr txBox="1"/>
          <p:nvPr>
            <p:ph type="ctrTitle"/>
          </p:nvPr>
        </p:nvSpPr>
        <p:spPr>
          <a:xfrm>
            <a:off x="1187450" y="415925"/>
            <a:ext cx="6769100" cy="65405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F3F3F3"/>
              </a:buClr>
              <a:buSzPts val="2800"/>
              <a:buFont typeface="Palanquin Dark"/>
              <a:buNone/>
            </a:pPr>
            <a:r>
              <a:rPr lang="en">
                <a:solidFill>
                  <a:srgbClr val="F3F3F3"/>
                </a:solidFill>
                <a:latin typeface="Anton"/>
                <a:ea typeface="Anton"/>
                <a:cs typeface="Anton"/>
                <a:sym typeface="Anton"/>
              </a:rPr>
              <a:t>AREAS </a:t>
            </a:r>
            <a:r>
              <a:rPr lang="en">
                <a:solidFill>
                  <a:schemeClr val="accent1"/>
                </a:solidFill>
                <a:latin typeface="Anton"/>
                <a:ea typeface="Anton"/>
                <a:cs typeface="Anton"/>
                <a:sym typeface="Anton"/>
              </a:rPr>
              <a:t>PROTEGIDAS</a:t>
            </a:r>
            <a:endParaRPr/>
          </a:p>
        </p:txBody>
      </p:sp>
      <p:sp>
        <p:nvSpPr>
          <p:cNvPr id="813" name="Google Shape;813;p21"/>
          <p:cNvSpPr/>
          <p:nvPr/>
        </p:nvSpPr>
        <p:spPr>
          <a:xfrm>
            <a:off x="712788" y="1006475"/>
            <a:ext cx="7718425" cy="3451225"/>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21"/>
          <p:cNvSpPr txBox="1"/>
          <p:nvPr>
            <p:ph idx="4294967295" type="body"/>
          </p:nvPr>
        </p:nvSpPr>
        <p:spPr>
          <a:xfrm>
            <a:off x="952500" y="1150938"/>
            <a:ext cx="7099300" cy="3119437"/>
          </a:xfrm>
          <a:prstGeom prst="rect">
            <a:avLst/>
          </a:prstGeom>
          <a:noFill/>
          <a:ln>
            <a:noFill/>
          </a:ln>
        </p:spPr>
        <p:txBody>
          <a:bodyPr anchorCtr="0" anchor="ctr" bIns="0" lIns="91425" spcFirstLastPara="1" rIns="91425" wrap="square" tIns="274300">
            <a:noAutofit/>
          </a:bodyPr>
          <a:lstStyle/>
          <a:p>
            <a:pPr indent="0" lvl="0" marL="0" rtl="0" algn="just">
              <a:lnSpc>
                <a:spcPct val="100000"/>
              </a:lnSpc>
              <a:spcBef>
                <a:spcPts val="0"/>
              </a:spcBef>
              <a:spcAft>
                <a:spcPts val="0"/>
              </a:spcAft>
              <a:buClr>
                <a:schemeClr val="accent5"/>
              </a:buClr>
              <a:buSzPts val="1800"/>
              <a:buFont typeface="Arvo"/>
              <a:buNone/>
            </a:pPr>
            <a:r>
              <a:rPr b="1" lang="en" sz="1200">
                <a:solidFill>
                  <a:schemeClr val="dk1"/>
                </a:solidFill>
                <a:latin typeface="Arvo"/>
                <a:ea typeface="Arvo"/>
                <a:cs typeface="Arvo"/>
                <a:sym typeface="Arvo"/>
              </a:rPr>
              <a:t>Desde inicios del siglo XX existía en el Uruguay gestión de áreas protegidas Ministerio de Ganadería, Agricultura y Pesca (MGAP), Ministerio de Defensa Nacional (MDN) y algunas Intendencias Departamentales.</a:t>
            </a:r>
            <a:endParaRPr b="1" sz="1000">
              <a:solidFill>
                <a:schemeClr val="dk1"/>
              </a:solidFill>
              <a:latin typeface="Arvo"/>
              <a:ea typeface="Arvo"/>
              <a:cs typeface="Arvo"/>
              <a:sym typeface="Arvo"/>
            </a:endParaRPr>
          </a:p>
          <a:p>
            <a:pPr indent="0" lvl="0" marL="457200" rtl="0" algn="just">
              <a:lnSpc>
                <a:spcPct val="100000"/>
              </a:lnSpc>
              <a:spcBef>
                <a:spcPts val="0"/>
              </a:spcBef>
              <a:spcAft>
                <a:spcPts val="0"/>
              </a:spcAft>
              <a:buClr>
                <a:schemeClr val="accent5"/>
              </a:buClr>
              <a:buSzPts val="1800"/>
              <a:buFont typeface="Arvo"/>
              <a:buNone/>
            </a:pPr>
            <a:r>
              <a:rPr b="1" lang="en" sz="1200" u="sng">
                <a:solidFill>
                  <a:schemeClr val="dk1"/>
                </a:solidFill>
                <a:latin typeface="Arvo"/>
                <a:ea typeface="Arvo"/>
                <a:cs typeface="Arvo"/>
                <a:sym typeface="Arvo"/>
              </a:rPr>
              <a:t>LEY 17.234 - 2000</a:t>
            </a:r>
            <a:endParaRPr b="1" sz="1000">
              <a:solidFill>
                <a:schemeClr val="dk1"/>
              </a:solidFill>
              <a:latin typeface="Arvo"/>
              <a:ea typeface="Arvo"/>
              <a:cs typeface="Arvo"/>
              <a:sym typeface="Arvo"/>
            </a:endParaRPr>
          </a:p>
          <a:p>
            <a:pPr indent="0" lvl="0" marL="0" rtl="0" algn="just">
              <a:lnSpc>
                <a:spcPct val="100000"/>
              </a:lnSpc>
              <a:spcBef>
                <a:spcPts val="0"/>
              </a:spcBef>
              <a:spcAft>
                <a:spcPts val="0"/>
              </a:spcAft>
              <a:buClr>
                <a:schemeClr val="accent5"/>
              </a:buClr>
              <a:buSzPts val="1800"/>
              <a:buFont typeface="Arvo"/>
              <a:buNone/>
            </a:pPr>
            <a:r>
              <a:rPr b="1" lang="en" sz="1200">
                <a:solidFill>
                  <a:schemeClr val="dk1"/>
                </a:solidFill>
                <a:latin typeface="Arvo"/>
                <a:ea typeface="Arvo"/>
                <a:cs typeface="Arvo"/>
                <a:sym typeface="Arvo"/>
              </a:rPr>
              <a:t>Declara de “interés general” la creación de un SNAP enmarcada en el Convenio de Diversidad Biológica ratificado por Uruguay en 1993 y la Ley General de Protección Ambiental (Nº 17.283).</a:t>
            </a:r>
            <a:endParaRPr b="1" sz="1000">
              <a:solidFill>
                <a:schemeClr val="dk1"/>
              </a:solidFill>
              <a:latin typeface="Arvo"/>
              <a:ea typeface="Arvo"/>
              <a:cs typeface="Arvo"/>
              <a:sym typeface="Arvo"/>
            </a:endParaRPr>
          </a:p>
          <a:p>
            <a:pPr indent="0" lvl="0" marL="457200" rtl="0" algn="just">
              <a:lnSpc>
                <a:spcPct val="100000"/>
              </a:lnSpc>
              <a:spcBef>
                <a:spcPts val="0"/>
              </a:spcBef>
              <a:spcAft>
                <a:spcPts val="0"/>
              </a:spcAft>
              <a:buClr>
                <a:schemeClr val="accent5"/>
              </a:buClr>
              <a:buSzPts val="1800"/>
              <a:buFont typeface="Arvo"/>
              <a:buNone/>
            </a:pPr>
            <a:r>
              <a:rPr b="1" lang="en" sz="1200">
                <a:solidFill>
                  <a:schemeClr val="dk1"/>
                </a:solidFill>
                <a:latin typeface="Arvo"/>
                <a:ea typeface="Arvo"/>
                <a:cs typeface="Arvo"/>
                <a:sym typeface="Arvo"/>
              </a:rPr>
              <a:t>-Estipula dos posibles mecanismos para la incorporación de padrones privados al Sistema: (a) el propietario del padrón manifiesta su expresa voluntad (por ejemplo, firmando un acuerdo), (b) el Estado expropia el padrón mediante un procedimiento legalmente definido. </a:t>
            </a:r>
            <a:endParaRPr b="1" sz="1000">
              <a:solidFill>
                <a:schemeClr val="dk1"/>
              </a:solidFill>
              <a:latin typeface="Arvo"/>
              <a:ea typeface="Arvo"/>
              <a:cs typeface="Arvo"/>
              <a:sym typeface="Arvo"/>
            </a:endParaRPr>
          </a:p>
          <a:p>
            <a:pPr indent="0" lvl="0" marL="457200" rtl="0" algn="just">
              <a:lnSpc>
                <a:spcPct val="100000"/>
              </a:lnSpc>
              <a:spcBef>
                <a:spcPts val="0"/>
              </a:spcBef>
              <a:spcAft>
                <a:spcPts val="0"/>
              </a:spcAft>
              <a:buClr>
                <a:schemeClr val="accent5"/>
              </a:buClr>
              <a:buSzPts val="1800"/>
              <a:buFont typeface="Arvo"/>
              <a:buNone/>
            </a:pPr>
            <a:r>
              <a:rPr b="1" lang="en" sz="1200" u="sng">
                <a:solidFill>
                  <a:schemeClr val="dk1"/>
                </a:solidFill>
                <a:latin typeface="Arvo"/>
                <a:ea typeface="Arvo"/>
                <a:cs typeface="Arvo"/>
                <a:sym typeface="Arvo"/>
              </a:rPr>
              <a:t>Decreto 52/005</a:t>
            </a:r>
            <a:endParaRPr b="1" sz="1200" u="sng">
              <a:solidFill>
                <a:schemeClr val="dk1"/>
              </a:solidFill>
              <a:latin typeface="Arvo"/>
              <a:ea typeface="Arvo"/>
              <a:cs typeface="Arvo"/>
              <a:sym typeface="Arvo"/>
            </a:endParaRPr>
          </a:p>
          <a:p>
            <a:pPr indent="0" lvl="0" marL="457200" rtl="0" algn="just">
              <a:lnSpc>
                <a:spcPct val="100000"/>
              </a:lnSpc>
              <a:spcBef>
                <a:spcPts val="0"/>
              </a:spcBef>
              <a:spcAft>
                <a:spcPts val="0"/>
              </a:spcAft>
              <a:buClr>
                <a:schemeClr val="accent5"/>
              </a:buClr>
              <a:buSzPts val="1800"/>
              <a:buFont typeface="Arvo"/>
              <a:buNone/>
            </a:pPr>
            <a:r>
              <a:rPr b="1" lang="en" sz="1200">
                <a:solidFill>
                  <a:schemeClr val="dk1"/>
                </a:solidFill>
                <a:latin typeface="Arvo"/>
                <a:ea typeface="Arvo"/>
                <a:cs typeface="Arvo"/>
                <a:sym typeface="Arvo"/>
              </a:rPr>
              <a:t>Reglamentación de la LEY 17.234 que crea el SISTEMA NACIONAL DE ÁREAS NATURALES PROTEGIDAS</a:t>
            </a:r>
            <a:endParaRPr b="1" sz="1200">
              <a:solidFill>
                <a:schemeClr val="dk1"/>
              </a:solidFill>
              <a:latin typeface="Arvo"/>
              <a:ea typeface="Arvo"/>
              <a:cs typeface="Arvo"/>
              <a:sym typeface="Arvo"/>
            </a:endParaRPr>
          </a:p>
          <a:p>
            <a:pPr indent="0" lvl="0" marL="165100" rtl="0" algn="just">
              <a:lnSpc>
                <a:spcPct val="100000"/>
              </a:lnSpc>
              <a:spcBef>
                <a:spcPts val="0"/>
              </a:spcBef>
              <a:spcAft>
                <a:spcPts val="0"/>
              </a:spcAft>
              <a:buClr>
                <a:schemeClr val="dk1"/>
              </a:buClr>
              <a:buSzPts val="1000"/>
              <a:buFont typeface="Arvo"/>
              <a:buNone/>
            </a:pPr>
            <a:r>
              <a:t/>
            </a:r>
            <a:endParaRPr b="1" sz="1000">
              <a:solidFill>
                <a:schemeClr val="dk1"/>
              </a:solidFill>
              <a:latin typeface="Arvo"/>
              <a:ea typeface="Arvo"/>
              <a:cs typeface="Arvo"/>
              <a:sym typeface="Arv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8" name="Shape 818"/>
        <p:cNvGrpSpPr/>
        <p:nvPr/>
      </p:nvGrpSpPr>
      <p:grpSpPr>
        <a:xfrm>
          <a:off x="0" y="0"/>
          <a:ext cx="0" cy="0"/>
          <a:chOff x="0" y="0"/>
          <a:chExt cx="0" cy="0"/>
        </a:xfrm>
      </p:grpSpPr>
      <p:pic>
        <p:nvPicPr>
          <p:cNvPr id="819" name="Google Shape;819;p23"/>
          <p:cNvPicPr preferRelativeResize="0"/>
          <p:nvPr/>
        </p:nvPicPr>
        <p:blipFill rotWithShape="1">
          <a:blip r:embed="rId3">
            <a:alphaModFix/>
          </a:blip>
          <a:srcRect b="0" l="0" r="0" t="0"/>
          <a:stretch/>
        </p:blipFill>
        <p:spPr>
          <a:xfrm>
            <a:off x="64300" y="174350"/>
            <a:ext cx="9015399" cy="4697150"/>
          </a:xfrm>
          <a:prstGeom prst="rect">
            <a:avLst/>
          </a:prstGeom>
          <a:noFill/>
          <a:ln>
            <a:noFill/>
          </a:ln>
        </p:spPr>
      </p:pic>
      <p:sp>
        <p:nvSpPr>
          <p:cNvPr id="820" name="Google Shape;820;p23"/>
          <p:cNvSpPr txBox="1"/>
          <p:nvPr/>
        </p:nvSpPr>
        <p:spPr>
          <a:xfrm>
            <a:off x="3639700" y="4859300"/>
            <a:ext cx="6069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Fuente: https://www.gub.uy/ministerio-ambiente/politicas-y-gestion/tabla-superficies-del-snap</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g244f8ebce67_1_0"/>
          <p:cNvPicPr preferRelativeResize="0"/>
          <p:nvPr/>
        </p:nvPicPr>
        <p:blipFill>
          <a:blip r:embed="rId3">
            <a:alphaModFix/>
          </a:blip>
          <a:stretch>
            <a:fillRect/>
          </a:stretch>
        </p:blipFill>
        <p:spPr>
          <a:xfrm>
            <a:off x="1563500" y="152400"/>
            <a:ext cx="4766184" cy="4838699"/>
          </a:xfrm>
          <a:prstGeom prst="rect">
            <a:avLst/>
          </a:prstGeom>
          <a:noFill/>
          <a:ln>
            <a:noFill/>
          </a:ln>
        </p:spPr>
      </p:pic>
      <p:pic>
        <p:nvPicPr>
          <p:cNvPr id="826" name="Google Shape;826;g244f8ebce67_1_0"/>
          <p:cNvPicPr preferRelativeResize="0"/>
          <p:nvPr/>
        </p:nvPicPr>
        <p:blipFill>
          <a:blip r:embed="rId4">
            <a:alphaModFix/>
          </a:blip>
          <a:stretch>
            <a:fillRect/>
          </a:stretch>
        </p:blipFill>
        <p:spPr>
          <a:xfrm>
            <a:off x="6329675" y="3993300"/>
            <a:ext cx="2189975" cy="997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id="831" name="Google Shape;831;g244f8ebce67_1_6"/>
          <p:cNvPicPr preferRelativeResize="0"/>
          <p:nvPr/>
        </p:nvPicPr>
        <p:blipFill rotWithShape="1">
          <a:blip r:embed="rId3">
            <a:alphaModFix/>
          </a:blip>
          <a:srcRect b="0" l="0" r="0" t="0"/>
          <a:stretch/>
        </p:blipFill>
        <p:spPr>
          <a:xfrm>
            <a:off x="112625" y="58750"/>
            <a:ext cx="1782725" cy="2066050"/>
          </a:xfrm>
          <a:prstGeom prst="rect">
            <a:avLst/>
          </a:prstGeom>
          <a:noFill/>
          <a:ln>
            <a:noFill/>
          </a:ln>
        </p:spPr>
      </p:pic>
      <p:sp>
        <p:nvSpPr>
          <p:cNvPr id="832" name="Google Shape;832;g244f8ebce67_1_6"/>
          <p:cNvSpPr txBox="1"/>
          <p:nvPr/>
        </p:nvSpPr>
        <p:spPr>
          <a:xfrm>
            <a:off x="1885200" y="196150"/>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-VALLE DEL LUNAREJO (Rivera).</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29.286 hectáreas.</a:t>
            </a:r>
            <a:endParaRPr b="0" i="0" sz="1100" u="none" cap="none" strike="noStrike">
              <a:solidFill>
                <a:srgbClr val="000000"/>
              </a:solidFill>
              <a:latin typeface="Arvo"/>
              <a:ea typeface="Arvo"/>
              <a:cs typeface="Arvo"/>
              <a:sym typeface="Arvo"/>
            </a:endParaRPr>
          </a:p>
        </p:txBody>
      </p:sp>
      <p:pic>
        <p:nvPicPr>
          <p:cNvPr id="833" name="Google Shape;833;g244f8ebce67_1_6"/>
          <p:cNvPicPr preferRelativeResize="0"/>
          <p:nvPr/>
        </p:nvPicPr>
        <p:blipFill rotWithShape="1">
          <a:blip r:embed="rId4">
            <a:alphaModFix/>
          </a:blip>
          <a:srcRect b="0" l="0" r="0" t="0"/>
          <a:stretch/>
        </p:blipFill>
        <p:spPr>
          <a:xfrm>
            <a:off x="91788" y="2394750"/>
            <a:ext cx="1858800" cy="2212250"/>
          </a:xfrm>
          <a:prstGeom prst="rect">
            <a:avLst/>
          </a:prstGeom>
          <a:noFill/>
          <a:ln>
            <a:noFill/>
          </a:ln>
        </p:spPr>
      </p:pic>
      <p:sp>
        <p:nvSpPr>
          <p:cNvPr id="834" name="Google Shape;834;g244f8ebce67_1_6"/>
          <p:cNvSpPr txBox="1"/>
          <p:nvPr/>
        </p:nvSpPr>
        <p:spPr>
          <a:xfrm>
            <a:off x="1950600" y="2394750"/>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-CABO POLONIO (Rocha).</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25.829 hectáreas</a:t>
            </a:r>
            <a:endParaRPr b="0" i="0" sz="1100" u="none" cap="none" strike="noStrike">
              <a:solidFill>
                <a:srgbClr val="000000"/>
              </a:solidFill>
              <a:latin typeface="Arvo"/>
              <a:ea typeface="Arvo"/>
              <a:cs typeface="Arvo"/>
              <a:sym typeface="Arvo"/>
            </a:endParaRPr>
          </a:p>
        </p:txBody>
      </p:sp>
      <p:pic>
        <p:nvPicPr>
          <p:cNvPr id="835" name="Google Shape;835;g244f8ebce67_1_6"/>
          <p:cNvPicPr preferRelativeResize="0"/>
          <p:nvPr/>
        </p:nvPicPr>
        <p:blipFill rotWithShape="1">
          <a:blip r:embed="rId5">
            <a:alphaModFix/>
          </a:blip>
          <a:srcRect b="0" l="0" r="0" t="0"/>
          <a:stretch/>
        </p:blipFill>
        <p:spPr>
          <a:xfrm>
            <a:off x="4440087" y="91275"/>
            <a:ext cx="1748251" cy="2040920"/>
          </a:xfrm>
          <a:prstGeom prst="rect">
            <a:avLst/>
          </a:prstGeom>
          <a:noFill/>
          <a:ln>
            <a:noFill/>
          </a:ln>
        </p:spPr>
      </p:pic>
      <p:sp>
        <p:nvSpPr>
          <p:cNvPr id="836" name="Google Shape;836;g244f8ebce67_1_6"/>
          <p:cNvSpPr txBox="1"/>
          <p:nvPr/>
        </p:nvSpPr>
        <p:spPr>
          <a:xfrm>
            <a:off x="6290975" y="196150"/>
            <a:ext cx="30000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-QUEBRADA DE LOS CUERVOS Y SIERRAS DEL YERBAL (Treinta y Tres).</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19.192, zona adyacente: 3.894 hectáreas.</a:t>
            </a:r>
            <a:endParaRPr b="0" i="0" sz="1100" u="none" cap="none" strike="noStrike">
              <a:solidFill>
                <a:srgbClr val="000000"/>
              </a:solidFill>
              <a:latin typeface="Arvo"/>
              <a:ea typeface="Arvo"/>
              <a:cs typeface="Arvo"/>
              <a:sym typeface="Arvo"/>
            </a:endParaRPr>
          </a:p>
        </p:txBody>
      </p:sp>
      <p:pic>
        <p:nvPicPr>
          <p:cNvPr id="837" name="Google Shape;837;g244f8ebce67_1_6"/>
          <p:cNvPicPr preferRelativeResize="0"/>
          <p:nvPr/>
        </p:nvPicPr>
        <p:blipFill rotWithShape="1">
          <a:blip r:embed="rId6">
            <a:alphaModFix/>
          </a:blip>
          <a:srcRect b="0" l="0" r="0" t="0"/>
          <a:stretch/>
        </p:blipFill>
        <p:spPr>
          <a:xfrm>
            <a:off x="4422850" y="2310100"/>
            <a:ext cx="1782725" cy="2059700"/>
          </a:xfrm>
          <a:prstGeom prst="rect">
            <a:avLst/>
          </a:prstGeom>
          <a:noFill/>
          <a:ln>
            <a:noFill/>
          </a:ln>
        </p:spPr>
      </p:pic>
      <p:sp>
        <p:nvSpPr>
          <p:cNvPr id="838" name="Google Shape;838;g244f8ebce67_1_6"/>
          <p:cNvSpPr txBox="1"/>
          <p:nvPr/>
        </p:nvSpPr>
        <p:spPr>
          <a:xfrm>
            <a:off x="6290975" y="2394750"/>
            <a:ext cx="300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-ESTEROS DE FARRAPOS E ISLAS DEL RÍO URUGUAY (Río Negro).</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16.810 hectáreas.</a:t>
            </a:r>
            <a:endParaRPr b="0" i="0" sz="1100" u="none" cap="none" strike="noStrike">
              <a:solidFill>
                <a:srgbClr val="000000"/>
              </a:solidFill>
              <a:latin typeface="Arvo"/>
              <a:ea typeface="Arvo"/>
              <a:cs typeface="Arvo"/>
              <a:sym typeface="Arv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g244f8ebce67_1_22"/>
          <p:cNvPicPr preferRelativeResize="0"/>
          <p:nvPr/>
        </p:nvPicPr>
        <p:blipFill rotWithShape="1">
          <a:blip r:embed="rId3">
            <a:alphaModFix/>
          </a:blip>
          <a:srcRect b="0" l="0" r="0" t="0"/>
          <a:stretch/>
        </p:blipFill>
        <p:spPr>
          <a:xfrm>
            <a:off x="152400" y="152400"/>
            <a:ext cx="1689225" cy="1970775"/>
          </a:xfrm>
          <a:prstGeom prst="rect">
            <a:avLst/>
          </a:prstGeom>
          <a:noFill/>
          <a:ln>
            <a:noFill/>
          </a:ln>
        </p:spPr>
      </p:pic>
      <p:sp>
        <p:nvSpPr>
          <p:cNvPr id="844" name="Google Shape;844;g244f8ebce67_1_22"/>
          <p:cNvSpPr txBox="1"/>
          <p:nvPr/>
        </p:nvSpPr>
        <p:spPr>
          <a:xfrm>
            <a:off x="1939725" y="152400"/>
            <a:ext cx="300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-LOCALIDAD RUPESTRE DEL CHAMANGÁ (Flores)</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12.172 hectáreas</a:t>
            </a:r>
            <a:endParaRPr b="0" i="0" sz="1100" u="none" cap="none" strike="noStrike">
              <a:solidFill>
                <a:srgbClr val="000000"/>
              </a:solidFill>
              <a:latin typeface="Arvo"/>
              <a:ea typeface="Arvo"/>
              <a:cs typeface="Arvo"/>
              <a:sym typeface="Arvo"/>
            </a:endParaRPr>
          </a:p>
        </p:txBody>
      </p:sp>
      <p:pic>
        <p:nvPicPr>
          <p:cNvPr id="845" name="Google Shape;845;g244f8ebce67_1_22"/>
          <p:cNvPicPr preferRelativeResize="0"/>
          <p:nvPr/>
        </p:nvPicPr>
        <p:blipFill rotWithShape="1">
          <a:blip r:embed="rId4">
            <a:alphaModFix/>
          </a:blip>
          <a:srcRect b="0" l="0" r="0" t="0"/>
          <a:stretch/>
        </p:blipFill>
        <p:spPr>
          <a:xfrm>
            <a:off x="152400" y="2648025"/>
            <a:ext cx="1819175" cy="2118325"/>
          </a:xfrm>
          <a:prstGeom prst="rect">
            <a:avLst/>
          </a:prstGeom>
          <a:noFill/>
          <a:ln>
            <a:noFill/>
          </a:ln>
        </p:spPr>
      </p:pic>
      <p:sp>
        <p:nvSpPr>
          <p:cNvPr id="846" name="Google Shape;846;g244f8ebce67_1_22"/>
          <p:cNvSpPr txBox="1"/>
          <p:nvPr/>
        </p:nvSpPr>
        <p:spPr>
          <a:xfrm>
            <a:off x="2048675" y="2746100"/>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-SAN MIGUEL (Rocha)</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1.542 hectáreas.</a:t>
            </a:r>
            <a:endParaRPr b="0" i="0" sz="1100" u="none" cap="none" strike="noStrike">
              <a:solidFill>
                <a:srgbClr val="000000"/>
              </a:solidFill>
              <a:latin typeface="Arvo"/>
              <a:ea typeface="Arvo"/>
              <a:cs typeface="Arvo"/>
              <a:sym typeface="Arvo"/>
            </a:endParaRPr>
          </a:p>
        </p:txBody>
      </p:sp>
      <p:pic>
        <p:nvPicPr>
          <p:cNvPr id="847" name="Google Shape;847;g244f8ebce67_1_22"/>
          <p:cNvPicPr preferRelativeResize="0"/>
          <p:nvPr/>
        </p:nvPicPr>
        <p:blipFill rotWithShape="1">
          <a:blip r:embed="rId5">
            <a:alphaModFix/>
          </a:blip>
          <a:srcRect b="0" l="0" r="0" t="0"/>
          <a:stretch/>
        </p:blipFill>
        <p:spPr>
          <a:xfrm>
            <a:off x="4456719" y="78625"/>
            <a:ext cx="1756080" cy="2118325"/>
          </a:xfrm>
          <a:prstGeom prst="rect">
            <a:avLst/>
          </a:prstGeom>
          <a:noFill/>
          <a:ln>
            <a:noFill/>
          </a:ln>
        </p:spPr>
      </p:pic>
      <p:sp>
        <p:nvSpPr>
          <p:cNvPr id="848" name="Google Shape;848;g244f8ebce67_1_22"/>
          <p:cNvSpPr txBox="1"/>
          <p:nvPr/>
        </p:nvSpPr>
        <p:spPr>
          <a:xfrm>
            <a:off x="6429375" y="152400"/>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-LAGUNA DE ROCHA (Rocha).</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34.295 hectáreas</a:t>
            </a:r>
            <a:endParaRPr b="0" i="0" sz="1100" u="none" cap="none" strike="noStrike">
              <a:solidFill>
                <a:srgbClr val="000000"/>
              </a:solidFill>
              <a:latin typeface="Arvo"/>
              <a:ea typeface="Arvo"/>
              <a:cs typeface="Arvo"/>
              <a:sym typeface="Arvo"/>
            </a:endParaRPr>
          </a:p>
        </p:txBody>
      </p:sp>
      <p:pic>
        <p:nvPicPr>
          <p:cNvPr id="849" name="Google Shape;849;g244f8ebce67_1_22"/>
          <p:cNvPicPr preferRelativeResize="0"/>
          <p:nvPr/>
        </p:nvPicPr>
        <p:blipFill rotWithShape="1">
          <a:blip r:embed="rId6">
            <a:alphaModFix/>
          </a:blip>
          <a:srcRect b="0" l="0" r="0" t="0"/>
          <a:stretch/>
        </p:blipFill>
        <p:spPr>
          <a:xfrm>
            <a:off x="4290711" y="2590237"/>
            <a:ext cx="1922089" cy="2233900"/>
          </a:xfrm>
          <a:prstGeom prst="rect">
            <a:avLst/>
          </a:prstGeom>
          <a:noFill/>
          <a:ln>
            <a:noFill/>
          </a:ln>
        </p:spPr>
      </p:pic>
      <p:sp>
        <p:nvSpPr>
          <p:cNvPr id="850" name="Google Shape;850;g244f8ebce67_1_22"/>
          <p:cNvSpPr txBox="1"/>
          <p:nvPr/>
        </p:nvSpPr>
        <p:spPr>
          <a:xfrm>
            <a:off x="6287725" y="2746100"/>
            <a:ext cx="300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-CERRO VERDE E ISLAS DE LA CORONILLA (Rocha)</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8.968 hectáreas.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id="855" name="Google Shape;855;g244f8ebce67_1_38"/>
          <p:cNvPicPr preferRelativeResize="0"/>
          <p:nvPr/>
        </p:nvPicPr>
        <p:blipFill rotWithShape="1">
          <a:blip r:embed="rId3">
            <a:alphaModFix/>
          </a:blip>
          <a:srcRect b="0" l="0" r="0" t="0"/>
          <a:stretch/>
        </p:blipFill>
        <p:spPr>
          <a:xfrm>
            <a:off x="152400" y="152400"/>
            <a:ext cx="1852700" cy="2204000"/>
          </a:xfrm>
          <a:prstGeom prst="rect">
            <a:avLst/>
          </a:prstGeom>
          <a:noFill/>
          <a:ln>
            <a:noFill/>
          </a:ln>
        </p:spPr>
      </p:pic>
      <p:sp>
        <p:nvSpPr>
          <p:cNvPr id="856" name="Google Shape;856;g244f8ebce67_1_38"/>
          <p:cNvSpPr txBox="1"/>
          <p:nvPr/>
        </p:nvSpPr>
        <p:spPr>
          <a:xfrm>
            <a:off x="2005100" y="152400"/>
            <a:ext cx="30000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-RINCÓN DE FRANQUÍA  (Artigas).</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1.229 hectáreas</a:t>
            </a:r>
            <a:endParaRPr b="0" i="0" sz="1100" u="none" cap="none" strike="noStrike">
              <a:solidFill>
                <a:srgbClr val="000000"/>
              </a:solidFill>
              <a:latin typeface="Arvo"/>
              <a:ea typeface="Arvo"/>
              <a:cs typeface="Arvo"/>
              <a:sym typeface="Arvo"/>
            </a:endParaRPr>
          </a:p>
        </p:txBody>
      </p:sp>
      <p:pic>
        <p:nvPicPr>
          <p:cNvPr id="857" name="Google Shape;857;g244f8ebce67_1_38"/>
          <p:cNvPicPr preferRelativeResize="0"/>
          <p:nvPr/>
        </p:nvPicPr>
        <p:blipFill rotWithShape="1">
          <a:blip r:embed="rId4">
            <a:alphaModFix/>
          </a:blip>
          <a:srcRect b="0" l="0" r="0" t="0"/>
          <a:stretch/>
        </p:blipFill>
        <p:spPr>
          <a:xfrm>
            <a:off x="97925" y="2604250"/>
            <a:ext cx="1852700" cy="2190704"/>
          </a:xfrm>
          <a:prstGeom prst="rect">
            <a:avLst/>
          </a:prstGeom>
          <a:noFill/>
          <a:ln>
            <a:noFill/>
          </a:ln>
        </p:spPr>
      </p:pic>
      <p:sp>
        <p:nvSpPr>
          <p:cNvPr id="858" name="Google Shape;858;g244f8ebce67_1_38"/>
          <p:cNvSpPr txBox="1"/>
          <p:nvPr/>
        </p:nvSpPr>
        <p:spPr>
          <a:xfrm>
            <a:off x="2070475" y="2767900"/>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-GRUTAS DEL PALACIO (Flores)</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17 hectáreas.</a:t>
            </a:r>
            <a:endParaRPr b="0" i="0" sz="1100" u="none" cap="none" strike="noStrike">
              <a:solidFill>
                <a:srgbClr val="000000"/>
              </a:solidFill>
              <a:latin typeface="Arvo"/>
              <a:ea typeface="Arvo"/>
              <a:cs typeface="Arvo"/>
              <a:sym typeface="Arvo"/>
            </a:endParaRPr>
          </a:p>
        </p:txBody>
      </p:sp>
      <p:pic>
        <p:nvPicPr>
          <p:cNvPr id="859" name="Google Shape;859;g244f8ebce67_1_38"/>
          <p:cNvPicPr preferRelativeResize="0"/>
          <p:nvPr/>
        </p:nvPicPr>
        <p:blipFill rotWithShape="1">
          <a:blip r:embed="rId5">
            <a:alphaModFix/>
          </a:blip>
          <a:srcRect b="0" l="0" r="0" t="0"/>
          <a:stretch/>
        </p:blipFill>
        <p:spPr>
          <a:xfrm>
            <a:off x="4588900" y="87000"/>
            <a:ext cx="1852700" cy="2212365"/>
          </a:xfrm>
          <a:prstGeom prst="rect">
            <a:avLst/>
          </a:prstGeom>
          <a:noFill/>
          <a:ln>
            <a:noFill/>
          </a:ln>
        </p:spPr>
      </p:pic>
      <p:sp>
        <p:nvSpPr>
          <p:cNvPr id="860" name="Google Shape;860;g244f8ebce67_1_38"/>
          <p:cNvSpPr txBox="1"/>
          <p:nvPr/>
        </p:nvSpPr>
        <p:spPr>
          <a:xfrm>
            <a:off x="6560125" y="22882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-LAGUNA GARZÓN (Maldonado).</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36.928 hectáreas </a:t>
            </a:r>
            <a:endParaRPr b="0" i="0" sz="1400" u="none" cap="none" strike="noStrike">
              <a:solidFill>
                <a:srgbClr val="000000"/>
              </a:solidFill>
              <a:latin typeface="Arial"/>
              <a:ea typeface="Arial"/>
              <a:cs typeface="Arial"/>
              <a:sym typeface="Arial"/>
            </a:endParaRPr>
          </a:p>
        </p:txBody>
      </p:sp>
      <p:pic>
        <p:nvPicPr>
          <p:cNvPr id="861" name="Google Shape;861;g244f8ebce67_1_38"/>
          <p:cNvPicPr preferRelativeResize="0"/>
          <p:nvPr/>
        </p:nvPicPr>
        <p:blipFill rotWithShape="1">
          <a:blip r:embed="rId6">
            <a:alphaModFix/>
          </a:blip>
          <a:srcRect b="0" l="0" r="0" t="0"/>
          <a:stretch/>
        </p:blipFill>
        <p:spPr>
          <a:xfrm>
            <a:off x="4588900" y="2680726"/>
            <a:ext cx="2028518" cy="2375600"/>
          </a:xfrm>
          <a:prstGeom prst="rect">
            <a:avLst/>
          </a:prstGeom>
          <a:noFill/>
          <a:ln>
            <a:noFill/>
          </a:ln>
        </p:spPr>
      </p:pic>
      <p:sp>
        <p:nvSpPr>
          <p:cNvPr id="862" name="Google Shape;862;g244f8ebce67_1_38"/>
          <p:cNvSpPr txBox="1"/>
          <p:nvPr/>
        </p:nvSpPr>
        <p:spPr>
          <a:xfrm>
            <a:off x="6734500" y="2767900"/>
            <a:ext cx="30000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-MONTES DEL QUEGUAY</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 (Paysandú)</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19.969 hectáreas, zona adyacente: 23.441 hectáreas</a:t>
            </a:r>
            <a:endParaRPr b="0" i="0" sz="1100" u="none" cap="none" strike="noStrike">
              <a:solidFill>
                <a:srgbClr val="000000"/>
              </a:solidFill>
              <a:latin typeface="Arvo"/>
              <a:ea typeface="Arvo"/>
              <a:cs typeface="Arvo"/>
              <a:sym typeface="Arv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g244f8ebce67_1_54"/>
          <p:cNvPicPr preferRelativeResize="0"/>
          <p:nvPr/>
        </p:nvPicPr>
        <p:blipFill rotWithShape="1">
          <a:blip r:embed="rId3">
            <a:alphaModFix/>
          </a:blip>
          <a:srcRect b="0" l="0" r="0" t="0"/>
          <a:stretch/>
        </p:blipFill>
        <p:spPr>
          <a:xfrm>
            <a:off x="119875" y="152400"/>
            <a:ext cx="1983300" cy="2310901"/>
          </a:xfrm>
          <a:prstGeom prst="rect">
            <a:avLst/>
          </a:prstGeom>
          <a:noFill/>
          <a:ln>
            <a:noFill/>
          </a:ln>
        </p:spPr>
      </p:pic>
      <p:sp>
        <p:nvSpPr>
          <p:cNvPr id="868" name="Google Shape;868;g244f8ebce67_1_54"/>
          <p:cNvSpPr txBox="1"/>
          <p:nvPr/>
        </p:nvSpPr>
        <p:spPr>
          <a:xfrm>
            <a:off x="2168550" y="196150"/>
            <a:ext cx="3000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-HUMEDALES DE SANTA LUCÍA </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(Canelones, Montevideo, San José)</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86.517 hectáreas.</a:t>
            </a:r>
            <a:endParaRPr b="0" i="0" sz="1100" u="none" cap="none" strike="noStrike">
              <a:solidFill>
                <a:srgbClr val="000000"/>
              </a:solidFill>
              <a:latin typeface="Arvo"/>
              <a:ea typeface="Arvo"/>
              <a:cs typeface="Arvo"/>
              <a:sym typeface="Arvo"/>
            </a:endParaRPr>
          </a:p>
        </p:txBody>
      </p:sp>
      <p:pic>
        <p:nvPicPr>
          <p:cNvPr id="869" name="Google Shape;869;g244f8ebce67_1_54"/>
          <p:cNvPicPr preferRelativeResize="0"/>
          <p:nvPr/>
        </p:nvPicPr>
        <p:blipFill rotWithShape="1">
          <a:blip r:embed="rId4">
            <a:alphaModFix/>
          </a:blip>
          <a:srcRect b="0" l="0" r="0" t="0"/>
          <a:stretch/>
        </p:blipFill>
        <p:spPr>
          <a:xfrm>
            <a:off x="76275" y="2736227"/>
            <a:ext cx="1983300" cy="2287398"/>
          </a:xfrm>
          <a:prstGeom prst="rect">
            <a:avLst/>
          </a:prstGeom>
          <a:noFill/>
          <a:ln>
            <a:noFill/>
          </a:ln>
        </p:spPr>
      </p:pic>
      <p:sp>
        <p:nvSpPr>
          <p:cNvPr id="870" name="Google Shape;870;g244f8ebce67_1_54"/>
          <p:cNvSpPr txBox="1"/>
          <p:nvPr/>
        </p:nvSpPr>
        <p:spPr>
          <a:xfrm>
            <a:off x="2059575" y="2800600"/>
            <a:ext cx="30000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-ESTEROS Y ALGARROBALES DEL RÍO URUGUAY (Rio Negro).</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1.613, zona adyacente: 3.879 hectáreas.</a:t>
            </a:r>
            <a:endParaRPr b="0" i="0" sz="1100" u="none" cap="none" strike="noStrike">
              <a:solidFill>
                <a:srgbClr val="000000"/>
              </a:solidFill>
              <a:latin typeface="Arvo"/>
              <a:ea typeface="Arvo"/>
              <a:cs typeface="Arvo"/>
              <a:sym typeface="Arvo"/>
            </a:endParaRPr>
          </a:p>
        </p:txBody>
      </p:sp>
      <p:pic>
        <p:nvPicPr>
          <p:cNvPr id="871" name="Google Shape;871;g244f8ebce67_1_54"/>
          <p:cNvPicPr preferRelativeResize="0"/>
          <p:nvPr/>
        </p:nvPicPr>
        <p:blipFill rotWithShape="1">
          <a:blip r:embed="rId5">
            <a:alphaModFix/>
          </a:blip>
          <a:srcRect b="0" l="0" r="0" t="0"/>
          <a:stretch/>
        </p:blipFill>
        <p:spPr>
          <a:xfrm>
            <a:off x="4707625" y="152400"/>
            <a:ext cx="2093650" cy="2444925"/>
          </a:xfrm>
          <a:prstGeom prst="rect">
            <a:avLst/>
          </a:prstGeom>
          <a:noFill/>
          <a:ln>
            <a:noFill/>
          </a:ln>
        </p:spPr>
      </p:pic>
      <p:sp>
        <p:nvSpPr>
          <p:cNvPr id="872" name="Google Shape;872;g244f8ebce67_1_54"/>
          <p:cNvSpPr txBox="1"/>
          <p:nvPr/>
        </p:nvSpPr>
        <p:spPr>
          <a:xfrm>
            <a:off x="6876175" y="196150"/>
            <a:ext cx="22677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-ISLA DE FLORES (Montevideo</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 y Canelones)</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5.749 hectáreas.</a:t>
            </a:r>
            <a:endParaRPr b="0" i="0" sz="1100" u="none" cap="none" strike="noStrike">
              <a:solidFill>
                <a:srgbClr val="000000"/>
              </a:solidFill>
              <a:latin typeface="Arvo"/>
              <a:ea typeface="Arvo"/>
              <a:cs typeface="Arvo"/>
              <a:sym typeface="Arvo"/>
            </a:endParaRPr>
          </a:p>
        </p:txBody>
      </p:sp>
      <p:pic>
        <p:nvPicPr>
          <p:cNvPr id="873" name="Google Shape;873;g244f8ebce67_1_54"/>
          <p:cNvPicPr preferRelativeResize="0"/>
          <p:nvPr/>
        </p:nvPicPr>
        <p:blipFill rotWithShape="1">
          <a:blip r:embed="rId6">
            <a:alphaModFix/>
          </a:blip>
          <a:srcRect b="0" l="0" r="0" t="0"/>
          <a:stretch/>
        </p:blipFill>
        <p:spPr>
          <a:xfrm>
            <a:off x="4838250" y="2705413"/>
            <a:ext cx="2037926" cy="2349025"/>
          </a:xfrm>
          <a:prstGeom prst="rect">
            <a:avLst/>
          </a:prstGeom>
          <a:noFill/>
          <a:ln>
            <a:noFill/>
          </a:ln>
        </p:spPr>
      </p:pic>
      <p:sp>
        <p:nvSpPr>
          <p:cNvPr id="874" name="Google Shape;874;g244f8ebce67_1_54"/>
          <p:cNvSpPr txBox="1"/>
          <p:nvPr/>
        </p:nvSpPr>
        <p:spPr>
          <a:xfrm>
            <a:off x="6876175" y="2800600"/>
            <a:ext cx="30000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-PASO CENTURIÓN Y SIERRA </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DE RÍOS (Cerro Largo).</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25.836 hectáreas,</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 zona adyacente: 11.415 </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hectáreas.</a:t>
            </a:r>
            <a:endParaRPr b="0" i="0" sz="1100" u="none" cap="none" strike="noStrike">
              <a:solidFill>
                <a:srgbClr val="000000"/>
              </a:solidFill>
              <a:latin typeface="Arvo"/>
              <a:ea typeface="Arvo"/>
              <a:cs typeface="Arvo"/>
              <a:sym typeface="Arv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g244f8ebce67_1_70"/>
          <p:cNvPicPr preferRelativeResize="0"/>
          <p:nvPr/>
        </p:nvPicPr>
        <p:blipFill rotWithShape="1">
          <a:blip r:embed="rId3">
            <a:alphaModFix/>
          </a:blip>
          <a:srcRect b="0" l="0" r="0" t="0"/>
          <a:stretch/>
        </p:blipFill>
        <p:spPr>
          <a:xfrm>
            <a:off x="152400" y="152400"/>
            <a:ext cx="1830900" cy="2135375"/>
          </a:xfrm>
          <a:prstGeom prst="rect">
            <a:avLst/>
          </a:prstGeom>
          <a:noFill/>
          <a:ln>
            <a:noFill/>
          </a:ln>
        </p:spPr>
      </p:pic>
      <p:sp>
        <p:nvSpPr>
          <p:cNvPr id="880" name="Google Shape;880;g244f8ebce67_1_70"/>
          <p:cNvSpPr txBox="1"/>
          <p:nvPr/>
        </p:nvSpPr>
        <p:spPr>
          <a:xfrm>
            <a:off x="2081350" y="65375"/>
            <a:ext cx="3000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-LAGUNA DE CASTILLOS (Rocha).</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8.264 hectáreas.</a:t>
            </a:r>
            <a:endParaRPr b="0" i="0" sz="1100" u="none" cap="none" strike="noStrike">
              <a:solidFill>
                <a:srgbClr val="000000"/>
              </a:solidFill>
              <a:latin typeface="Arvo"/>
              <a:ea typeface="Arvo"/>
              <a:cs typeface="Arvo"/>
              <a:sym typeface="Arvo"/>
            </a:endParaRPr>
          </a:p>
        </p:txBody>
      </p:sp>
      <p:sp>
        <p:nvSpPr>
          <p:cNvPr id="881" name="Google Shape;881;g244f8ebce67_1_70"/>
          <p:cNvSpPr/>
          <p:nvPr/>
        </p:nvSpPr>
        <p:spPr>
          <a:xfrm>
            <a:off x="565200" y="2583725"/>
            <a:ext cx="8261700" cy="23310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chemeClr val="accent4"/>
                </a:solidFill>
                <a:latin typeface="Arvo"/>
                <a:ea typeface="Arvo"/>
                <a:cs typeface="Arvo"/>
                <a:sym typeface="Arvo"/>
              </a:rPr>
              <a:t>En todas estas áreas protegidas se encuentran personas viviendo, produciendo y usando esos espacios de forma especialmente cuidadosa para contribuir a la conservación de sus valores naturales y culturales a largo plazo. Personas aprendiendo y enseñando a usar y disfrutar el territorio bajo modalidades más amigables con el ambiente.</a:t>
            </a:r>
            <a:endParaRPr b="0" i="0" sz="1300" u="none" cap="none" strike="noStrike">
              <a:solidFill>
                <a:schemeClr val="accent4"/>
              </a:solidFill>
              <a:latin typeface="Arvo"/>
              <a:ea typeface="Arvo"/>
              <a:cs typeface="Arvo"/>
              <a:sym typeface="Arvo"/>
            </a:endParaRPr>
          </a:p>
          <a:p>
            <a:pPr indent="0" lvl="0" marL="0" marR="0" rtl="0" algn="l">
              <a:lnSpc>
                <a:spcPct val="110000"/>
              </a:lnSpc>
              <a:spcBef>
                <a:spcPts val="1800"/>
              </a:spcBef>
              <a:spcAft>
                <a:spcPts val="0"/>
              </a:spcAft>
              <a:buClr>
                <a:srgbClr val="000000"/>
              </a:buClr>
              <a:buSzPts val="1500"/>
              <a:buFont typeface="Arial"/>
              <a:buNone/>
            </a:pPr>
            <a:r>
              <a:rPr b="1" i="0" lang="en" sz="1500" u="none" cap="none" strike="noStrike">
                <a:solidFill>
                  <a:srgbClr val="000000"/>
                </a:solidFill>
                <a:latin typeface="Roboto"/>
                <a:ea typeface="Roboto"/>
                <a:cs typeface="Roboto"/>
                <a:sym typeface="Roboto"/>
              </a:rPr>
              <a:t>Proyecto de Selección y Delimitación del Área Protegida Arequita para su ingreso al Sistema Nacional de Áreas Protegidas:</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400"/>
              </a:spcBef>
              <a:spcAft>
                <a:spcPts val="0"/>
              </a:spcAft>
              <a:buClr>
                <a:srgbClr val="000000"/>
              </a:buClr>
              <a:buSzPts val="1300"/>
              <a:buFont typeface="Arial"/>
              <a:buNone/>
            </a:pPr>
            <a:r>
              <a:rPr b="0" i="0" lang="en" sz="1300" u="none" cap="none" strike="noStrike">
                <a:solidFill>
                  <a:schemeClr val="accent4"/>
                </a:solidFill>
                <a:latin typeface="Arvo"/>
                <a:ea typeface="Arvo"/>
                <a:cs typeface="Arvo"/>
                <a:sym typeface="Arvo"/>
              </a:rPr>
              <a:t>https://www.gub.uy/ministerio-ambiente/comunicacion/publicaciones/proyecto-seleccion-delimitacion-del-area-protegida-arequita-para-su</a:t>
            </a:r>
            <a:endParaRPr b="0" i="0" sz="1300" u="none" cap="none" strike="noStrike">
              <a:solidFill>
                <a:schemeClr val="accent4"/>
              </a:solidFill>
              <a:latin typeface="Arvo"/>
              <a:ea typeface="Arvo"/>
              <a:cs typeface="Arvo"/>
              <a:sym typeface="Arvo"/>
            </a:endParaRPr>
          </a:p>
        </p:txBody>
      </p:sp>
      <p:pic>
        <p:nvPicPr>
          <p:cNvPr id="882" name="Google Shape;882;g244f8ebce67_1_70"/>
          <p:cNvPicPr preferRelativeResize="0"/>
          <p:nvPr/>
        </p:nvPicPr>
        <p:blipFill>
          <a:blip r:embed="rId4">
            <a:alphaModFix/>
          </a:blip>
          <a:stretch>
            <a:fillRect/>
          </a:stretch>
        </p:blipFill>
        <p:spPr>
          <a:xfrm>
            <a:off x="4487356" y="480074"/>
            <a:ext cx="1780601" cy="1807701"/>
          </a:xfrm>
          <a:prstGeom prst="rect">
            <a:avLst/>
          </a:prstGeom>
          <a:noFill/>
          <a:ln>
            <a:noFill/>
          </a:ln>
        </p:spPr>
      </p:pic>
      <p:sp>
        <p:nvSpPr>
          <p:cNvPr id="883" name="Google Shape;883;g244f8ebce67_1_70"/>
          <p:cNvSpPr txBox="1"/>
          <p:nvPr/>
        </p:nvSpPr>
        <p:spPr>
          <a:xfrm>
            <a:off x="6402975" y="103125"/>
            <a:ext cx="25293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a:t>
            </a:r>
            <a:r>
              <a:rPr lang="en" sz="1100">
                <a:latin typeface="Arvo"/>
                <a:ea typeface="Arvo"/>
                <a:cs typeface="Arvo"/>
                <a:sym typeface="Arvo"/>
              </a:rPr>
              <a:t>HUMEDALES . ISLAS DEL HUM</a:t>
            </a:r>
            <a:r>
              <a:rPr b="0" i="0" lang="en" sz="1100" u="none" cap="none" strike="noStrike">
                <a:solidFill>
                  <a:srgbClr val="000000"/>
                </a:solidFill>
                <a:latin typeface="Arvo"/>
                <a:ea typeface="Arvo"/>
                <a:cs typeface="Arvo"/>
                <a:sym typeface="Arvo"/>
              </a:rPr>
              <a:t> (</a:t>
            </a:r>
            <a:r>
              <a:rPr lang="en" sz="1100">
                <a:latin typeface="Arvo"/>
                <a:ea typeface="Arvo"/>
                <a:cs typeface="Arvo"/>
                <a:sym typeface="Arvo"/>
              </a:rPr>
              <a:t>Soriano</a:t>
            </a:r>
            <a:r>
              <a:rPr b="0" i="0" lang="en" sz="1100" u="none" cap="none" strike="noStrike">
                <a:solidFill>
                  <a:srgbClr val="000000"/>
                </a:solidFill>
                <a:latin typeface="Arvo"/>
                <a:ea typeface="Arvo"/>
                <a:cs typeface="Arvo"/>
                <a:sym typeface="Arvo"/>
              </a:rPr>
              <a:t>).</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vo"/>
                <a:ea typeface="Arvo"/>
                <a:cs typeface="Arvo"/>
                <a:sym typeface="Arvo"/>
              </a:rPr>
              <a:t>Superficie: </a:t>
            </a:r>
            <a:r>
              <a:rPr lang="en" sz="1100">
                <a:latin typeface="Arvo"/>
                <a:ea typeface="Arvo"/>
                <a:cs typeface="Arvo"/>
                <a:sym typeface="Arvo"/>
              </a:rPr>
              <a:t>2226,8</a:t>
            </a:r>
            <a:r>
              <a:rPr b="0" i="0" lang="en" sz="1100" u="none" cap="none" strike="noStrike">
                <a:solidFill>
                  <a:srgbClr val="000000"/>
                </a:solidFill>
                <a:latin typeface="Arvo"/>
                <a:ea typeface="Arvo"/>
                <a:cs typeface="Arvo"/>
                <a:sym typeface="Arvo"/>
              </a:rPr>
              <a:t> hectáreas.</a:t>
            </a:r>
            <a:endParaRPr b="0" i="0" sz="1100" u="none" cap="none" strike="noStrike">
              <a:solidFill>
                <a:srgbClr val="000000"/>
              </a:solidFill>
              <a:latin typeface="Arvo"/>
              <a:ea typeface="Arvo"/>
              <a:cs typeface="Arvo"/>
              <a:sym typeface="Arvo"/>
            </a:endParaRPr>
          </a:p>
        </p:txBody>
      </p:sp>
      <p:pic>
        <p:nvPicPr>
          <p:cNvPr id="884" name="Google Shape;884;g244f8ebce67_1_70"/>
          <p:cNvPicPr preferRelativeResize="0"/>
          <p:nvPr/>
        </p:nvPicPr>
        <p:blipFill>
          <a:blip r:embed="rId5">
            <a:alphaModFix/>
          </a:blip>
          <a:stretch>
            <a:fillRect/>
          </a:stretch>
        </p:blipFill>
        <p:spPr>
          <a:xfrm>
            <a:off x="4487350" y="1445651"/>
            <a:ext cx="313250" cy="2806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id="889" name="Google Shape;889;p25"/>
          <p:cNvPicPr preferRelativeResize="0"/>
          <p:nvPr/>
        </p:nvPicPr>
        <p:blipFill rotWithShape="1">
          <a:blip r:embed="rId3">
            <a:alphaModFix/>
          </a:blip>
          <a:srcRect b="8937" l="14107" r="39503" t="8593"/>
          <a:stretch/>
        </p:blipFill>
        <p:spPr>
          <a:xfrm>
            <a:off x="2103175" y="49038"/>
            <a:ext cx="5045424" cy="50454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3" name="Shape 893"/>
        <p:cNvGrpSpPr/>
        <p:nvPr/>
      </p:nvGrpSpPr>
      <p:grpSpPr>
        <a:xfrm>
          <a:off x="0" y="0"/>
          <a:ext cx="0" cy="0"/>
          <a:chOff x="0" y="0"/>
          <a:chExt cx="0" cy="0"/>
        </a:xfrm>
      </p:grpSpPr>
      <p:sp>
        <p:nvSpPr>
          <p:cNvPr id="894" name="Google Shape;894;p30"/>
          <p:cNvSpPr txBox="1"/>
          <p:nvPr>
            <p:ph type="ctrTitle"/>
          </p:nvPr>
        </p:nvSpPr>
        <p:spPr>
          <a:xfrm>
            <a:off x="712788" y="17827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a:t>
            </a:r>
            <a:br>
              <a:rPr lang="en" sz="5700">
                <a:solidFill>
                  <a:schemeClr val="accent1"/>
                </a:solidFill>
                <a:latin typeface="Anton"/>
                <a:ea typeface="Anton"/>
                <a:cs typeface="Anton"/>
                <a:sym typeface="Anton"/>
              </a:rPr>
            </a:br>
            <a:r>
              <a:rPr lang="en" sz="4500">
                <a:solidFill>
                  <a:srgbClr val="333644"/>
                </a:solidFill>
                <a:latin typeface="Anton"/>
                <a:ea typeface="Anton"/>
                <a:cs typeface="Anton"/>
                <a:sym typeface="Anton"/>
              </a:rPr>
              <a:t>DESDE LO FORESTAL</a:t>
            </a:r>
            <a:endParaRPr sz="7900">
              <a:solidFill>
                <a:schemeClr val="accent1"/>
              </a:solidFill>
              <a:latin typeface="Anton"/>
              <a:ea typeface="Anton"/>
              <a:cs typeface="Anton"/>
              <a:sym typeface="Anton"/>
            </a:endParaRPr>
          </a:p>
        </p:txBody>
      </p:sp>
      <p:sp>
        <p:nvSpPr>
          <p:cNvPr id="895" name="Google Shape;895;p30"/>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07.</a:t>
            </a:r>
            <a:endParaRPr/>
          </a:p>
        </p:txBody>
      </p:sp>
      <p:grpSp>
        <p:nvGrpSpPr>
          <p:cNvPr id="896" name="Google Shape;896;p30"/>
          <p:cNvGrpSpPr/>
          <p:nvPr/>
        </p:nvGrpSpPr>
        <p:grpSpPr>
          <a:xfrm>
            <a:off x="4799013" y="539750"/>
            <a:ext cx="3859212" cy="4068763"/>
            <a:chOff x="4799050" y="388637"/>
            <a:chExt cx="3859836" cy="4069059"/>
          </a:xfrm>
        </p:grpSpPr>
        <p:sp>
          <p:nvSpPr>
            <p:cNvPr id="897" name="Google Shape;897;p30"/>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30"/>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30"/>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30"/>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30"/>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30"/>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30"/>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30"/>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30"/>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30"/>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30"/>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30"/>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30"/>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30"/>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30"/>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30"/>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30"/>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30"/>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30"/>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30"/>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30"/>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30"/>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30"/>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30"/>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5"/>
          <p:cNvSpPr txBox="1"/>
          <p:nvPr>
            <p:ph type="ctrTitle"/>
          </p:nvPr>
        </p:nvSpPr>
        <p:spPr>
          <a:xfrm>
            <a:off x="712788" y="17827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a:t>
            </a:r>
            <a:br>
              <a:rPr lang="en" sz="5700">
                <a:solidFill>
                  <a:schemeClr val="accent1"/>
                </a:solidFill>
                <a:latin typeface="Anton"/>
                <a:ea typeface="Anton"/>
                <a:cs typeface="Anton"/>
                <a:sym typeface="Anton"/>
              </a:rPr>
            </a:br>
            <a:r>
              <a:rPr lang="en" sz="4500">
                <a:solidFill>
                  <a:srgbClr val="333644"/>
                </a:solidFill>
                <a:latin typeface="Anton"/>
                <a:ea typeface="Anton"/>
                <a:cs typeface="Anton"/>
                <a:sym typeface="Anton"/>
              </a:rPr>
              <a:t>MARCO GENERAL</a:t>
            </a:r>
            <a:endParaRPr sz="7900">
              <a:solidFill>
                <a:schemeClr val="accent1"/>
              </a:solidFill>
              <a:latin typeface="Anton"/>
              <a:ea typeface="Anton"/>
              <a:cs typeface="Anton"/>
              <a:sym typeface="Anton"/>
            </a:endParaRPr>
          </a:p>
        </p:txBody>
      </p:sp>
      <p:sp>
        <p:nvSpPr>
          <p:cNvPr id="344" name="Google Shape;344;p5"/>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02.</a:t>
            </a:r>
            <a:endParaRPr/>
          </a:p>
        </p:txBody>
      </p:sp>
      <p:grpSp>
        <p:nvGrpSpPr>
          <p:cNvPr id="345" name="Google Shape;345;p5"/>
          <p:cNvGrpSpPr/>
          <p:nvPr/>
        </p:nvGrpSpPr>
        <p:grpSpPr>
          <a:xfrm>
            <a:off x="4799013" y="539750"/>
            <a:ext cx="3859212" cy="4068763"/>
            <a:chOff x="4799050" y="388637"/>
            <a:chExt cx="3859836" cy="4069059"/>
          </a:xfrm>
        </p:grpSpPr>
        <p:sp>
          <p:nvSpPr>
            <p:cNvPr id="346" name="Google Shape;346;p5"/>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5"/>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5"/>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5"/>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5"/>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5"/>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5"/>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5"/>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5"/>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5"/>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5"/>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5"/>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5"/>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5"/>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5"/>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5"/>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5"/>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5"/>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5"/>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5"/>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5"/>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5"/>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5"/>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5"/>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29"/>
          <p:cNvSpPr txBox="1"/>
          <p:nvPr>
            <p:ph type="ctrTitle"/>
          </p:nvPr>
        </p:nvSpPr>
        <p:spPr>
          <a:xfrm>
            <a:off x="461433" y="0"/>
            <a:ext cx="8221200" cy="654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a:solidFill>
                  <a:srgbClr val="333644"/>
                </a:solidFill>
              </a:rPr>
              <a:t>Evaluación de impacto ambiental- Caso Proyectos Forestales</a:t>
            </a:r>
            <a:endParaRPr>
              <a:solidFill>
                <a:srgbClr val="333644"/>
              </a:solidFill>
              <a:latin typeface="Anton"/>
              <a:ea typeface="Anton"/>
              <a:cs typeface="Anton"/>
              <a:sym typeface="Anton"/>
            </a:endParaRPr>
          </a:p>
        </p:txBody>
      </p:sp>
      <p:sp>
        <p:nvSpPr>
          <p:cNvPr id="926" name="Google Shape;926;p29"/>
          <p:cNvSpPr/>
          <p:nvPr/>
        </p:nvSpPr>
        <p:spPr>
          <a:xfrm flipH="1">
            <a:off x="179498" y="712375"/>
            <a:ext cx="759300" cy="729300"/>
          </a:xfrm>
          <a:prstGeom prst="ellipse">
            <a:avLst/>
          </a:prstGeom>
          <a:solidFill>
            <a:srgbClr val="93C47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2E2B25"/>
              </a:buClr>
              <a:buSzPts val="1800"/>
              <a:buFont typeface="Arvo"/>
              <a:buNone/>
            </a:pPr>
            <a:r>
              <a:t/>
            </a:r>
            <a:endParaRPr b="0" i="0" sz="1800" u="none" cap="none" strike="noStrike">
              <a:solidFill>
                <a:srgbClr val="2E2B25"/>
              </a:solidFill>
              <a:latin typeface="Anton"/>
              <a:ea typeface="Anton"/>
              <a:cs typeface="Anton"/>
              <a:sym typeface="Anton"/>
            </a:endParaRPr>
          </a:p>
        </p:txBody>
      </p:sp>
      <p:sp>
        <p:nvSpPr>
          <p:cNvPr id="927" name="Google Shape;927;p29"/>
          <p:cNvSpPr/>
          <p:nvPr/>
        </p:nvSpPr>
        <p:spPr>
          <a:xfrm flipH="1">
            <a:off x="3916324" y="712375"/>
            <a:ext cx="752700" cy="729300"/>
          </a:xfrm>
          <a:prstGeom prst="ellipse">
            <a:avLst/>
          </a:pr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29"/>
          <p:cNvSpPr/>
          <p:nvPr/>
        </p:nvSpPr>
        <p:spPr>
          <a:xfrm flipH="1">
            <a:off x="7909351" y="712375"/>
            <a:ext cx="759300" cy="729300"/>
          </a:xfrm>
          <a:prstGeom prst="ellipse">
            <a:avLst/>
          </a:prstGeom>
          <a:solidFill>
            <a:srgbClr val="6AA8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29"/>
          <p:cNvSpPr txBox="1"/>
          <p:nvPr/>
        </p:nvSpPr>
        <p:spPr>
          <a:xfrm>
            <a:off x="51403" y="773544"/>
            <a:ext cx="1015500" cy="396300"/>
          </a:xfrm>
          <a:prstGeom prst="rect">
            <a:avLst/>
          </a:prstGeom>
          <a:noFill/>
          <a:ln>
            <a:noFill/>
          </a:ln>
        </p:spPr>
        <p:txBody>
          <a:bodyPr anchorCtr="0" anchor="ctr" bIns="0" lIns="91425" spcFirstLastPara="1" rIns="91425" wrap="square" tIns="162000">
            <a:noAutofit/>
          </a:bodyPr>
          <a:lstStyle/>
          <a:p>
            <a:pPr indent="0" lvl="0" marL="0" marR="0" rtl="0" algn="ctr">
              <a:lnSpc>
                <a:spcPct val="100000"/>
              </a:lnSpc>
              <a:spcBef>
                <a:spcPts val="0"/>
              </a:spcBef>
              <a:spcAft>
                <a:spcPts val="1600"/>
              </a:spcAft>
              <a:buClr>
                <a:srgbClr val="000000"/>
              </a:buClr>
              <a:buSzPts val="1800"/>
              <a:buFont typeface="Arial"/>
              <a:buNone/>
            </a:pPr>
            <a:r>
              <a:rPr b="0" i="0" lang="en" sz="1800" u="none" cap="none" strike="noStrike">
                <a:solidFill>
                  <a:srgbClr val="2E2B25"/>
                </a:solidFill>
                <a:latin typeface="Anton"/>
                <a:ea typeface="Anton"/>
                <a:cs typeface="Anton"/>
                <a:sym typeface="Anton"/>
              </a:rPr>
              <a:t>01</a:t>
            </a:r>
            <a:endParaRPr b="0" i="0" sz="1800" u="none" cap="none" strike="noStrike">
              <a:solidFill>
                <a:srgbClr val="2E2B25"/>
              </a:solidFill>
              <a:latin typeface="Anton"/>
              <a:ea typeface="Anton"/>
              <a:cs typeface="Anton"/>
              <a:sym typeface="Anton"/>
            </a:endParaRPr>
          </a:p>
        </p:txBody>
      </p:sp>
      <p:sp>
        <p:nvSpPr>
          <p:cNvPr id="930" name="Google Shape;930;p29"/>
          <p:cNvSpPr txBox="1"/>
          <p:nvPr/>
        </p:nvSpPr>
        <p:spPr>
          <a:xfrm>
            <a:off x="3916309" y="824345"/>
            <a:ext cx="752700" cy="396300"/>
          </a:xfrm>
          <a:prstGeom prst="rect">
            <a:avLst/>
          </a:prstGeom>
          <a:noFill/>
          <a:ln>
            <a:noFill/>
          </a:ln>
        </p:spPr>
        <p:txBody>
          <a:bodyPr anchorCtr="0" anchor="ctr" bIns="0" lIns="91425" spcFirstLastPara="1" rIns="91425" wrap="square" tIns="162000">
            <a:noAutofit/>
          </a:bodyPr>
          <a:lstStyle/>
          <a:p>
            <a:pPr indent="0" lvl="0" marL="0" marR="0" rtl="0" algn="ctr">
              <a:lnSpc>
                <a:spcPct val="100000"/>
              </a:lnSpc>
              <a:spcBef>
                <a:spcPts val="0"/>
              </a:spcBef>
              <a:spcAft>
                <a:spcPts val="1600"/>
              </a:spcAft>
              <a:buClr>
                <a:srgbClr val="000000"/>
              </a:buClr>
              <a:buSzPts val="1800"/>
              <a:buFont typeface="Arial"/>
              <a:buNone/>
            </a:pPr>
            <a:r>
              <a:rPr b="0" i="0" lang="en" sz="1800" u="none" cap="none" strike="noStrike">
                <a:solidFill>
                  <a:srgbClr val="F3F3F3"/>
                </a:solidFill>
                <a:latin typeface="Anton"/>
                <a:ea typeface="Anton"/>
                <a:cs typeface="Anton"/>
                <a:sym typeface="Anton"/>
              </a:rPr>
              <a:t>02</a:t>
            </a:r>
            <a:endParaRPr b="0" i="0" sz="1800" u="none" cap="none" strike="noStrike">
              <a:solidFill>
                <a:srgbClr val="F3F3F3"/>
              </a:solidFill>
              <a:latin typeface="Anton"/>
              <a:ea typeface="Anton"/>
              <a:cs typeface="Anton"/>
              <a:sym typeface="Anton"/>
            </a:endParaRPr>
          </a:p>
        </p:txBody>
      </p:sp>
      <p:sp>
        <p:nvSpPr>
          <p:cNvPr id="931" name="Google Shape;931;p29"/>
          <p:cNvSpPr txBox="1"/>
          <p:nvPr/>
        </p:nvSpPr>
        <p:spPr>
          <a:xfrm>
            <a:off x="7909339" y="824345"/>
            <a:ext cx="752700" cy="396300"/>
          </a:xfrm>
          <a:prstGeom prst="rect">
            <a:avLst/>
          </a:prstGeom>
          <a:noFill/>
          <a:ln>
            <a:noFill/>
          </a:ln>
        </p:spPr>
        <p:txBody>
          <a:bodyPr anchorCtr="0" anchor="ctr" bIns="0" lIns="91425" spcFirstLastPara="1" rIns="91425" wrap="square" tIns="162000">
            <a:noAutofit/>
          </a:bodyPr>
          <a:lstStyle/>
          <a:p>
            <a:pPr indent="0" lvl="0" marL="0" marR="0" rtl="0" algn="ctr">
              <a:lnSpc>
                <a:spcPct val="100000"/>
              </a:lnSpc>
              <a:spcBef>
                <a:spcPts val="0"/>
              </a:spcBef>
              <a:spcAft>
                <a:spcPts val="1600"/>
              </a:spcAft>
              <a:buClr>
                <a:srgbClr val="000000"/>
              </a:buClr>
              <a:buSzPts val="1800"/>
              <a:buFont typeface="Arial"/>
              <a:buNone/>
            </a:pPr>
            <a:r>
              <a:rPr b="0" i="0" lang="en" sz="1800" u="none" cap="none" strike="noStrike">
                <a:solidFill>
                  <a:srgbClr val="2E2B25"/>
                </a:solidFill>
                <a:latin typeface="Anton"/>
                <a:ea typeface="Anton"/>
                <a:cs typeface="Anton"/>
                <a:sym typeface="Anton"/>
              </a:rPr>
              <a:t>03</a:t>
            </a:r>
            <a:endParaRPr b="0" i="0" sz="1800" u="none" cap="none" strike="noStrike">
              <a:solidFill>
                <a:srgbClr val="2E2B25"/>
              </a:solidFill>
              <a:latin typeface="Anton"/>
              <a:ea typeface="Anton"/>
              <a:cs typeface="Anton"/>
              <a:sym typeface="Anton"/>
            </a:endParaRPr>
          </a:p>
        </p:txBody>
      </p:sp>
      <p:cxnSp>
        <p:nvCxnSpPr>
          <p:cNvPr id="932" name="Google Shape;932;p29"/>
          <p:cNvCxnSpPr>
            <a:stCxn id="926" idx="2"/>
            <a:endCxn id="927" idx="6"/>
          </p:cNvCxnSpPr>
          <p:nvPr/>
        </p:nvCxnSpPr>
        <p:spPr>
          <a:xfrm>
            <a:off x="938798" y="1077025"/>
            <a:ext cx="2977500" cy="0"/>
          </a:xfrm>
          <a:prstGeom prst="straightConnector1">
            <a:avLst/>
          </a:prstGeom>
          <a:noFill/>
          <a:ln cap="flat" cmpd="sng" w="19050">
            <a:solidFill>
              <a:srgbClr val="2E2B25"/>
            </a:solidFill>
            <a:prstDash val="solid"/>
            <a:round/>
            <a:headEnd len="sm" w="sm" type="none"/>
            <a:tailEnd len="sm" w="sm" type="none"/>
          </a:ln>
        </p:spPr>
      </p:cxnSp>
      <p:cxnSp>
        <p:nvCxnSpPr>
          <p:cNvPr id="933" name="Google Shape;933;p29"/>
          <p:cNvCxnSpPr>
            <a:stCxn id="927" idx="2"/>
            <a:endCxn id="928" idx="6"/>
          </p:cNvCxnSpPr>
          <p:nvPr/>
        </p:nvCxnSpPr>
        <p:spPr>
          <a:xfrm>
            <a:off x="4669024" y="1077025"/>
            <a:ext cx="3240300" cy="0"/>
          </a:xfrm>
          <a:prstGeom prst="straightConnector1">
            <a:avLst/>
          </a:prstGeom>
          <a:noFill/>
          <a:ln cap="flat" cmpd="sng" w="19050">
            <a:solidFill>
              <a:srgbClr val="2E2B25"/>
            </a:solidFill>
            <a:prstDash val="solid"/>
            <a:round/>
            <a:headEnd len="sm" w="sm" type="none"/>
            <a:tailEnd len="sm" w="sm" type="none"/>
          </a:ln>
        </p:spPr>
      </p:cxnSp>
      <p:graphicFrame>
        <p:nvGraphicFramePr>
          <p:cNvPr id="934" name="Google Shape;934;p29"/>
          <p:cNvGraphicFramePr/>
          <p:nvPr/>
        </p:nvGraphicFramePr>
        <p:xfrm>
          <a:off x="51400" y="1602300"/>
          <a:ext cx="3000000" cy="3000000"/>
        </p:xfrm>
        <a:graphic>
          <a:graphicData uri="http://schemas.openxmlformats.org/drawingml/2006/table">
            <a:tbl>
              <a:tblPr>
                <a:noFill/>
                <a:tableStyleId>{1DF64AAE-3D0B-438B-B078-448989FF2063}</a:tableStyleId>
              </a:tblPr>
              <a:tblGrid>
                <a:gridCol w="2002875"/>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Anton"/>
                          <a:ea typeface="Anton"/>
                          <a:cs typeface="Anton"/>
                          <a:sym typeface="Anton"/>
                        </a:rPr>
                        <a:t>Registro Forestal</a:t>
                      </a:r>
                      <a:endParaRPr b="1" sz="1400" u="none" cap="none" strike="noStrike">
                        <a:latin typeface="Anton"/>
                        <a:ea typeface="Anton"/>
                        <a:cs typeface="Anton"/>
                        <a:sym typeface="Anton"/>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-Plantación o reforestación</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-Entre 40 y 100ha </a:t>
                      </a:r>
                      <a:endParaRPr sz="1400" u="none" cap="none" strike="noStrike"/>
                    </a:p>
                  </a:txBody>
                  <a:tcPr marT="91425" marB="91425" marR="91425" marL="91425"/>
                </a:tc>
              </a:tr>
            </a:tbl>
          </a:graphicData>
        </a:graphic>
      </p:graphicFrame>
      <p:graphicFrame>
        <p:nvGraphicFramePr>
          <p:cNvPr id="935" name="Google Shape;935;p29"/>
          <p:cNvGraphicFramePr/>
          <p:nvPr/>
        </p:nvGraphicFramePr>
        <p:xfrm>
          <a:off x="3125063" y="1602300"/>
          <a:ext cx="3000000" cy="3000000"/>
        </p:xfrm>
        <a:graphic>
          <a:graphicData uri="http://schemas.openxmlformats.org/drawingml/2006/table">
            <a:tbl>
              <a:tblPr>
                <a:noFill/>
                <a:tableStyleId>{1DF64AAE-3D0B-438B-B078-448989FF2063}</a:tableStyleId>
              </a:tblPr>
              <a:tblGrid>
                <a:gridCol w="2335225"/>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Anton"/>
                          <a:ea typeface="Anton"/>
                          <a:cs typeface="Anton"/>
                          <a:sym typeface="Anton"/>
                        </a:rPr>
                        <a:t>Solicitud Autorización Ambiental Previa (AAP)</a:t>
                      </a:r>
                      <a:endParaRPr b="1" sz="1400" u="none" cap="none" strike="noStrike">
                        <a:latin typeface="Anton"/>
                        <a:ea typeface="Anton"/>
                        <a:cs typeface="Anton"/>
                        <a:sym typeface="Anton"/>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-Mayor a 100ha</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-Plantación posterior a 2005 o reforestación de plantación posterior a 2005</a:t>
                      </a:r>
                      <a:endParaRPr sz="1400" u="none" cap="none" strike="noStrike"/>
                    </a:p>
                  </a:txBody>
                  <a:tcPr marT="91425" marB="91425" marR="91425" marL="91425"/>
                </a:tc>
              </a:tr>
            </a:tbl>
          </a:graphicData>
        </a:graphic>
      </p:graphicFrame>
      <p:graphicFrame>
        <p:nvGraphicFramePr>
          <p:cNvPr id="936" name="Google Shape;936;p29"/>
          <p:cNvGraphicFramePr/>
          <p:nvPr/>
        </p:nvGraphicFramePr>
        <p:xfrm>
          <a:off x="6343175" y="1602300"/>
          <a:ext cx="3000000" cy="3000000"/>
        </p:xfrm>
        <a:graphic>
          <a:graphicData uri="http://schemas.openxmlformats.org/drawingml/2006/table">
            <a:tbl>
              <a:tblPr>
                <a:noFill/>
                <a:tableStyleId>{1DF64AAE-3D0B-438B-B078-448989FF2063}</a:tableStyleId>
              </a:tblPr>
              <a:tblGrid>
                <a:gridCol w="2516125"/>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latin typeface="Anton"/>
                          <a:ea typeface="Anton"/>
                          <a:cs typeface="Anton"/>
                          <a:sym typeface="Anton"/>
                        </a:rPr>
                        <a:t>Solicitud Autorización Ambiental Especial (SAAE)</a:t>
                      </a:r>
                      <a:endParaRPr b="1" sz="1400" u="none" cap="none" strike="noStrike">
                        <a:latin typeface="Anton"/>
                        <a:ea typeface="Anton"/>
                        <a:cs typeface="Anton"/>
                        <a:sym typeface="Anton"/>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-Mayor a 100ha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 sz="1400" u="none" cap="none" strike="noStrike"/>
                        <a:t>-Reforestación de plantación anterior a 2005</a:t>
                      </a:r>
                      <a:endParaRPr sz="1400" u="none" cap="none" strike="noStrike"/>
                    </a:p>
                  </a:txBody>
                  <a:tcPr marT="91425" marB="91425" marR="91425" marL="91425"/>
                </a:tc>
              </a:tr>
            </a:tbl>
          </a:graphicData>
        </a:graphic>
      </p:graphicFrame>
      <p:sp>
        <p:nvSpPr>
          <p:cNvPr id="937" name="Google Shape;937;p29"/>
          <p:cNvSpPr/>
          <p:nvPr/>
        </p:nvSpPr>
        <p:spPr>
          <a:xfrm>
            <a:off x="-125" y="4977250"/>
            <a:ext cx="9144000" cy="166500"/>
          </a:xfrm>
          <a:prstGeom prst="rect">
            <a:avLst/>
          </a:prstGeom>
          <a:solidFill>
            <a:srgbClr val="40C293"/>
          </a:solidFill>
          <a:ln cap="flat" cmpd="sng" w="9525">
            <a:solidFill>
              <a:srgbClr val="40C2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8" name="Google Shape;938;p29"/>
          <p:cNvGrpSpPr/>
          <p:nvPr/>
        </p:nvGrpSpPr>
        <p:grpSpPr>
          <a:xfrm>
            <a:off x="7679989" y="4439216"/>
            <a:ext cx="384492" cy="538023"/>
            <a:chOff x="4803276" y="2887914"/>
            <a:chExt cx="264583" cy="370259"/>
          </a:xfrm>
        </p:grpSpPr>
        <p:sp>
          <p:nvSpPr>
            <p:cNvPr id="939" name="Google Shape;939;p2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2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2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2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2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2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2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2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47" name="Google Shape;947;p29"/>
          <p:cNvGrpSpPr/>
          <p:nvPr/>
        </p:nvGrpSpPr>
        <p:grpSpPr>
          <a:xfrm>
            <a:off x="7453945" y="4533359"/>
            <a:ext cx="294587" cy="444014"/>
            <a:chOff x="4803276" y="2887914"/>
            <a:chExt cx="264583" cy="370259"/>
          </a:xfrm>
        </p:grpSpPr>
        <p:sp>
          <p:nvSpPr>
            <p:cNvPr id="948" name="Google Shape;948;p2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2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2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2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2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2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2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2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9" name="Shape 959"/>
        <p:cNvGrpSpPr/>
        <p:nvPr/>
      </p:nvGrpSpPr>
      <p:grpSpPr>
        <a:xfrm>
          <a:off x="0" y="0"/>
          <a:ext cx="0" cy="0"/>
          <a:chOff x="0" y="0"/>
          <a:chExt cx="0" cy="0"/>
        </a:xfrm>
      </p:grpSpPr>
      <p:sp>
        <p:nvSpPr>
          <p:cNvPr id="960" name="Google Shape;960;p32"/>
          <p:cNvSpPr txBox="1"/>
          <p:nvPr>
            <p:ph type="ctrTitle"/>
          </p:nvPr>
        </p:nvSpPr>
        <p:spPr>
          <a:xfrm>
            <a:off x="712788" y="17827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None/>
            </a:pPr>
            <a:r>
              <a:rPr lang="en" sz="4100">
                <a:solidFill>
                  <a:schemeClr val="accent4"/>
                </a:solidFill>
              </a:rPr>
              <a:t>¿QUÉ PASA CON LAS PLANTACIONES MENORES A 100HÁS?</a:t>
            </a:r>
            <a:endParaRPr sz="6300">
              <a:solidFill>
                <a:schemeClr val="accent4"/>
              </a:solidFill>
            </a:endParaRPr>
          </a:p>
        </p:txBody>
      </p:sp>
      <p:grpSp>
        <p:nvGrpSpPr>
          <p:cNvPr id="961" name="Google Shape;961;p32"/>
          <p:cNvGrpSpPr/>
          <p:nvPr/>
        </p:nvGrpSpPr>
        <p:grpSpPr>
          <a:xfrm>
            <a:off x="4799013" y="539750"/>
            <a:ext cx="3859212" cy="4068763"/>
            <a:chOff x="4799050" y="388637"/>
            <a:chExt cx="3859836" cy="4069059"/>
          </a:xfrm>
        </p:grpSpPr>
        <p:sp>
          <p:nvSpPr>
            <p:cNvPr id="962" name="Google Shape;962;p32"/>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32"/>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32"/>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32"/>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32"/>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32"/>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32"/>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32"/>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32"/>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32"/>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32"/>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32"/>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32"/>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32"/>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32"/>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32"/>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32"/>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32"/>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32"/>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32"/>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32"/>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32"/>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32"/>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32"/>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75"/>
          <p:cNvSpPr txBox="1"/>
          <p:nvPr>
            <p:ph idx="1" type="subTitle"/>
          </p:nvPr>
        </p:nvSpPr>
        <p:spPr>
          <a:xfrm>
            <a:off x="526956" y="1494256"/>
            <a:ext cx="8329177" cy="1426744"/>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rgbClr val="000000"/>
              </a:buClr>
              <a:buSzPts val="1000"/>
              <a:buFont typeface="Arvo"/>
              <a:buNone/>
            </a:pPr>
            <a:r>
              <a:rPr lang="en"/>
              <a:t>Decreto 405/21</a:t>
            </a:r>
            <a:endParaRPr/>
          </a:p>
          <a:p>
            <a:pPr indent="-228600" lvl="0" marL="457200" rtl="0" algn="l">
              <a:lnSpc>
                <a:spcPct val="100000"/>
              </a:lnSpc>
              <a:spcBef>
                <a:spcPts val="0"/>
              </a:spcBef>
              <a:spcAft>
                <a:spcPts val="0"/>
              </a:spcAft>
              <a:buClr>
                <a:srgbClr val="000000"/>
              </a:buClr>
              <a:buSzPts val="1000"/>
              <a:buFont typeface="Arvo"/>
              <a:buNone/>
            </a:pPr>
            <a:r>
              <a:rPr lang="en"/>
              <a:t>Plantaciones Forestales entre 40 y 100 has – Forestaciones nuevas o Reforestaciones</a:t>
            </a:r>
            <a:endParaRPr/>
          </a:p>
          <a:p>
            <a:pPr indent="-228600" lvl="0" marL="457200" rtl="0" algn="l">
              <a:lnSpc>
                <a:spcPct val="100000"/>
              </a:lnSpc>
              <a:spcBef>
                <a:spcPts val="0"/>
              </a:spcBef>
              <a:spcAft>
                <a:spcPts val="0"/>
              </a:spcAft>
              <a:buClr>
                <a:srgbClr val="000000"/>
              </a:buClr>
              <a:buSzPts val="1000"/>
              <a:buFont typeface="Arvo"/>
              <a:buNone/>
            </a:pPr>
            <a:r>
              <a:t/>
            </a:r>
            <a:endParaRPr/>
          </a:p>
          <a:p>
            <a:pPr indent="-285750" lvl="0" marL="514350" rtl="0" algn="l">
              <a:lnSpc>
                <a:spcPct val="100000"/>
              </a:lnSpc>
              <a:spcBef>
                <a:spcPts val="0"/>
              </a:spcBef>
              <a:spcAft>
                <a:spcPts val="0"/>
              </a:spcAft>
              <a:buSzPts val="1000"/>
              <a:buFont typeface="Noto Sans Symbols"/>
              <a:buChar char="✔"/>
            </a:pPr>
            <a:r>
              <a:rPr lang="en"/>
              <a:t>Formulario WEB</a:t>
            </a:r>
            <a:endParaRPr/>
          </a:p>
          <a:p>
            <a:pPr indent="-285750" lvl="0" marL="514350" rtl="0" algn="l">
              <a:lnSpc>
                <a:spcPct val="100000"/>
              </a:lnSpc>
              <a:spcBef>
                <a:spcPts val="0"/>
              </a:spcBef>
              <a:spcAft>
                <a:spcPts val="0"/>
              </a:spcAft>
              <a:buSzPts val="1000"/>
              <a:buFont typeface="Noto Sans Symbols"/>
              <a:buChar char="✔"/>
            </a:pPr>
            <a:r>
              <a:rPr lang="en"/>
              <a:t>Certificado titularidad y representación legal en papel MESA DE ENTRADA DINACEA</a:t>
            </a:r>
            <a:endParaRPr/>
          </a:p>
          <a:p>
            <a:pPr indent="-222250" lvl="0" marL="514350" rtl="0" algn="l">
              <a:lnSpc>
                <a:spcPct val="100000"/>
              </a:lnSpc>
              <a:spcBef>
                <a:spcPts val="0"/>
              </a:spcBef>
              <a:spcAft>
                <a:spcPts val="0"/>
              </a:spcAft>
              <a:buSzPts val="1000"/>
              <a:buFont typeface="Noto Sans Symbols"/>
              <a:buNone/>
            </a:pPr>
            <a:r>
              <a:t/>
            </a:r>
            <a:endParaRPr/>
          </a:p>
          <a:p>
            <a:pPr indent="-222250" lvl="0" marL="514350" rtl="0" algn="l">
              <a:lnSpc>
                <a:spcPct val="100000"/>
              </a:lnSpc>
              <a:spcBef>
                <a:spcPts val="0"/>
              </a:spcBef>
              <a:spcAft>
                <a:spcPts val="0"/>
              </a:spcAft>
              <a:buSzPts val="1000"/>
              <a:buFont typeface="Noto Sans Symbols"/>
              <a:buNone/>
            </a:pPr>
            <a:r>
              <a:t/>
            </a:r>
            <a:endParaRPr/>
          </a:p>
          <a:p>
            <a:pPr indent="-285750" lvl="0" marL="514350" rtl="0" algn="l">
              <a:lnSpc>
                <a:spcPct val="100000"/>
              </a:lnSpc>
              <a:spcBef>
                <a:spcPts val="0"/>
              </a:spcBef>
              <a:spcAft>
                <a:spcPts val="0"/>
              </a:spcAft>
              <a:buSzPts val="1000"/>
              <a:buFont typeface="Noto Sans Symbols"/>
              <a:buChar char="✔"/>
            </a:pPr>
            <a:r>
              <a:rPr lang="en"/>
              <a:t>INSTRUCTIVO REGISTRO PLANTACIONES 40 – 100 has – CRITERIOS</a:t>
            </a:r>
            <a:endParaRPr/>
          </a:p>
          <a:p>
            <a:pPr indent="-222250" lvl="0" marL="514350" rtl="0" algn="l">
              <a:lnSpc>
                <a:spcPct val="100000"/>
              </a:lnSpc>
              <a:spcBef>
                <a:spcPts val="0"/>
              </a:spcBef>
              <a:spcAft>
                <a:spcPts val="0"/>
              </a:spcAft>
              <a:buSzPts val="1000"/>
              <a:buFont typeface="Noto Sans Symbols"/>
              <a:buNone/>
            </a:pPr>
            <a:r>
              <a:t/>
            </a:r>
            <a:endParaRPr/>
          </a:p>
          <a:p>
            <a:pPr indent="0" lvl="0" marL="914400" rtl="0" algn="l">
              <a:lnSpc>
                <a:spcPct val="100000"/>
              </a:lnSpc>
              <a:spcBef>
                <a:spcPts val="0"/>
              </a:spcBef>
              <a:spcAft>
                <a:spcPts val="0"/>
              </a:spcAft>
              <a:buSzPts val="1000"/>
              <a:buNone/>
            </a:pPr>
            <a:r>
              <a:rPr lang="en"/>
              <a:t>Criterio 1: </a:t>
            </a:r>
            <a:r>
              <a:rPr lang="en" sz="1400">
                <a:latin typeface="Verdana"/>
                <a:ea typeface="Verdana"/>
                <a:cs typeface="Verdana"/>
                <a:sym typeface="Verdana"/>
              </a:rPr>
              <a:t>M</a:t>
            </a:r>
            <a:r>
              <a:rPr b="0" i="0" lang="en" sz="1400" u="none" strike="noStrike">
                <a:solidFill>
                  <a:srgbClr val="000000"/>
                </a:solidFill>
                <a:latin typeface="Verdana"/>
                <a:ea typeface="Verdana"/>
                <a:cs typeface="Verdana"/>
                <a:sym typeface="Verdana"/>
              </a:rPr>
              <a:t>edidas 5/8 de la RM 229/2015 de las fajas de amortiguación de los ríos Santa Lucía, San José y afluentes. </a:t>
            </a:r>
            <a:endParaRPr/>
          </a:p>
          <a:p>
            <a:pPr indent="0" lvl="0" marL="1371600" rtl="0" algn="l">
              <a:lnSpc>
                <a:spcPct val="100000"/>
              </a:lnSpc>
              <a:spcBef>
                <a:spcPts val="0"/>
              </a:spcBef>
              <a:spcAft>
                <a:spcPts val="0"/>
              </a:spcAft>
              <a:buSzPts val="1000"/>
              <a:buNone/>
            </a:pPr>
            <a:r>
              <a:t/>
            </a:r>
            <a:endParaRPr>
              <a:latin typeface="Verdana"/>
              <a:ea typeface="Verdana"/>
              <a:cs typeface="Verdana"/>
              <a:sym typeface="Verdana"/>
            </a:endParaRPr>
          </a:p>
          <a:p>
            <a:pPr indent="0" lvl="0" marL="914400" rtl="0" algn="l">
              <a:lnSpc>
                <a:spcPct val="100000"/>
              </a:lnSpc>
              <a:spcBef>
                <a:spcPts val="0"/>
              </a:spcBef>
              <a:spcAft>
                <a:spcPts val="0"/>
              </a:spcAft>
              <a:buSzPts val="1000"/>
              <a:buNone/>
            </a:pPr>
            <a:r>
              <a:rPr b="0" i="0" lang="en" sz="1400" u="none" strike="noStrike">
                <a:solidFill>
                  <a:srgbClr val="000000"/>
                </a:solidFill>
                <a:latin typeface="Verdana"/>
                <a:ea typeface="Verdana"/>
                <a:cs typeface="Verdana"/>
                <a:sym typeface="Verdana"/>
              </a:rPr>
              <a:t>Criterio 2: cumplir la reglamentación de las Directrices Dptales.</a:t>
            </a:r>
            <a:endParaRPr/>
          </a:p>
          <a:p>
            <a:pPr indent="-222250" lvl="0" marL="514350" rtl="0" algn="l">
              <a:lnSpc>
                <a:spcPct val="100000"/>
              </a:lnSpc>
              <a:spcBef>
                <a:spcPts val="0"/>
              </a:spcBef>
              <a:spcAft>
                <a:spcPts val="0"/>
              </a:spcAft>
              <a:buSzPts val="1000"/>
              <a:buFont typeface="Noto Sans Symbols"/>
              <a:buNone/>
            </a:pPr>
            <a:r>
              <a:t/>
            </a:r>
            <a:endParaRPr/>
          </a:p>
        </p:txBody>
      </p:sp>
      <p:sp>
        <p:nvSpPr>
          <p:cNvPr id="991" name="Google Shape;991;p75"/>
          <p:cNvSpPr txBox="1"/>
          <p:nvPr>
            <p:ph idx="2" type="title"/>
          </p:nvPr>
        </p:nvSpPr>
        <p:spPr>
          <a:xfrm>
            <a:off x="713224" y="539503"/>
            <a:ext cx="7694175" cy="71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4800"/>
              <a:buFont typeface="Anton"/>
              <a:buNone/>
            </a:pPr>
            <a:r>
              <a:rPr lang="en" sz="3200"/>
              <a:t>Registro de Plantaciones Forestales</a:t>
            </a:r>
            <a:endParaRPr sz="32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76"/>
          <p:cNvSpPr txBox="1"/>
          <p:nvPr/>
        </p:nvSpPr>
        <p:spPr>
          <a:xfrm>
            <a:off x="457200" y="127000"/>
            <a:ext cx="8591550" cy="40934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Verdana"/>
                <a:ea typeface="Verdana"/>
                <a:cs typeface="Verdana"/>
                <a:sym typeface="Verdana"/>
              </a:rPr>
              <a:t>a. El proyecto de plantación deberá realizarse en un 50% como mínimo, sobre terrenos forestales, los cuales corresponden a (área efectiva de plantación):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Verdana"/>
                <a:ea typeface="Verdana"/>
                <a:cs typeface="Verdana"/>
                <a:sym typeface="Verdana"/>
              </a:rPr>
              <a:t>Suelos de prioridad forestal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Verdana"/>
                <a:ea typeface="Verdana"/>
                <a:cs typeface="Verdana"/>
                <a:sym typeface="Verdana"/>
              </a:rPr>
              <a:t>Suelos clasificados USDA VI y VII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Verdana"/>
                <a:ea typeface="Verdana"/>
                <a:cs typeface="Verdana"/>
                <a:sym typeface="Verdana"/>
              </a:rPr>
              <a:t>Suelos clasificados USDA IVe* que presenten potencial riesgo de erosión de conformidad con los criterios que establezca la DGRN del MGAP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Verdana"/>
                <a:ea typeface="Verdana"/>
                <a:cs typeface="Verdana"/>
                <a:sym typeface="Verdana"/>
              </a:rPr>
              <a:t>Suelos ya forestados de conformidad con la normativa vigente al momento de la plantación.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p>
            <a:pPr indent="-285750" lvl="0" marL="285750" marR="0" rtl="0" algn="l">
              <a:lnSpc>
                <a:spcPct val="100000"/>
              </a:lnSpc>
              <a:spcBef>
                <a:spcPts val="0"/>
              </a:spcBef>
              <a:spcAft>
                <a:spcPts val="0"/>
              </a:spcAft>
              <a:buClr>
                <a:srgbClr val="000000"/>
              </a:buClr>
              <a:buSzPts val="1200"/>
              <a:buFont typeface="Noto Sans Symbols"/>
              <a:buChar char="✔"/>
            </a:pPr>
            <a:r>
              <a:rPr b="0" i="0" lang="en" sz="1200" u="none" cap="none" strike="noStrike">
                <a:solidFill>
                  <a:srgbClr val="000000"/>
                </a:solidFill>
                <a:latin typeface="Verdana"/>
                <a:ea typeface="Verdana"/>
                <a:cs typeface="Verdana"/>
                <a:sym typeface="Verdana"/>
              </a:rPr>
              <a:t>Ocupación de suelos &gt;50 % en suelos que no son de prioridad forestal la solicitud de registro deberá estar acompañado de un estudio semi-detallado de los otros suelos para verificar el tipo de clase (VI, VII y IVe) que conforman el 50% mínimo de plantación en terrenos forestales.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200"/>
              <a:buFont typeface="Noto Sans Symbols"/>
              <a:buChar char="✔"/>
            </a:pPr>
            <a:r>
              <a:rPr b="0" i="0" lang="en" sz="1200" u="none" cap="none" strike="noStrike">
                <a:solidFill>
                  <a:srgbClr val="000000"/>
                </a:solidFill>
                <a:latin typeface="Verdana"/>
                <a:ea typeface="Verdana"/>
                <a:cs typeface="Verdana"/>
                <a:sym typeface="Verdana"/>
              </a:rPr>
              <a:t> </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Verdana"/>
                <a:ea typeface="Verdana"/>
                <a:cs typeface="Verdana"/>
                <a:sym typeface="Verdana"/>
              </a:rPr>
              <a:t>b. </a:t>
            </a:r>
            <a:r>
              <a:rPr b="0" i="0" lang="en" sz="1400" u="sng" cap="none" strike="noStrike">
                <a:solidFill>
                  <a:srgbClr val="000000"/>
                </a:solidFill>
                <a:latin typeface="Verdana"/>
                <a:ea typeface="Verdana"/>
                <a:cs typeface="Verdana"/>
                <a:sym typeface="Verdana"/>
              </a:rPr>
              <a:t>Cobertura forestada de la o las cuencas nivel 5</a:t>
            </a:r>
            <a:r>
              <a:rPr b="0" i="0" lang="en" sz="1200" u="none" cap="none" strike="noStrike">
                <a:solidFill>
                  <a:srgbClr val="000000"/>
                </a:solidFill>
                <a:latin typeface="Verdana"/>
                <a:ea typeface="Verdana"/>
                <a:cs typeface="Verdana"/>
                <a:sym typeface="Verdana"/>
              </a:rPr>
              <a:t> - deberá ser menor al 80% (ochenta porciento) del total de la superficie de cada cuenca superior a 10 km2(diez kilómetros cuadrados).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Verdana"/>
                <a:ea typeface="Verdana"/>
                <a:cs typeface="Verdana"/>
                <a:sym typeface="Verdana"/>
              </a:rPr>
              <a:t>c. </a:t>
            </a:r>
            <a:r>
              <a:rPr b="0" i="0" lang="en" sz="1400" u="sng" cap="none" strike="noStrike">
                <a:solidFill>
                  <a:srgbClr val="000000"/>
                </a:solidFill>
                <a:latin typeface="Verdana"/>
                <a:ea typeface="Verdana"/>
                <a:cs typeface="Verdana"/>
                <a:sym typeface="Verdana"/>
              </a:rPr>
              <a:t>Ecosistemas prioritarios</a:t>
            </a:r>
            <a:r>
              <a:rPr b="0" i="0" lang="en" sz="1400" u="none" cap="none" strike="noStrike">
                <a:solidFill>
                  <a:srgbClr val="000000"/>
                </a:solidFill>
                <a:latin typeface="Verdana"/>
                <a:ea typeface="Verdana"/>
                <a:cs typeface="Verdana"/>
                <a:sym typeface="Verdana"/>
              </a:rPr>
              <a:t>: </a:t>
            </a:r>
            <a:r>
              <a:rPr b="0" i="0" lang="en" sz="1200" u="none" cap="none" strike="noStrike">
                <a:solidFill>
                  <a:srgbClr val="000000"/>
                </a:solidFill>
                <a:latin typeface="Verdana"/>
                <a:ea typeface="Verdana"/>
                <a:cs typeface="Verdana"/>
                <a:sym typeface="Verdana"/>
              </a:rPr>
              <a:t>no podrá intervenir ecosistemas prioritarios (como montes nativos, humedales,palmares, roquedales o arenales), permitiendo la adecuada conectividad entre los mismos, sin dejar parches aislados,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200"/>
              <a:buFont typeface="Noto Sans Symbols"/>
              <a:buChar char="✔"/>
            </a:pPr>
            <a:r>
              <a:rPr b="0" i="0" lang="en" sz="1200" u="none" cap="none" strike="noStrike">
                <a:solidFill>
                  <a:srgbClr val="000000"/>
                </a:solidFill>
                <a:latin typeface="Verdana"/>
                <a:ea typeface="Verdana"/>
                <a:cs typeface="Verdana"/>
                <a:sym typeface="Verdana"/>
              </a:rPr>
              <a:t>mantener como mínimo un distanciamiento o faja de amortiguación de: 20 m (veinte metros) a cursos de agua permanentes y montesnativos (bosque ribereño, parque y serrano); y, 10 m (diez metros)a cornisas, roquedales, humedales, palmares y grupos de árbolesnativos en zonas serranas.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77"/>
          <p:cNvSpPr txBox="1"/>
          <p:nvPr>
            <p:ph type="ctrTitle"/>
          </p:nvPr>
        </p:nvSpPr>
        <p:spPr>
          <a:xfrm>
            <a:off x="514033" y="6498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None/>
            </a:pPr>
            <a:r>
              <a:rPr lang="en" sz="4100">
                <a:solidFill>
                  <a:schemeClr val="accent4"/>
                </a:solidFill>
              </a:rPr>
              <a:t>¿QUÉ PASA CON LAS PLANTACIONES MAYORES A 100HÁS?</a:t>
            </a:r>
            <a:endParaRPr sz="6300">
              <a:solidFill>
                <a:schemeClr val="accent4"/>
              </a:solidFill>
            </a:endParaRPr>
          </a:p>
        </p:txBody>
      </p:sp>
      <p:grpSp>
        <p:nvGrpSpPr>
          <p:cNvPr id="1002" name="Google Shape;1002;p77"/>
          <p:cNvGrpSpPr/>
          <p:nvPr/>
        </p:nvGrpSpPr>
        <p:grpSpPr>
          <a:xfrm>
            <a:off x="4799013" y="539750"/>
            <a:ext cx="3859212" cy="4068763"/>
            <a:chOff x="4799050" y="388637"/>
            <a:chExt cx="3859836" cy="4069059"/>
          </a:xfrm>
        </p:grpSpPr>
        <p:sp>
          <p:nvSpPr>
            <p:cNvPr id="1003" name="Google Shape;1003;p77"/>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77"/>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77"/>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77"/>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77"/>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77"/>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77"/>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77"/>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77"/>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77"/>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77"/>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77"/>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77"/>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77"/>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77"/>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77"/>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77"/>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77"/>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77"/>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77"/>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77"/>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77"/>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77"/>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77"/>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78"/>
          <p:cNvSpPr txBox="1"/>
          <p:nvPr>
            <p:ph type="ctrTitle"/>
          </p:nvPr>
        </p:nvSpPr>
        <p:spPr>
          <a:xfrm>
            <a:off x="847904" y="216077"/>
            <a:ext cx="8097622" cy="875532"/>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200"/>
              <a:buFont typeface="Anton"/>
              <a:buNone/>
            </a:pPr>
            <a:r>
              <a:rPr lang="en" sz="2800"/>
              <a:t>Plantaciones &gt;100 has- Plantadas después 5/11/2005</a:t>
            </a:r>
            <a:endParaRPr sz="2800"/>
          </a:p>
        </p:txBody>
      </p:sp>
      <p:sp>
        <p:nvSpPr>
          <p:cNvPr id="1032" name="Google Shape;1032;p78"/>
          <p:cNvSpPr txBox="1"/>
          <p:nvPr>
            <p:ph idx="1" type="subTitle"/>
          </p:nvPr>
        </p:nvSpPr>
        <p:spPr>
          <a:xfrm>
            <a:off x="708838" y="782438"/>
            <a:ext cx="7896446" cy="4144985"/>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rgbClr val="000000"/>
              </a:buClr>
              <a:buSzPts val="1000"/>
              <a:buFont typeface="Arvo"/>
              <a:buNone/>
            </a:pPr>
            <a:r>
              <a:rPr lang="en" sz="1600"/>
              <a:t>Solicitud de Autorización Ambiental Previa</a:t>
            </a:r>
            <a:endParaRPr/>
          </a:p>
          <a:p>
            <a:pPr indent="-228600" lvl="0" marL="457200" rtl="0" algn="l">
              <a:lnSpc>
                <a:spcPct val="100000"/>
              </a:lnSpc>
              <a:spcBef>
                <a:spcPts val="0"/>
              </a:spcBef>
              <a:spcAft>
                <a:spcPts val="0"/>
              </a:spcAft>
              <a:buClr>
                <a:srgbClr val="000000"/>
              </a:buClr>
              <a:buSzPts val="1000"/>
              <a:buFont typeface="Arvo"/>
              <a:buNone/>
            </a:pPr>
            <a:r>
              <a:rPr lang="en" sz="1600"/>
              <a:t>Etapas:</a:t>
            </a:r>
            <a:endParaRPr/>
          </a:p>
          <a:p>
            <a:pPr indent="-342900" lvl="0" marL="571500" rtl="0" algn="l">
              <a:lnSpc>
                <a:spcPct val="100000"/>
              </a:lnSpc>
              <a:spcBef>
                <a:spcPts val="0"/>
              </a:spcBef>
              <a:spcAft>
                <a:spcPts val="0"/>
              </a:spcAft>
              <a:buSzPts val="1040"/>
              <a:buFont typeface="Arial"/>
              <a:buAutoNum type="arabicPeriod"/>
            </a:pPr>
            <a:r>
              <a:rPr lang="en" sz="2000"/>
              <a:t>Comunicación de Proyecto- </a:t>
            </a:r>
            <a:endParaRPr/>
          </a:p>
          <a:p>
            <a:pPr indent="-342900" lvl="1" marL="1028700" rtl="0" algn="l">
              <a:lnSpc>
                <a:spcPct val="100000"/>
              </a:lnSpc>
              <a:spcBef>
                <a:spcPts val="0"/>
              </a:spcBef>
              <a:spcAft>
                <a:spcPts val="0"/>
              </a:spcAft>
              <a:buSzPts val="1000"/>
              <a:buFont typeface="Arial"/>
              <a:buAutoNum type="arabicPeriod"/>
            </a:pPr>
            <a:r>
              <a:rPr lang="en" sz="1600"/>
              <a:t>Informe Comunicación</a:t>
            </a:r>
            <a:endParaRPr/>
          </a:p>
          <a:p>
            <a:pPr indent="-342900" lvl="1" marL="1028700" rtl="0" algn="l">
              <a:lnSpc>
                <a:spcPct val="100000"/>
              </a:lnSpc>
              <a:spcBef>
                <a:spcPts val="0"/>
              </a:spcBef>
              <a:spcAft>
                <a:spcPts val="0"/>
              </a:spcAft>
              <a:buSzPts val="1000"/>
              <a:buFont typeface="Arial"/>
              <a:buAutoNum type="arabicPeriod"/>
            </a:pPr>
            <a:r>
              <a:rPr lang="en" sz="1600"/>
              <a:t>Formulario Comunicación</a:t>
            </a:r>
            <a:endParaRPr/>
          </a:p>
          <a:p>
            <a:pPr indent="-342900" lvl="1" marL="1028700" rtl="0" algn="l">
              <a:lnSpc>
                <a:spcPct val="100000"/>
              </a:lnSpc>
              <a:spcBef>
                <a:spcPts val="0"/>
              </a:spcBef>
              <a:spcAft>
                <a:spcPts val="0"/>
              </a:spcAft>
              <a:buSzPts val="1000"/>
              <a:buFont typeface="Arial"/>
              <a:buAutoNum type="arabicPeriod"/>
            </a:pPr>
            <a:r>
              <a:rPr lang="en" sz="1600"/>
              <a:t>División Evaluación Impacto Ambiental</a:t>
            </a:r>
            <a:endParaRPr/>
          </a:p>
          <a:p>
            <a:pPr indent="-342900" lvl="1" marL="1028700" rtl="0" algn="l">
              <a:lnSpc>
                <a:spcPct val="100000"/>
              </a:lnSpc>
              <a:spcBef>
                <a:spcPts val="0"/>
              </a:spcBef>
              <a:spcAft>
                <a:spcPts val="0"/>
              </a:spcAft>
              <a:buSzPts val="1000"/>
              <a:buFont typeface="Arial"/>
              <a:buAutoNum type="arabicPeriod"/>
            </a:pPr>
            <a:r>
              <a:rPr lang="en" sz="1600"/>
              <a:t>Solicitud de Información Complementaria . SI/NO</a:t>
            </a:r>
            <a:endParaRPr/>
          </a:p>
          <a:p>
            <a:pPr indent="-342900" lvl="1" marL="1028700" rtl="0" algn="l">
              <a:lnSpc>
                <a:spcPct val="100000"/>
              </a:lnSpc>
              <a:spcBef>
                <a:spcPts val="0"/>
              </a:spcBef>
              <a:spcAft>
                <a:spcPts val="0"/>
              </a:spcAft>
              <a:buSzPts val="1000"/>
              <a:buFont typeface="Arial"/>
              <a:buAutoNum type="arabicPeriod"/>
            </a:pPr>
            <a:r>
              <a:rPr lang="en" sz="1600"/>
              <a:t>Informe de Clasificación</a:t>
            </a:r>
            <a:endParaRPr/>
          </a:p>
          <a:p>
            <a:pPr indent="-342900" lvl="2" marL="1485900" rtl="0" algn="l">
              <a:lnSpc>
                <a:spcPct val="100000"/>
              </a:lnSpc>
              <a:spcBef>
                <a:spcPts val="0"/>
              </a:spcBef>
              <a:spcAft>
                <a:spcPts val="0"/>
              </a:spcAft>
              <a:buSzPts val="1000"/>
              <a:buFont typeface="Arial"/>
              <a:buAutoNum type="alphaLcParenR"/>
            </a:pPr>
            <a:r>
              <a:rPr lang="en" sz="1600"/>
              <a:t>Proyectos A- Area Jurídica- Resolución Ministerial (RM)</a:t>
            </a:r>
            <a:endParaRPr/>
          </a:p>
          <a:p>
            <a:pPr indent="0" lvl="2" marL="1143000" rtl="0" algn="l">
              <a:lnSpc>
                <a:spcPct val="100000"/>
              </a:lnSpc>
              <a:spcBef>
                <a:spcPts val="0"/>
              </a:spcBef>
              <a:spcAft>
                <a:spcPts val="0"/>
              </a:spcAft>
              <a:buSzPts val="1000"/>
              <a:buNone/>
            </a:pPr>
            <a:r>
              <a:t/>
            </a:r>
            <a:endParaRPr sz="1600"/>
          </a:p>
          <a:p>
            <a:pPr indent="-342900" lvl="2" marL="1485900" rtl="0" algn="l">
              <a:lnSpc>
                <a:spcPct val="100000"/>
              </a:lnSpc>
              <a:spcBef>
                <a:spcPts val="0"/>
              </a:spcBef>
              <a:spcAft>
                <a:spcPts val="0"/>
              </a:spcAft>
              <a:buSzPts val="1000"/>
              <a:buFont typeface="Arial"/>
              <a:buAutoNum type="alphaLcParenR"/>
            </a:pPr>
            <a:r>
              <a:rPr lang="en" sz="1600"/>
              <a:t>Proyectos B o C:  </a:t>
            </a:r>
            <a:endParaRPr/>
          </a:p>
          <a:p>
            <a:pPr indent="-400050" lvl="3" marL="2000250" rtl="0" algn="l">
              <a:lnSpc>
                <a:spcPct val="100000"/>
              </a:lnSpc>
              <a:spcBef>
                <a:spcPts val="0"/>
              </a:spcBef>
              <a:spcAft>
                <a:spcPts val="0"/>
              </a:spcAft>
              <a:buSzPts val="1000"/>
              <a:buFont typeface="Arial"/>
              <a:buAutoNum type="romanLcPeriod"/>
            </a:pPr>
            <a:r>
              <a:rPr lang="en" sz="1600"/>
              <a:t>Proyectos B- Evaluación Impacto Ambiental (EIA)- Informe Ambiental Resumen (IAR)-Manifiestos-Jurídica – RM</a:t>
            </a:r>
            <a:endParaRPr/>
          </a:p>
          <a:p>
            <a:pPr indent="-342900" lvl="3" marL="1943100" rtl="0" algn="l">
              <a:lnSpc>
                <a:spcPct val="100000"/>
              </a:lnSpc>
              <a:spcBef>
                <a:spcPts val="0"/>
              </a:spcBef>
              <a:spcAft>
                <a:spcPts val="0"/>
              </a:spcAft>
              <a:buSzPts val="1000"/>
              <a:buFont typeface="Arial"/>
              <a:buAutoNum type="romanLcPeriod"/>
            </a:pPr>
            <a:r>
              <a:rPr lang="en" sz="1600"/>
              <a:t>Proyectos C- EIA- IAR-Manifiestos-Audiencia Publica-Jurídica- RM </a:t>
            </a:r>
            <a:endParaRPr/>
          </a:p>
          <a:p>
            <a:pPr indent="-228600" lvl="0" marL="457200" rtl="0" algn="l">
              <a:lnSpc>
                <a:spcPct val="100000"/>
              </a:lnSpc>
              <a:spcBef>
                <a:spcPts val="0"/>
              </a:spcBef>
              <a:spcAft>
                <a:spcPts val="0"/>
              </a:spcAft>
              <a:buClr>
                <a:srgbClr val="000000"/>
              </a:buClr>
              <a:buSzPts val="1000"/>
              <a:buFont typeface="Arvo"/>
              <a:buNone/>
            </a:pPr>
            <a:r>
              <a:t/>
            </a:r>
            <a:endParaRPr sz="16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79"/>
          <p:cNvSpPr txBox="1"/>
          <p:nvPr>
            <p:ph idx="1" type="subTitle"/>
          </p:nvPr>
        </p:nvSpPr>
        <p:spPr>
          <a:xfrm>
            <a:off x="635253" y="1059503"/>
            <a:ext cx="4291166" cy="3158077"/>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rgbClr val="000000"/>
              </a:buClr>
              <a:buSzPts val="1000"/>
              <a:buFont typeface="Arvo"/>
              <a:buNone/>
            </a:pPr>
            <a:r>
              <a:rPr lang="en"/>
              <a:t>CRITERIOS CLASIFICACION AAP</a:t>
            </a:r>
            <a:endParaRPr/>
          </a:p>
          <a:p>
            <a:pPr indent="-228600" lvl="0" marL="457200" rtl="0" algn="l">
              <a:lnSpc>
                <a:spcPct val="100000"/>
              </a:lnSpc>
              <a:spcBef>
                <a:spcPts val="0"/>
              </a:spcBef>
              <a:spcAft>
                <a:spcPts val="0"/>
              </a:spcAft>
              <a:buClr>
                <a:srgbClr val="000000"/>
              </a:buClr>
              <a:buSzPts val="1000"/>
              <a:buFont typeface="Arvo"/>
              <a:buNone/>
            </a:pPr>
            <a:r>
              <a:t/>
            </a:r>
            <a:endParaRPr/>
          </a:p>
          <a:p>
            <a:pPr indent="-228600" lvl="0" marL="457200" rtl="0" algn="l">
              <a:lnSpc>
                <a:spcPct val="100000"/>
              </a:lnSpc>
              <a:spcBef>
                <a:spcPts val="0"/>
              </a:spcBef>
              <a:spcAft>
                <a:spcPts val="0"/>
              </a:spcAft>
              <a:buClr>
                <a:srgbClr val="000000"/>
              </a:buClr>
              <a:buSzPts val="1000"/>
              <a:buFont typeface="Arvo"/>
              <a:buNone/>
            </a:pPr>
            <a:r>
              <a:rPr lang="en"/>
              <a:t>Documento Clasificación Proyectos Forestales- 3 versiones desde el año 2005.</a:t>
            </a:r>
            <a:endParaRPr/>
          </a:p>
          <a:p>
            <a:pPr indent="-228600" lvl="0" marL="457200" rtl="0" algn="l">
              <a:lnSpc>
                <a:spcPct val="100000"/>
              </a:lnSpc>
              <a:spcBef>
                <a:spcPts val="0"/>
              </a:spcBef>
              <a:spcAft>
                <a:spcPts val="0"/>
              </a:spcAft>
              <a:buClr>
                <a:srgbClr val="000000"/>
              </a:buClr>
              <a:buSzPts val="1000"/>
              <a:buFont typeface="Arvo"/>
              <a:buNone/>
            </a:pPr>
            <a:r>
              <a:t/>
            </a:r>
            <a:endParaRPr/>
          </a:p>
          <a:p>
            <a:pPr indent="-228600" lvl="0" marL="457200" rtl="0" algn="l">
              <a:lnSpc>
                <a:spcPct val="100000"/>
              </a:lnSpc>
              <a:spcBef>
                <a:spcPts val="0"/>
              </a:spcBef>
              <a:spcAft>
                <a:spcPts val="0"/>
              </a:spcAft>
              <a:buClr>
                <a:srgbClr val="000000"/>
              </a:buClr>
              <a:buSzPts val="1000"/>
              <a:buFont typeface="Arvo"/>
              <a:buNone/>
            </a:pPr>
            <a:r>
              <a:rPr lang="en"/>
              <a:t>DO-EIA-20_Aplicacion_de_Criterios_en_Clasificaciony_AAP_Forestales.pdf</a:t>
            </a:r>
            <a:endParaRPr/>
          </a:p>
          <a:p>
            <a:pPr indent="-228600" lvl="0" marL="457200" rtl="0" algn="l">
              <a:lnSpc>
                <a:spcPct val="100000"/>
              </a:lnSpc>
              <a:spcBef>
                <a:spcPts val="0"/>
              </a:spcBef>
              <a:spcAft>
                <a:spcPts val="0"/>
              </a:spcAft>
              <a:buClr>
                <a:srgbClr val="000000"/>
              </a:buClr>
              <a:buSzPts val="1000"/>
              <a:buFont typeface="Arvo"/>
              <a:buNone/>
            </a:pPr>
            <a:r>
              <a:t/>
            </a:r>
            <a:endParaRPr/>
          </a:p>
          <a:p>
            <a:pPr indent="-228600" lvl="0" marL="457200" rtl="0" algn="l">
              <a:lnSpc>
                <a:spcPct val="100000"/>
              </a:lnSpc>
              <a:spcBef>
                <a:spcPts val="0"/>
              </a:spcBef>
              <a:spcAft>
                <a:spcPts val="0"/>
              </a:spcAft>
              <a:buClr>
                <a:srgbClr val="000000"/>
              </a:buClr>
              <a:buSzPts val="1000"/>
              <a:buFont typeface="Arvo"/>
              <a:buNone/>
            </a:pPr>
            <a:r>
              <a:rPr lang="en"/>
              <a:t>DO-EIA-20-21_Aplicacion_de_Criterios_en_Clasificaciony_AAP_Forestales.pdf</a:t>
            </a:r>
            <a:endParaRPr/>
          </a:p>
        </p:txBody>
      </p:sp>
      <p:sp>
        <p:nvSpPr>
          <p:cNvPr id="1038" name="Google Shape;1038;p79"/>
          <p:cNvSpPr txBox="1"/>
          <p:nvPr>
            <p:ph type="ctrTitle"/>
          </p:nvPr>
        </p:nvSpPr>
        <p:spPr>
          <a:xfrm>
            <a:off x="549639" y="122217"/>
            <a:ext cx="8097600" cy="875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200"/>
              <a:buFont typeface="Anton"/>
              <a:buNone/>
            </a:pPr>
            <a:r>
              <a:rPr lang="en" sz="2800"/>
              <a:t>Plantaciones &gt;100 has- Plantadas después 5/11/2005</a:t>
            </a:r>
            <a:endParaRPr sz="2800"/>
          </a:p>
        </p:txBody>
      </p:sp>
      <p:pic>
        <p:nvPicPr>
          <p:cNvPr id="1039" name="Google Shape;1039;p79"/>
          <p:cNvPicPr preferRelativeResize="0"/>
          <p:nvPr/>
        </p:nvPicPr>
        <p:blipFill rotWithShape="1">
          <a:blip r:embed="rId3">
            <a:alphaModFix/>
          </a:blip>
          <a:srcRect b="0" l="0" r="0" t="0"/>
          <a:stretch/>
        </p:blipFill>
        <p:spPr>
          <a:xfrm>
            <a:off x="4353275" y="229577"/>
            <a:ext cx="4492775" cy="48179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80"/>
          <p:cNvSpPr txBox="1"/>
          <p:nvPr>
            <p:ph type="ctrTitle"/>
          </p:nvPr>
        </p:nvSpPr>
        <p:spPr>
          <a:xfrm>
            <a:off x="847904" y="216077"/>
            <a:ext cx="8097622" cy="875532"/>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200"/>
              <a:buFont typeface="Anton"/>
              <a:buNone/>
            </a:pPr>
            <a:r>
              <a:rPr lang="en" sz="2800"/>
              <a:t>Plantaciones &gt;100 has- Plantadas antes 5/11/2005</a:t>
            </a:r>
            <a:endParaRPr sz="2800"/>
          </a:p>
        </p:txBody>
      </p:sp>
      <p:sp>
        <p:nvSpPr>
          <p:cNvPr id="1045" name="Google Shape;1045;p80"/>
          <p:cNvSpPr txBox="1"/>
          <p:nvPr>
            <p:ph idx="1" type="subTitle"/>
          </p:nvPr>
        </p:nvSpPr>
        <p:spPr>
          <a:xfrm>
            <a:off x="708838" y="782438"/>
            <a:ext cx="7896446" cy="4144985"/>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rgbClr val="000000"/>
              </a:buClr>
              <a:buSzPts val="1000"/>
              <a:buFont typeface="Arvo"/>
              <a:buNone/>
            </a:pPr>
            <a:r>
              <a:rPr lang="en" sz="1600"/>
              <a:t>Solicitud de Autorización Ambiental Especial. Decreto 405/21</a:t>
            </a:r>
            <a:endParaRPr/>
          </a:p>
          <a:p>
            <a:pPr indent="-228600" lvl="0" marL="457200" rtl="0" algn="l">
              <a:lnSpc>
                <a:spcPct val="100000"/>
              </a:lnSpc>
              <a:spcBef>
                <a:spcPts val="0"/>
              </a:spcBef>
              <a:spcAft>
                <a:spcPts val="0"/>
              </a:spcAft>
              <a:buClr>
                <a:srgbClr val="000000"/>
              </a:buClr>
              <a:buSzPts val="1000"/>
              <a:buFont typeface="Arvo"/>
              <a:buNone/>
            </a:pPr>
            <a:r>
              <a:rPr lang="en" sz="1600"/>
              <a:t>Etapas:</a:t>
            </a:r>
            <a:endParaRPr/>
          </a:p>
          <a:p>
            <a:pPr indent="-342900" lvl="1" marL="1028700" rtl="0" algn="l">
              <a:lnSpc>
                <a:spcPct val="100000"/>
              </a:lnSpc>
              <a:spcBef>
                <a:spcPts val="0"/>
              </a:spcBef>
              <a:spcAft>
                <a:spcPts val="0"/>
              </a:spcAft>
              <a:buSzPts val="1000"/>
              <a:buFont typeface="Arial"/>
              <a:buAutoNum type="arabicPeriod"/>
            </a:pPr>
            <a:r>
              <a:rPr lang="en" sz="1600"/>
              <a:t>Informe AAE</a:t>
            </a:r>
            <a:endParaRPr/>
          </a:p>
          <a:p>
            <a:pPr indent="-342900" lvl="1" marL="1028700" rtl="0" algn="l">
              <a:lnSpc>
                <a:spcPct val="100000"/>
              </a:lnSpc>
              <a:spcBef>
                <a:spcPts val="0"/>
              </a:spcBef>
              <a:spcAft>
                <a:spcPts val="0"/>
              </a:spcAft>
              <a:buSzPts val="1000"/>
              <a:buFont typeface="Arial"/>
              <a:buAutoNum type="arabicPeriod"/>
            </a:pPr>
            <a:r>
              <a:rPr lang="en" sz="1600"/>
              <a:t>Formulario Comunicación</a:t>
            </a:r>
            <a:endParaRPr/>
          </a:p>
          <a:p>
            <a:pPr indent="-342900" lvl="1" marL="1028700" rtl="0" algn="l">
              <a:lnSpc>
                <a:spcPct val="100000"/>
              </a:lnSpc>
              <a:spcBef>
                <a:spcPts val="0"/>
              </a:spcBef>
              <a:spcAft>
                <a:spcPts val="0"/>
              </a:spcAft>
              <a:buSzPts val="1000"/>
              <a:buFont typeface="Arial"/>
              <a:buAutoNum type="arabicPeriod"/>
            </a:pPr>
            <a:r>
              <a:rPr lang="en" sz="1600"/>
              <a:t>División Evaluación Impacto Ambiental</a:t>
            </a:r>
            <a:endParaRPr/>
          </a:p>
          <a:p>
            <a:pPr indent="-342900" lvl="1" marL="1028700" rtl="0" algn="l">
              <a:lnSpc>
                <a:spcPct val="100000"/>
              </a:lnSpc>
              <a:spcBef>
                <a:spcPts val="0"/>
              </a:spcBef>
              <a:spcAft>
                <a:spcPts val="0"/>
              </a:spcAft>
              <a:buSzPts val="1000"/>
              <a:buFont typeface="Arial"/>
              <a:buAutoNum type="arabicPeriod"/>
            </a:pPr>
            <a:r>
              <a:rPr lang="en" sz="1600"/>
              <a:t>Solicitud de Información Complementaria</a:t>
            </a:r>
            <a:endParaRPr/>
          </a:p>
          <a:p>
            <a:pPr indent="-342900" lvl="1" marL="1028700" rtl="0" algn="l">
              <a:lnSpc>
                <a:spcPct val="100000"/>
              </a:lnSpc>
              <a:spcBef>
                <a:spcPts val="0"/>
              </a:spcBef>
              <a:spcAft>
                <a:spcPts val="0"/>
              </a:spcAft>
              <a:buSzPts val="1000"/>
              <a:buFont typeface="Arial"/>
              <a:buAutoNum type="arabicPeriod"/>
            </a:pPr>
            <a:r>
              <a:rPr lang="en" sz="1600"/>
              <a:t>Informe de Aprobación</a:t>
            </a:r>
            <a:endParaRPr/>
          </a:p>
          <a:p>
            <a:pPr indent="-342900" lvl="1" marL="1028700" rtl="0" algn="l">
              <a:lnSpc>
                <a:spcPct val="100000"/>
              </a:lnSpc>
              <a:spcBef>
                <a:spcPts val="0"/>
              </a:spcBef>
              <a:spcAft>
                <a:spcPts val="0"/>
              </a:spcAft>
              <a:buSzPts val="1000"/>
              <a:buFont typeface="Arial"/>
              <a:buAutoNum type="arabicPeriod"/>
            </a:pPr>
            <a:r>
              <a:rPr lang="en" sz="1600"/>
              <a:t>Area Jurídica-</a:t>
            </a:r>
            <a:endParaRPr/>
          </a:p>
          <a:p>
            <a:pPr indent="-342900" lvl="1" marL="1028700" rtl="0" algn="l">
              <a:lnSpc>
                <a:spcPct val="100000"/>
              </a:lnSpc>
              <a:spcBef>
                <a:spcPts val="0"/>
              </a:spcBef>
              <a:spcAft>
                <a:spcPts val="0"/>
              </a:spcAft>
              <a:buSzPts val="1000"/>
              <a:buFont typeface="Arial"/>
              <a:buAutoNum type="arabicPeriod"/>
            </a:pPr>
            <a:r>
              <a:rPr lang="en" sz="1600"/>
              <a:t>Resolución Ministerial (RM)</a:t>
            </a:r>
            <a:endParaRPr/>
          </a:p>
          <a:p>
            <a:pPr indent="0" lvl="2" marL="1143000" rtl="0" algn="l">
              <a:lnSpc>
                <a:spcPct val="100000"/>
              </a:lnSpc>
              <a:spcBef>
                <a:spcPts val="0"/>
              </a:spcBef>
              <a:spcAft>
                <a:spcPts val="0"/>
              </a:spcAft>
              <a:buSzPts val="1000"/>
              <a:buNone/>
            </a:pPr>
            <a:r>
              <a:t/>
            </a:r>
            <a:endParaRPr sz="1600"/>
          </a:p>
          <a:p>
            <a:pPr indent="-228600" lvl="0" marL="457200" rtl="0" algn="l">
              <a:lnSpc>
                <a:spcPct val="100000"/>
              </a:lnSpc>
              <a:spcBef>
                <a:spcPts val="0"/>
              </a:spcBef>
              <a:spcAft>
                <a:spcPts val="0"/>
              </a:spcAft>
              <a:buClr>
                <a:srgbClr val="000000"/>
              </a:buClr>
              <a:buSzPts val="1000"/>
              <a:buFont typeface="Arvo"/>
              <a:buNone/>
            </a:pPr>
            <a:r>
              <a:rPr lang="en" sz="1600"/>
              <a:t>Instructivo AAE- </a:t>
            </a:r>
            <a:endParaRPr/>
          </a:p>
          <a:p>
            <a:pPr indent="-228600" lvl="0" marL="457200" rtl="0" algn="l">
              <a:lnSpc>
                <a:spcPct val="100000"/>
              </a:lnSpc>
              <a:spcBef>
                <a:spcPts val="0"/>
              </a:spcBef>
              <a:spcAft>
                <a:spcPts val="0"/>
              </a:spcAft>
              <a:buClr>
                <a:srgbClr val="000000"/>
              </a:buClr>
              <a:buSzPts val="1000"/>
              <a:buFont typeface="Arvo"/>
              <a:buNone/>
            </a:pPr>
            <a:r>
              <a:rPr lang="en" sz="1600"/>
              <a:t>Formulario WEB</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81"/>
          <p:cNvSpPr txBox="1"/>
          <p:nvPr>
            <p:ph idx="1" type="subTitle"/>
          </p:nvPr>
        </p:nvSpPr>
        <p:spPr>
          <a:xfrm>
            <a:off x="847904" y="1091610"/>
            <a:ext cx="7736114" cy="3097618"/>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rgbClr val="000000"/>
              </a:buClr>
              <a:buSzPts val="1000"/>
              <a:buFont typeface="Arvo"/>
              <a:buNone/>
            </a:pPr>
            <a:r>
              <a:rPr lang="en" sz="2000"/>
              <a:t>AAE</a:t>
            </a:r>
            <a:endParaRPr/>
          </a:p>
          <a:p>
            <a:pPr indent="-228600" lvl="0" marL="457200" rtl="0" algn="l">
              <a:lnSpc>
                <a:spcPct val="100000"/>
              </a:lnSpc>
              <a:spcBef>
                <a:spcPts val="0"/>
              </a:spcBef>
              <a:spcAft>
                <a:spcPts val="0"/>
              </a:spcAft>
              <a:buClr>
                <a:srgbClr val="000000"/>
              </a:buClr>
              <a:buSzPts val="1000"/>
              <a:buFont typeface="Arvo"/>
              <a:buNone/>
            </a:pPr>
            <a:r>
              <a:rPr lang="en" sz="2000"/>
              <a:t>-Informe detallado con Análisis Ambiental. Ver instructivo</a:t>
            </a:r>
            <a:endParaRPr/>
          </a:p>
          <a:p>
            <a:pPr indent="-285750" lvl="0" marL="514350" rtl="0" algn="l">
              <a:lnSpc>
                <a:spcPct val="100000"/>
              </a:lnSpc>
              <a:spcBef>
                <a:spcPts val="0"/>
              </a:spcBef>
              <a:spcAft>
                <a:spcPts val="0"/>
              </a:spcAft>
              <a:buSzPts val="1000"/>
              <a:buFont typeface="Arial"/>
              <a:buChar char="-"/>
            </a:pPr>
            <a:r>
              <a:rPr b="0" i="0" lang="en" sz="1800" u="none" strike="noStrike">
                <a:latin typeface="Arial"/>
                <a:ea typeface="Arial"/>
                <a:cs typeface="Arial"/>
                <a:sym typeface="Arial"/>
              </a:rPr>
              <a:t>medidas a implementar para prevenir impactos ambientales negativos,</a:t>
            </a:r>
            <a:endParaRPr/>
          </a:p>
          <a:p>
            <a:pPr indent="-285750" lvl="0" marL="514350" rtl="0" algn="l">
              <a:lnSpc>
                <a:spcPct val="100000"/>
              </a:lnSpc>
              <a:spcBef>
                <a:spcPts val="0"/>
              </a:spcBef>
              <a:spcAft>
                <a:spcPts val="0"/>
              </a:spcAft>
              <a:buSzPts val="1000"/>
              <a:buFont typeface="Arial"/>
              <a:buChar char="-"/>
            </a:pPr>
            <a:r>
              <a:rPr b="0" i="0" lang="en" sz="1800" u="none" strike="noStrike">
                <a:latin typeface="Arial"/>
                <a:ea typeface="Arial"/>
                <a:cs typeface="Arial"/>
                <a:sym typeface="Arial"/>
              </a:rPr>
              <a:t>medidas de restauración para minimizar los ambientes afectados por la plantación anterior</a:t>
            </a:r>
            <a:endParaRPr/>
          </a:p>
          <a:p>
            <a:pPr indent="-285750" lvl="0" marL="514350" rtl="0" algn="l">
              <a:lnSpc>
                <a:spcPct val="100000"/>
              </a:lnSpc>
              <a:spcBef>
                <a:spcPts val="0"/>
              </a:spcBef>
              <a:spcAft>
                <a:spcPts val="0"/>
              </a:spcAft>
              <a:buSzPts val="1000"/>
              <a:buFont typeface="Arial"/>
              <a:buChar char="-"/>
            </a:pPr>
            <a:r>
              <a:rPr lang="en" sz="1800">
                <a:latin typeface="Arial"/>
                <a:ea typeface="Arial"/>
                <a:cs typeface="Arial"/>
                <a:sym typeface="Arial"/>
              </a:rPr>
              <a:t>Conectividad ambientes</a:t>
            </a:r>
            <a:endParaRPr/>
          </a:p>
          <a:p>
            <a:pPr indent="-285750" lvl="0" marL="514350" rtl="0" algn="l">
              <a:lnSpc>
                <a:spcPct val="100000"/>
              </a:lnSpc>
              <a:spcBef>
                <a:spcPts val="0"/>
              </a:spcBef>
              <a:spcAft>
                <a:spcPts val="0"/>
              </a:spcAft>
              <a:buSzPts val="1000"/>
              <a:buFont typeface="Arial"/>
              <a:buChar char="-"/>
            </a:pPr>
            <a:r>
              <a:rPr lang="en" sz="1800">
                <a:latin typeface="Arial"/>
                <a:ea typeface="Arial"/>
                <a:cs typeface="Arial"/>
                <a:sym typeface="Arial"/>
              </a:rPr>
              <a:t>Areas de amortiguación o buffer.</a:t>
            </a:r>
            <a:endParaRPr/>
          </a:p>
          <a:p>
            <a:pPr indent="-285750" lvl="0" marL="514350" rtl="0" algn="l">
              <a:lnSpc>
                <a:spcPct val="100000"/>
              </a:lnSpc>
              <a:spcBef>
                <a:spcPts val="0"/>
              </a:spcBef>
              <a:spcAft>
                <a:spcPts val="0"/>
              </a:spcAft>
              <a:buSzPts val="1000"/>
              <a:buFont typeface="Arial"/>
              <a:buChar char="-"/>
            </a:pPr>
            <a:r>
              <a:rPr lang="en" sz="1800">
                <a:latin typeface="Arial"/>
                <a:ea typeface="Arial"/>
                <a:cs typeface="Arial"/>
                <a:sym typeface="Arial"/>
              </a:rPr>
              <a:t>Distancias a poblados.</a:t>
            </a:r>
            <a:endParaRPr sz="2000"/>
          </a:p>
          <a:p>
            <a:pPr indent="-228600" lvl="0" marL="457200" rtl="0" algn="l">
              <a:lnSpc>
                <a:spcPct val="100000"/>
              </a:lnSpc>
              <a:spcBef>
                <a:spcPts val="0"/>
              </a:spcBef>
              <a:spcAft>
                <a:spcPts val="0"/>
              </a:spcAft>
              <a:buSzPts val="1000"/>
              <a:buNone/>
            </a:pPr>
            <a:r>
              <a:rPr b="0" i="0" lang="en" sz="1800" u="none" strike="noStrike">
                <a:latin typeface="Arial"/>
                <a:ea typeface="Arial"/>
                <a:cs typeface="Arial"/>
                <a:sym typeface="Arial"/>
              </a:rPr>
              <a:t>-Plano diseño forestal de la nueva plantación y los ecosistemas naturales.</a:t>
            </a:r>
            <a:endParaRPr/>
          </a:p>
          <a:p>
            <a:pPr indent="-228600" lvl="0" marL="457200" rtl="0" algn="l">
              <a:lnSpc>
                <a:spcPct val="100000"/>
              </a:lnSpc>
              <a:spcBef>
                <a:spcPts val="0"/>
              </a:spcBef>
              <a:spcAft>
                <a:spcPts val="0"/>
              </a:spcAft>
              <a:buSzPts val="1000"/>
              <a:buNone/>
            </a:pPr>
            <a:r>
              <a:rPr b="0" i="0" lang="en" sz="1800" u="none" strike="noStrike">
                <a:latin typeface="Arial"/>
                <a:ea typeface="Arial"/>
                <a:cs typeface="Arial"/>
                <a:sym typeface="Arial"/>
              </a:rPr>
              <a:t> Identificar las áreas de conservación a mantener y/o a restaurar.</a:t>
            </a:r>
            <a:endParaRPr/>
          </a:p>
          <a:p>
            <a:pPr indent="-228600" lvl="0" marL="457200" rtl="0" algn="l">
              <a:lnSpc>
                <a:spcPct val="100000"/>
              </a:lnSpc>
              <a:spcBef>
                <a:spcPts val="0"/>
              </a:spcBef>
              <a:spcAft>
                <a:spcPts val="0"/>
              </a:spcAft>
              <a:buSzPts val="1000"/>
              <a:buNone/>
            </a:pPr>
            <a:r>
              <a:t/>
            </a:r>
            <a:endParaRPr sz="2000"/>
          </a:p>
        </p:txBody>
      </p:sp>
      <p:sp>
        <p:nvSpPr>
          <p:cNvPr id="1051" name="Google Shape;1051;p81"/>
          <p:cNvSpPr txBox="1"/>
          <p:nvPr>
            <p:ph type="ctrTitle"/>
          </p:nvPr>
        </p:nvSpPr>
        <p:spPr>
          <a:xfrm>
            <a:off x="847904" y="216077"/>
            <a:ext cx="8097622" cy="875532"/>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rgbClr val="000000"/>
              </a:buClr>
              <a:buSzPts val="1200"/>
              <a:buFont typeface="Anton"/>
              <a:buNone/>
            </a:pPr>
            <a:r>
              <a:rPr lang="en" sz="2800"/>
              <a:t>Plantaciones &gt;100 has- Plantadas antes 5/11/2005</a:t>
            </a:r>
            <a:endParaRPr sz="2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5" name="Shape 1055"/>
        <p:cNvGrpSpPr/>
        <p:nvPr/>
      </p:nvGrpSpPr>
      <p:grpSpPr>
        <a:xfrm>
          <a:off x="0" y="0"/>
          <a:ext cx="0" cy="0"/>
          <a:chOff x="0" y="0"/>
          <a:chExt cx="0" cy="0"/>
        </a:xfrm>
      </p:grpSpPr>
      <p:sp>
        <p:nvSpPr>
          <p:cNvPr id="1056" name="Google Shape;1056;p34"/>
          <p:cNvSpPr txBox="1"/>
          <p:nvPr>
            <p:ph type="ctrTitle"/>
          </p:nvPr>
        </p:nvSpPr>
        <p:spPr>
          <a:xfrm>
            <a:off x="712788" y="17827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a:t>
            </a:r>
            <a:br>
              <a:rPr lang="en" sz="5700">
                <a:solidFill>
                  <a:schemeClr val="accent1"/>
                </a:solidFill>
                <a:latin typeface="Anton"/>
                <a:ea typeface="Anton"/>
                <a:cs typeface="Anton"/>
                <a:sym typeface="Anton"/>
              </a:rPr>
            </a:br>
            <a:r>
              <a:rPr lang="en" sz="4500">
                <a:solidFill>
                  <a:srgbClr val="333644"/>
                </a:solidFill>
                <a:latin typeface="Anton"/>
                <a:ea typeface="Anton"/>
                <a:cs typeface="Anton"/>
                <a:sym typeface="Anton"/>
              </a:rPr>
              <a:t>DESDE LO FORESTAL</a:t>
            </a:r>
            <a:endParaRPr sz="7900">
              <a:solidFill>
                <a:schemeClr val="accent1"/>
              </a:solidFill>
              <a:latin typeface="Anton"/>
              <a:ea typeface="Anton"/>
              <a:cs typeface="Anton"/>
              <a:sym typeface="Anton"/>
            </a:endParaRPr>
          </a:p>
        </p:txBody>
      </p:sp>
      <p:sp>
        <p:nvSpPr>
          <p:cNvPr id="1057" name="Google Shape;1057;p34"/>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01.</a:t>
            </a:r>
            <a:endParaRPr/>
          </a:p>
        </p:txBody>
      </p:sp>
      <p:grpSp>
        <p:nvGrpSpPr>
          <p:cNvPr id="1058" name="Google Shape;1058;p34"/>
          <p:cNvGrpSpPr/>
          <p:nvPr/>
        </p:nvGrpSpPr>
        <p:grpSpPr>
          <a:xfrm>
            <a:off x="4799013" y="539750"/>
            <a:ext cx="3859212" cy="4068763"/>
            <a:chOff x="4799050" y="388637"/>
            <a:chExt cx="3859836" cy="4069059"/>
          </a:xfrm>
        </p:grpSpPr>
        <p:sp>
          <p:nvSpPr>
            <p:cNvPr id="1059" name="Google Shape;1059;p34"/>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34"/>
            <p:cNvSpPr/>
            <p:nvPr/>
          </p:nvSpPr>
          <p:spPr>
            <a:xfrm>
              <a:off x="5845381" y="2509691"/>
              <a:ext cx="1767174"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34"/>
            <p:cNvSpPr/>
            <p:nvPr/>
          </p:nvSpPr>
          <p:spPr>
            <a:xfrm>
              <a:off x="6291541" y="2509691"/>
              <a:ext cx="874853"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34"/>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34"/>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34"/>
            <p:cNvSpPr/>
            <p:nvPr/>
          </p:nvSpPr>
          <p:spPr>
            <a:xfrm>
              <a:off x="6639259" y="2636701"/>
              <a:ext cx="177829"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34"/>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34"/>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34"/>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34"/>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34"/>
            <p:cNvSpPr/>
            <p:nvPr/>
          </p:nvSpPr>
          <p:spPr>
            <a:xfrm>
              <a:off x="6313770" y="1282465"/>
              <a:ext cx="830396"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34"/>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34"/>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34"/>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34"/>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34"/>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34"/>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34"/>
            <p:cNvSpPr/>
            <p:nvPr/>
          </p:nvSpPr>
          <p:spPr>
            <a:xfrm>
              <a:off x="6355052" y="1384072"/>
              <a:ext cx="747833"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34"/>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34"/>
            <p:cNvSpPr/>
            <p:nvPr/>
          </p:nvSpPr>
          <p:spPr>
            <a:xfrm>
              <a:off x="6732938" y="3568631"/>
              <a:ext cx="1257503"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34"/>
            <p:cNvSpPr/>
            <p:nvPr/>
          </p:nvSpPr>
          <p:spPr>
            <a:xfrm>
              <a:off x="5383344" y="3430508"/>
              <a:ext cx="2691247"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34"/>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34"/>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34"/>
            <p:cNvSpPr/>
            <p:nvPr/>
          </p:nvSpPr>
          <p:spPr>
            <a:xfrm>
              <a:off x="6732938" y="3279685"/>
              <a:ext cx="1341654"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73" name="Shape 373"/>
        <p:cNvGrpSpPr/>
        <p:nvPr/>
      </p:nvGrpSpPr>
      <p:grpSpPr>
        <a:xfrm>
          <a:off x="0" y="0"/>
          <a:ext cx="0" cy="0"/>
          <a:chOff x="0" y="0"/>
          <a:chExt cx="0" cy="0"/>
        </a:xfrm>
      </p:grpSpPr>
      <p:sp>
        <p:nvSpPr>
          <p:cNvPr id="374" name="Google Shape;374;p6"/>
          <p:cNvSpPr/>
          <p:nvPr/>
        </p:nvSpPr>
        <p:spPr>
          <a:xfrm>
            <a:off x="247650" y="1573213"/>
            <a:ext cx="8701088" cy="2922587"/>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n" sz="1800" u="none" cap="none" strike="noStrike">
                <a:solidFill>
                  <a:schemeClr val="accent4"/>
                </a:solidFill>
                <a:latin typeface="Arvo"/>
                <a:ea typeface="Arvo"/>
                <a:cs typeface="Arvo"/>
                <a:sym typeface="Arvo"/>
              </a:rPr>
              <a:t>CONSTITUCIÓN DE LA REPÚBLICA</a:t>
            </a:r>
            <a:endParaRPr b="0" i="0" sz="18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800"/>
              <a:buFont typeface="Arial"/>
              <a:buNone/>
            </a:pPr>
            <a:r>
              <a:rPr b="0" i="1" lang="en" sz="1800" u="none" cap="none" strike="noStrike">
                <a:solidFill>
                  <a:schemeClr val="accent4"/>
                </a:solidFill>
                <a:latin typeface="Arvo"/>
                <a:ea typeface="Arvo"/>
                <a:cs typeface="Arvo"/>
                <a:sym typeface="Arvo"/>
              </a:rPr>
              <a:t>Artículo 47 (parcial)</a:t>
            </a:r>
            <a:endParaRPr b="0" i="0" sz="14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800"/>
              <a:buFont typeface="Arial"/>
              <a:buNone/>
            </a:pPr>
            <a:r>
              <a:rPr b="0" i="1" lang="en" sz="1800" u="none" cap="none" strike="noStrike">
                <a:solidFill>
                  <a:schemeClr val="accent4"/>
                </a:solidFill>
                <a:latin typeface="Arvo"/>
                <a:ea typeface="Arvo"/>
                <a:cs typeface="Arvo"/>
                <a:sym typeface="Arvo"/>
              </a:rPr>
              <a:t>La protección del medio ambiente es de interés general. Las personas deberán abstenerse de cualquier acto que cause </a:t>
            </a:r>
            <a:r>
              <a:rPr b="0" i="1" lang="en" sz="1800" u="none" cap="none" strike="noStrike">
                <a:solidFill>
                  <a:schemeClr val="accent4"/>
                </a:solidFill>
                <a:highlight>
                  <a:srgbClr val="FFFF00"/>
                </a:highlight>
                <a:latin typeface="Arvo"/>
                <a:ea typeface="Arvo"/>
                <a:cs typeface="Arvo"/>
                <a:sym typeface="Arvo"/>
              </a:rPr>
              <a:t>depredación, destrucción o contaminación graves al medio ambiente.</a:t>
            </a:r>
            <a:r>
              <a:rPr b="0" i="1" lang="en" sz="1800" u="none" cap="none" strike="noStrike">
                <a:solidFill>
                  <a:schemeClr val="accent4"/>
                </a:solidFill>
                <a:latin typeface="Arvo"/>
                <a:ea typeface="Arvo"/>
                <a:cs typeface="Arvo"/>
                <a:sym typeface="Arvo"/>
              </a:rPr>
              <a:t> La ley reglamentará esta disposición y podrá prever sanciones para los transgresores.</a:t>
            </a:r>
            <a:endParaRPr b="0" i="0" sz="14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800"/>
              <a:buFont typeface="Arial"/>
              <a:buNone/>
            </a:pPr>
            <a:r>
              <a:rPr b="0" i="1" lang="en" sz="1800" u="none" cap="none" strike="noStrike">
                <a:solidFill>
                  <a:schemeClr val="accent4"/>
                </a:solidFill>
                <a:latin typeface="Arvo"/>
                <a:ea typeface="Arvo"/>
                <a:cs typeface="Arvo"/>
                <a:sym typeface="Arvo"/>
              </a:rPr>
              <a:t>…</a:t>
            </a:r>
            <a:endParaRPr b="0" i="1" sz="18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400"/>
              <a:buFont typeface="Arial"/>
              <a:buNone/>
            </a:pPr>
            <a:r>
              <a:rPr b="0" i="1" lang="en" sz="1400" u="none" cap="none" strike="noStrike">
                <a:solidFill>
                  <a:schemeClr val="accent4"/>
                </a:solidFill>
                <a:latin typeface="Arvo"/>
                <a:ea typeface="Arvo"/>
                <a:cs typeface="Arvo"/>
                <a:sym typeface="Arvo"/>
              </a:rPr>
              <a:t>La redacción de este artículo fue dada por la Reforma Constitucional, aprobada por plebiscito de fecha 8 de diciembre de 1996.</a:t>
            </a:r>
            <a:endParaRPr b="0" i="0" sz="1200" u="sng" cap="none" strike="noStrike">
              <a:solidFill>
                <a:schemeClr val="accent4"/>
              </a:solidFill>
              <a:latin typeface="Arvo"/>
              <a:ea typeface="Arvo"/>
              <a:cs typeface="Arvo"/>
              <a:sym typeface="Arvo"/>
            </a:endParaRPr>
          </a:p>
        </p:txBody>
      </p:sp>
      <p:sp>
        <p:nvSpPr>
          <p:cNvPr id="375" name="Google Shape;375;p6"/>
          <p:cNvSpPr txBox="1"/>
          <p:nvPr>
            <p:ph type="ctrTitle"/>
          </p:nvPr>
        </p:nvSpPr>
        <p:spPr>
          <a:xfrm>
            <a:off x="1187450" y="490538"/>
            <a:ext cx="6769100" cy="655637"/>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sz="2800">
                <a:solidFill>
                  <a:srgbClr val="333644"/>
                </a:solidFill>
                <a:latin typeface="Anton"/>
                <a:ea typeface="Anton"/>
                <a:cs typeface="Anton"/>
                <a:sym typeface="Anton"/>
              </a:rPr>
              <a:t>POLÍTICA </a:t>
            </a:r>
            <a:r>
              <a:rPr lang="en" sz="2800">
                <a:solidFill>
                  <a:schemeClr val="accent1"/>
                </a:solidFill>
                <a:latin typeface="Anton"/>
                <a:ea typeface="Anton"/>
                <a:cs typeface="Anton"/>
                <a:sym typeface="Anton"/>
              </a:rPr>
              <a:t>AMBIENTAL- URUGUAY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86" name="Shape 1086"/>
        <p:cNvGrpSpPr/>
        <p:nvPr/>
      </p:nvGrpSpPr>
      <p:grpSpPr>
        <a:xfrm>
          <a:off x="0" y="0"/>
          <a:ext cx="0" cy="0"/>
          <a:chOff x="0" y="0"/>
          <a:chExt cx="0" cy="0"/>
        </a:xfrm>
      </p:grpSpPr>
      <p:sp>
        <p:nvSpPr>
          <p:cNvPr id="1087" name="Google Shape;1087;p35"/>
          <p:cNvSpPr/>
          <p:nvPr/>
        </p:nvSpPr>
        <p:spPr>
          <a:xfrm>
            <a:off x="712788" y="1438275"/>
            <a:ext cx="7718425" cy="3019425"/>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35"/>
          <p:cNvSpPr txBox="1"/>
          <p:nvPr>
            <p:ph type="ctrTitle"/>
          </p:nvPr>
        </p:nvSpPr>
        <p:spPr>
          <a:xfrm>
            <a:off x="1187450" y="415925"/>
            <a:ext cx="6769100" cy="65405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sz="2800">
                <a:solidFill>
                  <a:srgbClr val="333644"/>
                </a:solidFill>
                <a:latin typeface="Anton"/>
                <a:ea typeface="Anton"/>
                <a:cs typeface="Anton"/>
                <a:sym typeface="Anton"/>
              </a:rPr>
              <a:t>LEY </a:t>
            </a:r>
            <a:r>
              <a:rPr lang="en" sz="2800">
                <a:solidFill>
                  <a:schemeClr val="accent1"/>
                </a:solidFill>
                <a:latin typeface="Anton"/>
                <a:ea typeface="Anton"/>
                <a:cs typeface="Anton"/>
                <a:sym typeface="Anton"/>
              </a:rPr>
              <a:t>FORESTAL</a:t>
            </a:r>
            <a:endParaRPr/>
          </a:p>
        </p:txBody>
      </p:sp>
      <p:sp>
        <p:nvSpPr>
          <p:cNvPr id="1089" name="Google Shape;1089;p35"/>
          <p:cNvSpPr txBox="1"/>
          <p:nvPr>
            <p:ph idx="4294967295" type="body"/>
          </p:nvPr>
        </p:nvSpPr>
        <p:spPr>
          <a:xfrm>
            <a:off x="713225" y="1646500"/>
            <a:ext cx="7588375" cy="2747951"/>
          </a:xfrm>
          <a:prstGeom prst="rect">
            <a:avLst/>
          </a:prstGeom>
          <a:noFill/>
          <a:ln>
            <a:noFill/>
          </a:ln>
        </p:spPr>
        <p:txBody>
          <a:bodyPr anchorCtr="0" anchor="ctr" bIns="0" lIns="91425" spcFirstLastPara="1" rIns="91425" wrap="square" tIns="274300">
            <a:noAutofit/>
          </a:bodyPr>
          <a:lstStyle/>
          <a:p>
            <a:pPr indent="0" lvl="0" marL="457200" rtl="0" algn="just">
              <a:lnSpc>
                <a:spcPct val="100000"/>
              </a:lnSpc>
              <a:spcBef>
                <a:spcPts val="0"/>
              </a:spcBef>
              <a:spcAft>
                <a:spcPts val="0"/>
              </a:spcAft>
              <a:buClr>
                <a:schemeClr val="accent5"/>
              </a:buClr>
              <a:buSzPts val="1800"/>
              <a:buFont typeface="Arvo"/>
              <a:buNone/>
            </a:pPr>
            <a:r>
              <a:t/>
            </a:r>
            <a:endParaRPr sz="900">
              <a:solidFill>
                <a:schemeClr val="accent4"/>
              </a:solidFill>
              <a:latin typeface="Arvo"/>
              <a:ea typeface="Arvo"/>
              <a:cs typeface="Arvo"/>
              <a:sym typeface="Arvo"/>
            </a:endParaRPr>
          </a:p>
          <a:p>
            <a:pPr indent="-285750" lvl="0" marL="457200" rtl="0" algn="just">
              <a:lnSpc>
                <a:spcPct val="100000"/>
              </a:lnSpc>
              <a:spcBef>
                <a:spcPts val="0"/>
              </a:spcBef>
              <a:spcAft>
                <a:spcPts val="0"/>
              </a:spcAft>
              <a:buClr>
                <a:schemeClr val="accent4"/>
              </a:buClr>
              <a:buSzPts val="900"/>
              <a:buFont typeface="Arvo"/>
              <a:buChar char="●"/>
            </a:pPr>
            <a:r>
              <a:rPr lang="en" sz="1300">
                <a:solidFill>
                  <a:schemeClr val="accent4"/>
                </a:solidFill>
                <a:latin typeface="Arvo"/>
                <a:ea typeface="Arvo"/>
                <a:cs typeface="Arvo"/>
                <a:sym typeface="Arvo"/>
              </a:rPr>
              <a:t>Artículo 8º.- Los bosques particulares se calificarán según sus fines en la siguiente forma:</a:t>
            </a:r>
            <a:endParaRPr sz="1300">
              <a:solidFill>
                <a:schemeClr val="accent4"/>
              </a:solidFill>
              <a:latin typeface="Arvo"/>
              <a:ea typeface="Arvo"/>
              <a:cs typeface="Arvo"/>
              <a:sym typeface="Arvo"/>
            </a:endParaRPr>
          </a:p>
          <a:p>
            <a:pPr indent="0" lvl="0" marL="0" rtl="0" algn="just">
              <a:lnSpc>
                <a:spcPct val="100000"/>
              </a:lnSpc>
              <a:spcBef>
                <a:spcPts val="0"/>
              </a:spcBef>
              <a:spcAft>
                <a:spcPts val="0"/>
              </a:spcAft>
              <a:buClr>
                <a:schemeClr val="accent5"/>
              </a:buClr>
              <a:buSzPts val="1800"/>
              <a:buFont typeface="Arvo"/>
              <a:buNone/>
            </a:pPr>
            <a:r>
              <a:rPr lang="en" sz="1300">
                <a:solidFill>
                  <a:schemeClr val="accent4"/>
                </a:solidFill>
                <a:latin typeface="Arvo"/>
                <a:ea typeface="Arvo"/>
                <a:cs typeface="Arvo"/>
                <a:sym typeface="Arvo"/>
              </a:rPr>
              <a:t>A) </a:t>
            </a:r>
            <a:r>
              <a:rPr lang="en" sz="1300">
                <a:solidFill>
                  <a:schemeClr val="accent4"/>
                </a:solidFill>
                <a:highlight>
                  <a:srgbClr val="FFFF00"/>
                </a:highlight>
                <a:latin typeface="Arvo"/>
                <a:ea typeface="Arvo"/>
                <a:cs typeface="Arvo"/>
                <a:sym typeface="Arvo"/>
              </a:rPr>
              <a:t>Protectores,</a:t>
            </a:r>
            <a:r>
              <a:rPr lang="en" sz="1300">
                <a:solidFill>
                  <a:schemeClr val="accent4"/>
                </a:solidFill>
                <a:latin typeface="Arvo"/>
                <a:ea typeface="Arvo"/>
                <a:cs typeface="Arvo"/>
                <a:sym typeface="Arvo"/>
              </a:rPr>
              <a:t> cuando tengan fundamentalmente el fin de conservar el suelo, el agua y otros recursos naturales renovables.</a:t>
            </a:r>
            <a:endParaRPr sz="900">
              <a:solidFill>
                <a:schemeClr val="accent4"/>
              </a:solidFill>
              <a:latin typeface="Arvo"/>
              <a:ea typeface="Arvo"/>
              <a:cs typeface="Arvo"/>
              <a:sym typeface="Arvo"/>
            </a:endParaRPr>
          </a:p>
          <a:p>
            <a:pPr indent="0" lvl="0" marL="0" rtl="0" algn="just">
              <a:lnSpc>
                <a:spcPct val="100000"/>
              </a:lnSpc>
              <a:spcBef>
                <a:spcPts val="0"/>
              </a:spcBef>
              <a:spcAft>
                <a:spcPts val="0"/>
              </a:spcAft>
              <a:buClr>
                <a:schemeClr val="accent5"/>
              </a:buClr>
              <a:buSzPts val="1800"/>
              <a:buFont typeface="Arvo"/>
              <a:buNone/>
            </a:pPr>
            <a:r>
              <a:rPr lang="en" sz="1300">
                <a:solidFill>
                  <a:schemeClr val="accent4"/>
                </a:solidFill>
                <a:latin typeface="Arvo"/>
                <a:ea typeface="Arvo"/>
                <a:cs typeface="Arvo"/>
                <a:sym typeface="Arvo"/>
              </a:rPr>
              <a:t>Artículo 12.- Es </a:t>
            </a:r>
            <a:r>
              <a:rPr lang="en" sz="1300">
                <a:solidFill>
                  <a:schemeClr val="accent4"/>
                </a:solidFill>
                <a:highlight>
                  <a:srgbClr val="FFFF00"/>
                </a:highlight>
                <a:latin typeface="Arvo"/>
                <a:ea typeface="Arvo"/>
                <a:cs typeface="Arvo"/>
                <a:sym typeface="Arvo"/>
              </a:rPr>
              <a:t>obligatoria la plantación de bosques protectores </a:t>
            </a:r>
            <a:r>
              <a:rPr lang="en" sz="1300">
                <a:solidFill>
                  <a:schemeClr val="accent4"/>
                </a:solidFill>
                <a:latin typeface="Arvo"/>
                <a:ea typeface="Arvo"/>
                <a:cs typeface="Arvo"/>
                <a:sym typeface="Arvo"/>
              </a:rPr>
              <a:t>en aquellos terrenos que lo requieran para una </a:t>
            </a:r>
            <a:r>
              <a:rPr lang="en" sz="1300">
                <a:solidFill>
                  <a:schemeClr val="accent4"/>
                </a:solidFill>
                <a:highlight>
                  <a:srgbClr val="FFFF00"/>
                </a:highlight>
                <a:latin typeface="Arvo"/>
                <a:ea typeface="Arvo"/>
                <a:cs typeface="Arvo"/>
                <a:sym typeface="Arvo"/>
              </a:rPr>
              <a:t>adecuada conservación o recuperación de los recursos naturales renovables</a:t>
            </a:r>
            <a:endParaRPr sz="900">
              <a:solidFill>
                <a:schemeClr val="accent4"/>
              </a:solidFill>
              <a:highlight>
                <a:srgbClr val="FFFF00"/>
              </a:highlight>
              <a:latin typeface="Arvo"/>
              <a:ea typeface="Arvo"/>
              <a:cs typeface="Arvo"/>
              <a:sym typeface="Arvo"/>
            </a:endParaRPr>
          </a:p>
          <a:p>
            <a:pPr indent="-285750" lvl="0" marL="457200" rtl="0" algn="just">
              <a:lnSpc>
                <a:spcPct val="100000"/>
              </a:lnSpc>
              <a:spcBef>
                <a:spcPts val="0"/>
              </a:spcBef>
              <a:spcAft>
                <a:spcPts val="0"/>
              </a:spcAft>
              <a:buClr>
                <a:schemeClr val="accent4"/>
              </a:buClr>
              <a:buSzPts val="900"/>
              <a:buFont typeface="Arvo"/>
              <a:buChar char="●"/>
            </a:pPr>
            <a:r>
              <a:rPr lang="en" sz="1300">
                <a:solidFill>
                  <a:schemeClr val="accent4"/>
                </a:solidFill>
                <a:latin typeface="Arvo"/>
                <a:ea typeface="Arvo"/>
                <a:cs typeface="Arvo"/>
                <a:sym typeface="Arvo"/>
              </a:rPr>
              <a:t>Artículo 24.- </a:t>
            </a:r>
            <a:r>
              <a:rPr lang="en" sz="1300">
                <a:solidFill>
                  <a:schemeClr val="accent4"/>
                </a:solidFill>
                <a:highlight>
                  <a:srgbClr val="FFFF00"/>
                </a:highlight>
                <a:latin typeface="Arvo"/>
                <a:ea typeface="Arvo"/>
                <a:cs typeface="Arvo"/>
                <a:sym typeface="Arvo"/>
              </a:rPr>
              <a:t>Prohíbese la corta y </a:t>
            </a:r>
            <a:r>
              <a:rPr lang="en" sz="1300">
                <a:solidFill>
                  <a:schemeClr val="accent4"/>
                </a:solidFill>
                <a:latin typeface="Arvo"/>
                <a:ea typeface="Arvo"/>
                <a:cs typeface="Arvo"/>
                <a:sym typeface="Arvo"/>
              </a:rPr>
              <a:t>cualquier operación que atente contra la supervivencia </a:t>
            </a:r>
            <a:r>
              <a:rPr lang="en" sz="1300">
                <a:solidFill>
                  <a:schemeClr val="accent4"/>
                </a:solidFill>
                <a:highlight>
                  <a:srgbClr val="FFFF00"/>
                </a:highlight>
                <a:latin typeface="Arvo"/>
                <a:ea typeface="Arvo"/>
                <a:cs typeface="Arvo"/>
                <a:sym typeface="Arvo"/>
              </a:rPr>
              <a:t>del monte indígena</a:t>
            </a:r>
            <a:r>
              <a:rPr lang="en" sz="1300">
                <a:solidFill>
                  <a:schemeClr val="accent4"/>
                </a:solidFill>
                <a:latin typeface="Arvo"/>
                <a:ea typeface="Arvo"/>
                <a:cs typeface="Arvo"/>
                <a:sym typeface="Arvo"/>
              </a:rPr>
              <a:t>, ……..</a:t>
            </a:r>
            <a:endParaRPr sz="900">
              <a:solidFill>
                <a:schemeClr val="accent4"/>
              </a:solidFill>
              <a:latin typeface="Arvo"/>
              <a:ea typeface="Arvo"/>
              <a:cs typeface="Arvo"/>
              <a:sym typeface="Arvo"/>
            </a:endParaRPr>
          </a:p>
          <a:p>
            <a:pPr indent="-285750" lvl="0" marL="457200" rtl="0" algn="just">
              <a:lnSpc>
                <a:spcPct val="100000"/>
              </a:lnSpc>
              <a:spcBef>
                <a:spcPts val="0"/>
              </a:spcBef>
              <a:spcAft>
                <a:spcPts val="0"/>
              </a:spcAft>
              <a:buClr>
                <a:schemeClr val="accent4"/>
              </a:buClr>
              <a:buSzPts val="900"/>
              <a:buFont typeface="Arvo"/>
              <a:buChar char="●"/>
            </a:pPr>
            <a:r>
              <a:rPr lang="en" sz="1300">
                <a:solidFill>
                  <a:schemeClr val="accent4"/>
                </a:solidFill>
                <a:latin typeface="Arvo"/>
                <a:ea typeface="Arvo"/>
                <a:cs typeface="Arvo"/>
                <a:sym typeface="Arvo"/>
              </a:rPr>
              <a:t>Artículo 25.- </a:t>
            </a:r>
            <a:r>
              <a:rPr lang="en" sz="1300">
                <a:solidFill>
                  <a:schemeClr val="accent4"/>
                </a:solidFill>
                <a:highlight>
                  <a:srgbClr val="FFFF00"/>
                </a:highlight>
                <a:latin typeface="Arvo"/>
                <a:ea typeface="Arvo"/>
                <a:cs typeface="Arvo"/>
                <a:sym typeface="Arvo"/>
              </a:rPr>
              <a:t>Queda prohibida </a:t>
            </a:r>
            <a:r>
              <a:rPr lang="en" sz="1300">
                <a:solidFill>
                  <a:schemeClr val="accent4"/>
                </a:solidFill>
                <a:latin typeface="Arvo"/>
                <a:ea typeface="Arvo"/>
                <a:cs typeface="Arvo"/>
                <a:sym typeface="Arvo"/>
              </a:rPr>
              <a:t>la destrucción de los palmares naturales y cualquier operación que atente contra su supervivencia.</a:t>
            </a:r>
            <a:endParaRPr sz="900">
              <a:solidFill>
                <a:schemeClr val="accent4"/>
              </a:solidFill>
              <a:latin typeface="Arvo"/>
              <a:ea typeface="Arvo"/>
              <a:cs typeface="Arvo"/>
              <a:sym typeface="Arvo"/>
            </a:endParaRPr>
          </a:p>
        </p:txBody>
      </p:sp>
      <p:sp>
        <p:nvSpPr>
          <p:cNvPr id="1090" name="Google Shape;1090;p35"/>
          <p:cNvSpPr/>
          <p:nvPr/>
        </p:nvSpPr>
        <p:spPr>
          <a:xfrm>
            <a:off x="515938" y="120650"/>
            <a:ext cx="2762250" cy="1244600"/>
          </a:xfrm>
          <a:prstGeom prst="flowChartMagnetic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vo"/>
                <a:ea typeface="Arvo"/>
                <a:cs typeface="Arvo"/>
                <a:sym typeface="Arvo"/>
              </a:rPr>
              <a:t>No hay referencia al ambiente, pero….</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0"/>
                                        </p:tgtEl>
                                        <p:attrNameLst>
                                          <p:attrName>style.visibility</p:attrName>
                                        </p:attrNameLst>
                                      </p:cBhvr>
                                      <p:to>
                                        <p:strVal val="visible"/>
                                      </p:to>
                                    </p:set>
                                    <p:animEffect filter="fade" transition="in">
                                      <p:cBhvr>
                                        <p:cTn dur="1000"/>
                                        <p:tgtEl>
                                          <p:spTgt spid="10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7"/>
                                        </p:tgtEl>
                                        <p:attrNameLst>
                                          <p:attrName>style.visibility</p:attrName>
                                        </p:attrNameLst>
                                      </p:cBhvr>
                                      <p:to>
                                        <p:strVal val="visible"/>
                                      </p:to>
                                    </p:set>
                                    <p:animEffect filter="fade" transition="in">
                                      <p:cBhvr>
                                        <p:cTn dur="1000"/>
                                        <p:tgtEl>
                                          <p:spTgt spid="10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94" name="Shape 1094"/>
        <p:cNvGrpSpPr/>
        <p:nvPr/>
      </p:nvGrpSpPr>
      <p:grpSpPr>
        <a:xfrm>
          <a:off x="0" y="0"/>
          <a:ext cx="0" cy="0"/>
          <a:chOff x="0" y="0"/>
          <a:chExt cx="0" cy="0"/>
        </a:xfrm>
      </p:grpSpPr>
      <p:sp>
        <p:nvSpPr>
          <p:cNvPr id="1095" name="Google Shape;1095;p36"/>
          <p:cNvSpPr/>
          <p:nvPr/>
        </p:nvSpPr>
        <p:spPr>
          <a:xfrm>
            <a:off x="247650" y="1573213"/>
            <a:ext cx="8701088" cy="120015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n" sz="1200" u="sng" cap="none" strike="noStrike">
                <a:solidFill>
                  <a:schemeClr val="accent4"/>
                </a:solidFill>
                <a:latin typeface="Arvo"/>
                <a:ea typeface="Arvo"/>
                <a:cs typeface="Arvo"/>
                <a:sym typeface="Arvo"/>
              </a:rPr>
              <a:t>CÓDIGO NACIONAL DE BUENAS PRÁCTICAS FORESTALES (CNBPF) - 2004</a:t>
            </a:r>
            <a:endParaRPr b="0" i="0" sz="12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chemeClr val="accent4"/>
                </a:solidFill>
                <a:latin typeface="Arvo"/>
                <a:ea typeface="Arvo"/>
                <a:cs typeface="Arvo"/>
                <a:sym typeface="Arvo"/>
              </a:rPr>
              <a:t>Firmado por la Dirección General Forestal (DGF-MGAP), la Inspección General del Trabajo y la Seguridad Social (MTSS), la Dirección Nacional de Medio Ambiente (MVOTMA), el Instituto Nacional de Investigación Agropecuaria (INIA), el Departamento Forestal de la Facultad de Agronomía (FAGRO), la Asociación de Ingenieros Agrónomos del Uruguay (AIA), la Asociación de Empresas Contratistas Forestales del Uruguay y la Sociedad de Productores Forestales (SPF).</a:t>
            </a:r>
            <a:endParaRPr b="0" i="0" sz="1200" u="none" cap="none" strike="noStrike">
              <a:solidFill>
                <a:schemeClr val="accent4"/>
              </a:solidFill>
              <a:latin typeface="Arvo"/>
              <a:ea typeface="Arvo"/>
              <a:cs typeface="Arvo"/>
              <a:sym typeface="Arvo"/>
            </a:endParaRPr>
          </a:p>
        </p:txBody>
      </p:sp>
      <p:sp>
        <p:nvSpPr>
          <p:cNvPr id="1096" name="Google Shape;1096;p36"/>
          <p:cNvSpPr txBox="1"/>
          <p:nvPr>
            <p:ph type="ctrTitle"/>
          </p:nvPr>
        </p:nvSpPr>
        <p:spPr>
          <a:xfrm>
            <a:off x="1187450" y="227013"/>
            <a:ext cx="6769100" cy="655637"/>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sz="2800">
                <a:solidFill>
                  <a:srgbClr val="333644"/>
                </a:solidFill>
                <a:latin typeface="Anton"/>
                <a:ea typeface="Anton"/>
                <a:cs typeface="Anton"/>
                <a:sym typeface="Anton"/>
              </a:rPr>
              <a:t>LEY </a:t>
            </a:r>
            <a:r>
              <a:rPr lang="en" sz="2800">
                <a:solidFill>
                  <a:schemeClr val="accent1"/>
                </a:solidFill>
                <a:latin typeface="Anton"/>
                <a:ea typeface="Anton"/>
                <a:cs typeface="Anton"/>
                <a:sym typeface="Anton"/>
              </a:rPr>
              <a:t>FORESTAL</a:t>
            </a:r>
            <a:endParaRPr/>
          </a:p>
        </p:txBody>
      </p:sp>
      <p:sp>
        <p:nvSpPr>
          <p:cNvPr id="1097" name="Google Shape;1097;p36"/>
          <p:cNvSpPr txBox="1"/>
          <p:nvPr>
            <p:ph idx="4294967295" type="body"/>
          </p:nvPr>
        </p:nvSpPr>
        <p:spPr>
          <a:xfrm>
            <a:off x="274638" y="657225"/>
            <a:ext cx="8647112" cy="915988"/>
          </a:xfrm>
          <a:prstGeom prst="rect">
            <a:avLst/>
          </a:prstGeom>
          <a:noFill/>
          <a:ln>
            <a:noFill/>
          </a:ln>
        </p:spPr>
        <p:txBody>
          <a:bodyPr anchorCtr="0" anchor="ctr" bIns="0" lIns="91425" spcFirstLastPara="1" rIns="91425" wrap="square" tIns="274300">
            <a:noAutofit/>
          </a:bodyPr>
          <a:lstStyle/>
          <a:p>
            <a:pPr indent="0" lvl="0" marL="457200" rtl="0" algn="just">
              <a:lnSpc>
                <a:spcPct val="100000"/>
              </a:lnSpc>
              <a:spcBef>
                <a:spcPts val="0"/>
              </a:spcBef>
              <a:spcAft>
                <a:spcPts val="0"/>
              </a:spcAft>
              <a:buClr>
                <a:schemeClr val="accent5"/>
              </a:buClr>
              <a:buSzPts val="1800"/>
              <a:buFont typeface="Arvo"/>
              <a:buNone/>
            </a:pPr>
            <a:r>
              <a:t/>
            </a:r>
            <a:endParaRPr sz="900">
              <a:solidFill>
                <a:schemeClr val="accent4"/>
              </a:solidFill>
              <a:latin typeface="Arvo"/>
              <a:ea typeface="Arvo"/>
              <a:cs typeface="Arvo"/>
              <a:sym typeface="Arvo"/>
            </a:endParaRPr>
          </a:p>
          <a:p>
            <a:pPr indent="-254000" lvl="0" marL="457200" rtl="0" algn="just">
              <a:lnSpc>
                <a:spcPct val="100000"/>
              </a:lnSpc>
              <a:spcBef>
                <a:spcPts val="0"/>
              </a:spcBef>
              <a:spcAft>
                <a:spcPts val="0"/>
              </a:spcAft>
              <a:buClr>
                <a:schemeClr val="accent4"/>
              </a:buClr>
              <a:buSzPts val="400"/>
              <a:buFont typeface="Arvo"/>
              <a:buChar char="●"/>
            </a:pPr>
            <a:r>
              <a:rPr lang="en" sz="1300">
                <a:solidFill>
                  <a:schemeClr val="accent4"/>
                </a:solidFill>
                <a:latin typeface="Arvo"/>
                <a:ea typeface="Arvo"/>
                <a:cs typeface="Arvo"/>
                <a:sym typeface="Arvo"/>
              </a:rPr>
              <a:t>Medidas, que surgieron tanto desde el Sector Público como el Privado, que persiguen el objetivo estratégico de lograr el Manejo Forestal Sostenible (MFS) todas realizadas en ámbitos multiactor y con amplia discusión:</a:t>
            </a:r>
            <a:endParaRPr sz="1300">
              <a:solidFill>
                <a:schemeClr val="accent4"/>
              </a:solidFill>
              <a:latin typeface="Arvo"/>
              <a:ea typeface="Arvo"/>
              <a:cs typeface="Arvo"/>
              <a:sym typeface="Arvo"/>
            </a:endParaRPr>
          </a:p>
          <a:p>
            <a:pPr indent="0" lvl="0" marL="457200" rtl="0" algn="just">
              <a:lnSpc>
                <a:spcPct val="100000"/>
              </a:lnSpc>
              <a:spcBef>
                <a:spcPts val="0"/>
              </a:spcBef>
              <a:spcAft>
                <a:spcPts val="0"/>
              </a:spcAft>
              <a:buClr>
                <a:schemeClr val="accent5"/>
              </a:buClr>
              <a:buSzPts val="1800"/>
              <a:buFont typeface="Arvo"/>
              <a:buNone/>
            </a:pPr>
            <a:r>
              <a:t/>
            </a:r>
            <a:endParaRPr sz="1300">
              <a:solidFill>
                <a:schemeClr val="accent4"/>
              </a:solidFill>
              <a:latin typeface="Arvo"/>
              <a:ea typeface="Arvo"/>
              <a:cs typeface="Arvo"/>
              <a:sym typeface="Arvo"/>
            </a:endParaRPr>
          </a:p>
        </p:txBody>
      </p:sp>
      <p:sp>
        <p:nvSpPr>
          <p:cNvPr id="1098" name="Google Shape;1098;p36"/>
          <p:cNvSpPr/>
          <p:nvPr/>
        </p:nvSpPr>
        <p:spPr>
          <a:xfrm>
            <a:off x="247650" y="2871788"/>
            <a:ext cx="8701088" cy="915987"/>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chemeClr val="accent4"/>
                </a:solidFill>
                <a:latin typeface="Arvo"/>
                <a:ea typeface="Arvo"/>
                <a:cs typeface="Arvo"/>
                <a:sym typeface="Arvo"/>
              </a:rPr>
              <a:t>NORMAS UNIT 1152 – 1153 GESTION FORESTAL SOSTENIBLE – 2006-  actualizadas 2020</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chemeClr val="accent4"/>
                </a:solidFill>
                <a:latin typeface="Arvo"/>
                <a:ea typeface="Arvo"/>
                <a:cs typeface="Arvo"/>
                <a:sym typeface="Arvo"/>
              </a:rPr>
              <a:t>Grupo técnico en el ámbito de la UNIT para desarrollar normas de Certificación Forestal nacionales que actualmente están homologadas por  PEFC </a:t>
            </a:r>
            <a:r>
              <a:rPr b="0" i="0" lang="en" sz="1300" u="none" cap="none" strike="noStrike">
                <a:solidFill>
                  <a:schemeClr val="accent4"/>
                </a:solidFill>
                <a:latin typeface="Arial"/>
                <a:ea typeface="Arial"/>
                <a:cs typeface="Arial"/>
                <a:sym typeface="Arial"/>
              </a:rPr>
              <a:t>(</a:t>
            </a:r>
            <a:r>
              <a:rPr b="1" i="0" lang="en" sz="1400" u="sng" cap="none" strike="noStrike">
                <a:solidFill>
                  <a:srgbClr val="FF0000"/>
                </a:solidFill>
                <a:latin typeface="Arial"/>
                <a:ea typeface="Arial"/>
                <a:cs typeface="Arial"/>
                <a:sym typeface="Arial"/>
                <a:hlinkClick r:id="rId3">
                  <a:extLst>
                    <a:ext uri="{A12FA001-AC4F-418D-AE19-62706E023703}">
                      <ahyp:hlinkClr val="tx"/>
                    </a:ext>
                  </a:extLst>
                </a:hlinkClick>
              </a:rPr>
              <a:t>Programme for the Endorsement of Forest Certifications</a:t>
            </a:r>
            <a:r>
              <a:rPr b="0" i="0" lang="en" sz="1200" u="none" cap="none" strike="noStrike">
                <a:solidFill>
                  <a:srgbClr val="FF0000"/>
                </a:solidFill>
                <a:latin typeface="Arial"/>
                <a:ea typeface="Arial"/>
                <a:cs typeface="Arial"/>
                <a:sym typeface="Arial"/>
              </a:rPr>
              <a:t>.</a:t>
            </a:r>
            <a:endParaRPr b="0" i="0" sz="13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5"/>
                                        </p:tgtEl>
                                        <p:attrNameLst>
                                          <p:attrName>style.visibility</p:attrName>
                                        </p:attrNameLst>
                                      </p:cBhvr>
                                      <p:to>
                                        <p:strVal val="visible"/>
                                      </p:to>
                                    </p:set>
                                    <p:animEffect filter="fade" transition="in">
                                      <p:cBhvr>
                                        <p:cTn dur="1000"/>
                                        <p:tgtEl>
                                          <p:spTgt spid="10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2" name="Shape 1102"/>
        <p:cNvGrpSpPr/>
        <p:nvPr/>
      </p:nvGrpSpPr>
      <p:grpSpPr>
        <a:xfrm>
          <a:off x="0" y="0"/>
          <a:ext cx="0" cy="0"/>
          <a:chOff x="0" y="0"/>
          <a:chExt cx="0" cy="0"/>
        </a:xfrm>
      </p:grpSpPr>
      <p:sp>
        <p:nvSpPr>
          <p:cNvPr id="1103" name="Google Shape;1103;p26"/>
          <p:cNvSpPr txBox="1"/>
          <p:nvPr>
            <p:ph type="ctrTitle"/>
          </p:nvPr>
        </p:nvSpPr>
        <p:spPr>
          <a:xfrm>
            <a:off x="712788" y="1782763"/>
            <a:ext cx="4398962" cy="2055812"/>
          </a:xfrm>
          <a:prstGeom prst="rect">
            <a:avLst/>
          </a:prstGeom>
          <a:noFill/>
          <a:ln>
            <a:noFill/>
          </a:ln>
        </p:spPr>
        <p:txBody>
          <a:bodyPr anchorCtr="0" anchor="ctr" bIns="0" lIns="91425" spcFirstLastPara="1" rIns="91425" wrap="square" tIns="182875">
            <a:noAutofit/>
          </a:bodyPr>
          <a:lstStyle/>
          <a:p>
            <a:pPr indent="0" lvl="0" marL="0" rtl="0" algn="l">
              <a:lnSpc>
                <a:spcPct val="100000"/>
              </a:lnSpc>
              <a:spcBef>
                <a:spcPts val="0"/>
              </a:spcBef>
              <a:spcAft>
                <a:spcPts val="0"/>
              </a:spcAft>
              <a:buSzPts val="1200"/>
              <a:buFont typeface="Anton"/>
              <a:buNone/>
            </a:pPr>
            <a:r>
              <a:rPr lang="en" sz="5700">
                <a:solidFill>
                  <a:schemeClr val="accent1"/>
                </a:solidFill>
                <a:latin typeface="Anton"/>
                <a:ea typeface="Anton"/>
                <a:cs typeface="Anton"/>
                <a:sym typeface="Anton"/>
              </a:rPr>
              <a:t>POLÍTICA AMBIENTAL</a:t>
            </a:r>
            <a:br>
              <a:rPr lang="en" sz="5700">
                <a:solidFill>
                  <a:schemeClr val="accent1"/>
                </a:solidFill>
                <a:latin typeface="Anton"/>
                <a:ea typeface="Anton"/>
                <a:cs typeface="Anton"/>
                <a:sym typeface="Anton"/>
              </a:rPr>
            </a:br>
            <a:r>
              <a:rPr lang="en" sz="4500">
                <a:solidFill>
                  <a:srgbClr val="333644"/>
                </a:solidFill>
                <a:latin typeface="Anton"/>
                <a:ea typeface="Anton"/>
                <a:cs typeface="Anton"/>
                <a:sym typeface="Anton"/>
              </a:rPr>
              <a:t>CAMBIO CLIMÁTICO</a:t>
            </a:r>
            <a:endParaRPr sz="7900">
              <a:solidFill>
                <a:schemeClr val="accent1"/>
              </a:solidFill>
              <a:latin typeface="Anton"/>
              <a:ea typeface="Anton"/>
              <a:cs typeface="Anton"/>
              <a:sym typeface="Anton"/>
            </a:endParaRPr>
          </a:p>
        </p:txBody>
      </p:sp>
      <p:sp>
        <p:nvSpPr>
          <p:cNvPr id="1104" name="Google Shape;1104;p26"/>
          <p:cNvSpPr txBox="1"/>
          <p:nvPr>
            <p:ph idx="2" type="title"/>
          </p:nvPr>
        </p:nvSpPr>
        <p:spPr>
          <a:xfrm>
            <a:off x="712788" y="539750"/>
            <a:ext cx="2171700" cy="7191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Font typeface="Anton"/>
              <a:buNone/>
            </a:pPr>
            <a:r>
              <a:rPr lang="en">
                <a:solidFill>
                  <a:srgbClr val="333644"/>
                </a:solidFill>
                <a:latin typeface="Anton"/>
                <a:ea typeface="Anton"/>
                <a:cs typeface="Anton"/>
                <a:sym typeface="Anton"/>
              </a:rPr>
              <a:t>06.</a:t>
            </a:r>
            <a:endParaRPr/>
          </a:p>
        </p:txBody>
      </p:sp>
      <p:grpSp>
        <p:nvGrpSpPr>
          <p:cNvPr id="1105" name="Google Shape;1105;p26"/>
          <p:cNvGrpSpPr/>
          <p:nvPr/>
        </p:nvGrpSpPr>
        <p:grpSpPr>
          <a:xfrm>
            <a:off x="4762500" y="539750"/>
            <a:ext cx="3860800" cy="4068763"/>
            <a:chOff x="4799050" y="388637"/>
            <a:chExt cx="3859836" cy="4069059"/>
          </a:xfrm>
        </p:grpSpPr>
        <p:sp>
          <p:nvSpPr>
            <p:cNvPr id="1106" name="Google Shape;1106;p26"/>
            <p:cNvSpPr/>
            <p:nvPr/>
          </p:nvSpPr>
          <p:spPr>
            <a:xfrm>
              <a:off x="4799050" y="388637"/>
              <a:ext cx="3859836" cy="385987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26"/>
            <p:cNvSpPr/>
            <p:nvPr/>
          </p:nvSpPr>
          <p:spPr>
            <a:xfrm>
              <a:off x="5846538" y="2509691"/>
              <a:ext cx="1764859" cy="1070053"/>
            </a:xfrm>
            <a:custGeom>
              <a:rect b="b" l="l" r="r" t="t"/>
              <a:pathLst>
                <a:path extrusionOk="0" h="8710" w="14368">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26"/>
            <p:cNvSpPr/>
            <p:nvPr/>
          </p:nvSpPr>
          <p:spPr>
            <a:xfrm>
              <a:off x="6290927" y="2509691"/>
              <a:ext cx="874495" cy="1070053"/>
            </a:xfrm>
            <a:custGeom>
              <a:rect b="b" l="l" r="r" t="t"/>
              <a:pathLst>
                <a:path extrusionOk="0" h="8710" w="7116">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26"/>
            <p:cNvSpPr/>
            <p:nvPr/>
          </p:nvSpPr>
          <p:spPr>
            <a:xfrm>
              <a:off x="6430788" y="2509745"/>
              <a:ext cx="596347" cy="1070524"/>
            </a:xfrm>
            <a:custGeom>
              <a:rect b="b" l="l" r="r" t="t"/>
              <a:pathLst>
                <a:path extrusionOk="0" h="8710" w="4852">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lnTo>
                    <a:pt x="1476"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26"/>
            <p:cNvSpPr/>
            <p:nvPr/>
          </p:nvSpPr>
          <p:spPr>
            <a:xfrm>
              <a:off x="6614657" y="2794396"/>
              <a:ext cx="228731" cy="785871"/>
            </a:xfrm>
            <a:custGeom>
              <a:rect b="b" l="l" r="r" t="t"/>
              <a:pathLst>
                <a:path extrusionOk="0" h="6394" w="1861">
                  <a:moveTo>
                    <a:pt x="430" y="0"/>
                  </a:moveTo>
                  <a:lnTo>
                    <a:pt x="0" y="6039"/>
                  </a:lnTo>
                  <a:lnTo>
                    <a:pt x="68" y="6393"/>
                  </a:lnTo>
                  <a:lnTo>
                    <a:pt x="1792" y="6393"/>
                  </a:lnTo>
                  <a:lnTo>
                    <a:pt x="1860" y="6039"/>
                  </a:lnTo>
                  <a:lnTo>
                    <a:pt x="1431" y="0"/>
                  </a:lnTo>
                  <a:lnTo>
                    <a:pt x="430" y="0"/>
                  </a:lnTo>
                  <a:close/>
                </a:path>
              </a:pathLst>
            </a:custGeom>
            <a:solidFill>
              <a:srgbClr val="231F2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26"/>
            <p:cNvSpPr/>
            <p:nvPr/>
          </p:nvSpPr>
          <p:spPr>
            <a:xfrm>
              <a:off x="6640090" y="2636701"/>
              <a:ext cx="177756" cy="192102"/>
            </a:xfrm>
            <a:custGeom>
              <a:rect b="b" l="l" r="r" t="t"/>
              <a:pathLst>
                <a:path extrusionOk="0" h="1559" w="1448">
                  <a:moveTo>
                    <a:pt x="1" y="1"/>
                  </a:moveTo>
                  <a:lnTo>
                    <a:pt x="226" y="1558"/>
                  </a:lnTo>
                  <a:lnTo>
                    <a:pt x="1227" y="1558"/>
                  </a:lnTo>
                  <a:lnTo>
                    <a:pt x="144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26"/>
            <p:cNvSpPr/>
            <p:nvPr/>
          </p:nvSpPr>
          <p:spPr>
            <a:xfrm>
              <a:off x="6481548" y="2520560"/>
              <a:ext cx="247413" cy="243357"/>
            </a:xfrm>
            <a:custGeom>
              <a:rect b="b" l="l" r="r" t="t"/>
              <a:pathLst>
                <a:path extrusionOk="0" h="1980" w="2013">
                  <a:moveTo>
                    <a:pt x="712" y="0"/>
                  </a:moveTo>
                  <a:lnTo>
                    <a:pt x="0" y="253"/>
                  </a:lnTo>
                  <a:lnTo>
                    <a:pt x="1178" y="1980"/>
                  </a:lnTo>
                  <a:lnTo>
                    <a:pt x="2013" y="1026"/>
                  </a:lnTo>
                  <a:lnTo>
                    <a:pt x="2013" y="505"/>
                  </a:lnTo>
                  <a:lnTo>
                    <a:pt x="71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26"/>
            <p:cNvSpPr/>
            <p:nvPr/>
          </p:nvSpPr>
          <p:spPr>
            <a:xfrm>
              <a:off x="6728838" y="2520560"/>
              <a:ext cx="247167" cy="243357"/>
            </a:xfrm>
            <a:custGeom>
              <a:rect b="b" l="l" r="r" t="t"/>
              <a:pathLst>
                <a:path extrusionOk="0" h="1980" w="2011">
                  <a:moveTo>
                    <a:pt x="1302" y="0"/>
                  </a:moveTo>
                  <a:lnTo>
                    <a:pt x="1" y="505"/>
                  </a:lnTo>
                  <a:lnTo>
                    <a:pt x="1" y="1026"/>
                  </a:lnTo>
                  <a:lnTo>
                    <a:pt x="836" y="1980"/>
                  </a:lnTo>
                  <a:lnTo>
                    <a:pt x="2010" y="253"/>
                  </a:lnTo>
                  <a:lnTo>
                    <a:pt x="130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26"/>
            <p:cNvSpPr/>
            <p:nvPr/>
          </p:nvSpPr>
          <p:spPr>
            <a:xfrm>
              <a:off x="6568567" y="2318011"/>
              <a:ext cx="320789" cy="296945"/>
            </a:xfrm>
            <a:custGeom>
              <a:rect b="b" l="l" r="r" t="t"/>
              <a:pathLst>
                <a:path extrusionOk="0" h="2416" w="2610">
                  <a:moveTo>
                    <a:pt x="0" y="0"/>
                  </a:moveTo>
                  <a:lnTo>
                    <a:pt x="0" y="1120"/>
                  </a:lnTo>
                  <a:lnTo>
                    <a:pt x="0" y="1832"/>
                  </a:lnTo>
                  <a:lnTo>
                    <a:pt x="1305" y="2415"/>
                  </a:lnTo>
                  <a:lnTo>
                    <a:pt x="2610" y="1832"/>
                  </a:lnTo>
                  <a:lnTo>
                    <a:pt x="2610" y="1120"/>
                  </a:lnTo>
                  <a:lnTo>
                    <a:pt x="2610" y="0"/>
                  </a:lnTo>
                  <a:lnTo>
                    <a:pt x="0"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26"/>
            <p:cNvSpPr/>
            <p:nvPr/>
          </p:nvSpPr>
          <p:spPr>
            <a:xfrm>
              <a:off x="6568567" y="2379095"/>
              <a:ext cx="320789" cy="76694"/>
            </a:xfrm>
            <a:custGeom>
              <a:rect b="b" l="l" r="r" t="t"/>
              <a:pathLst>
                <a:path extrusionOk="0" h="624" w="261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26"/>
            <p:cNvSpPr/>
            <p:nvPr/>
          </p:nvSpPr>
          <p:spPr>
            <a:xfrm>
              <a:off x="6313147" y="1282465"/>
              <a:ext cx="831642" cy="865250"/>
            </a:xfrm>
            <a:custGeom>
              <a:rect b="b" l="l" r="r" t="t"/>
              <a:pathLst>
                <a:path extrusionOk="0" h="7041" w="6758">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26"/>
            <p:cNvSpPr/>
            <p:nvPr/>
          </p:nvSpPr>
          <p:spPr>
            <a:xfrm>
              <a:off x="6260438" y="1821469"/>
              <a:ext cx="193579" cy="231189"/>
            </a:xfrm>
            <a:custGeom>
              <a:rect b="b" l="l" r="r" t="t"/>
              <a:pathLst>
                <a:path extrusionOk="0" h="1881" w="1575">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26"/>
            <p:cNvSpPr/>
            <p:nvPr/>
          </p:nvSpPr>
          <p:spPr>
            <a:xfrm>
              <a:off x="6981782" y="1821469"/>
              <a:ext cx="193948" cy="231189"/>
            </a:xfrm>
            <a:custGeom>
              <a:rect b="b" l="l" r="r" t="t"/>
              <a:pathLst>
                <a:path extrusionOk="0" h="1881" w="1578">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26"/>
            <p:cNvSpPr/>
            <p:nvPr/>
          </p:nvSpPr>
          <p:spPr>
            <a:xfrm>
              <a:off x="6378921" y="1526739"/>
              <a:ext cx="699589" cy="866252"/>
            </a:xfrm>
            <a:custGeom>
              <a:rect b="b" l="l" r="r" t="t"/>
              <a:pathLst>
                <a:path extrusionOk="0" h="7048" w="5692">
                  <a:moveTo>
                    <a:pt x="1" y="1"/>
                  </a:moveTo>
                  <a:lnTo>
                    <a:pt x="1" y="4609"/>
                  </a:lnTo>
                  <a:cubicBezTo>
                    <a:pt x="1" y="5951"/>
                    <a:pt x="991" y="7047"/>
                    <a:pt x="2205" y="7047"/>
                  </a:cubicBezTo>
                  <a:lnTo>
                    <a:pt x="3488" y="7047"/>
                  </a:lnTo>
                  <a:cubicBezTo>
                    <a:pt x="4701" y="7047"/>
                    <a:pt x="5692" y="5951"/>
                    <a:pt x="5692" y="4609"/>
                  </a:cubicBezTo>
                  <a:lnTo>
                    <a:pt x="5692" y="1"/>
                  </a:lnTo>
                  <a:lnTo>
                    <a:pt x="1"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26"/>
            <p:cNvSpPr/>
            <p:nvPr/>
          </p:nvSpPr>
          <p:spPr>
            <a:xfrm>
              <a:off x="6389737" y="1526739"/>
              <a:ext cx="339225" cy="237457"/>
            </a:xfrm>
            <a:custGeom>
              <a:rect b="b" l="l" r="r" t="t"/>
              <a:pathLst>
                <a:path extrusionOk="0" h="1932" w="2760">
                  <a:moveTo>
                    <a:pt x="1" y="1"/>
                  </a:moveTo>
                  <a:lnTo>
                    <a:pt x="15" y="580"/>
                  </a:lnTo>
                  <a:cubicBezTo>
                    <a:pt x="15" y="580"/>
                    <a:pt x="801" y="1690"/>
                    <a:pt x="2760" y="1932"/>
                  </a:cubicBezTo>
                  <a:lnTo>
                    <a:pt x="2760" y="1"/>
                  </a:lnTo>
                  <a:lnTo>
                    <a:pt x="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26"/>
            <p:cNvSpPr/>
            <p:nvPr/>
          </p:nvSpPr>
          <p:spPr>
            <a:xfrm>
              <a:off x="6728838" y="1526739"/>
              <a:ext cx="349672" cy="866252"/>
            </a:xfrm>
            <a:custGeom>
              <a:rect b="b" l="l" r="r" t="t"/>
              <a:pathLst>
                <a:path extrusionOk="0" h="7048" w="2845">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lnTo>
                    <a:pt x="2811"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26"/>
            <p:cNvSpPr/>
            <p:nvPr/>
          </p:nvSpPr>
          <p:spPr>
            <a:xfrm>
              <a:off x="6728838" y="1526739"/>
              <a:ext cx="345616" cy="243357"/>
            </a:xfrm>
            <a:custGeom>
              <a:rect b="b" l="l" r="r" t="t"/>
              <a:pathLst>
                <a:path extrusionOk="0" h="1980" w="2812">
                  <a:moveTo>
                    <a:pt x="1" y="1"/>
                  </a:moveTo>
                  <a:lnTo>
                    <a:pt x="1" y="1932"/>
                  </a:lnTo>
                  <a:cubicBezTo>
                    <a:pt x="240" y="1963"/>
                    <a:pt x="498" y="1979"/>
                    <a:pt x="774" y="1979"/>
                  </a:cubicBezTo>
                  <a:cubicBezTo>
                    <a:pt x="1367" y="1979"/>
                    <a:pt x="2045" y="1902"/>
                    <a:pt x="2811" y="1714"/>
                  </a:cubicBezTo>
                  <a:lnTo>
                    <a:pt x="2811" y="1"/>
                  </a:lnTo>
                  <a:lnTo>
                    <a:pt x="1"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26"/>
            <p:cNvSpPr/>
            <p:nvPr/>
          </p:nvSpPr>
          <p:spPr>
            <a:xfrm>
              <a:off x="6355999" y="1384072"/>
              <a:ext cx="745939" cy="620757"/>
            </a:xfrm>
            <a:custGeom>
              <a:rect b="b" l="l" r="r" t="t"/>
              <a:pathLst>
                <a:path extrusionOk="0" h="5049" w="6078">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26"/>
            <p:cNvSpPr/>
            <p:nvPr/>
          </p:nvSpPr>
          <p:spPr>
            <a:xfrm>
              <a:off x="5467194" y="3548795"/>
              <a:ext cx="2523537" cy="908901"/>
            </a:xfrm>
            <a:custGeom>
              <a:rect b="b" l="l" r="r" t="t"/>
              <a:pathLst>
                <a:path extrusionOk="0" h="7395" w="20532">
                  <a:moveTo>
                    <a:pt x="0" y="0"/>
                  </a:moveTo>
                  <a:lnTo>
                    <a:pt x="0" y="7394"/>
                  </a:lnTo>
                  <a:lnTo>
                    <a:pt x="20532" y="7394"/>
                  </a:lnTo>
                  <a:lnTo>
                    <a:pt x="20532" y="0"/>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26"/>
            <p:cNvSpPr/>
            <p:nvPr/>
          </p:nvSpPr>
          <p:spPr>
            <a:xfrm>
              <a:off x="6733730" y="3568631"/>
              <a:ext cx="1256986" cy="889065"/>
            </a:xfrm>
            <a:custGeom>
              <a:rect b="b" l="l" r="r" t="t"/>
              <a:pathLst>
                <a:path extrusionOk="0" h="7236" w="10232">
                  <a:moveTo>
                    <a:pt x="10232" y="1"/>
                  </a:moveTo>
                  <a:lnTo>
                    <a:pt x="10184" y="42"/>
                  </a:lnTo>
                  <a:lnTo>
                    <a:pt x="0" y="42"/>
                  </a:lnTo>
                  <a:lnTo>
                    <a:pt x="0" y="7235"/>
                  </a:lnTo>
                  <a:lnTo>
                    <a:pt x="10232" y="7235"/>
                  </a:lnTo>
                  <a:lnTo>
                    <a:pt x="10232"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26"/>
            <p:cNvSpPr/>
            <p:nvPr/>
          </p:nvSpPr>
          <p:spPr>
            <a:xfrm>
              <a:off x="5383104" y="3430508"/>
              <a:ext cx="2691728" cy="142885"/>
            </a:xfrm>
            <a:custGeom>
              <a:rect b="b" l="l" r="r" t="t"/>
              <a:pathLst>
                <a:path extrusionOk="0" h="1169" w="21888">
                  <a:moveTo>
                    <a:pt x="3549" y="0"/>
                  </a:moveTo>
                  <a:lnTo>
                    <a:pt x="1" y="563"/>
                  </a:lnTo>
                  <a:lnTo>
                    <a:pt x="722" y="1169"/>
                  </a:lnTo>
                  <a:lnTo>
                    <a:pt x="21162" y="1169"/>
                  </a:lnTo>
                  <a:lnTo>
                    <a:pt x="21888" y="563"/>
                  </a:lnTo>
                  <a:lnTo>
                    <a:pt x="1833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26"/>
            <p:cNvSpPr/>
            <p:nvPr/>
          </p:nvSpPr>
          <p:spPr>
            <a:xfrm>
              <a:off x="6733140" y="3498895"/>
              <a:ext cx="1340921" cy="74605"/>
            </a:xfrm>
            <a:custGeom>
              <a:rect b="b" l="l" r="r" t="t"/>
              <a:pathLst>
                <a:path extrusionOk="0" h="607" w="10910">
                  <a:moveTo>
                    <a:pt x="0" y="1"/>
                  </a:moveTo>
                  <a:lnTo>
                    <a:pt x="0" y="607"/>
                  </a:lnTo>
                  <a:lnTo>
                    <a:pt x="10184" y="607"/>
                  </a:lnTo>
                  <a:lnTo>
                    <a:pt x="10910" y="1"/>
                  </a:lnTo>
                  <a:lnTo>
                    <a:pt x="0" y="1"/>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26"/>
            <p:cNvSpPr/>
            <p:nvPr/>
          </p:nvSpPr>
          <p:spPr>
            <a:xfrm>
              <a:off x="5383862" y="3279999"/>
              <a:ext cx="2690199" cy="219021"/>
            </a:xfrm>
            <a:custGeom>
              <a:rect b="b" l="l" r="r" t="t"/>
              <a:pathLst>
                <a:path extrusionOk="0" h="1782" w="21888">
                  <a:moveTo>
                    <a:pt x="1" y="1"/>
                  </a:moveTo>
                  <a:lnTo>
                    <a:pt x="1" y="1782"/>
                  </a:lnTo>
                  <a:lnTo>
                    <a:pt x="21888" y="1782"/>
                  </a:lnTo>
                  <a:lnTo>
                    <a:pt x="21888" y="1"/>
                  </a:ln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26"/>
            <p:cNvSpPr/>
            <p:nvPr/>
          </p:nvSpPr>
          <p:spPr>
            <a:xfrm>
              <a:off x="6733730" y="3279685"/>
              <a:ext cx="1341102" cy="219091"/>
            </a:xfrm>
            <a:custGeom>
              <a:rect b="b" l="l" r="r" t="t"/>
              <a:pathLst>
                <a:path extrusionOk="0" h="1782" w="10910">
                  <a:moveTo>
                    <a:pt x="0" y="1"/>
                  </a:moveTo>
                  <a:lnTo>
                    <a:pt x="0" y="1782"/>
                  </a:lnTo>
                  <a:lnTo>
                    <a:pt x="10910" y="1782"/>
                  </a:lnTo>
                  <a:lnTo>
                    <a:pt x="1091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3" name="Shape 1133"/>
        <p:cNvGrpSpPr/>
        <p:nvPr/>
      </p:nvGrpSpPr>
      <p:grpSpPr>
        <a:xfrm>
          <a:off x="0" y="0"/>
          <a:ext cx="0" cy="0"/>
          <a:chOff x="0" y="0"/>
          <a:chExt cx="0" cy="0"/>
        </a:xfrm>
      </p:grpSpPr>
      <p:sp>
        <p:nvSpPr>
          <p:cNvPr id="1134" name="Google Shape;1134;p27"/>
          <p:cNvSpPr txBox="1"/>
          <p:nvPr>
            <p:ph type="ctrTitle"/>
          </p:nvPr>
        </p:nvSpPr>
        <p:spPr>
          <a:xfrm>
            <a:off x="1187450" y="127000"/>
            <a:ext cx="6769100" cy="655638"/>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a:solidFill>
                  <a:srgbClr val="333644"/>
                </a:solidFill>
                <a:latin typeface="Anton"/>
                <a:ea typeface="Anton"/>
                <a:cs typeface="Anton"/>
                <a:sym typeface="Anton"/>
              </a:rPr>
              <a:t>POLÍTICA </a:t>
            </a:r>
            <a:r>
              <a:rPr lang="en">
                <a:solidFill>
                  <a:schemeClr val="accent1"/>
                </a:solidFill>
                <a:latin typeface="Anton"/>
                <a:ea typeface="Anton"/>
                <a:cs typeface="Anton"/>
                <a:sym typeface="Anton"/>
              </a:rPr>
              <a:t>AMBIENTAL</a:t>
            </a:r>
            <a:endParaRPr/>
          </a:p>
        </p:txBody>
      </p:sp>
      <p:sp>
        <p:nvSpPr>
          <p:cNvPr id="1135" name="Google Shape;1135;p27"/>
          <p:cNvSpPr/>
          <p:nvPr/>
        </p:nvSpPr>
        <p:spPr>
          <a:xfrm>
            <a:off x="712788" y="698500"/>
            <a:ext cx="8013700" cy="1100138"/>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 sz="1300" u="sng" cap="none" strike="noStrike">
                <a:solidFill>
                  <a:schemeClr val="accent4"/>
                </a:solidFill>
                <a:latin typeface="Arvo"/>
                <a:ea typeface="Arvo"/>
                <a:cs typeface="Arvo"/>
                <a:sym typeface="Arvo"/>
              </a:rPr>
              <a:t>LEY 16517</a:t>
            </a:r>
            <a:endParaRPr b="0" i="0" sz="11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rPr b="0" i="0" lang="en" sz="1300" u="none" cap="none" strike="noStrike">
                <a:solidFill>
                  <a:schemeClr val="accent4"/>
                </a:solidFill>
                <a:latin typeface="Arvo"/>
                <a:ea typeface="Arvo"/>
                <a:cs typeface="Arvo"/>
                <a:sym typeface="Arvo"/>
              </a:rPr>
              <a:t>Se aprueba la Convención Marco de las Naciones Unidas sobre el Cambio Climático, aprobada en Nueva York el 9 de mayo de 1992 y suscrita en Río de Janeiro el 11 de junio del mismo año, en el marco de la Conferencia de las Naciones Unidas sobre el Medio Ambiente y el Desarrollo.</a:t>
            </a:r>
            <a:endParaRPr b="0" i="0" sz="1000" u="sng" cap="none" strike="noStrike">
              <a:solidFill>
                <a:schemeClr val="accent4"/>
              </a:solidFill>
              <a:latin typeface="Arvo"/>
              <a:ea typeface="Arvo"/>
              <a:cs typeface="Arvo"/>
              <a:sym typeface="Arvo"/>
            </a:endParaRPr>
          </a:p>
        </p:txBody>
      </p:sp>
      <p:sp>
        <p:nvSpPr>
          <p:cNvPr id="1136" name="Google Shape;1136;p27"/>
          <p:cNvSpPr/>
          <p:nvPr/>
        </p:nvSpPr>
        <p:spPr>
          <a:xfrm>
            <a:off x="712788" y="1962150"/>
            <a:ext cx="8013700" cy="109855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b="0" i="0" lang="en" sz="1500" u="sng" cap="none" strike="noStrike">
                <a:solidFill>
                  <a:schemeClr val="accent4"/>
                </a:solidFill>
                <a:latin typeface="Arvo"/>
                <a:ea typeface="Arvo"/>
                <a:cs typeface="Arvo"/>
                <a:sym typeface="Arvo"/>
              </a:rPr>
              <a:t>LEY  17279</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500"/>
              <a:buFont typeface="Arial"/>
              <a:buNone/>
            </a:pPr>
            <a:r>
              <a:rPr b="0" i="0" lang="en" sz="1500" u="none" cap="none" strike="noStrike">
                <a:solidFill>
                  <a:schemeClr val="accent4"/>
                </a:solidFill>
                <a:latin typeface="Arvo"/>
                <a:ea typeface="Arvo"/>
                <a:cs typeface="Arvo"/>
                <a:sym typeface="Arvo"/>
              </a:rPr>
              <a:t>Aprobación Del Protocolo De Kyoto. Convención Marco De Las Naciones Unidas Sobre El Cambio Climático.</a:t>
            </a:r>
            <a:endParaRPr b="0" i="0" sz="13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t/>
            </a:r>
            <a:endParaRPr b="0" i="0" sz="1300" u="sng" cap="none" strike="noStrike">
              <a:solidFill>
                <a:schemeClr val="accent4"/>
              </a:solidFill>
              <a:latin typeface="Arvo"/>
              <a:ea typeface="Arvo"/>
              <a:cs typeface="Arvo"/>
              <a:sym typeface="Arvo"/>
            </a:endParaRPr>
          </a:p>
        </p:txBody>
      </p:sp>
      <p:sp>
        <p:nvSpPr>
          <p:cNvPr id="1137" name="Google Shape;1137;p27"/>
          <p:cNvSpPr txBox="1"/>
          <p:nvPr/>
        </p:nvSpPr>
        <p:spPr>
          <a:xfrm>
            <a:off x="304800" y="304800"/>
            <a:ext cx="3000375" cy="40005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27"/>
          <p:cNvSpPr/>
          <p:nvPr/>
        </p:nvSpPr>
        <p:spPr>
          <a:xfrm>
            <a:off x="712788" y="3171825"/>
            <a:ext cx="8013700" cy="1100138"/>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600"/>
              <a:buFont typeface="Arial"/>
              <a:buNone/>
            </a:pPr>
            <a:r>
              <a:rPr b="0" i="0" lang="en" sz="1600" u="sng" cap="none" strike="noStrike">
                <a:solidFill>
                  <a:srgbClr val="3C3F4E"/>
                </a:solidFill>
                <a:latin typeface="Arvo"/>
                <a:ea typeface="Arvo"/>
                <a:cs typeface="Arvo"/>
                <a:sym typeface="Arvo"/>
              </a:rPr>
              <a:t>Decreto N° 238/009</a:t>
            </a:r>
            <a:endParaRPr b="0" i="0" sz="1400" u="none" cap="none" strike="noStrike">
              <a:solidFill>
                <a:srgbClr val="3C3F4E"/>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600"/>
              <a:buFont typeface="Arial"/>
              <a:buNone/>
            </a:pPr>
            <a:r>
              <a:rPr b="0" i="0" lang="en" sz="1600" u="none" cap="none" strike="noStrike">
                <a:solidFill>
                  <a:srgbClr val="3C3F4E"/>
                </a:solidFill>
                <a:latin typeface="Arvo"/>
                <a:ea typeface="Arvo"/>
                <a:cs typeface="Arvo"/>
                <a:sym typeface="Arvo"/>
              </a:rPr>
              <a:t>CREACION DEL SISTEMA NACIONAL DE RESPUESTA AL CAMBIO CLIMATICO Y VARIABILIDAD. DEROGACION RESOLUCION Nº 285/992</a:t>
            </a:r>
            <a:endParaRPr b="0" i="0" sz="1400" u="none" cap="none" strike="noStrike">
              <a:solidFill>
                <a:srgbClr val="3C3F4E"/>
              </a:solidFill>
              <a:latin typeface="Arvo"/>
              <a:ea typeface="Arvo"/>
              <a:cs typeface="Arvo"/>
              <a:sym typeface="Arv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42" name="Shape 1142"/>
        <p:cNvGrpSpPr/>
        <p:nvPr/>
      </p:nvGrpSpPr>
      <p:grpSpPr>
        <a:xfrm>
          <a:off x="0" y="0"/>
          <a:ext cx="0" cy="0"/>
          <a:chOff x="0" y="0"/>
          <a:chExt cx="0" cy="0"/>
        </a:xfrm>
      </p:grpSpPr>
      <p:sp>
        <p:nvSpPr>
          <p:cNvPr id="1143" name="Google Shape;1143;p33"/>
          <p:cNvSpPr txBox="1"/>
          <p:nvPr>
            <p:ph type="ctrTitle"/>
          </p:nvPr>
        </p:nvSpPr>
        <p:spPr>
          <a:xfrm>
            <a:off x="2641600" y="68263"/>
            <a:ext cx="6769100" cy="655637"/>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sz="2800">
                <a:solidFill>
                  <a:srgbClr val="333644"/>
                </a:solidFill>
                <a:latin typeface="Anton"/>
                <a:ea typeface="Anton"/>
                <a:cs typeface="Anton"/>
                <a:sym typeface="Anton"/>
              </a:rPr>
              <a:t>POLÍTICA </a:t>
            </a:r>
            <a:r>
              <a:rPr lang="en" sz="2800">
                <a:solidFill>
                  <a:schemeClr val="accent1"/>
                </a:solidFill>
                <a:latin typeface="Anton"/>
                <a:ea typeface="Anton"/>
                <a:cs typeface="Anton"/>
                <a:sym typeface="Anton"/>
              </a:rPr>
              <a:t>AMBIENTAL</a:t>
            </a:r>
            <a:endParaRPr/>
          </a:p>
        </p:txBody>
      </p:sp>
      <p:pic>
        <p:nvPicPr>
          <p:cNvPr id="1144" name="Google Shape;1144;p33"/>
          <p:cNvPicPr preferRelativeResize="0"/>
          <p:nvPr/>
        </p:nvPicPr>
        <p:blipFill rotWithShape="1">
          <a:blip r:embed="rId3">
            <a:alphaModFix/>
          </a:blip>
          <a:srcRect b="0" l="0" r="0" t="0"/>
          <a:stretch/>
        </p:blipFill>
        <p:spPr>
          <a:xfrm>
            <a:off x="0" y="0"/>
            <a:ext cx="3630613" cy="5143500"/>
          </a:xfrm>
          <a:prstGeom prst="rect">
            <a:avLst/>
          </a:prstGeom>
          <a:noFill/>
          <a:ln>
            <a:noFill/>
          </a:ln>
        </p:spPr>
      </p:pic>
      <p:pic>
        <p:nvPicPr>
          <p:cNvPr id="1145" name="Google Shape;1145;p33"/>
          <p:cNvPicPr preferRelativeResize="0"/>
          <p:nvPr/>
        </p:nvPicPr>
        <p:blipFill rotWithShape="1">
          <a:blip r:embed="rId4">
            <a:alphaModFix/>
          </a:blip>
          <a:srcRect b="0" l="0" r="0" t="0"/>
          <a:stretch/>
        </p:blipFill>
        <p:spPr>
          <a:xfrm>
            <a:off x="4230688" y="723900"/>
            <a:ext cx="4086225" cy="4419600"/>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33644"/>
        </a:solidFill>
      </p:bgPr>
    </p:bg>
    <p:spTree>
      <p:nvGrpSpPr>
        <p:cNvPr id="379" name="Shape 379"/>
        <p:cNvGrpSpPr/>
        <p:nvPr/>
      </p:nvGrpSpPr>
      <p:grpSpPr>
        <a:xfrm>
          <a:off x="0" y="0"/>
          <a:ext cx="0" cy="0"/>
          <a:chOff x="0" y="0"/>
          <a:chExt cx="0" cy="0"/>
        </a:xfrm>
      </p:grpSpPr>
      <p:sp>
        <p:nvSpPr>
          <p:cNvPr id="380" name="Google Shape;380;p7"/>
          <p:cNvSpPr txBox="1"/>
          <p:nvPr>
            <p:ph idx="1" type="subTitle"/>
          </p:nvPr>
        </p:nvSpPr>
        <p:spPr>
          <a:xfrm flipH="1">
            <a:off x="1173325" y="1499275"/>
            <a:ext cx="7513800" cy="26199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800"/>
              <a:buFont typeface="Arial"/>
              <a:buNone/>
            </a:pPr>
            <a:r>
              <a:rPr b="1" lang="en" sz="1800"/>
              <a:t>OBJETIVO: La instrumentación de la Política Nacional en materia medioambiental y la formulación, ejecución, supervisión y monitoreo de los planes para la protección del Medio Ambiente </a:t>
            </a:r>
            <a:endParaRPr b="1" sz="1800"/>
          </a:p>
          <a:p>
            <a:pPr indent="0" lvl="0" marL="0" rtl="0" algn="just">
              <a:lnSpc>
                <a:spcPct val="100000"/>
              </a:lnSpc>
              <a:spcBef>
                <a:spcPts val="0"/>
              </a:spcBef>
              <a:spcAft>
                <a:spcPts val="0"/>
              </a:spcAft>
              <a:buSzPts val="1800"/>
              <a:buFont typeface="Arial"/>
              <a:buNone/>
            </a:pPr>
            <a:r>
              <a:t/>
            </a:r>
            <a:endParaRPr b="1" sz="1800"/>
          </a:p>
          <a:p>
            <a:pPr indent="0" lvl="0" marL="0" rtl="0" algn="just">
              <a:lnSpc>
                <a:spcPct val="100000"/>
              </a:lnSpc>
              <a:spcBef>
                <a:spcPts val="0"/>
              </a:spcBef>
              <a:spcAft>
                <a:spcPts val="0"/>
              </a:spcAft>
              <a:buSzPts val="1800"/>
              <a:buFont typeface="Arial"/>
              <a:buNone/>
            </a:pPr>
            <a:r>
              <a:rPr b="1" lang="en" sz="1800">
                <a:solidFill>
                  <a:srgbClr val="D37D6B"/>
                </a:solidFill>
              </a:rPr>
              <a:t> </a:t>
            </a:r>
            <a:r>
              <a:rPr b="1" lang="en" sz="1800" u="sng">
                <a:solidFill>
                  <a:schemeClr val="hlink"/>
                </a:solidFill>
                <a:hlinkClick r:id="rId3"/>
              </a:rPr>
              <a:t>https://www.gub.uy/ministerio-ambiente/</a:t>
            </a:r>
            <a:endParaRPr b="1" sz="1800" u="sng">
              <a:solidFill>
                <a:schemeClr val="hlink"/>
              </a:solidFill>
            </a:endParaRPr>
          </a:p>
          <a:p>
            <a:pPr indent="0" lvl="0" marL="0" rtl="0" algn="just">
              <a:lnSpc>
                <a:spcPct val="100000"/>
              </a:lnSpc>
              <a:spcBef>
                <a:spcPts val="0"/>
              </a:spcBef>
              <a:spcAft>
                <a:spcPts val="0"/>
              </a:spcAft>
              <a:buSzPts val="1800"/>
              <a:buFont typeface="Arial"/>
              <a:buNone/>
            </a:pPr>
            <a:r>
              <a:t/>
            </a:r>
            <a:endParaRPr b="1" sz="1800" u="sng">
              <a:solidFill>
                <a:schemeClr val="hlink"/>
              </a:solidFill>
            </a:endParaRPr>
          </a:p>
          <a:p>
            <a:pPr indent="0" lvl="0" marL="0" rtl="0" algn="just">
              <a:lnSpc>
                <a:spcPct val="100000"/>
              </a:lnSpc>
              <a:spcBef>
                <a:spcPts val="0"/>
              </a:spcBef>
              <a:spcAft>
                <a:spcPts val="0"/>
              </a:spcAft>
              <a:buSzPts val="1800"/>
              <a:buFont typeface="Arial"/>
              <a:buNone/>
            </a:pPr>
            <a:r>
              <a:rPr b="1" lang="en" sz="1800" u="sng">
                <a:solidFill>
                  <a:schemeClr val="hlink"/>
                </a:solidFill>
              </a:rPr>
              <a:t>Organigrama del Ministerio</a:t>
            </a:r>
            <a:endParaRPr sz="1800">
              <a:solidFill>
                <a:schemeClr val="accent4"/>
              </a:solidFill>
            </a:endParaRPr>
          </a:p>
        </p:txBody>
      </p:sp>
      <p:sp>
        <p:nvSpPr>
          <p:cNvPr id="381" name="Google Shape;381;p7"/>
          <p:cNvSpPr txBox="1"/>
          <p:nvPr>
            <p:ph type="ctrTitle"/>
          </p:nvPr>
        </p:nvSpPr>
        <p:spPr>
          <a:xfrm>
            <a:off x="1180350" y="405424"/>
            <a:ext cx="6783300" cy="1093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sz="2800">
                <a:solidFill>
                  <a:schemeClr val="accent1"/>
                </a:solidFill>
                <a:latin typeface="Anton"/>
                <a:ea typeface="Anton"/>
                <a:cs typeface="Anton"/>
                <a:sym typeface="Anton"/>
              </a:rPr>
              <a:t>POLÍTICA AMBIENTAL- URUGUAY</a:t>
            </a:r>
            <a:endParaRPr sz="2800">
              <a:solidFill>
                <a:schemeClr val="accent1"/>
              </a:solidFill>
              <a:latin typeface="Anton"/>
              <a:ea typeface="Anton"/>
              <a:cs typeface="Anton"/>
              <a:sym typeface="Anton"/>
            </a:endParaRPr>
          </a:p>
          <a:p>
            <a:pPr indent="0" lvl="0" marL="1371600" rtl="0" algn="l">
              <a:lnSpc>
                <a:spcPct val="100000"/>
              </a:lnSpc>
              <a:spcBef>
                <a:spcPts val="0"/>
              </a:spcBef>
              <a:spcAft>
                <a:spcPts val="0"/>
              </a:spcAft>
              <a:buClr>
                <a:srgbClr val="333644"/>
              </a:buClr>
              <a:buSzPts val="2800"/>
              <a:buFont typeface="Palanquin Dark"/>
              <a:buNone/>
            </a:pPr>
            <a:r>
              <a:rPr lang="en" sz="2800">
                <a:solidFill>
                  <a:schemeClr val="accent1"/>
                </a:solidFill>
              </a:rPr>
              <a:t>    MINISTERIO DE AMBIENTE </a:t>
            </a:r>
            <a:endParaRPr sz="280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grpSp>
        <p:nvGrpSpPr>
          <p:cNvPr id="386" name="Google Shape;386;p8"/>
          <p:cNvGrpSpPr/>
          <p:nvPr/>
        </p:nvGrpSpPr>
        <p:grpSpPr>
          <a:xfrm>
            <a:off x="936625" y="698500"/>
            <a:ext cx="7843838" cy="4243388"/>
            <a:chOff x="936250" y="699275"/>
            <a:chExt cx="7844175" cy="4242675"/>
          </a:xfrm>
        </p:grpSpPr>
        <p:sp>
          <p:nvSpPr>
            <p:cNvPr id="387" name="Google Shape;387;p8"/>
            <p:cNvSpPr/>
            <p:nvPr/>
          </p:nvSpPr>
          <p:spPr>
            <a:xfrm>
              <a:off x="936250" y="699275"/>
              <a:ext cx="1073700" cy="10737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8"/>
            <p:cNvSpPr/>
            <p:nvPr/>
          </p:nvSpPr>
          <p:spPr>
            <a:xfrm>
              <a:off x="8195425" y="4356950"/>
              <a:ext cx="585000" cy="5850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9" name="Google Shape;389;p8"/>
          <p:cNvGrpSpPr/>
          <p:nvPr/>
        </p:nvGrpSpPr>
        <p:grpSpPr>
          <a:xfrm>
            <a:off x="712788" y="1069975"/>
            <a:ext cx="8013700" cy="3649663"/>
            <a:chOff x="1497786" y="1669250"/>
            <a:chExt cx="6384309" cy="3649550"/>
          </a:xfrm>
        </p:grpSpPr>
        <p:sp>
          <p:nvSpPr>
            <p:cNvPr id="390" name="Google Shape;390;p8"/>
            <p:cNvSpPr/>
            <p:nvPr/>
          </p:nvSpPr>
          <p:spPr>
            <a:xfrm>
              <a:off x="1497786" y="1669250"/>
              <a:ext cx="6384309" cy="617519"/>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vo"/>
                  <a:ea typeface="Arvo"/>
                  <a:cs typeface="Arvo"/>
                  <a:sym typeface="Arvo"/>
                </a:rPr>
                <a:t>SE CREA EL MINISTERIO DE AMBIENTE </a:t>
              </a:r>
              <a:r>
                <a:rPr b="0" i="0" lang="en" sz="1200" u="none" cap="none" strike="noStrike">
                  <a:solidFill>
                    <a:srgbClr val="000000"/>
                  </a:solidFill>
                  <a:latin typeface="Roboto"/>
                  <a:ea typeface="Roboto"/>
                  <a:cs typeface="Roboto"/>
                  <a:sym typeface="Roboto"/>
                </a:rPr>
                <a:t>: </a:t>
              </a:r>
              <a:r>
                <a:rPr b="0" i="0" lang="en" sz="1400" u="none" cap="none" strike="noStrike">
                  <a:solidFill>
                    <a:srgbClr val="000000"/>
                  </a:solidFill>
                  <a:latin typeface="Roboto"/>
                  <a:ea typeface="Roboto"/>
                  <a:cs typeface="Roboto"/>
                  <a:sym typeface="Roboto"/>
                </a:rPr>
                <a:t> </a:t>
              </a:r>
              <a:r>
                <a:rPr b="0" i="0" lang="en" sz="1400" u="none" cap="none" strike="noStrike">
                  <a:solidFill>
                    <a:schemeClr val="dk1"/>
                  </a:solidFill>
                  <a:latin typeface="Roboto"/>
                  <a:ea typeface="Roboto"/>
                  <a:cs typeface="Roboto"/>
                  <a:sym typeface="Roboto"/>
                </a:rPr>
                <a:t>artículo 291 de la </a:t>
              </a:r>
              <a:r>
                <a:rPr b="0" i="0" lang="en" sz="1400" u="none" cap="none" strike="noStrike">
                  <a:solidFill>
                    <a:schemeClr val="dk1"/>
                  </a:solidFill>
                  <a:uFill>
                    <a:noFill/>
                  </a:uFill>
                  <a:latin typeface="Roboto"/>
                  <a:ea typeface="Roboto"/>
                  <a:cs typeface="Roboto"/>
                  <a:sym typeface="Roboto"/>
                  <a:hlinkClick r:id="rId3">
                    <a:extLst>
                      <a:ext uri="{A12FA001-AC4F-418D-AE19-62706E023703}">
                        <ahyp:hlinkClr val="tx"/>
                      </a:ext>
                    </a:extLst>
                  </a:hlinkClick>
                </a:rPr>
                <a:t>Ley N° 19.889</a:t>
              </a:r>
              <a:r>
                <a:rPr b="0" i="0" lang="en" sz="1400" u="none" cap="none" strike="noStrike">
                  <a:solidFill>
                    <a:schemeClr val="dk1"/>
                  </a:solidFill>
                  <a:latin typeface="Roboto"/>
                  <a:ea typeface="Roboto"/>
                  <a:cs typeface="Roboto"/>
                  <a:sym typeface="Roboto"/>
                </a:rPr>
                <a:t>, de 9 de julio de 2020, </a:t>
              </a:r>
              <a:r>
                <a:rPr lang="en">
                  <a:solidFill>
                    <a:schemeClr val="dk1"/>
                  </a:solidFill>
                  <a:latin typeface="Roboto"/>
                  <a:ea typeface="Roboto"/>
                  <a:cs typeface="Roboto"/>
                  <a:sym typeface="Roboto"/>
                </a:rPr>
                <a:t>cómo</a:t>
              </a:r>
              <a:r>
                <a:rPr b="0" i="0" lang="en" sz="1400" u="none" cap="none" strike="noStrike">
                  <a:solidFill>
                    <a:schemeClr val="dk1"/>
                  </a:solidFill>
                  <a:latin typeface="Roboto"/>
                  <a:ea typeface="Roboto"/>
                  <a:cs typeface="Roboto"/>
                  <a:sym typeface="Roboto"/>
                </a:rPr>
                <a:t> Secretaría de Estado con competencias exclusivamente en materias ambientales.</a:t>
              </a:r>
              <a:endParaRPr b="1" i="0" sz="1600" u="none" cap="none" strike="noStrike">
                <a:solidFill>
                  <a:schemeClr val="dk1"/>
                </a:solidFill>
                <a:latin typeface="Arvo"/>
                <a:ea typeface="Arvo"/>
                <a:cs typeface="Arvo"/>
                <a:sym typeface="Arvo"/>
              </a:endParaRPr>
            </a:p>
          </p:txBody>
        </p:sp>
        <p:sp>
          <p:nvSpPr>
            <p:cNvPr id="391" name="Google Shape;391;p8"/>
            <p:cNvSpPr/>
            <p:nvPr/>
          </p:nvSpPr>
          <p:spPr>
            <a:xfrm>
              <a:off x="1497786" y="2316930"/>
              <a:ext cx="6384309" cy="1493792"/>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Ejercer la competencia atribuida por la ley a la Dirección </a:t>
              </a:r>
              <a:r>
                <a:rPr lang="en">
                  <a:solidFill>
                    <a:schemeClr val="accent4"/>
                  </a:solidFill>
                  <a:latin typeface="Arvo"/>
                  <a:ea typeface="Arvo"/>
                  <a:cs typeface="Arvo"/>
                  <a:sym typeface="Arvo"/>
                </a:rPr>
                <a:t>Nacional de Medio Ambiente (</a:t>
              </a:r>
              <a:r>
                <a:rPr b="0" i="0" lang="en" sz="1400" u="none" cap="none" strike="noStrike">
                  <a:solidFill>
                    <a:schemeClr val="accent4"/>
                  </a:solidFill>
                  <a:highlight>
                    <a:srgbClr val="F4D275"/>
                  </a:highlight>
                  <a:latin typeface="Arvo"/>
                  <a:ea typeface="Arvo"/>
                  <a:cs typeface="Arvo"/>
                  <a:sym typeface="Arvo"/>
                </a:rPr>
                <a:t>DINAMA)</a:t>
              </a:r>
              <a:r>
                <a:rPr b="0" i="0" lang="en" sz="1400" u="none" cap="none" strike="noStrike">
                  <a:solidFill>
                    <a:schemeClr val="accent4"/>
                  </a:solidFill>
                  <a:latin typeface="Arvo"/>
                  <a:ea typeface="Arvo"/>
                  <a:cs typeface="Arvo"/>
                  <a:sym typeface="Arvo"/>
                </a:rPr>
                <a:t> y a la Dirección Nacional de Aguas (</a:t>
              </a:r>
              <a:r>
                <a:rPr b="0" i="0" lang="en" sz="1400" u="none" cap="none" strike="noStrike">
                  <a:solidFill>
                    <a:schemeClr val="accent4"/>
                  </a:solidFill>
                  <a:highlight>
                    <a:srgbClr val="F4D275"/>
                  </a:highlight>
                  <a:latin typeface="Arvo"/>
                  <a:ea typeface="Arvo"/>
                  <a:cs typeface="Arvo"/>
                  <a:sym typeface="Arvo"/>
                </a:rPr>
                <a:t>DINAGUA</a:t>
              </a:r>
              <a:r>
                <a:rPr b="0" i="0" lang="en" sz="1400" u="none" cap="none" strike="noStrike">
                  <a:solidFill>
                    <a:schemeClr val="accent4"/>
                  </a:solidFill>
                  <a:latin typeface="Arvo"/>
                  <a:ea typeface="Arvo"/>
                  <a:cs typeface="Arvo"/>
                  <a:sym typeface="Arvo"/>
                </a:rPr>
                <a:t>), y las </a:t>
              </a:r>
              <a:r>
                <a:rPr b="0" i="0" lang="en" sz="1400" u="none" cap="none" strike="noStrike">
                  <a:solidFill>
                    <a:schemeClr val="accent4"/>
                  </a:solidFill>
                  <a:highlight>
                    <a:srgbClr val="F4D275"/>
                  </a:highlight>
                  <a:latin typeface="Arvo"/>
                  <a:ea typeface="Arvo"/>
                  <a:cs typeface="Arvo"/>
                  <a:sym typeface="Arvo"/>
                </a:rPr>
                <a:t>competencias</a:t>
              </a:r>
              <a:r>
                <a:rPr b="0" i="0" lang="en" sz="1400" u="none" cap="none" strike="noStrike">
                  <a:solidFill>
                    <a:schemeClr val="accent4"/>
                  </a:solidFill>
                  <a:latin typeface="Arvo"/>
                  <a:ea typeface="Arvo"/>
                  <a:cs typeface="Arvo"/>
                  <a:sym typeface="Arvo"/>
                </a:rPr>
                <a:t> en materia ambiental, de desarrollo sostenible, cambio climático, preservación, conservación y uso de los recursos naturales y ordenamiento ambiental, que las leyes le hayan atribuido al MVOTMA. Tendrá competencia en general sobre toda la materia ambiental prevista en el artículo 47 de la Constitución de la República</a:t>
              </a:r>
              <a:endParaRPr b="0" i="0" sz="1400" u="none" cap="none" strike="noStrike">
                <a:solidFill>
                  <a:schemeClr val="accent4"/>
                </a:solidFill>
                <a:latin typeface="Arvo"/>
                <a:ea typeface="Arvo"/>
                <a:cs typeface="Arvo"/>
                <a:sym typeface="Arvo"/>
              </a:endParaRPr>
            </a:p>
          </p:txBody>
        </p:sp>
        <p:sp>
          <p:nvSpPr>
            <p:cNvPr id="392" name="Google Shape;392;p8"/>
            <p:cNvSpPr/>
            <p:nvPr/>
          </p:nvSpPr>
          <p:spPr>
            <a:xfrm>
              <a:off x="1497786" y="3853582"/>
              <a:ext cx="6384309" cy="615931"/>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500"/>
                <a:buFont typeface="Arial"/>
                <a:buNone/>
              </a:pPr>
              <a:r>
                <a:rPr b="0" i="0" lang="en" sz="1500" u="none" cap="none" strike="noStrike">
                  <a:solidFill>
                    <a:schemeClr val="accent4"/>
                  </a:solidFill>
                  <a:latin typeface="Arvo"/>
                  <a:ea typeface="Arvo"/>
                  <a:cs typeface="Arvo"/>
                  <a:sym typeface="Arvo"/>
                </a:rPr>
                <a:t>Se suprime la Secretaría Nacional de Ambiente, Agua y Cambio Climático. Se crean Direcciones para Cambio </a:t>
              </a:r>
              <a:r>
                <a:rPr lang="en" sz="1500">
                  <a:solidFill>
                    <a:schemeClr val="accent4"/>
                  </a:solidFill>
                  <a:latin typeface="Arvo"/>
                  <a:ea typeface="Arvo"/>
                  <a:cs typeface="Arvo"/>
                  <a:sym typeface="Arvo"/>
                </a:rPr>
                <a:t>Climático</a:t>
              </a:r>
              <a:r>
                <a:rPr b="0" i="0" lang="en" sz="1500" u="none" cap="none" strike="noStrike">
                  <a:solidFill>
                    <a:schemeClr val="accent4"/>
                  </a:solidFill>
                  <a:latin typeface="Arvo"/>
                  <a:ea typeface="Arvo"/>
                  <a:cs typeface="Arvo"/>
                  <a:sym typeface="Arvo"/>
                </a:rPr>
                <a:t>, para servicios </a:t>
              </a:r>
              <a:r>
                <a:rPr lang="en" sz="1500">
                  <a:solidFill>
                    <a:schemeClr val="accent4"/>
                  </a:solidFill>
                  <a:latin typeface="Arvo"/>
                  <a:ea typeface="Arvo"/>
                  <a:cs typeface="Arvo"/>
                  <a:sym typeface="Arvo"/>
                </a:rPr>
                <a:t>ecosistémicos</a:t>
              </a:r>
              <a:r>
                <a:rPr b="0" i="0" lang="en" sz="1500" u="none" cap="none" strike="noStrike">
                  <a:solidFill>
                    <a:schemeClr val="accent4"/>
                  </a:solidFill>
                  <a:latin typeface="Arvo"/>
                  <a:ea typeface="Arvo"/>
                  <a:cs typeface="Arvo"/>
                  <a:sym typeface="Arvo"/>
                </a:rPr>
                <a:t>. </a:t>
              </a:r>
              <a:endParaRPr b="0" i="0" sz="1100" u="none" cap="none" strike="noStrike">
                <a:solidFill>
                  <a:schemeClr val="accent4"/>
                </a:solidFill>
                <a:latin typeface="Arvo"/>
                <a:ea typeface="Arvo"/>
                <a:cs typeface="Arvo"/>
                <a:sym typeface="Arvo"/>
              </a:endParaRPr>
            </a:p>
          </p:txBody>
        </p:sp>
        <p:sp>
          <p:nvSpPr>
            <p:cNvPr id="393" name="Google Shape;393;p8"/>
            <p:cNvSpPr/>
            <p:nvPr/>
          </p:nvSpPr>
          <p:spPr>
            <a:xfrm>
              <a:off x="1497786" y="4510787"/>
              <a:ext cx="6384309" cy="808013"/>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La Administración Nacional de las Obras Sanitarias del Estado (OSE) y el Instituto Uruguayo de Meteorología (INUMET) se comunicarán con el Poder Ejecutivo a través del Ministerio de Ambiente. (apoyo en la gestión de los recursos hídricos y programas referidos a cambio climático)</a:t>
              </a:r>
              <a:endParaRPr b="0" i="0" sz="1400" u="none" cap="none" strike="noStrike">
                <a:solidFill>
                  <a:schemeClr val="accent4"/>
                </a:solidFill>
                <a:latin typeface="Arvo"/>
                <a:ea typeface="Arvo"/>
                <a:cs typeface="Arvo"/>
                <a:sym typeface="Arvo"/>
              </a:endParaRPr>
            </a:p>
          </p:txBody>
        </p:sp>
      </p:grpSp>
      <p:sp>
        <p:nvSpPr>
          <p:cNvPr id="394" name="Google Shape;394;p8"/>
          <p:cNvSpPr txBox="1"/>
          <p:nvPr>
            <p:ph type="ctrTitle"/>
          </p:nvPr>
        </p:nvSpPr>
        <p:spPr>
          <a:xfrm>
            <a:off x="1187450" y="415925"/>
            <a:ext cx="6769100" cy="65405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a:solidFill>
                  <a:srgbClr val="333644"/>
                </a:solidFill>
                <a:latin typeface="Anton"/>
                <a:ea typeface="Anton"/>
                <a:cs typeface="Anton"/>
                <a:sym typeface="Anton"/>
              </a:rPr>
              <a:t>POLÍTICA </a:t>
            </a:r>
            <a:r>
              <a:rPr lang="en">
                <a:solidFill>
                  <a:schemeClr val="accent1"/>
                </a:solidFill>
                <a:latin typeface="Anton"/>
                <a:ea typeface="Anton"/>
                <a:cs typeface="Anton"/>
                <a:sym typeface="Anton"/>
              </a:rPr>
              <a:t>AMBIENTAL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98" name="Shape 398"/>
        <p:cNvGrpSpPr/>
        <p:nvPr/>
      </p:nvGrpSpPr>
      <p:grpSpPr>
        <a:xfrm>
          <a:off x="0" y="0"/>
          <a:ext cx="0" cy="0"/>
          <a:chOff x="0" y="0"/>
          <a:chExt cx="0" cy="0"/>
        </a:xfrm>
      </p:grpSpPr>
      <p:sp>
        <p:nvSpPr>
          <p:cNvPr id="399" name="Google Shape;399;p9"/>
          <p:cNvSpPr/>
          <p:nvPr/>
        </p:nvSpPr>
        <p:spPr>
          <a:xfrm>
            <a:off x="247650" y="1027113"/>
            <a:ext cx="8701088" cy="1345151"/>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Primera Ley de Medio Ambiente- Determinación de los </a:t>
            </a:r>
            <a:r>
              <a:rPr b="0" i="0" lang="en" sz="1400" u="none" cap="none" strike="noStrike">
                <a:solidFill>
                  <a:schemeClr val="accent4"/>
                </a:solidFill>
                <a:highlight>
                  <a:srgbClr val="FFFF00"/>
                </a:highlight>
                <a:latin typeface="Arvo"/>
                <a:ea typeface="Arvo"/>
                <a:cs typeface="Arvo"/>
                <a:sym typeface="Arvo"/>
              </a:rPr>
              <a:t>impactos ambientales y Evaluación</a:t>
            </a:r>
            <a:r>
              <a:rPr b="0" i="0" lang="en" sz="1500" u="none" cap="none" strike="noStrike">
                <a:solidFill>
                  <a:schemeClr val="accent4"/>
                </a:solidFill>
                <a:highlight>
                  <a:srgbClr val="FFFF00"/>
                </a:highlight>
                <a:latin typeface="Arvo"/>
                <a:ea typeface="Arvo"/>
                <a:cs typeface="Arvo"/>
                <a:sym typeface="Arvo"/>
              </a:rPr>
              <a:t>:</a:t>
            </a:r>
            <a:endParaRPr b="0" i="0" sz="1100" u="none" cap="none" strike="noStrike">
              <a:solidFill>
                <a:schemeClr val="accent4"/>
              </a:solidFill>
              <a:highlight>
                <a:srgbClr val="FFFF00"/>
              </a:highlight>
              <a:latin typeface="Arvo"/>
              <a:ea typeface="Arvo"/>
              <a:cs typeface="Arvo"/>
              <a:sym typeface="Arvo"/>
            </a:endParaRPr>
          </a:p>
          <a:p>
            <a:pPr indent="0" lvl="0" marL="0" marR="0" rtl="0" algn="just">
              <a:lnSpc>
                <a:spcPct val="100000"/>
              </a:lnSpc>
              <a:spcBef>
                <a:spcPts val="0"/>
              </a:spcBef>
              <a:spcAft>
                <a:spcPts val="0"/>
              </a:spcAft>
              <a:buClr>
                <a:srgbClr val="000000"/>
              </a:buClr>
              <a:buSzPts val="1500"/>
              <a:buFont typeface="Arial"/>
              <a:buNone/>
            </a:pPr>
            <a:r>
              <a:rPr b="1" i="0" lang="en" sz="1500" u="none" cap="none" strike="noStrike">
                <a:solidFill>
                  <a:schemeClr val="accent1"/>
                </a:solidFill>
                <a:latin typeface="Arvo"/>
                <a:ea typeface="Arvo"/>
                <a:cs typeface="Arvo"/>
                <a:sym typeface="Arvo"/>
              </a:rPr>
              <a:t>LEY 16.466 de 1994, </a:t>
            </a:r>
            <a:r>
              <a:rPr b="0" i="0" lang="en" sz="1500" u="none" cap="none" strike="noStrike">
                <a:solidFill>
                  <a:schemeClr val="accent4"/>
                </a:solidFill>
                <a:latin typeface="Arvo"/>
                <a:ea typeface="Arvo"/>
                <a:cs typeface="Arvo"/>
                <a:sym typeface="Arvo"/>
              </a:rPr>
              <a:t>que declara de interés nacional </a:t>
            </a:r>
            <a:r>
              <a:rPr b="0" i="1" lang="en" sz="1500" u="none" cap="none" strike="noStrike">
                <a:solidFill>
                  <a:schemeClr val="accent4"/>
                </a:solidFill>
                <a:latin typeface="Arvo"/>
                <a:ea typeface="Arvo"/>
                <a:cs typeface="Arvo"/>
                <a:sym typeface="Arvo"/>
              </a:rPr>
              <a:t>la defensa del medio ambiente ante cualquier tipo de degradación, destrucción o contaminación y la prevención de impactos ambientales negativos, o en su caso la recomposición del medio dañado por la actividad humana</a:t>
            </a:r>
            <a:r>
              <a:rPr b="0" i="0" lang="en" sz="1500" u="none" cap="none" strike="noStrike">
                <a:solidFill>
                  <a:schemeClr val="accent4"/>
                </a:solidFill>
                <a:latin typeface="Arvo"/>
                <a:ea typeface="Arvo"/>
                <a:cs typeface="Arvo"/>
                <a:sym typeface="Arvo"/>
              </a:rPr>
              <a:t>.</a:t>
            </a:r>
            <a:endParaRPr b="0" i="0" sz="11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b="0" i="0" sz="1200" u="sng" cap="none" strike="noStrike">
              <a:solidFill>
                <a:schemeClr val="accent4"/>
              </a:solidFill>
              <a:latin typeface="Arvo"/>
              <a:ea typeface="Arvo"/>
              <a:cs typeface="Arvo"/>
              <a:sym typeface="Arvo"/>
            </a:endParaRPr>
          </a:p>
        </p:txBody>
      </p:sp>
      <p:sp>
        <p:nvSpPr>
          <p:cNvPr id="400" name="Google Shape;400;p9"/>
          <p:cNvSpPr txBox="1"/>
          <p:nvPr>
            <p:ph type="ctrTitle"/>
          </p:nvPr>
        </p:nvSpPr>
        <p:spPr>
          <a:xfrm>
            <a:off x="1187450" y="227013"/>
            <a:ext cx="6769100" cy="655637"/>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33644"/>
              </a:buClr>
              <a:buSzPts val="2800"/>
              <a:buFont typeface="Palanquin Dark"/>
              <a:buNone/>
            </a:pPr>
            <a:r>
              <a:rPr lang="en" sz="2800">
                <a:solidFill>
                  <a:srgbClr val="333644"/>
                </a:solidFill>
                <a:latin typeface="Anton"/>
                <a:ea typeface="Anton"/>
                <a:cs typeface="Anton"/>
                <a:sym typeface="Anton"/>
              </a:rPr>
              <a:t>POLÍTICA </a:t>
            </a:r>
            <a:r>
              <a:rPr lang="en" sz="2800">
                <a:solidFill>
                  <a:schemeClr val="accent1"/>
                </a:solidFill>
                <a:latin typeface="Anton"/>
                <a:ea typeface="Anton"/>
                <a:cs typeface="Anton"/>
                <a:sym typeface="Anton"/>
              </a:rPr>
              <a:t>AMBIENTAL</a:t>
            </a:r>
            <a:endParaRPr/>
          </a:p>
        </p:txBody>
      </p:sp>
      <p:sp>
        <p:nvSpPr>
          <p:cNvPr id="401" name="Google Shape;401;p9"/>
          <p:cNvSpPr/>
          <p:nvPr/>
        </p:nvSpPr>
        <p:spPr>
          <a:xfrm>
            <a:off x="247650" y="2516727"/>
            <a:ext cx="8753476" cy="2520411"/>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vo"/>
                <a:ea typeface="Arvo"/>
                <a:cs typeface="Arvo"/>
                <a:sym typeface="Arvo"/>
              </a:rPr>
              <a:t>LEY 17283 DE 2000 (</a:t>
            </a:r>
            <a:r>
              <a:rPr b="1" i="0" lang="en" sz="1200" u="none" cap="none" strike="noStrike">
                <a:solidFill>
                  <a:schemeClr val="accent1"/>
                </a:solidFill>
                <a:latin typeface="Arvo"/>
                <a:ea typeface="Arvo"/>
                <a:cs typeface="Arvo"/>
                <a:sym typeface="Arvo"/>
              </a:rPr>
              <a:t>LEY </a:t>
            </a:r>
            <a:r>
              <a:rPr b="1" lang="en" sz="1200">
                <a:solidFill>
                  <a:schemeClr val="accent1"/>
                </a:solidFill>
                <a:latin typeface="Arvo"/>
                <a:ea typeface="Arvo"/>
                <a:cs typeface="Arvo"/>
                <a:sym typeface="Arvo"/>
              </a:rPr>
              <a:t>PROTECCIÓN</a:t>
            </a:r>
            <a:r>
              <a:rPr b="1" i="0" lang="en" sz="1200" u="none" cap="none" strike="noStrike">
                <a:solidFill>
                  <a:schemeClr val="accent1"/>
                </a:solidFill>
                <a:latin typeface="Arvo"/>
                <a:ea typeface="Arvo"/>
                <a:cs typeface="Arvo"/>
                <a:sym typeface="Arvo"/>
              </a:rPr>
              <a:t> DEL MEDIO AMBIENTE</a:t>
            </a:r>
            <a:r>
              <a:rPr b="1" i="0" lang="en" sz="1400" u="none" cap="none" strike="noStrike">
                <a:solidFill>
                  <a:schemeClr val="accent1"/>
                </a:solidFill>
                <a:latin typeface="Arvo"/>
                <a:ea typeface="Arvo"/>
                <a:cs typeface="Arvo"/>
                <a:sym typeface="Arvo"/>
              </a:rPr>
              <a:t>)</a:t>
            </a:r>
            <a:endParaRPr b="1" i="0" sz="1000" u="none" cap="none" strike="noStrike">
              <a:solidFill>
                <a:schemeClr val="accent1"/>
              </a:solidFill>
              <a:latin typeface="Arvo"/>
              <a:ea typeface="Arvo"/>
              <a:cs typeface="Arvo"/>
              <a:sym typeface="Arvo"/>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Declaración detallada de aspectos del ambiente declarados de interés general.</a:t>
            </a:r>
            <a:endParaRPr b="0" i="0" sz="1000" u="none" cap="none" strike="noStrike">
              <a:solidFill>
                <a:schemeClr val="accent4"/>
              </a:solidFill>
              <a:latin typeface="Arvo"/>
              <a:ea typeface="Arvo"/>
              <a:cs typeface="Arvo"/>
              <a:sym typeface="Arvo"/>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Concepto Desarrollo Sostenible</a:t>
            </a:r>
            <a:endParaRPr b="0" i="0" sz="1000" u="none" cap="none" strike="noStrike">
              <a:solidFill>
                <a:schemeClr val="accent4"/>
              </a:solidFill>
              <a:latin typeface="Arvo"/>
              <a:ea typeface="Arvo"/>
              <a:cs typeface="Arvo"/>
              <a:sym typeface="Arvo"/>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Principios de Política Ambiental (Concepto “País Natural”)</a:t>
            </a:r>
            <a:endParaRPr b="0" i="0" sz="1000" u="none" cap="none" strike="noStrike">
              <a:solidFill>
                <a:schemeClr val="accent4"/>
              </a:solidFill>
              <a:latin typeface="Arvo"/>
              <a:ea typeface="Arvo"/>
              <a:cs typeface="Arvo"/>
              <a:sym typeface="Arvo"/>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Coordinación exclusiva gestión ambiental MVOTMA</a:t>
            </a:r>
            <a:endParaRPr b="0" i="0" sz="1000" u="none" cap="none" strike="noStrike">
              <a:solidFill>
                <a:schemeClr val="accent4"/>
              </a:solidFill>
              <a:latin typeface="Arvo"/>
              <a:ea typeface="Arvo"/>
              <a:cs typeface="Arvo"/>
              <a:sym typeface="Arvo"/>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Educación Ambiental</a:t>
            </a:r>
            <a:endParaRPr b="0" i="0" sz="1400" u="none" cap="none" strike="noStrike">
              <a:solidFill>
                <a:srgbClr val="000000"/>
              </a:solidFill>
              <a:latin typeface="Arial"/>
              <a:ea typeface="Arial"/>
              <a:cs typeface="Arial"/>
              <a:sym typeface="Arial"/>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Gestión de Emisiones</a:t>
            </a:r>
            <a:endParaRPr b="0" i="0" sz="1000" u="none" cap="none" strike="noStrike">
              <a:solidFill>
                <a:schemeClr val="accent4"/>
              </a:solidFill>
              <a:latin typeface="Arvo"/>
              <a:ea typeface="Arvo"/>
              <a:cs typeface="Arvo"/>
              <a:sym typeface="Arvo"/>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Cambio Climático</a:t>
            </a:r>
            <a:endParaRPr b="0" i="0" sz="1000" u="none" cap="none" strike="noStrike">
              <a:solidFill>
                <a:schemeClr val="accent4"/>
              </a:solidFill>
              <a:latin typeface="Arvo"/>
              <a:ea typeface="Arvo"/>
              <a:cs typeface="Arvo"/>
              <a:sym typeface="Arvo"/>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Gestión de efluentes </a:t>
            </a:r>
            <a:endParaRPr b="0" i="0" sz="1400" u="none" cap="none" strike="noStrike">
              <a:solidFill>
                <a:srgbClr val="000000"/>
              </a:solidFill>
              <a:latin typeface="Arial"/>
              <a:ea typeface="Arial"/>
              <a:cs typeface="Arial"/>
              <a:sym typeface="Arial"/>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Gestión de residuos</a:t>
            </a:r>
            <a:endParaRPr b="0" i="0" sz="1400" u="none" cap="none" strike="noStrike">
              <a:solidFill>
                <a:srgbClr val="000000"/>
              </a:solidFill>
              <a:latin typeface="Arial"/>
              <a:ea typeface="Arial"/>
              <a:cs typeface="Arial"/>
              <a:sym typeface="Arial"/>
            </a:endParaRPr>
          </a:p>
          <a:p>
            <a:pPr indent="-260350" lvl="0" marL="285750" marR="0" rtl="0" algn="just">
              <a:lnSpc>
                <a:spcPct val="100000"/>
              </a:lnSpc>
              <a:spcBef>
                <a:spcPts val="0"/>
              </a:spcBef>
              <a:spcAft>
                <a:spcPts val="0"/>
              </a:spcAft>
              <a:buClr>
                <a:schemeClr val="accent4"/>
              </a:buClr>
              <a:buSzPts val="1400"/>
              <a:buFont typeface="Arvo"/>
              <a:buChar char="✔"/>
            </a:pPr>
            <a:r>
              <a:rPr b="0" i="0" lang="en" sz="1400" u="none" cap="none" strike="noStrike">
                <a:solidFill>
                  <a:schemeClr val="accent4"/>
                </a:solidFill>
                <a:latin typeface="Arvo"/>
                <a:ea typeface="Arvo"/>
                <a:cs typeface="Arvo"/>
                <a:sym typeface="Arvo"/>
              </a:rPr>
              <a:t>Manejo de productos químicos.</a:t>
            </a:r>
            <a:endParaRPr b="0" i="0" sz="1400" u="none" cap="none" strike="noStrike">
              <a:solidFill>
                <a:schemeClr val="accent4"/>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300"/>
              <a:buFont typeface="Arial"/>
              <a:buNone/>
            </a:pPr>
            <a:r>
              <a:t/>
            </a:r>
            <a:endParaRPr b="0" i="0" sz="1300" u="sng" cap="none" strike="noStrike">
              <a:solidFill>
                <a:schemeClr val="accent4"/>
              </a:solidFill>
              <a:latin typeface="Arvo"/>
              <a:ea typeface="Arvo"/>
              <a:cs typeface="Arvo"/>
              <a:sym typeface="Arv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aw Center by Slidesgo">
  <a:themeElements>
    <a:clrScheme name="Simple Light">
      <a:dk1>
        <a:srgbClr val="F3F3F3"/>
      </a:dk1>
      <a:lt1>
        <a:srgbClr val="F7F2E2"/>
      </a:lt1>
      <a:dk2>
        <a:srgbClr val="E2D9C3"/>
      </a:dk2>
      <a:lt2>
        <a:srgbClr val="FFC200"/>
      </a:lt2>
      <a:accent1>
        <a:srgbClr val="F09800"/>
      </a:accent1>
      <a:accent2>
        <a:srgbClr val="953F2C"/>
      </a:accent2>
      <a:accent3>
        <a:srgbClr val="65251A"/>
      </a:accent3>
      <a:accent4>
        <a:srgbClr val="3C3F4E"/>
      </a:accent4>
      <a:accent5>
        <a:srgbClr val="333644"/>
      </a:accent5>
      <a:accent6>
        <a:srgbClr val="201F2F"/>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Fernanda Romero</dc:creator>
</cp:coreProperties>
</file>