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2" r:id="rId5"/>
    <p:sldMasterId id="2147483679" r:id="rId6"/>
    <p:sldMasterId id="2147483693" r:id="rId7"/>
    <p:sldMasterId id="214748371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y="5143500" cx="9144000"/>
  <p:notesSz cx="6858000" cy="9144000"/>
  <p:embeddedFontLst>
    <p:embeddedFont>
      <p:font typeface="Anton"/>
      <p:regular r:id="rId50"/>
    </p:embeddedFont>
    <p:embeddedFont>
      <p:font typeface="Palanquin Dark"/>
      <p:regular r:id="rId51"/>
      <p:bold r:id="rId52"/>
    </p:embeddedFont>
    <p:embeddedFont>
      <p:font typeface="Fira Sans Extra Condensed Medium"/>
      <p:regular r:id="rId53"/>
      <p:bold r:id="rId54"/>
      <p:italic r:id="rId55"/>
      <p:boldItalic r:id="rId56"/>
    </p:embeddedFont>
    <p:embeddedFont>
      <p:font typeface="Poppins ExtraBold"/>
      <p:bold r:id="rId57"/>
      <p:boldItalic r:id="rId58"/>
    </p:embeddedFont>
    <p:embeddedFont>
      <p:font typeface="Zen Kaku Gothic New"/>
      <p:regular r:id="rId59"/>
      <p:bold r:id="rId60"/>
    </p:embeddedFont>
    <p:embeddedFont>
      <p:font typeface="Barlow"/>
      <p:regular r:id="rId61"/>
      <p:bold r:id="rId62"/>
      <p:italic r:id="rId63"/>
      <p:boldItalic r:id="rId64"/>
    </p:embeddedFont>
    <p:embeddedFont>
      <p:font typeface="Poppins"/>
      <p:regular r:id="rId65"/>
      <p:bold r:id="rId66"/>
      <p:italic r:id="rId67"/>
      <p:boldItalic r:id="rId68"/>
    </p:embeddedFont>
    <p:embeddedFont>
      <p:font typeface="Arvo"/>
      <p:regular r:id="rId69"/>
      <p:bold r:id="rId70"/>
      <p:italic r:id="rId71"/>
      <p:boldItalic r:id="rId72"/>
    </p:embeddedFont>
    <p:embeddedFont>
      <p:font typeface="Vazirmatn Black"/>
      <p:bold r:id="rId73"/>
    </p:embeddedFont>
    <p:embeddedFont>
      <p:font typeface="Overpass Light"/>
      <p:regular r:id="rId74"/>
      <p:bold r:id="rId75"/>
      <p:italic r:id="rId76"/>
      <p:boldItalic r:id="rId77"/>
    </p:embeddedFont>
    <p:embeddedFont>
      <p:font typeface="Kirang Haerang"/>
      <p:regular r:id="rId78"/>
    </p:embeddedFont>
    <p:embeddedFont>
      <p:font typeface="Poppins Black"/>
      <p:bold r:id="rId79"/>
      <p:boldItalic r:id="rId80"/>
    </p:embeddedFont>
    <p:embeddedFont>
      <p:font typeface="Passion One"/>
      <p:regular r:id="rId81"/>
      <p:bold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3" roundtripDataSignature="AMtx7mhR43iSO991vpVJDi0SATCfxnrO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543ECB-FF1E-4146-AE69-C9CCF180EECC}">
  <a:tblStyle styleId="{2A543ECB-FF1E-4146-AE69-C9CCF180EE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513F8B4-B886-47B2-A73E-8D7A2AABA2E2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83" Type="http://customschemas.google.com/relationships/presentationmetadata" Target="metadata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80" Type="http://schemas.openxmlformats.org/officeDocument/2006/relationships/font" Target="fonts/PoppinsBlack-boldItalic.fntdata"/><Relationship Id="rId82" Type="http://schemas.openxmlformats.org/officeDocument/2006/relationships/font" Target="fonts/PassionOne-bold.fntdata"/><Relationship Id="rId81" Type="http://schemas.openxmlformats.org/officeDocument/2006/relationships/font" Target="fonts/PassionOn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VazirmatnBlack-bold.fntdata"/><Relationship Id="rId72" Type="http://schemas.openxmlformats.org/officeDocument/2006/relationships/font" Target="fonts/Arvo-boldItalic.fntdata"/><Relationship Id="rId31" Type="http://schemas.openxmlformats.org/officeDocument/2006/relationships/slide" Target="slides/slide22.xml"/><Relationship Id="rId75" Type="http://schemas.openxmlformats.org/officeDocument/2006/relationships/font" Target="fonts/OverpassLight-bold.fntdata"/><Relationship Id="rId30" Type="http://schemas.openxmlformats.org/officeDocument/2006/relationships/slide" Target="slides/slide21.xml"/><Relationship Id="rId74" Type="http://schemas.openxmlformats.org/officeDocument/2006/relationships/font" Target="fonts/OverpassLight-regular.fntdata"/><Relationship Id="rId33" Type="http://schemas.openxmlformats.org/officeDocument/2006/relationships/slide" Target="slides/slide24.xml"/><Relationship Id="rId77" Type="http://schemas.openxmlformats.org/officeDocument/2006/relationships/font" Target="fonts/OverpassLight-boldItalic.fntdata"/><Relationship Id="rId32" Type="http://schemas.openxmlformats.org/officeDocument/2006/relationships/slide" Target="slides/slide23.xml"/><Relationship Id="rId76" Type="http://schemas.openxmlformats.org/officeDocument/2006/relationships/font" Target="fonts/OverpassLight-italic.fntdata"/><Relationship Id="rId35" Type="http://schemas.openxmlformats.org/officeDocument/2006/relationships/slide" Target="slides/slide26.xml"/><Relationship Id="rId79" Type="http://schemas.openxmlformats.org/officeDocument/2006/relationships/font" Target="fonts/PoppinsBlack-bold.fntdata"/><Relationship Id="rId34" Type="http://schemas.openxmlformats.org/officeDocument/2006/relationships/slide" Target="slides/slide25.xml"/><Relationship Id="rId78" Type="http://schemas.openxmlformats.org/officeDocument/2006/relationships/font" Target="fonts/KirangHaerang-regular.fntdata"/><Relationship Id="rId71" Type="http://schemas.openxmlformats.org/officeDocument/2006/relationships/font" Target="fonts/Arvo-italic.fntdata"/><Relationship Id="rId70" Type="http://schemas.openxmlformats.org/officeDocument/2006/relationships/font" Target="fonts/Arvo-bold.fntdata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Barlow-bold.fntdata"/><Relationship Id="rId61" Type="http://schemas.openxmlformats.org/officeDocument/2006/relationships/font" Target="fonts/Barlow-regular.fntdata"/><Relationship Id="rId20" Type="http://schemas.openxmlformats.org/officeDocument/2006/relationships/slide" Target="slides/slide11.xml"/><Relationship Id="rId64" Type="http://schemas.openxmlformats.org/officeDocument/2006/relationships/font" Target="fonts/Barlow-boldItalic.fntdata"/><Relationship Id="rId63" Type="http://schemas.openxmlformats.org/officeDocument/2006/relationships/font" Target="fonts/Barlow-italic.fntdata"/><Relationship Id="rId22" Type="http://schemas.openxmlformats.org/officeDocument/2006/relationships/slide" Target="slides/slide13.xml"/><Relationship Id="rId66" Type="http://schemas.openxmlformats.org/officeDocument/2006/relationships/font" Target="fonts/Poppins-bold.fntdata"/><Relationship Id="rId21" Type="http://schemas.openxmlformats.org/officeDocument/2006/relationships/slide" Target="slides/slide12.xml"/><Relationship Id="rId65" Type="http://schemas.openxmlformats.org/officeDocument/2006/relationships/font" Target="fonts/Poppins-regular.fntdata"/><Relationship Id="rId24" Type="http://schemas.openxmlformats.org/officeDocument/2006/relationships/slide" Target="slides/slide15.xml"/><Relationship Id="rId68" Type="http://schemas.openxmlformats.org/officeDocument/2006/relationships/font" Target="fonts/Poppins-boldItalic.fntdata"/><Relationship Id="rId23" Type="http://schemas.openxmlformats.org/officeDocument/2006/relationships/slide" Target="slides/slide14.xml"/><Relationship Id="rId67" Type="http://schemas.openxmlformats.org/officeDocument/2006/relationships/font" Target="fonts/Poppins-italic.fntdata"/><Relationship Id="rId60" Type="http://schemas.openxmlformats.org/officeDocument/2006/relationships/font" Target="fonts/ZenKakuGothicNew-bold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font" Target="fonts/Arvo-regular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PalanquinDark-regular.fntdata"/><Relationship Id="rId50" Type="http://schemas.openxmlformats.org/officeDocument/2006/relationships/font" Target="fonts/Anton-regular.fntdata"/><Relationship Id="rId53" Type="http://schemas.openxmlformats.org/officeDocument/2006/relationships/font" Target="fonts/FiraSansExtraCondensedMedium-regular.fntdata"/><Relationship Id="rId52" Type="http://schemas.openxmlformats.org/officeDocument/2006/relationships/font" Target="fonts/PalanquinDark-bold.fntdata"/><Relationship Id="rId11" Type="http://schemas.openxmlformats.org/officeDocument/2006/relationships/slide" Target="slides/slide2.xml"/><Relationship Id="rId55" Type="http://schemas.openxmlformats.org/officeDocument/2006/relationships/font" Target="fonts/FiraSansExtraCondensedMedium-italic.fntdata"/><Relationship Id="rId10" Type="http://schemas.openxmlformats.org/officeDocument/2006/relationships/slide" Target="slides/slide1.xml"/><Relationship Id="rId54" Type="http://schemas.openxmlformats.org/officeDocument/2006/relationships/font" Target="fonts/FiraSansExtraCondensedMedium-bold.fntdata"/><Relationship Id="rId13" Type="http://schemas.openxmlformats.org/officeDocument/2006/relationships/slide" Target="slides/slide4.xml"/><Relationship Id="rId57" Type="http://schemas.openxmlformats.org/officeDocument/2006/relationships/font" Target="fonts/PoppinsExtraBold-bold.fntdata"/><Relationship Id="rId12" Type="http://schemas.openxmlformats.org/officeDocument/2006/relationships/slide" Target="slides/slide3.xml"/><Relationship Id="rId56" Type="http://schemas.openxmlformats.org/officeDocument/2006/relationships/font" Target="fonts/FiraSansExtraCondensedMedium-boldItalic.fntdata"/><Relationship Id="rId15" Type="http://schemas.openxmlformats.org/officeDocument/2006/relationships/slide" Target="slides/slide6.xml"/><Relationship Id="rId59" Type="http://schemas.openxmlformats.org/officeDocument/2006/relationships/font" Target="fonts/ZenKakuGothicNew-regular.fntdata"/><Relationship Id="rId14" Type="http://schemas.openxmlformats.org/officeDocument/2006/relationships/slide" Target="slides/slide5.xml"/><Relationship Id="rId58" Type="http://schemas.openxmlformats.org/officeDocument/2006/relationships/font" Target="fonts/PoppinsExtraBold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dfffe7e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ddfffe7e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cbd9e8a4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g24cbd9e8a4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5031f12bf2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4" name="Google Shape;534;g25031f12bf2_0_17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5031f12bf2_0_2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g25031f12bf2_0_2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5031f12bf2_0_1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25031f12bf2_0_17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5031f12bf2_0_1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25031f12bf2_0_17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5031f12bf2_0_1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g25031f12bf2_0_17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ddfffe7ecd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2ddfffe7ecd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5031f12bf2_0_1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g25031f12bf2_0_1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5031f12bf2_0_1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5031f12bf2_0_1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5031f12bf2_0_1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g25031f12bf2_0_18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ddfffe7ec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ddfffe7ec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5031f12bf2_0_1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g25031f12bf2_0_18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5031f12bf2_0_19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25031f12bf2_0_1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5031f12bf2_0_1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0" name="Google Shape;790;g25031f12bf2_0_19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5031f12bf2_0_1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g25031f12bf2_0_19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5031f12bf2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9" name="Google Shape;839;g25031f12bf2_0_19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5031f12bf2_0_2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7" name="Google Shape;857;g25031f12bf2_0_20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5031f12bf2_0_2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g25031f12bf2_0_2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5031f12bf2_0_20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g25031f12bf2_0_2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5031f12bf2_0_2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5" name="Google Shape;915;g25031f12bf2_0_20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5031f12bf2_0_2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25031f12bf2_0_2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5031f12bf2_0_2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7" name="Google Shape;1017;g25031f12bf2_0_2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5031f12bf2_0_2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g25031f12bf2_0_2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5031f12bf2_0_2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g25031f12bf2_0_2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5031f12bf2_0_2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25031f12bf2_0_2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5031f12bf2_0_2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g25031f12bf2_0_2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5031f12bf2_0_2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g25031f12bf2_0_2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5031f12bf2_0_2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0" name="Google Shape;1070;g25031f12bf2_0_2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5031f12bf2_0_2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1" name="Google Shape;1101;g25031f12bf2_0_2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25031f12bf2_0_2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g25031f12bf2_0_2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5031f12bf2_0_2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3" name="Google Shape;1163;g25031f12bf2_0_2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ba2c00fb4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g24ba2c00f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5031f12bf2_0_2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4" name="Google Shape;1194;g25031f12bf2_0_2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4ba2c00fb4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g24ba2c00f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ba2c00fb4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g24ba2c00f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02f4a552d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g202f4a552d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ba2c00fb4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g24ba2c00fb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ba2c00fb4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2" name="Google Shape;522;g24ba2c00fb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44f8ebce67_3_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g244f8ebce67_3_3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g244f8ebce67_3_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g244f8ebce67_3_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g244f8ebce67_3_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33364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46"/>
          <p:cNvGrpSpPr/>
          <p:nvPr/>
        </p:nvGrpSpPr>
        <p:grpSpPr>
          <a:xfrm>
            <a:off x="5162550" y="600075"/>
            <a:ext cx="3413125" cy="3902075"/>
            <a:chOff x="5162650" y="599925"/>
            <a:chExt cx="3412250" cy="3901525"/>
          </a:xfrm>
        </p:grpSpPr>
        <p:sp>
          <p:nvSpPr>
            <p:cNvPr id="62" name="Google Shape;62;p46"/>
            <p:cNvSpPr/>
            <p:nvPr/>
          </p:nvSpPr>
          <p:spPr>
            <a:xfrm>
              <a:off x="6033965" y="599925"/>
              <a:ext cx="2540935" cy="25412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6"/>
            <p:cNvSpPr/>
            <p:nvPr/>
          </p:nvSpPr>
          <p:spPr>
            <a:xfrm>
              <a:off x="5162650" y="3710986"/>
              <a:ext cx="790372" cy="790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65" name="Google Shape;65;p46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6336" y="4289778"/>
            <a:ext cx="8150713" cy="73927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2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904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2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8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8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6F6F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TITLE_ONLY_1_2_1">
    <p:bg>
      <p:bgPr>
        <a:solidFill>
          <a:srgbClr val="33364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/>
          <p:nvPr/>
        </p:nvSpPr>
        <p:spPr>
          <a:xfrm rot="10800000">
            <a:off x="-2824163" y="-2824163"/>
            <a:ext cx="5648326" cy="5648326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8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38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BOD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/>
          <p:nvPr/>
        </p:nvSpPr>
        <p:spPr>
          <a:xfrm flipH="1">
            <a:off x="-5157788" y="-19050"/>
            <a:ext cx="10315576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7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2" name="Google Shape;82;p47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47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" name="Google Shape;84;p47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" name="Google Shape;86;p47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8" name="Google Shape;88;p47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47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6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9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49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49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49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49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49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49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/>
          <p:nvPr/>
        </p:nvSpPr>
        <p:spPr>
          <a:xfrm rot="10800000">
            <a:off x="-5157788" y="-5157788"/>
            <a:ext cx="10315576" cy="10315576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0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1">
    <p:bg>
      <p:bgPr>
        <a:solidFill>
          <a:srgbClr val="33364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1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6" name="Google Shape;106;p51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7" name="Google Shape;107;p51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8" name="Google Shape;108;p51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9" name="Google Shape;109;p51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0" name="Google Shape;110;p51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1" name="Google Shape;111;p51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51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13" name="Google Shape;113;p51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14" name="Google Shape;114;p51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15" name="Google Shape;115;p51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16" name="Google Shape;116;p51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17" name="Google Shape;117;p51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2"/>
          <p:cNvSpPr txBox="1"/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21" name="Google Shape;121;p52"/>
          <p:cNvSpPr txBox="1"/>
          <p:nvPr>
            <p:ph idx="1" type="subTitle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2" name="Google Shape;122;p52"/>
          <p:cNvSpPr txBox="1"/>
          <p:nvPr>
            <p:ph idx="2" type="ctrTitle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23" name="Google Shape;123;p52"/>
          <p:cNvSpPr txBox="1"/>
          <p:nvPr>
            <p:ph idx="3" type="subTitle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24" name="Google Shape;124;p52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44f8ebce67_3_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g244f8ebce67_3_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g244f8ebce67_3_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g244f8ebce67_3_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g244f8ebce67_3_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33364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3"/>
          <p:cNvSpPr/>
          <p:nvPr/>
        </p:nvSpPr>
        <p:spPr>
          <a:xfrm>
            <a:off x="6178550" y="1255713"/>
            <a:ext cx="1139825" cy="1139825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3"/>
          <p:cNvSpPr/>
          <p:nvPr/>
        </p:nvSpPr>
        <p:spPr>
          <a:xfrm>
            <a:off x="1311275" y="1631950"/>
            <a:ext cx="2259013" cy="225901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3"/>
          <p:cNvSpPr txBox="1"/>
          <p:nvPr>
            <p:ph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/>
        </p:txBody>
      </p:sp>
      <p:sp>
        <p:nvSpPr>
          <p:cNvPr id="129" name="Google Shape;129;p53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0" name="Google Shape;130;p53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TITLE_ONLY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4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3_1">
    <p:bg>
      <p:bgPr>
        <a:solidFill>
          <a:schemeClr val="dk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55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37" name="Google Shape;137;p55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55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39" name="Google Shape;139;p55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6"/>
          <p:cNvSpPr/>
          <p:nvPr/>
        </p:nvSpPr>
        <p:spPr>
          <a:xfrm>
            <a:off x="979488" y="1168400"/>
            <a:ext cx="1403350" cy="14033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6"/>
          <p:cNvSpPr/>
          <p:nvPr/>
        </p:nvSpPr>
        <p:spPr>
          <a:xfrm>
            <a:off x="6208713" y="2214563"/>
            <a:ext cx="5870575" cy="5872162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6"/>
          <p:cNvSpPr/>
          <p:nvPr/>
        </p:nvSpPr>
        <p:spPr>
          <a:xfrm>
            <a:off x="7999413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6"/>
          <p:cNvSpPr/>
          <p:nvPr/>
        </p:nvSpPr>
        <p:spPr>
          <a:xfrm>
            <a:off x="7999413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6"/>
          <p:cNvSpPr/>
          <p:nvPr/>
        </p:nvSpPr>
        <p:spPr>
          <a:xfrm>
            <a:off x="1144588" y="9525"/>
            <a:ext cx="0" cy="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6"/>
          <p:cNvSpPr txBox="1"/>
          <p:nvPr/>
        </p:nvSpPr>
        <p:spPr>
          <a:xfrm>
            <a:off x="1936750" y="3752850"/>
            <a:ext cx="52705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Slidesgo</a:t>
            </a: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Flaticon</a:t>
            </a:r>
            <a:r>
              <a:rPr b="0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, and infographics &amp; images by </a:t>
            </a:r>
            <a:r>
              <a:rPr b="1" i="0" lang="en" sz="1000" u="none" cap="none" strike="noStrike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rPr>
              <a:t>Freepik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6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56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53" name="Google Shape;153;p57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54" name="Google Shape;154;p57"/>
          <p:cNvSpPr txBox="1"/>
          <p:nvPr>
            <p:ph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8"/>
          <p:cNvSpPr/>
          <p:nvPr/>
        </p:nvSpPr>
        <p:spPr>
          <a:xfrm flipH="1">
            <a:off x="-5157788" y="-19050"/>
            <a:ext cx="10315576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9"/>
          <p:cNvSpPr/>
          <p:nvPr/>
        </p:nvSpPr>
        <p:spPr>
          <a:xfrm>
            <a:off x="3986213" y="-19050"/>
            <a:ext cx="10315575" cy="10315575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dfffe7ecd_0_124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g2ddfffe7ecd_0_12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031f12bf2_0_23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g25031f12bf2_0_237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g25031f12bf2_0_237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g25031f12bf2_0_237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g25031f12bf2_0_237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031f12bf2_0_2437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5031f12bf2_0_243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031f12bf2_0_236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g25031f12bf2_0_236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0" name="Google Shape;180;g25031f12bf2_0_236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g25031f12bf2_0_236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g25031f12bf2_0_236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031f12bf2_0_237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g25031f12bf2_0_237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g25031f12bf2_0_237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g25031f12bf2_0_237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g25031f12bf2_0_237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031f12bf2_0_238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g25031f12bf2_0_238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g25031f12bf2_0_238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g25031f12bf2_0_238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g25031f12bf2_0_238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g25031f12bf2_0_23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031f12bf2_0_239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g25031f12bf2_0_239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9" name="Google Shape;199;g25031f12bf2_0_239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g25031f12bf2_0_239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1" name="Google Shape;201;g25031f12bf2_0_239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g25031f12bf2_0_239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g25031f12bf2_0_239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g25031f12bf2_0_239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031f12bf2_0_240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g25031f12bf2_0_240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g25031f12bf2_0_240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g25031f12bf2_0_240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031f12bf2_0_240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g25031f12bf2_0_240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g25031f12bf2_0_24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031f12bf2_0_240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g25031f12bf2_0_240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7" name="Google Shape;217;g25031f12bf2_0_240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8" name="Google Shape;218;g25031f12bf2_0_240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g25031f12bf2_0_240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g25031f12bf2_0_240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031f12bf2_0_241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g25031f12bf2_0_241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g25031f12bf2_0_241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5" name="Google Shape;225;g25031f12bf2_0_24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g25031f12bf2_0_24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g25031f12bf2_0_24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/>
          <p:nvPr/>
        </p:nvSpPr>
        <p:spPr>
          <a:xfrm>
            <a:off x="3565525" y="-219075"/>
            <a:ext cx="11156950" cy="11155363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9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39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39"/>
          <p:cNvSpPr txBox="1"/>
          <p:nvPr>
            <p:ph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39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39"/>
          <p:cNvSpPr txBox="1"/>
          <p:nvPr>
            <p:ph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7" name="Google Shape;37;p39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39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39"/>
          <p:cNvSpPr txBox="1"/>
          <p:nvPr>
            <p:ph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40" name="Google Shape;40;p39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031f12bf2_0_24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g25031f12bf2_0_24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g25031f12bf2_0_24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g25031f12bf2_0_24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g25031f12bf2_0_24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031f12bf2_0_2429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g25031f12bf2_0_242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g25031f12bf2_0_24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g25031f12bf2_0_24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g25031f12bf2_0_24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031f12bf2_0_243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031f12bf2_0_252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6_1">
    <p:bg>
      <p:bgPr>
        <a:solidFill>
          <a:schemeClr val="accent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031f12bf2_0_254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9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031f12bf2_0_2453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5031f12bf2_0_2453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g25031f12bf2_0_2453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g25031f12bf2_0_2453"/>
          <p:cNvSpPr txBox="1"/>
          <p:nvPr>
            <p:ph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54" name="Google Shape;254;g25031f12bf2_0_2453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g25031f12bf2_0_2453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g25031f12bf2_0_2453"/>
          <p:cNvSpPr txBox="1"/>
          <p:nvPr>
            <p:ph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57" name="Google Shape;257;g25031f12bf2_0_2453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g25031f12bf2_0_2453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g25031f12bf2_0_2453"/>
          <p:cNvSpPr txBox="1"/>
          <p:nvPr>
            <p:ph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60" name="Google Shape;260;g25031f12bf2_0_2453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g25031f12bf2_0_2453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g25031f12bf2_0_2453"/>
          <p:cNvSpPr txBox="1"/>
          <p:nvPr>
            <p:ph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031f12bf2_0_2443"/>
          <p:cNvSpPr/>
          <p:nvPr/>
        </p:nvSpPr>
        <p:spPr>
          <a:xfrm rot="10800000">
            <a:off x="-2824050" y="-2824050"/>
            <a:ext cx="5648100" cy="56481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5031f12bf2_0_2443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6" name="Google Shape;266;g25031f12bf2_0_2443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g25031f12bf2_0_2447"/>
          <p:cNvGrpSpPr/>
          <p:nvPr/>
        </p:nvGrpSpPr>
        <p:grpSpPr>
          <a:xfrm>
            <a:off x="5162650" y="599925"/>
            <a:ext cx="3412250" cy="3901525"/>
            <a:chOff x="5162650" y="599925"/>
            <a:chExt cx="3412250" cy="3901525"/>
          </a:xfrm>
        </p:grpSpPr>
        <p:sp>
          <p:nvSpPr>
            <p:cNvPr id="269" name="Google Shape;269;g25031f12bf2_0_2447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25031f12bf2_0_2447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g25031f12bf2_0_2447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72" name="Google Shape;272;g25031f12bf2_0_244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031f12bf2_0_2468"/>
          <p:cNvSpPr/>
          <p:nvPr/>
        </p:nvSpPr>
        <p:spPr>
          <a:xfrm>
            <a:off x="7499450" y="977652"/>
            <a:ext cx="1301080" cy="130109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5031f12bf2_0_2468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77" name="Google Shape;277;g25031f12bf2_0_2468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7499350" y="977900"/>
            <a:ext cx="1301750" cy="130016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6" name="Google Shape;46;p40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6"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031f12bf2_0_2472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5031f12bf2_0_2472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81" name="Google Shape;281;g25031f12bf2_0_2472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g25031f12bf2_0_2472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83" name="Google Shape;283;g25031f12bf2_0_2472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g25031f12bf2_0_2472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85" name="Google Shape;285;g25031f12bf2_0_2472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g25031f12bf2_0_2472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87" name="Google Shape;287;g25031f12bf2_0_2472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8" name="Google Shape;288;g25031f12bf2_0_2472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9">
    <p:bg>
      <p:bgPr>
        <a:solidFill>
          <a:schemeClr val="accent5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031f12bf2_0_2483"/>
          <p:cNvSpPr/>
          <p:nvPr/>
        </p:nvSpPr>
        <p:spPr>
          <a:xfrm flipH="1" rot="10800000">
            <a:off x="4841850" y="-4302150"/>
            <a:ext cx="8604300" cy="86043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5031f12bf2_0_2483"/>
          <p:cNvSpPr/>
          <p:nvPr/>
        </p:nvSpPr>
        <p:spPr>
          <a:xfrm>
            <a:off x="558375" y="23175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5031f12bf2_0_2483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3" name="Google Shape;293;g25031f12bf2_0_2483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031f12bf2_0_2488"/>
          <p:cNvSpPr txBox="1"/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2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031f12bf2_0_2490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5031f12bf2_0_2490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g25031f12bf2_0_2490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g25031f12bf2_0_2490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1" name="Google Shape;301;g25031f12bf2_0_2490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g25031f12bf2_0_2490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g25031f12bf2_0_2490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" name="Google Shape;304;g25031f12bf2_0_2490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031f12bf2_0_2499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5031f12bf2_0_249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1">
    <p:bg>
      <p:bgPr>
        <a:solidFill>
          <a:schemeClr val="accent5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031f12bf2_0_2502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0" name="Google Shape;310;g25031f12bf2_0_2502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1" name="Google Shape;311;g25031f12bf2_0_2502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2" name="Google Shape;312;g25031f12bf2_0_2502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3" name="Google Shape;313;g25031f12bf2_0_2502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4" name="Google Shape;314;g25031f12bf2_0_2502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5" name="Google Shape;315;g25031f12bf2_0_250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6" name="Google Shape;316;g25031f12bf2_0_2502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17" name="Google Shape;317;g25031f12bf2_0_2502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18" name="Google Shape;318;g25031f12bf2_0_2502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19" name="Google Shape;319;g25031f12bf2_0_2502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0" name="Google Shape;320;g25031f12bf2_0_2502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1" name="Google Shape;321;g25031f12bf2_0_2502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031f12bf2_0_2516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4" name="Google Shape;324;g25031f12bf2_0_2516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25" name="Google Shape;325;g25031f12bf2_0_2516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5031f12bf2_0_2520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5031f12bf2_0_2520"/>
          <p:cNvSpPr txBox="1"/>
          <p:nvPr>
            <p:ph type="ctrTitle"/>
          </p:nvPr>
        </p:nvSpPr>
        <p:spPr>
          <a:xfrm>
            <a:off x="798927" y="25166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9" name="Google Shape;329;g25031f12bf2_0_2520"/>
          <p:cNvSpPr txBox="1"/>
          <p:nvPr>
            <p:ph idx="1" type="subTitle"/>
          </p:nvPr>
        </p:nvSpPr>
        <p:spPr>
          <a:xfrm>
            <a:off x="798900" y="32475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30" name="Google Shape;330;g25031f12bf2_0_2520"/>
          <p:cNvSpPr txBox="1"/>
          <p:nvPr>
            <p:ph idx="2" type="ctrTitle"/>
          </p:nvPr>
        </p:nvSpPr>
        <p:spPr>
          <a:xfrm>
            <a:off x="4996751" y="2516625"/>
            <a:ext cx="3348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31" name="Google Shape;331;g25031f12bf2_0_2520"/>
          <p:cNvSpPr txBox="1"/>
          <p:nvPr>
            <p:ph idx="3" type="subTitle"/>
          </p:nvPr>
        </p:nvSpPr>
        <p:spPr>
          <a:xfrm>
            <a:off x="4996721" y="3247525"/>
            <a:ext cx="33483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32" name="Google Shape;332;g25031f12bf2_0_2520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031f12bf2_0_2529"/>
          <p:cNvSpPr/>
          <p:nvPr/>
        </p:nvSpPr>
        <p:spPr>
          <a:xfrm>
            <a:off x="6178125" y="1255104"/>
            <a:ext cx="1140053" cy="114006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5031f12bf2_0_2529"/>
          <p:cNvSpPr/>
          <p:nvPr/>
        </p:nvSpPr>
        <p:spPr>
          <a:xfrm>
            <a:off x="1310850" y="16317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5031f12bf2_0_2529"/>
          <p:cNvSpPr txBox="1"/>
          <p:nvPr>
            <p:ph hasCustomPrompt="1"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" name="Google Shape;337;g25031f12bf2_0_2529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8" name="Google Shape;338;g25031f12bf2_0_2529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5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031f12bf2_0_253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5031f12bf2_0_2535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9" name="Google Shape;49;p41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50" name="Google Shape;50;p41"/>
          <p:cNvSpPr txBox="1"/>
          <p:nvPr>
            <p:ph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4">
    <p:bg>
      <p:bgPr>
        <a:solidFill>
          <a:schemeClr val="dk2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5031f12bf2_0_2538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g25031f12bf2_0_2538"/>
          <p:cNvSpPr txBox="1"/>
          <p:nvPr>
            <p:ph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5" name="Google Shape;345;g25031f12bf2_0_2538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g25031f12bf2_0_2538"/>
          <p:cNvSpPr txBox="1"/>
          <p:nvPr>
            <p:ph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7" name="Google Shape;347;g25031f12bf2_0_2538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1_1_2"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031f12bf2_0_2546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4_1_1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031f12bf2_0_2548"/>
          <p:cNvSpPr/>
          <p:nvPr/>
        </p:nvSpPr>
        <p:spPr>
          <a:xfrm>
            <a:off x="979925" y="1168050"/>
            <a:ext cx="1403700" cy="14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5031f12bf2_0_2548"/>
          <p:cNvSpPr/>
          <p:nvPr/>
        </p:nvSpPr>
        <p:spPr>
          <a:xfrm>
            <a:off x="6208500" y="2215250"/>
            <a:ext cx="5871000" cy="58710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5031f12bf2_0_2548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4" name="Google Shape;354;g25031f12bf2_0_2548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355" name="Google Shape;355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5031f12bf2_0_254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5031f12bf2_0_2548"/>
          <p:cNvSpPr txBox="1"/>
          <p:nvPr/>
        </p:nvSpPr>
        <p:spPr>
          <a:xfrm>
            <a:off x="1936650" y="3752850"/>
            <a:ext cx="52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Slidesgo</a:t>
            </a: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Flaticon</a:t>
            </a:r>
            <a:r>
              <a:rPr b="0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and infographics &amp; images by </a:t>
            </a:r>
            <a:r>
              <a:rPr b="1" i="0" lang="en" sz="10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Freepik</a:t>
            </a:r>
            <a:endParaRPr b="1" i="0" sz="1000" u="none" cap="none" strike="noStrike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031f12bf2_0_2557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61" name="Google Shape;361;g25031f12bf2_0_2557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62" name="Google Shape;362;g25031f12bf2_0_2557"/>
          <p:cNvSpPr txBox="1"/>
          <p:nvPr>
            <p:ph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_1_2"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5031f12bf2_0_2561"/>
          <p:cNvSpPr/>
          <p:nvPr/>
        </p:nvSpPr>
        <p:spPr>
          <a:xfrm>
            <a:off x="3986400" y="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4_1_2_1"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031f12bf2_0_2563"/>
          <p:cNvSpPr/>
          <p:nvPr/>
        </p:nvSpPr>
        <p:spPr>
          <a:xfrm flipH="1">
            <a:off x="-5167411" y="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4_1_2_1_1"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4_1_2_1_1_1">
    <p:bg>
      <p:bgPr>
        <a:solidFill>
          <a:schemeClr val="accent5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ddfffe7ecd_0_28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2ddfffe7ecd_0_282"/>
          <p:cNvSpPr txBox="1"/>
          <p:nvPr>
            <p:ph type="ctrTitle"/>
          </p:nvPr>
        </p:nvSpPr>
        <p:spPr>
          <a:xfrm>
            <a:off x="675025" y="1300200"/>
            <a:ext cx="4000800" cy="22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5" name="Google Shape;375;g2ddfffe7ecd_0_282"/>
          <p:cNvSpPr txBox="1"/>
          <p:nvPr>
            <p:ph idx="1" type="subTitle"/>
          </p:nvPr>
        </p:nvSpPr>
        <p:spPr>
          <a:xfrm>
            <a:off x="823871" y="3602937"/>
            <a:ext cx="3599400" cy="26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ddfffe7ecd_0_286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2ddfffe7ecd_0_286"/>
          <p:cNvSpPr txBox="1"/>
          <p:nvPr>
            <p:ph type="title"/>
          </p:nvPr>
        </p:nvSpPr>
        <p:spPr>
          <a:xfrm>
            <a:off x="1756194" y="2652251"/>
            <a:ext cx="5762100" cy="5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9" name="Google Shape;379;g2ddfffe7ecd_0_286"/>
          <p:cNvSpPr txBox="1"/>
          <p:nvPr>
            <p:ph hasCustomPrompt="1" idx="2" type="title"/>
          </p:nvPr>
        </p:nvSpPr>
        <p:spPr>
          <a:xfrm>
            <a:off x="4187694" y="1513701"/>
            <a:ext cx="899100" cy="6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0" name="Google Shape;380;g2ddfffe7ecd_0_286"/>
          <p:cNvSpPr txBox="1"/>
          <p:nvPr>
            <p:ph idx="1" type="subTitle"/>
          </p:nvPr>
        </p:nvSpPr>
        <p:spPr>
          <a:xfrm>
            <a:off x="1756944" y="3429849"/>
            <a:ext cx="576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dfffe7ecd_0_291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ddfffe7ecd_0_291"/>
          <p:cNvSpPr txBox="1"/>
          <p:nvPr>
            <p:ph idx="1" type="body"/>
          </p:nvPr>
        </p:nvSpPr>
        <p:spPr>
          <a:xfrm>
            <a:off x="1024200" y="1255375"/>
            <a:ext cx="7095600" cy="5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4" name="Google Shape;384;g2ddfffe7ecd_0_29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dfffe7ecd_0_29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ddfffe7ecd_0_29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8" name="Google Shape;388;g2ddfffe7ecd_0_295"/>
          <p:cNvSpPr txBox="1"/>
          <p:nvPr>
            <p:ph idx="1" type="subTitle"/>
          </p:nvPr>
        </p:nvSpPr>
        <p:spPr>
          <a:xfrm>
            <a:off x="1304969" y="2774750"/>
            <a:ext cx="2837700" cy="10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g2ddfffe7ecd_0_295"/>
          <p:cNvSpPr txBox="1"/>
          <p:nvPr>
            <p:ph idx="2" type="subTitle"/>
          </p:nvPr>
        </p:nvSpPr>
        <p:spPr>
          <a:xfrm>
            <a:off x="1303763" y="2357225"/>
            <a:ext cx="2840100" cy="3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0" name="Google Shape;390;g2ddfffe7ecd_0_295"/>
          <p:cNvSpPr txBox="1"/>
          <p:nvPr>
            <p:ph idx="3" type="subTitle"/>
          </p:nvPr>
        </p:nvSpPr>
        <p:spPr>
          <a:xfrm>
            <a:off x="5001344" y="2773680"/>
            <a:ext cx="2837700" cy="10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1" name="Google Shape;391;g2ddfffe7ecd_0_295"/>
          <p:cNvSpPr txBox="1"/>
          <p:nvPr>
            <p:ph idx="4" type="subTitle"/>
          </p:nvPr>
        </p:nvSpPr>
        <p:spPr>
          <a:xfrm>
            <a:off x="5000138" y="2353056"/>
            <a:ext cx="2840100" cy="3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Barlow"/>
              <a:buNone/>
              <a:defRPr b="1" sz="2100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dfffe7ecd_0_30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ddfffe7ecd_0_30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ddfffe7ecd_0_305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ddfffe7ecd_0_305"/>
          <p:cNvSpPr txBox="1"/>
          <p:nvPr>
            <p:ph type="title"/>
          </p:nvPr>
        </p:nvSpPr>
        <p:spPr>
          <a:xfrm>
            <a:off x="713225" y="445025"/>
            <a:ext cx="7717500" cy="106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g2ddfffe7ecd_0_305"/>
          <p:cNvSpPr txBox="1"/>
          <p:nvPr>
            <p:ph idx="1" type="subTitle"/>
          </p:nvPr>
        </p:nvSpPr>
        <p:spPr>
          <a:xfrm>
            <a:off x="1672800" y="1831825"/>
            <a:ext cx="5798400" cy="23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400">
                <a:solidFill>
                  <a:srgbClr val="24242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ddfffe7ecd_0_309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ddfffe7ecd_0_309"/>
          <p:cNvSpPr txBox="1"/>
          <p:nvPr>
            <p:ph type="title"/>
          </p:nvPr>
        </p:nvSpPr>
        <p:spPr>
          <a:xfrm>
            <a:off x="3475088" y="1764575"/>
            <a:ext cx="47583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7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ddfffe7ecd_0_312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2ddfffe7ecd_0_312"/>
          <p:cNvSpPr txBox="1"/>
          <p:nvPr>
            <p:ph type="title"/>
          </p:nvPr>
        </p:nvSpPr>
        <p:spPr>
          <a:xfrm>
            <a:off x="4224475" y="1499875"/>
            <a:ext cx="42063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5" name="Google Shape;405;g2ddfffe7ecd_0_312"/>
          <p:cNvSpPr txBox="1"/>
          <p:nvPr>
            <p:ph idx="1" type="subTitle"/>
          </p:nvPr>
        </p:nvSpPr>
        <p:spPr>
          <a:xfrm>
            <a:off x="4224475" y="2242030"/>
            <a:ext cx="4206300" cy="14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ddfffe7ecd_0_316"/>
          <p:cNvSpPr txBox="1"/>
          <p:nvPr>
            <p:ph idx="1" type="body"/>
          </p:nvPr>
        </p:nvSpPr>
        <p:spPr>
          <a:xfrm>
            <a:off x="3764200" y="3222400"/>
            <a:ext cx="4337100" cy="85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ddfffe7ecd_0_318"/>
          <p:cNvSpPr/>
          <p:nvPr/>
        </p:nvSpPr>
        <p:spPr>
          <a:xfrm>
            <a:off x="247800" y="247800"/>
            <a:ext cx="8648400" cy="4647900"/>
          </a:xfrm>
          <a:prstGeom prst="roundRect">
            <a:avLst>
              <a:gd fmla="val 3379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8220000" dist="133350">
              <a:srgbClr val="515B7A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ddfffe7ecd_0_318"/>
          <p:cNvSpPr txBox="1"/>
          <p:nvPr>
            <p:ph hasCustomPrompt="1" type="title"/>
          </p:nvPr>
        </p:nvSpPr>
        <p:spPr>
          <a:xfrm>
            <a:off x="2080200" y="1766788"/>
            <a:ext cx="4983600" cy="12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1" name="Google Shape;411;g2ddfffe7ecd_0_318"/>
          <p:cNvSpPr txBox="1"/>
          <p:nvPr>
            <p:ph idx="1" type="subTitle"/>
          </p:nvPr>
        </p:nvSpPr>
        <p:spPr>
          <a:xfrm>
            <a:off x="2080200" y="3088113"/>
            <a:ext cx="4983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w Center by Slidesgo">
  <p:cSld name="CUSTOM_17_1">
    <p:bg>
      <p:bgPr>
        <a:solidFill>
          <a:srgbClr val="33364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/>
          <p:nvPr/>
        </p:nvSpPr>
        <p:spPr>
          <a:xfrm flipH="1" rot="10800000">
            <a:off x="4841875" y="-4302125"/>
            <a:ext cx="8604250" cy="860425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3"/>
          <p:cNvSpPr/>
          <p:nvPr/>
        </p:nvSpPr>
        <p:spPr>
          <a:xfrm>
            <a:off x="558800" y="2317750"/>
            <a:ext cx="2259013" cy="225901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3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43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6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26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28.xml"/><Relationship Id="rId27" Type="http://schemas.openxmlformats.org/officeDocument/2006/relationships/theme" Target="../theme/theme6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4f8ebce67_3_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44f8ebce67_3_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44f8ebce67_3_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44f8ebce67_3_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244f8ebce67_3_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7"/>
          <p:cNvSpPr txBox="1"/>
          <p:nvPr>
            <p:ph idx="1" type="body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031f12bf2_0_236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g25031f12bf2_0_236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g25031f12bf2_0_23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g25031f12bf2_0_23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g25031f12bf2_0_23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031f12bf2_0_24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b="0" i="0" sz="2800" u="none" cap="none" strike="noStrik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b="0" i="0" sz="2800" u="none" cap="none" strike="noStrik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/>
        </p:txBody>
      </p:sp>
      <p:sp>
        <p:nvSpPr>
          <p:cNvPr id="244" name="Google Shape;244;g25031f12bf2_0_24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b="0" i="0" sz="18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b="0" i="0" sz="1400" u="none" cap="none" strike="noStrik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dfffe7ecd_0_27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Vazirmatn Black"/>
              <a:buNone/>
              <a:defRPr sz="2800">
                <a:solidFill>
                  <a:schemeClr val="accent2"/>
                </a:solidFill>
                <a:latin typeface="Vazirmatn Black"/>
                <a:ea typeface="Vazirmatn Black"/>
                <a:cs typeface="Vazirmatn Black"/>
                <a:sym typeface="Vazirmatn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b="1"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/>
        </p:txBody>
      </p:sp>
      <p:sp>
        <p:nvSpPr>
          <p:cNvPr id="371" name="Google Shape;371;g2ddfffe7ecd_0_27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●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○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Zen Kaku Gothic New"/>
              <a:buChar char="■"/>
              <a:defRPr sz="1600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miem.gub.uy/institucional/organigram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mpo.com.uy/bases/leyes/18308-2008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it.mvot.gub.uy/inot/planificacion/departamenta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ddfffe7ecd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2ddfffe7ecd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g2ddfffe7ec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69975"/>
            <a:ext cx="9144000" cy="609896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ddfffe7ecd_0_0"/>
          <p:cNvSpPr txBox="1"/>
          <p:nvPr>
            <p:ph type="ctrTitle"/>
          </p:nvPr>
        </p:nvSpPr>
        <p:spPr>
          <a:xfrm>
            <a:off x="311708" y="9312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800">
                <a:solidFill>
                  <a:schemeClr val="lt1"/>
                </a:solidFill>
              </a:rPr>
              <a:t>POLÍTICA Y LEGISLACIÓN FORESTAL 2024</a:t>
            </a:r>
            <a:endParaRPr sz="3800">
              <a:solidFill>
                <a:schemeClr val="lt1"/>
              </a:solidFill>
            </a:endParaRPr>
          </a:p>
        </p:txBody>
      </p:sp>
      <p:pic>
        <p:nvPicPr>
          <p:cNvPr id="421" name="Google Shape;421;g2ddfffe7ec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750" y="44350"/>
            <a:ext cx="3118050" cy="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4cbd9e8a4c_0_2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24cbd9e8a4c_0_2"/>
          <p:cNvSpPr txBox="1"/>
          <p:nvPr/>
        </p:nvSpPr>
        <p:spPr>
          <a:xfrm>
            <a:off x="89775" y="1375600"/>
            <a:ext cx="8538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Treinta y Tres. Decreto 075/013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Ver norma</a:t>
            </a:r>
            <a:endParaRPr b="1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5031f12bf2_0_1722"/>
          <p:cNvSpPr txBox="1"/>
          <p:nvPr>
            <p:ph type="title"/>
          </p:nvPr>
        </p:nvSpPr>
        <p:spPr>
          <a:xfrm>
            <a:off x="864741" y="1329812"/>
            <a:ext cx="74145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OTRAS LEYES</a:t>
            </a:r>
            <a:endParaRPr b="1" sz="2700">
              <a:solidFill>
                <a:srgbClr val="385623"/>
              </a:solidFill>
            </a:endParaRPr>
          </a:p>
        </p:txBody>
      </p:sp>
      <p:sp>
        <p:nvSpPr>
          <p:cNvPr id="537" name="Google Shape;537;g25031f12bf2_0_1722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g25031f12bf2_0_1722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539" name="Google Shape;539;g25031f12bf2_0_172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5031f12bf2_0_1722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5031f12bf2_0_172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5031f12bf2_0_1722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5031f12bf2_0_1722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25031f12bf2_0_1722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25031f12bf2_0_1722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25031f12bf2_0_1722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5031f12bf2_0_2567"/>
          <p:cNvSpPr txBox="1"/>
          <p:nvPr>
            <p:ph type="title"/>
          </p:nvPr>
        </p:nvSpPr>
        <p:spPr>
          <a:xfrm>
            <a:off x="129116" y="166712"/>
            <a:ext cx="74145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MINISTERIOS VINCULADOS AL SECTOR FORESTAL:</a:t>
            </a:r>
            <a:endParaRPr b="1" sz="2700">
              <a:solidFill>
                <a:srgbClr val="385623"/>
              </a:solidFill>
            </a:endParaRPr>
          </a:p>
        </p:txBody>
      </p:sp>
      <p:pic>
        <p:nvPicPr>
          <p:cNvPr id="552" name="Google Shape;552;g25031f12bf2_0_2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19" y="1535202"/>
            <a:ext cx="1258798" cy="125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25031f12bf2_0_25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069" y="3160801"/>
            <a:ext cx="1258798" cy="125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g25031f12bf2_0_25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753" y="1640152"/>
            <a:ext cx="1725059" cy="85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g25031f12bf2_0_25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4753" y="3439979"/>
            <a:ext cx="1918341" cy="55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5031f12bf2_0_25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5748" y="1672984"/>
            <a:ext cx="2159001" cy="82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25031f12bf2_0_25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66900" y="3282287"/>
            <a:ext cx="2207848" cy="71755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g25031f12bf2_0_2567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g25031f12bf2_0_2567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560" name="Google Shape;560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25031f12bf2_0_256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g25031f12bf2_0_256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5031f12bf2_0_256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5031f12bf2_0_256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g25031f12bf2_0_2567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569" name="Google Shape;569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5031f12bf2_0_2567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5031f12bf2_0_2567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5031f12bf2_0_2567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5031f12bf2_0_2567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5031f12bf2_0_2567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5031f12bf2_0_2567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5031f12bf2_0_1751"/>
          <p:cNvSpPr txBox="1"/>
          <p:nvPr>
            <p:ph type="title"/>
          </p:nvPr>
        </p:nvSpPr>
        <p:spPr>
          <a:xfrm>
            <a:off x="127000" y="132136"/>
            <a:ext cx="33846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COMPLEJO FORESTAL</a:t>
            </a:r>
            <a:endParaRPr b="1" sz="2700">
              <a:solidFill>
                <a:srgbClr val="385623"/>
              </a:solidFill>
            </a:endParaRPr>
          </a:p>
        </p:txBody>
      </p:sp>
      <p:pic>
        <p:nvPicPr>
          <p:cNvPr descr="Interfaz de usuario gráfica, Aplicación&#10;&#10;Descripción generada automáticamente" id="582" name="Google Shape;582;g25031f12bf2_0_17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1825" y="967425"/>
            <a:ext cx="6160350" cy="3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5031f12bf2_0_1756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588" name="Google Shape;588;g25031f12bf2_0_1756"/>
          <p:cNvGrpSpPr/>
          <p:nvPr/>
        </p:nvGrpSpPr>
        <p:grpSpPr>
          <a:xfrm>
            <a:off x="103717" y="1176313"/>
            <a:ext cx="4256616" cy="3199405"/>
            <a:chOff x="0" y="2084"/>
            <a:chExt cx="5675488" cy="4265873"/>
          </a:xfrm>
        </p:grpSpPr>
        <p:sp>
          <p:nvSpPr>
            <p:cNvPr id="589" name="Google Shape;589;g25031f12bf2_0_1756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5031f12bf2_0_1756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Artículos: 22, 24, 25, 30, 34, 35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Prohibición de corta de monte nativo a excepción de uso doméstico. Prohibición corta palmares. Regulación de distancia mínimas para líneas divisorias y calles anti incendios.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25031f12bf2_0_1756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25031f12bf2_0_1756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15.939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g25031f12bf2_0_1756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5031f12bf2_0_1756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Decreto que describe criterios para presentación en proyectos forestales del plan de incendios y marcación de rodales respecto a manejo de cortafuegos.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5031f12bf2_0_1756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5031f12bf2_0_1756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188/02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25031f12bf2_0_1756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25031f12bf2_0_1756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349/05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toda actividad que genere un impacto, estará regulada por el estado. El decreto reglamenta la presentación de todos los proyectos forestales ante DINACEA para su aprobación antes de plantación a todas las plantaciones.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25031f12bf2_0_1756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25031f12bf2_0_1756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16.466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g25031f12bf2_0_1756"/>
          <p:cNvGrpSpPr/>
          <p:nvPr/>
        </p:nvGrpSpPr>
        <p:grpSpPr>
          <a:xfrm>
            <a:off x="4470400" y="1176263"/>
            <a:ext cx="4358216" cy="3139330"/>
            <a:chOff x="0" y="2018"/>
            <a:chExt cx="5810955" cy="4185774"/>
          </a:xfrm>
        </p:grpSpPr>
        <p:sp>
          <p:nvSpPr>
            <p:cNvPr id="602" name="Google Shape;602;g25031f12bf2_0_1756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25031f12bf2_0_1756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que da marco al inventario de áreas protegidas, dónde explica regulación que ellas tendrán incluido actividades reguladas por estar allí.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FF0000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Incluyendo un plan de manejo para cada una</a:t>
              </a:r>
              <a:endParaRPr b="0" i="0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5031f12bf2_0_1756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g25031f12bf2_0_1756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17.234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25031f12bf2_0_1756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25031f12bf2_0_1756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Sustitución de decreto 333/90 dónde se permitía declarar de rendimiento todos aquellos suelos accesorios si superaban el 50% del padrón.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25031f12bf2_0_1756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5031f12bf2_0_1756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154/005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25031f12bf2_0_1756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5031f12bf2_0_1756"/>
            <p:cNvSpPr txBox="1"/>
            <p:nvPr/>
          </p:nvSpPr>
          <p:spPr>
            <a:xfrm>
              <a:off x="2091942" y="2985392"/>
              <a:ext cx="36669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Interpretación del Decr. 154/005.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Toda forestación que maneje los rebrotes y no instale una nueva plantación se rige por los anteriores decretos en cuanto a su exoneración y permisos de plantación. Si foresta nuevamente pierde esto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25031f12bf2_0_1756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5031f12bf2_0_1756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190/006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031f12bf2_0_1786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19" name="Google Shape;619;g25031f12bf2_0_1786"/>
          <p:cNvGrpSpPr/>
          <p:nvPr/>
        </p:nvGrpSpPr>
        <p:grpSpPr>
          <a:xfrm>
            <a:off x="1607411" y="1127422"/>
            <a:ext cx="5929165" cy="3563298"/>
            <a:chOff x="193507" y="36241"/>
            <a:chExt cx="6824545" cy="3392325"/>
          </a:xfrm>
        </p:grpSpPr>
        <p:sp>
          <p:nvSpPr>
            <p:cNvPr id="620" name="Google Shape;620;g25031f12bf2_0_1786"/>
            <p:cNvSpPr/>
            <p:nvPr/>
          </p:nvSpPr>
          <p:spPr>
            <a:xfrm rot="5400000">
              <a:off x="3845252" y="-1373185"/>
              <a:ext cx="1762500" cy="4583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5031f12bf2_0_1786"/>
            <p:cNvSpPr txBox="1"/>
            <p:nvPr/>
          </p:nvSpPr>
          <p:spPr>
            <a:xfrm>
              <a:off x="2434919" y="123163"/>
              <a:ext cx="4497000" cy="15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1016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Motivos: caminos del estado.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016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Propietarios linderos de caminos y rutas no podrán ocupar ni reducir su área. No se podrá construir en una distancia menor a 15 m desde el limite de los caminos. Toda senda de paso existente en la fecha de promulgación de este decreto-ley, deberá conservar por lo menos el ancho actual mientras subsista o no sea declarada camino vecinal.  Si no existiera al momento deberá dejarse una de por lo menos 10 m de ancho.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25031f12bf2_0_1786"/>
            <p:cNvSpPr/>
            <p:nvPr/>
          </p:nvSpPr>
          <p:spPr>
            <a:xfrm>
              <a:off x="219142" y="36241"/>
              <a:ext cx="2205900" cy="16920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5031f12bf2_0_1786"/>
            <p:cNvSpPr txBox="1"/>
            <p:nvPr/>
          </p:nvSpPr>
          <p:spPr>
            <a:xfrm>
              <a:off x="301733" y="118832"/>
              <a:ext cx="2040900" cy="15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10382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5031f12bf2_0_1786"/>
            <p:cNvSpPr/>
            <p:nvPr/>
          </p:nvSpPr>
          <p:spPr>
            <a:xfrm rot="5400000">
              <a:off x="4071109" y="490741"/>
              <a:ext cx="1288200" cy="4573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25031f12bf2_0_1786"/>
            <p:cNvSpPr txBox="1"/>
            <p:nvPr/>
          </p:nvSpPr>
          <p:spPr>
            <a:xfrm>
              <a:off x="2434948" y="2035150"/>
              <a:ext cx="4583100" cy="12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254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016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Electricidad. Los propietarios de inmuebles afectados por lineas de transmisión deberán ajustarse a los requerido por el decreto ley 10383 sobre las distancias a lineas de tensión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25031f12bf2_0_1786"/>
            <p:cNvSpPr/>
            <p:nvPr/>
          </p:nvSpPr>
          <p:spPr>
            <a:xfrm>
              <a:off x="193507" y="1903666"/>
              <a:ext cx="2278200" cy="1524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5031f12bf2_0_1786"/>
            <p:cNvSpPr txBox="1"/>
            <p:nvPr/>
          </p:nvSpPr>
          <p:spPr>
            <a:xfrm>
              <a:off x="267951" y="1978110"/>
              <a:ext cx="21294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14694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ddfffe7ecd_0_323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PLANIFICACIÓN DE PLANTACIONES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33" name="Google Shape;633;g2ddfffe7ecd_0_323"/>
          <p:cNvGrpSpPr/>
          <p:nvPr/>
        </p:nvGrpSpPr>
        <p:grpSpPr>
          <a:xfrm>
            <a:off x="1702996" y="1484361"/>
            <a:ext cx="5113510" cy="1143675"/>
            <a:chOff x="193507" y="1903666"/>
            <a:chExt cx="6818013" cy="1524900"/>
          </a:xfrm>
        </p:grpSpPr>
        <p:sp>
          <p:nvSpPr>
            <p:cNvPr id="634" name="Google Shape;634;g2ddfffe7ecd_0_323"/>
            <p:cNvSpPr/>
            <p:nvPr/>
          </p:nvSpPr>
          <p:spPr>
            <a:xfrm rot="5400000">
              <a:off x="3959645" y="379319"/>
              <a:ext cx="1511100" cy="4573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0"/>
              </a:srgbClr>
            </a:solidFill>
            <a:ln cap="flat" cmpd="sng" w="12700">
              <a:solidFill>
                <a:srgbClr val="CCD3EA">
                  <a:alpha val="894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g2ddfffe7ecd_0_323"/>
            <p:cNvSpPr txBox="1"/>
            <p:nvPr/>
          </p:nvSpPr>
          <p:spPr>
            <a:xfrm>
              <a:off x="2428420" y="1984444"/>
              <a:ext cx="4583100" cy="13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575" lIns="37150" spcFirstLastPara="1" rIns="37150" wrap="square" tIns="18575">
              <a:noAutofit/>
            </a:bodyPr>
            <a:lstStyle/>
            <a:p>
              <a:pPr indent="-254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LA 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PREVENCIÓN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COMBATE DE LOS INCENDIOS FORESTALES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2ddfffe7ecd_0_323"/>
            <p:cNvSpPr/>
            <p:nvPr/>
          </p:nvSpPr>
          <p:spPr>
            <a:xfrm>
              <a:off x="193507" y="1903666"/>
              <a:ext cx="2278200" cy="1524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g2ddfffe7ecd_0_323"/>
            <p:cNvSpPr txBox="1"/>
            <p:nvPr/>
          </p:nvSpPr>
          <p:spPr>
            <a:xfrm>
              <a:off x="267951" y="1978110"/>
              <a:ext cx="21294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</a:t>
              </a:r>
              <a:r>
                <a:rPr lang="e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20238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g2ddfffe7ecd_0_323"/>
          <p:cNvGrpSpPr/>
          <p:nvPr/>
        </p:nvGrpSpPr>
        <p:grpSpPr>
          <a:xfrm>
            <a:off x="1665816" y="2800208"/>
            <a:ext cx="5099050" cy="1183275"/>
            <a:chOff x="0" y="0"/>
            <a:chExt cx="6798733" cy="1577700"/>
          </a:xfrm>
        </p:grpSpPr>
        <p:sp>
          <p:nvSpPr>
            <p:cNvPr id="639" name="Google Shape;639;g2ddfffe7ecd_0_323"/>
            <p:cNvSpPr/>
            <p:nvPr/>
          </p:nvSpPr>
          <p:spPr>
            <a:xfrm rot="5400000">
              <a:off x="3992083" y="-1386787"/>
              <a:ext cx="1262100" cy="4351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0"/>
              </a:srgbClr>
            </a:solidFill>
            <a:ln cap="flat" cmpd="sng" w="12700">
              <a:solidFill>
                <a:srgbClr val="CCD3EA">
                  <a:alpha val="894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2ddfffe7ecd_0_323"/>
            <p:cNvSpPr txBox="1"/>
            <p:nvPr/>
          </p:nvSpPr>
          <p:spPr>
            <a:xfrm>
              <a:off x="2447544" y="219373"/>
              <a:ext cx="42897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875" lIns="185750" spcFirstLastPara="1" rIns="185750" wrap="square" tIns="92875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sustituye el decreto 452/988 sobre la prioridad de algunos grupos de suelo Coneat, se agregan otros.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2ddfffe7ecd_0_323"/>
            <p:cNvSpPr/>
            <p:nvPr/>
          </p:nvSpPr>
          <p:spPr>
            <a:xfrm>
              <a:off x="0" y="0"/>
              <a:ext cx="2447400" cy="15777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2ddfffe7ecd_0_323"/>
            <p:cNvSpPr txBox="1"/>
            <p:nvPr/>
          </p:nvSpPr>
          <p:spPr>
            <a:xfrm>
              <a:off x="77013" y="77013"/>
              <a:ext cx="22935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191/006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5031f12bf2_0_180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648" name="Google Shape;648;g25031f12bf2_0_1804"/>
          <p:cNvGrpSpPr/>
          <p:nvPr/>
        </p:nvGrpSpPr>
        <p:grpSpPr>
          <a:xfrm>
            <a:off x="103717" y="1176313"/>
            <a:ext cx="4256616" cy="3319038"/>
            <a:chOff x="0" y="2084"/>
            <a:chExt cx="5675488" cy="4425384"/>
          </a:xfrm>
        </p:grpSpPr>
        <p:sp>
          <p:nvSpPr>
            <p:cNvPr id="649" name="Google Shape;649;g25031f12bf2_0_1804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5031f12bf2_0_1804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HORMIGAS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cursos de aguas.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25031f12bf2_0_180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5031f12bf2_0_180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253/979, Ctrl. Aguas, Art. 1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25031f12bf2_0_180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5031f12bf2_0_180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HORMIGA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Prohibición a la introducción, producción y utilización de las siguientes sust. Químicas: Aldrin; Clordano; Dialdrín; Endrín; Heptacloro; Hexaclorobenzeno; Mírex(dodecacloro); Toxafeno; DDT (1,1,1-tricloro-2,2-bis (4clorofenil etano)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5031f12bf2_0_180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25031f12bf2_0_180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375/005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g25031f12bf2_0_1804"/>
            <p:cNvSpPr/>
            <p:nvPr/>
          </p:nvSpPr>
          <p:spPr>
            <a:xfrm rot="5400000">
              <a:off x="3160286" y="1912268"/>
              <a:ext cx="1398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25031f12bf2_0_1804"/>
            <p:cNvSpPr txBox="1"/>
            <p:nvPr/>
          </p:nvSpPr>
          <p:spPr>
            <a:xfrm>
              <a:off x="2069986" y="3011662"/>
              <a:ext cx="35787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LABOREO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art.6 y 7.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laboreo, la cosecha y demás procedimientos agrícolas se efectuarán procurando no generar alteraciones en la superficie del terreno, que determinen concentraciones del escurrimiento o la conducción no controlada de aguas superficiales que puedan producir erosión.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25031f12bf2_0_180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25031f12bf2_0_180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g25031f12bf2_0_1804"/>
          <p:cNvGrpSpPr/>
          <p:nvPr/>
        </p:nvGrpSpPr>
        <p:grpSpPr>
          <a:xfrm>
            <a:off x="4464095" y="1176263"/>
            <a:ext cx="4364520" cy="2048510"/>
            <a:chOff x="-8406" y="2018"/>
            <a:chExt cx="5819361" cy="2731347"/>
          </a:xfrm>
        </p:grpSpPr>
        <p:sp>
          <p:nvSpPr>
            <p:cNvPr id="662" name="Google Shape;662;g25031f12bf2_0_1804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25031f12bf2_0_1804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Suelos y Aguas, Art. 9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9º.- En las situaciones en que exista un grado de erosión o degradación severa de los suelos, deberán tomar medidas de manejo tendientes a su recuperación de acuerdo a lo que la reglamentación establezca.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g25031f12bf2_0_1804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25031f12bf2_0_1804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25031f12bf2_0_1804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25031f12bf2_0_1804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cusros de aguas.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g25031f12bf2_0_1804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25031f12bf2_0_1804"/>
            <p:cNvSpPr txBox="1"/>
            <p:nvPr/>
          </p:nvSpPr>
          <p:spPr>
            <a:xfrm>
              <a:off x="-8406" y="1498597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g25031f12bf2_0_1804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g25031f12bf2_0_1804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672" name="Google Shape;672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25031f12bf2_0_180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25031f12bf2_0_180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5031f12bf2_0_180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25031f12bf2_0_180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g25031f12bf2_0_1804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681" name="Google Shape;681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5031f12bf2_0_180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5031f12bf2_0_180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5031f12bf2_0_180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5031f12bf2_0_180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5031f12bf2_0_180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5031f12bf2_0_180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031f12bf2_0_1849"/>
          <p:cNvSpPr txBox="1"/>
          <p:nvPr>
            <p:ph type="title"/>
          </p:nvPr>
        </p:nvSpPr>
        <p:spPr>
          <a:xfrm>
            <a:off x="94688" y="110381"/>
            <a:ext cx="52776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/>
          </a:p>
        </p:txBody>
      </p:sp>
      <p:grpSp>
        <p:nvGrpSpPr>
          <p:cNvPr id="694" name="Google Shape;694;g25031f12bf2_0_1849"/>
          <p:cNvGrpSpPr/>
          <p:nvPr/>
        </p:nvGrpSpPr>
        <p:grpSpPr>
          <a:xfrm>
            <a:off x="357145" y="1133459"/>
            <a:ext cx="8458583" cy="3708549"/>
            <a:chOff x="-2" y="116557"/>
            <a:chExt cx="5825872" cy="2432793"/>
          </a:xfrm>
        </p:grpSpPr>
        <p:sp>
          <p:nvSpPr>
            <p:cNvPr id="695" name="Google Shape;695;g25031f12bf2_0_1849"/>
            <p:cNvSpPr/>
            <p:nvPr/>
          </p:nvSpPr>
          <p:spPr>
            <a:xfrm rot="5400000">
              <a:off x="3026505" y="-1388285"/>
              <a:ext cx="1260900" cy="4308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5031f12bf2_0_1849"/>
            <p:cNvSpPr txBox="1"/>
            <p:nvPr/>
          </p:nvSpPr>
          <p:spPr>
            <a:xfrm>
              <a:off x="1567308" y="307725"/>
              <a:ext cx="41637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825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6 Prohibición de aplicaciones terrestres con productos fitosanitarios no autorizados por la Dirección General de Servicios Agrícolas.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4°. Todo equipo de aplicación de productos fitosanitarios deberá estar en buenas condiciones y sin riesgo de pérdidas.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5°. Los equipos de aplicación, al circular por la vía pública deberán hacerlo con el tanque de la máquina aplicadora vacío y descontaminado de residuos de productos.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7°. Toda aplicación de productos fitosanitarios que se efectúe, deberá realizarse sin que se produzca deriva, siendo de responsabilidad del aplicador los posibles daños que la misma pudiera ocasionar.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8°. Los residuos de la limpieza de los equipos de aplicación no podrán verterse en áreas diferentes al del tratamiento ni en ningún sitio donde pueda llegar a contaminar fuentes de agua superficiales o subterráneas,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9°. En caso de derrame de productos fitosanitarios será responsabilidad del aplicador adoptar todas las medidas necesarias y adecuadas para limpieza y descontaminación del sitio afectado.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25031f12bf2_0_1849"/>
            <p:cNvSpPr/>
            <p:nvPr/>
          </p:nvSpPr>
          <p:spPr>
            <a:xfrm>
              <a:off x="-2" y="116557"/>
              <a:ext cx="1502700" cy="12675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5031f12bf2_0_1849"/>
            <p:cNvSpPr txBox="1"/>
            <p:nvPr/>
          </p:nvSpPr>
          <p:spPr>
            <a:xfrm>
              <a:off x="76748" y="360014"/>
              <a:ext cx="12672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264/004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25031f12bf2_0_1849"/>
            <p:cNvSpPr/>
            <p:nvPr/>
          </p:nvSpPr>
          <p:spPr>
            <a:xfrm rot="5400000">
              <a:off x="3137120" y="-184551"/>
              <a:ext cx="1005600" cy="4371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25031f12bf2_0_1849"/>
            <p:cNvSpPr txBox="1"/>
            <p:nvPr/>
          </p:nvSpPr>
          <p:spPr>
            <a:xfrm>
              <a:off x="1497056" y="1482252"/>
              <a:ext cx="4163700" cy="10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28575" spcFirstLastPara="1" rIns="28575" wrap="square" tIns="14300">
              <a:noAutofit/>
            </a:bodyPr>
            <a:lstStyle/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DE MALEZAS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art.6 y 7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laboreo, la siembra, la cosecha y demás procedimientos agrícolas se efectuarán procurando no generar alteraciones en la superficie del terreno, que determinen concentraciones del escurrimiento o la conducción no controlada de aguas superficiales que puedan producir erosión.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25031f12bf2_0_1849"/>
            <p:cNvSpPr/>
            <p:nvPr/>
          </p:nvSpPr>
          <p:spPr>
            <a:xfrm>
              <a:off x="48751" y="1453450"/>
              <a:ext cx="1405200" cy="10959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5031f12bf2_0_1849"/>
            <p:cNvSpPr txBox="1"/>
            <p:nvPr/>
          </p:nvSpPr>
          <p:spPr>
            <a:xfrm>
              <a:off x="163195" y="1579102"/>
              <a:ext cx="11763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031f12bf2_0_1862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ESTABLECIMIENTO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08" name="Google Shape;708;g25031f12bf2_0_1862"/>
          <p:cNvGrpSpPr/>
          <p:nvPr/>
        </p:nvGrpSpPr>
        <p:grpSpPr>
          <a:xfrm>
            <a:off x="103717" y="1176313"/>
            <a:ext cx="4256616" cy="3199405"/>
            <a:chOff x="0" y="2084"/>
            <a:chExt cx="5675488" cy="4265873"/>
          </a:xfrm>
        </p:grpSpPr>
        <p:sp>
          <p:nvSpPr>
            <p:cNvPr id="709" name="Google Shape;709;g25031f12bf2_0_1862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5031f12bf2_0_1862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CONTROL DE MALEZAS Y FERTILIZACIÓN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Artículo: 144.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Queda 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25031f12bf2_0_1862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5031f12bf2_0_1862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14.859, Cód. Aguas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g25031f12bf2_0_1862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25031f12bf2_0_1862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PLANTACIÓN.</a:t>
              </a:r>
              <a:endParaRPr b="0" i="0" sz="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Reglamento de Evaluación de Impacto Ambiental y Autorizaciones Ambientales.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g25031f12bf2_0_1862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5031f12bf2_0_1862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g25031f12bf2_0_1862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5031f12bf2_0_1862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FERTILIZACIÓN, Ctrl. Aguas, Art. 1 y 5.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cusros de aguas.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25031f12bf2_0_1862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5031f12bf2_0_1862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g25031f12bf2_0_1862"/>
          <p:cNvGrpSpPr/>
          <p:nvPr/>
        </p:nvGrpSpPr>
        <p:grpSpPr>
          <a:xfrm>
            <a:off x="4470400" y="1176263"/>
            <a:ext cx="4358216" cy="999225"/>
            <a:chOff x="0" y="2018"/>
            <a:chExt cx="5810955" cy="1332300"/>
          </a:xfrm>
        </p:grpSpPr>
        <p:sp>
          <p:nvSpPr>
            <p:cNvPr id="722" name="Google Shape;722;g25031f12bf2_0_1862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5031f12bf2_0_1862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VARIAS TAREAS SILVICULTURA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g25031f12bf2_0_1862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5031f12bf2_0_1862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g25031f12bf2_0_1862"/>
          <p:cNvGrpSpPr/>
          <p:nvPr/>
        </p:nvGrpSpPr>
        <p:grpSpPr>
          <a:xfrm>
            <a:off x="4483773" y="2266631"/>
            <a:ext cx="4331465" cy="1109325"/>
            <a:chOff x="0" y="-26183"/>
            <a:chExt cx="5775286" cy="1479100"/>
          </a:xfrm>
        </p:grpSpPr>
        <p:sp>
          <p:nvSpPr>
            <p:cNvPr id="727" name="Google Shape;727;g25031f12bf2_0_1862"/>
            <p:cNvSpPr/>
            <p:nvPr/>
          </p:nvSpPr>
          <p:spPr>
            <a:xfrm rot="5400000">
              <a:off x="3175336" y="-1158533"/>
              <a:ext cx="1467600" cy="373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5031f12bf2_0_1862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MGAP aplicaciones aéreas.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g25031f12bf2_0_1862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25031f12bf2_0_1862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457/001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g25031f12bf2_0_1862"/>
          <p:cNvGrpSpPr/>
          <p:nvPr/>
        </p:nvGrpSpPr>
        <p:grpSpPr>
          <a:xfrm>
            <a:off x="4470400" y="3375957"/>
            <a:ext cx="4358216" cy="999225"/>
            <a:chOff x="0" y="2018"/>
            <a:chExt cx="5810955" cy="1332300"/>
          </a:xfrm>
        </p:grpSpPr>
        <p:sp>
          <p:nvSpPr>
            <p:cNvPr id="732" name="Google Shape;732;g25031f12bf2_0_1862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5031f12bf2_0_1862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de plantaciones menores a 100ha y reforestaciones anteriores al decreto 349/005.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g25031f12bf2_0_1862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5031f12bf2_0_1862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405/21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dfffe7ecd_0_2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PROYECTOS FORESTALES</a:t>
            </a:r>
            <a:endParaRPr/>
          </a:p>
        </p:txBody>
      </p:sp>
      <p:sp>
        <p:nvSpPr>
          <p:cNvPr id="427" name="Google Shape;427;g2ddfffe7ecd_0_225"/>
          <p:cNvSpPr txBox="1"/>
          <p:nvPr/>
        </p:nvSpPr>
        <p:spPr>
          <a:xfrm>
            <a:off x="5461650" y="2590425"/>
            <a:ext cx="8904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  <a:endParaRPr b="1" sz="37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g2ddfffe7ecd_0_225"/>
          <p:cNvSpPr txBox="1"/>
          <p:nvPr>
            <p:ph idx="4294967295" type="subTitle"/>
          </p:nvPr>
        </p:nvSpPr>
        <p:spPr>
          <a:xfrm>
            <a:off x="3383100" y="2158474"/>
            <a:ext cx="2377800" cy="8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Conservación</a:t>
            </a:r>
            <a:r>
              <a:rPr lang="en" sz="1400"/>
              <a:t> de medio ambiente (recursos)</a:t>
            </a:r>
            <a:endParaRPr sz="1400"/>
          </a:p>
          <a:p>
            <a:pPr indent="0" lvl="0" marL="91440" marR="9144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Ley de Ambiente</a:t>
            </a:r>
            <a:endParaRPr sz="1400"/>
          </a:p>
        </p:txBody>
      </p:sp>
      <p:sp>
        <p:nvSpPr>
          <p:cNvPr id="429" name="Google Shape;429;g2ddfffe7ecd_0_225"/>
          <p:cNvSpPr txBox="1"/>
          <p:nvPr>
            <p:ph idx="4294967295" type="subTitle"/>
          </p:nvPr>
        </p:nvSpPr>
        <p:spPr>
          <a:xfrm>
            <a:off x="713425" y="3376774"/>
            <a:ext cx="2377800" cy="15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Registro de bosques</a:t>
            </a:r>
            <a:endParaRPr sz="1400"/>
          </a:p>
          <a:p>
            <a:pPr indent="0" lvl="0" marL="91440" marR="9144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Exoneración</a:t>
            </a:r>
            <a:r>
              <a:rPr lang="en" sz="1400"/>
              <a:t> impositiva de acuerdo al tipo de calificación</a:t>
            </a:r>
            <a:endParaRPr sz="1400"/>
          </a:p>
          <a:p>
            <a:pPr indent="0" lvl="0" marL="91440" marR="9144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Ley Forestal</a:t>
            </a:r>
            <a:endParaRPr sz="1400"/>
          </a:p>
        </p:txBody>
      </p:sp>
      <p:sp>
        <p:nvSpPr>
          <p:cNvPr id="430" name="Google Shape;430;g2ddfffe7ecd_0_225"/>
          <p:cNvSpPr txBox="1"/>
          <p:nvPr>
            <p:ph idx="4294967295" type="subTitle"/>
          </p:nvPr>
        </p:nvSpPr>
        <p:spPr>
          <a:xfrm>
            <a:off x="6052850" y="3631927"/>
            <a:ext cx="2377800" cy="97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Directrices departamentales, mismo informe que se presenta ante DINACEA</a:t>
            </a:r>
            <a:endParaRPr sz="1400"/>
          </a:p>
          <a:p>
            <a:pPr indent="0" lvl="0" marL="91440" marR="9144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Ley OT</a:t>
            </a:r>
            <a:endParaRPr sz="1400"/>
          </a:p>
        </p:txBody>
      </p:sp>
      <p:sp>
        <p:nvSpPr>
          <p:cNvPr id="431" name="Google Shape;431;g2ddfffe7ecd_0_225"/>
          <p:cNvSpPr txBox="1"/>
          <p:nvPr>
            <p:ph idx="4294967295" type="subTitle"/>
          </p:nvPr>
        </p:nvSpPr>
        <p:spPr>
          <a:xfrm>
            <a:off x="713350" y="3030575"/>
            <a:ext cx="2377800" cy="3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" marR="9144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DGF</a:t>
            </a:r>
            <a:endParaRPr b="1" sz="19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g2ddfffe7ecd_0_225"/>
          <p:cNvSpPr txBox="1"/>
          <p:nvPr>
            <p:ph idx="4294967295" type="subTitle"/>
          </p:nvPr>
        </p:nvSpPr>
        <p:spPr>
          <a:xfrm>
            <a:off x="3383100" y="1853725"/>
            <a:ext cx="2377800" cy="3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DINACEA</a:t>
            </a:r>
            <a:endParaRPr b="1" sz="19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g2ddfffe7ecd_0_225"/>
          <p:cNvSpPr txBox="1"/>
          <p:nvPr>
            <p:ph idx="4294967295" type="subTitle"/>
          </p:nvPr>
        </p:nvSpPr>
        <p:spPr>
          <a:xfrm>
            <a:off x="6052927" y="3327150"/>
            <a:ext cx="2377800" cy="3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9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Intendencias </a:t>
            </a:r>
            <a:endParaRPr b="1" sz="1900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4" name="Google Shape;434;g2ddfffe7ecd_0_225"/>
          <p:cNvCxnSpPr>
            <a:stCxn id="431" idx="3"/>
            <a:endCxn id="432" idx="1"/>
          </p:cNvCxnSpPr>
          <p:nvPr/>
        </p:nvCxnSpPr>
        <p:spPr>
          <a:xfrm flipH="1" rot="10800000">
            <a:off x="3091150" y="2024075"/>
            <a:ext cx="291900" cy="11769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g2ddfffe7ecd_0_225"/>
          <p:cNvCxnSpPr>
            <a:stCxn id="432" idx="3"/>
            <a:endCxn id="433" idx="1"/>
          </p:cNvCxnSpPr>
          <p:nvPr/>
        </p:nvCxnSpPr>
        <p:spPr>
          <a:xfrm>
            <a:off x="5760900" y="2024125"/>
            <a:ext cx="291900" cy="1473300"/>
          </a:xfrm>
          <a:prstGeom prst="bentConnector3">
            <a:avLst>
              <a:gd fmla="val 50022" name="adj1"/>
            </a:avLst>
          </a:prstGeom>
          <a:noFill/>
          <a:ln cap="flat" cmpd="sng" w="9525">
            <a:solidFill>
              <a:schemeClr val="accent5"/>
            </a:solidFill>
            <a:prstDash val="dot"/>
            <a:round/>
            <a:headEnd len="med" w="med" type="none"/>
            <a:tailEnd len="med" w="med" type="triangle"/>
          </a:ln>
        </p:spPr>
      </p:cxnSp>
      <p:grpSp>
        <p:nvGrpSpPr>
          <p:cNvPr id="436" name="Google Shape;436;g2ddfffe7ecd_0_225"/>
          <p:cNvGrpSpPr/>
          <p:nvPr/>
        </p:nvGrpSpPr>
        <p:grpSpPr>
          <a:xfrm>
            <a:off x="4086154" y="3030525"/>
            <a:ext cx="971767" cy="1400900"/>
            <a:chOff x="4086154" y="3030525"/>
            <a:chExt cx="971767" cy="1400900"/>
          </a:xfrm>
        </p:grpSpPr>
        <p:sp>
          <p:nvSpPr>
            <p:cNvPr id="437" name="Google Shape;437;g2ddfffe7ecd_0_225"/>
            <p:cNvSpPr/>
            <p:nvPr/>
          </p:nvSpPr>
          <p:spPr>
            <a:xfrm>
              <a:off x="4167382" y="3193238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g2ddfffe7ecd_0_225"/>
            <p:cNvSpPr/>
            <p:nvPr/>
          </p:nvSpPr>
          <p:spPr>
            <a:xfrm>
              <a:off x="4086539" y="3030525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g2ddfffe7ecd_0_225"/>
            <p:cNvSpPr/>
            <p:nvPr/>
          </p:nvSpPr>
          <p:spPr>
            <a:xfrm>
              <a:off x="4101681" y="3046181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g2ddfffe7ecd_0_225"/>
            <p:cNvSpPr/>
            <p:nvPr/>
          </p:nvSpPr>
          <p:spPr>
            <a:xfrm>
              <a:off x="4104248" y="3080314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g2ddfffe7ecd_0_225"/>
            <p:cNvSpPr/>
            <p:nvPr/>
          </p:nvSpPr>
          <p:spPr>
            <a:xfrm>
              <a:off x="4086154" y="3111497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g2ddfffe7ecd_0_225"/>
            <p:cNvSpPr/>
            <p:nvPr/>
          </p:nvSpPr>
          <p:spPr>
            <a:xfrm>
              <a:off x="4167382" y="3193238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g2ddfffe7ecd_0_225"/>
            <p:cNvSpPr/>
            <p:nvPr/>
          </p:nvSpPr>
          <p:spPr>
            <a:xfrm>
              <a:off x="4473928" y="4304899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g2ddfffe7ecd_0_225"/>
          <p:cNvGrpSpPr/>
          <p:nvPr/>
        </p:nvGrpSpPr>
        <p:grpSpPr>
          <a:xfrm>
            <a:off x="1435179" y="1624263"/>
            <a:ext cx="971767" cy="1400900"/>
            <a:chOff x="1435179" y="1765500"/>
            <a:chExt cx="971767" cy="1400900"/>
          </a:xfrm>
        </p:grpSpPr>
        <p:sp>
          <p:nvSpPr>
            <p:cNvPr id="445" name="Google Shape;445;g2ddfffe7ecd_0_225"/>
            <p:cNvSpPr/>
            <p:nvPr/>
          </p:nvSpPr>
          <p:spPr>
            <a:xfrm>
              <a:off x="1516407" y="1928213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g2ddfffe7ecd_0_225"/>
            <p:cNvSpPr/>
            <p:nvPr/>
          </p:nvSpPr>
          <p:spPr>
            <a:xfrm>
              <a:off x="1435564" y="1765500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g2ddfffe7ecd_0_225"/>
            <p:cNvSpPr/>
            <p:nvPr/>
          </p:nvSpPr>
          <p:spPr>
            <a:xfrm>
              <a:off x="1450706" y="1781156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g2ddfffe7ecd_0_225"/>
            <p:cNvSpPr/>
            <p:nvPr/>
          </p:nvSpPr>
          <p:spPr>
            <a:xfrm>
              <a:off x="1453273" y="1815289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g2ddfffe7ecd_0_225"/>
            <p:cNvSpPr/>
            <p:nvPr/>
          </p:nvSpPr>
          <p:spPr>
            <a:xfrm>
              <a:off x="1435179" y="1846472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g2ddfffe7ecd_0_225"/>
            <p:cNvSpPr/>
            <p:nvPr/>
          </p:nvSpPr>
          <p:spPr>
            <a:xfrm>
              <a:off x="1516407" y="1928213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g2ddfffe7ecd_0_225"/>
            <p:cNvSpPr/>
            <p:nvPr/>
          </p:nvSpPr>
          <p:spPr>
            <a:xfrm>
              <a:off x="1646653" y="3039874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g2ddfffe7ecd_0_225"/>
          <p:cNvGrpSpPr/>
          <p:nvPr/>
        </p:nvGrpSpPr>
        <p:grpSpPr>
          <a:xfrm>
            <a:off x="6737054" y="1765500"/>
            <a:ext cx="971767" cy="1400900"/>
            <a:chOff x="6737054" y="1765500"/>
            <a:chExt cx="971767" cy="1400900"/>
          </a:xfrm>
        </p:grpSpPr>
        <p:sp>
          <p:nvSpPr>
            <p:cNvPr id="453" name="Google Shape;453;g2ddfffe7ecd_0_225"/>
            <p:cNvSpPr/>
            <p:nvPr/>
          </p:nvSpPr>
          <p:spPr>
            <a:xfrm>
              <a:off x="6818282" y="1928213"/>
              <a:ext cx="890028" cy="1111786"/>
            </a:xfrm>
            <a:custGeom>
              <a:rect b="b" l="l" r="r" t="t"/>
              <a:pathLst>
                <a:path extrusionOk="0" h="8664" w="6936">
                  <a:moveTo>
                    <a:pt x="1" y="0"/>
                  </a:moveTo>
                  <a:lnTo>
                    <a:pt x="1" y="8663"/>
                  </a:lnTo>
                  <a:lnTo>
                    <a:pt x="6936" y="8663"/>
                  </a:lnTo>
                  <a:lnTo>
                    <a:pt x="6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g2ddfffe7ecd_0_225"/>
            <p:cNvSpPr/>
            <p:nvPr/>
          </p:nvSpPr>
          <p:spPr>
            <a:xfrm>
              <a:off x="6737439" y="1765500"/>
              <a:ext cx="971382" cy="163226"/>
            </a:xfrm>
            <a:custGeom>
              <a:rect b="b" l="l" r="r" t="t"/>
              <a:pathLst>
                <a:path extrusionOk="0" h="1272" w="7570">
                  <a:moveTo>
                    <a:pt x="637" y="1"/>
                  </a:moveTo>
                  <a:cubicBezTo>
                    <a:pt x="285" y="1"/>
                    <a:pt x="1" y="283"/>
                    <a:pt x="1" y="635"/>
                  </a:cubicBezTo>
                  <a:cubicBezTo>
                    <a:pt x="1" y="791"/>
                    <a:pt x="58" y="935"/>
                    <a:pt x="151" y="1047"/>
                  </a:cubicBezTo>
                  <a:cubicBezTo>
                    <a:pt x="266" y="1185"/>
                    <a:pt x="436" y="1271"/>
                    <a:pt x="631" y="1271"/>
                  </a:cubicBezTo>
                  <a:lnTo>
                    <a:pt x="7566" y="1271"/>
                  </a:lnTo>
                  <a:lnTo>
                    <a:pt x="7566" y="1147"/>
                  </a:lnTo>
                  <a:lnTo>
                    <a:pt x="631" y="1147"/>
                  </a:lnTo>
                  <a:cubicBezTo>
                    <a:pt x="391" y="1147"/>
                    <a:pt x="193" y="983"/>
                    <a:pt x="138" y="759"/>
                  </a:cubicBezTo>
                  <a:cubicBezTo>
                    <a:pt x="125" y="721"/>
                    <a:pt x="122" y="679"/>
                    <a:pt x="122" y="635"/>
                  </a:cubicBezTo>
                  <a:cubicBezTo>
                    <a:pt x="122" y="353"/>
                    <a:pt x="349" y="123"/>
                    <a:pt x="637" y="123"/>
                  </a:cubicBezTo>
                  <a:lnTo>
                    <a:pt x="7569" y="123"/>
                  </a:lnTo>
                  <a:lnTo>
                    <a:pt x="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g2ddfffe7ecd_0_225"/>
            <p:cNvSpPr/>
            <p:nvPr/>
          </p:nvSpPr>
          <p:spPr>
            <a:xfrm>
              <a:off x="6752581" y="1781156"/>
              <a:ext cx="955727" cy="131531"/>
            </a:xfrm>
            <a:custGeom>
              <a:rect b="b" l="l" r="r" t="t"/>
              <a:pathLst>
                <a:path extrusionOk="0" h="1025" w="7448">
                  <a:moveTo>
                    <a:pt x="513" y="1"/>
                  </a:moveTo>
                  <a:cubicBezTo>
                    <a:pt x="231" y="1"/>
                    <a:pt x="1" y="234"/>
                    <a:pt x="1" y="513"/>
                  </a:cubicBezTo>
                  <a:cubicBezTo>
                    <a:pt x="1" y="794"/>
                    <a:pt x="235" y="1025"/>
                    <a:pt x="513" y="1025"/>
                  </a:cubicBezTo>
                  <a:lnTo>
                    <a:pt x="7448" y="102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g2ddfffe7ecd_0_225"/>
            <p:cNvSpPr/>
            <p:nvPr/>
          </p:nvSpPr>
          <p:spPr>
            <a:xfrm>
              <a:off x="6755148" y="1815289"/>
              <a:ext cx="920311" cy="97397"/>
            </a:xfrm>
            <a:custGeom>
              <a:rect b="b" l="l" r="r" t="t"/>
              <a:pathLst>
                <a:path extrusionOk="0" h="759" w="7172">
                  <a:moveTo>
                    <a:pt x="480" y="0"/>
                  </a:moveTo>
                  <a:cubicBezTo>
                    <a:pt x="247" y="0"/>
                    <a:pt x="55" y="160"/>
                    <a:pt x="0" y="371"/>
                  </a:cubicBezTo>
                  <a:cubicBezTo>
                    <a:pt x="55" y="592"/>
                    <a:pt x="256" y="759"/>
                    <a:pt x="496" y="759"/>
                  </a:cubicBezTo>
                  <a:lnTo>
                    <a:pt x="7172" y="759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g2ddfffe7ecd_0_225"/>
            <p:cNvSpPr/>
            <p:nvPr/>
          </p:nvSpPr>
          <p:spPr>
            <a:xfrm>
              <a:off x="6737054" y="1846472"/>
              <a:ext cx="81355" cy="1193528"/>
            </a:xfrm>
            <a:custGeom>
              <a:rect b="b" l="l" r="r" t="t"/>
              <a:pathLst>
                <a:path extrusionOk="0" h="9301" w="634">
                  <a:moveTo>
                    <a:pt x="0" y="0"/>
                  </a:moveTo>
                  <a:lnTo>
                    <a:pt x="0" y="8667"/>
                  </a:lnTo>
                  <a:cubicBezTo>
                    <a:pt x="0" y="9019"/>
                    <a:pt x="282" y="9300"/>
                    <a:pt x="634" y="9300"/>
                  </a:cubicBezTo>
                  <a:lnTo>
                    <a:pt x="634" y="637"/>
                  </a:lnTo>
                  <a:cubicBezTo>
                    <a:pt x="285" y="637"/>
                    <a:pt x="0" y="3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g2ddfffe7ecd_0_225"/>
            <p:cNvSpPr/>
            <p:nvPr/>
          </p:nvSpPr>
          <p:spPr>
            <a:xfrm>
              <a:off x="6818282" y="1928213"/>
              <a:ext cx="35930" cy="1111786"/>
            </a:xfrm>
            <a:custGeom>
              <a:rect b="b" l="l" r="r" t="t"/>
              <a:pathLst>
                <a:path extrusionOk="0" h="8664" w="280">
                  <a:moveTo>
                    <a:pt x="1" y="0"/>
                  </a:moveTo>
                  <a:lnTo>
                    <a:pt x="1" y="8663"/>
                  </a:lnTo>
                  <a:lnTo>
                    <a:pt x="279" y="866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g2ddfffe7ecd_0_225"/>
            <p:cNvSpPr/>
            <p:nvPr/>
          </p:nvSpPr>
          <p:spPr>
            <a:xfrm>
              <a:off x="7403028" y="3039874"/>
              <a:ext cx="211215" cy="126526"/>
            </a:xfrm>
            <a:custGeom>
              <a:rect b="b" l="l" r="r" t="t"/>
              <a:pathLst>
                <a:path extrusionOk="0" h="986" w="1646">
                  <a:moveTo>
                    <a:pt x="0" y="0"/>
                  </a:moveTo>
                  <a:lnTo>
                    <a:pt x="0" y="986"/>
                  </a:lnTo>
                  <a:lnTo>
                    <a:pt x="612" y="554"/>
                  </a:lnTo>
                  <a:lnTo>
                    <a:pt x="823" y="400"/>
                  </a:lnTo>
                  <a:lnTo>
                    <a:pt x="1031" y="554"/>
                  </a:lnTo>
                  <a:lnTo>
                    <a:pt x="1645" y="98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g2ddfffe7ecd_0_225"/>
          <p:cNvGrpSpPr/>
          <p:nvPr/>
        </p:nvGrpSpPr>
        <p:grpSpPr>
          <a:xfrm>
            <a:off x="7095840" y="2274259"/>
            <a:ext cx="384859" cy="383401"/>
            <a:chOff x="6529425" y="3032400"/>
            <a:chExt cx="290350" cy="289250"/>
          </a:xfrm>
        </p:grpSpPr>
        <p:sp>
          <p:nvSpPr>
            <p:cNvPr id="461" name="Google Shape;461;g2ddfffe7ecd_0_225"/>
            <p:cNvSpPr/>
            <p:nvPr/>
          </p:nvSpPr>
          <p:spPr>
            <a:xfrm>
              <a:off x="6529425" y="3253750"/>
              <a:ext cx="150700" cy="67775"/>
            </a:xfrm>
            <a:custGeom>
              <a:rect b="b" l="l" r="r" t="t"/>
              <a:pathLst>
                <a:path extrusionOk="0" h="2711" w="6028">
                  <a:moveTo>
                    <a:pt x="1408" y="1"/>
                  </a:moveTo>
                  <a:cubicBezTo>
                    <a:pt x="681" y="1"/>
                    <a:pt x="68" y="567"/>
                    <a:pt x="34" y="1294"/>
                  </a:cubicBezTo>
                  <a:cubicBezTo>
                    <a:pt x="0" y="2073"/>
                    <a:pt x="619" y="2711"/>
                    <a:pt x="1389" y="2711"/>
                  </a:cubicBezTo>
                  <a:lnTo>
                    <a:pt x="6027" y="2711"/>
                  </a:lnTo>
                  <a:cubicBezTo>
                    <a:pt x="5704" y="2350"/>
                    <a:pt x="5500" y="1879"/>
                    <a:pt x="5500" y="1356"/>
                  </a:cubicBezTo>
                  <a:cubicBezTo>
                    <a:pt x="5500" y="832"/>
                    <a:pt x="5704" y="364"/>
                    <a:pt x="6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g2ddfffe7ecd_0_225"/>
            <p:cNvSpPr/>
            <p:nvPr/>
          </p:nvSpPr>
          <p:spPr>
            <a:xfrm>
              <a:off x="6768550" y="3032400"/>
              <a:ext cx="51225" cy="50850"/>
            </a:xfrm>
            <a:custGeom>
              <a:rect b="b" l="l" r="r" t="t"/>
              <a:pathLst>
                <a:path extrusionOk="0" h="2034" w="2049">
                  <a:moveTo>
                    <a:pt x="1013" y="1"/>
                  </a:moveTo>
                  <a:cubicBezTo>
                    <a:pt x="1004" y="1"/>
                    <a:pt x="995" y="1"/>
                    <a:pt x="986" y="1"/>
                  </a:cubicBezTo>
                  <a:cubicBezTo>
                    <a:pt x="435" y="16"/>
                    <a:pt x="0" y="481"/>
                    <a:pt x="0" y="1033"/>
                  </a:cubicBezTo>
                  <a:lnTo>
                    <a:pt x="0" y="2034"/>
                  </a:lnTo>
                  <a:lnTo>
                    <a:pt x="1001" y="2034"/>
                  </a:lnTo>
                  <a:cubicBezTo>
                    <a:pt x="1556" y="2034"/>
                    <a:pt x="2018" y="1599"/>
                    <a:pt x="2033" y="1048"/>
                  </a:cubicBezTo>
                  <a:cubicBezTo>
                    <a:pt x="2048" y="472"/>
                    <a:pt x="1586" y="1"/>
                    <a:pt x="1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g2ddfffe7ecd_0_225"/>
            <p:cNvSpPr/>
            <p:nvPr/>
          </p:nvSpPr>
          <p:spPr>
            <a:xfrm>
              <a:off x="6530275" y="3082925"/>
              <a:ext cx="67775" cy="67775"/>
            </a:xfrm>
            <a:custGeom>
              <a:rect b="b" l="l" r="r" t="t"/>
              <a:pathLst>
                <a:path extrusionOk="0" h="2711" w="2711">
                  <a:moveTo>
                    <a:pt x="1355" y="0"/>
                  </a:moveTo>
                  <a:cubicBezTo>
                    <a:pt x="607" y="0"/>
                    <a:pt x="0" y="607"/>
                    <a:pt x="0" y="1355"/>
                  </a:cubicBezTo>
                  <a:cubicBezTo>
                    <a:pt x="0" y="2104"/>
                    <a:pt x="607" y="2710"/>
                    <a:pt x="1355" y="2710"/>
                  </a:cubicBezTo>
                  <a:cubicBezTo>
                    <a:pt x="2104" y="2710"/>
                    <a:pt x="2710" y="2104"/>
                    <a:pt x="2710" y="1355"/>
                  </a:cubicBezTo>
                  <a:cubicBezTo>
                    <a:pt x="2710" y="607"/>
                    <a:pt x="2104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g2ddfffe7ecd_0_225"/>
            <p:cNvSpPr/>
            <p:nvPr/>
          </p:nvSpPr>
          <p:spPr>
            <a:xfrm>
              <a:off x="6547200" y="3164675"/>
              <a:ext cx="33900" cy="54000"/>
            </a:xfrm>
            <a:custGeom>
              <a:rect b="b" l="l" r="r" t="t"/>
              <a:pathLst>
                <a:path extrusionOk="0" h="2160" w="1356">
                  <a:moveTo>
                    <a:pt x="1" y="1"/>
                  </a:moveTo>
                  <a:lnTo>
                    <a:pt x="1" y="2159"/>
                  </a:lnTo>
                  <a:lnTo>
                    <a:pt x="678" y="1482"/>
                  </a:lnTo>
                  <a:lnTo>
                    <a:pt x="1356" y="2159"/>
                  </a:lnTo>
                  <a:lnTo>
                    <a:pt x="1356" y="1"/>
                  </a:lnTo>
                  <a:cubicBezTo>
                    <a:pt x="1143" y="72"/>
                    <a:pt x="918" y="124"/>
                    <a:pt x="678" y="124"/>
                  </a:cubicBezTo>
                  <a:cubicBezTo>
                    <a:pt x="441" y="124"/>
                    <a:pt x="213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g2ddfffe7ecd_0_225"/>
            <p:cNvSpPr/>
            <p:nvPr/>
          </p:nvSpPr>
          <p:spPr>
            <a:xfrm>
              <a:off x="6569775" y="3032425"/>
              <a:ext cx="190475" cy="289225"/>
            </a:xfrm>
            <a:custGeom>
              <a:rect b="b" l="l" r="r" t="t"/>
              <a:pathLst>
                <a:path extrusionOk="0" h="11569" w="7619">
                  <a:moveTo>
                    <a:pt x="5919" y="2033"/>
                  </a:moveTo>
                  <a:lnTo>
                    <a:pt x="5919" y="2710"/>
                  </a:lnTo>
                  <a:lnTo>
                    <a:pt x="3209" y="2710"/>
                  </a:lnTo>
                  <a:lnTo>
                    <a:pt x="3209" y="2033"/>
                  </a:lnTo>
                  <a:close/>
                  <a:moveTo>
                    <a:pt x="5919" y="3388"/>
                  </a:moveTo>
                  <a:lnTo>
                    <a:pt x="5919" y="4065"/>
                  </a:lnTo>
                  <a:lnTo>
                    <a:pt x="3209" y="4065"/>
                  </a:lnTo>
                  <a:lnTo>
                    <a:pt x="3209" y="3388"/>
                  </a:lnTo>
                  <a:close/>
                  <a:moveTo>
                    <a:pt x="5919" y="4743"/>
                  </a:moveTo>
                  <a:lnTo>
                    <a:pt x="5919" y="5420"/>
                  </a:lnTo>
                  <a:lnTo>
                    <a:pt x="3209" y="5420"/>
                  </a:lnTo>
                  <a:lnTo>
                    <a:pt x="3209" y="4743"/>
                  </a:lnTo>
                  <a:close/>
                  <a:moveTo>
                    <a:pt x="5919" y="6098"/>
                  </a:moveTo>
                  <a:lnTo>
                    <a:pt x="5919" y="6775"/>
                  </a:lnTo>
                  <a:lnTo>
                    <a:pt x="3209" y="6775"/>
                  </a:lnTo>
                  <a:lnTo>
                    <a:pt x="3209" y="6098"/>
                  </a:lnTo>
                  <a:close/>
                  <a:moveTo>
                    <a:pt x="2146" y="0"/>
                  </a:moveTo>
                  <a:cubicBezTo>
                    <a:pt x="1195" y="0"/>
                    <a:pt x="376" y="567"/>
                    <a:pt x="0" y="1380"/>
                  </a:cubicBezTo>
                  <a:cubicBezTo>
                    <a:pt x="1010" y="1494"/>
                    <a:pt x="1808" y="2344"/>
                    <a:pt x="1808" y="3388"/>
                  </a:cubicBezTo>
                  <a:cubicBezTo>
                    <a:pt x="1808" y="3988"/>
                    <a:pt x="1543" y="4521"/>
                    <a:pt x="1130" y="4893"/>
                  </a:cubicBezTo>
                  <a:lnTo>
                    <a:pt x="1130" y="8176"/>
                  </a:lnTo>
                  <a:lnTo>
                    <a:pt x="5937" y="8176"/>
                  </a:lnTo>
                  <a:cubicBezTo>
                    <a:pt x="5180" y="9116"/>
                    <a:pt x="4564" y="9423"/>
                    <a:pt x="4564" y="10212"/>
                  </a:cubicBezTo>
                  <a:cubicBezTo>
                    <a:pt x="4564" y="10943"/>
                    <a:pt x="5164" y="11569"/>
                    <a:pt x="5912" y="11569"/>
                  </a:cubicBezTo>
                  <a:cubicBezTo>
                    <a:pt x="5961" y="11569"/>
                    <a:pt x="6011" y="11566"/>
                    <a:pt x="6061" y="11561"/>
                  </a:cubicBezTo>
                  <a:cubicBezTo>
                    <a:pt x="6754" y="11487"/>
                    <a:pt x="7274" y="10889"/>
                    <a:pt x="7274" y="10193"/>
                  </a:cubicBezTo>
                  <a:lnTo>
                    <a:pt x="7274" y="1016"/>
                  </a:lnTo>
                  <a:cubicBezTo>
                    <a:pt x="7274" y="634"/>
                    <a:pt x="7403" y="286"/>
                    <a:pt x="7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g2ddfffe7ecd_0_225"/>
          <p:cNvGrpSpPr/>
          <p:nvPr/>
        </p:nvGrpSpPr>
        <p:grpSpPr>
          <a:xfrm>
            <a:off x="1736224" y="2192630"/>
            <a:ext cx="369683" cy="264179"/>
            <a:chOff x="10397398" y="1730715"/>
            <a:chExt cx="278901" cy="202111"/>
          </a:xfrm>
        </p:grpSpPr>
        <p:sp>
          <p:nvSpPr>
            <p:cNvPr id="467" name="Google Shape;467;g2ddfffe7ecd_0_225"/>
            <p:cNvSpPr/>
            <p:nvPr/>
          </p:nvSpPr>
          <p:spPr>
            <a:xfrm>
              <a:off x="10397398" y="1900066"/>
              <a:ext cx="131286" cy="32698"/>
            </a:xfrm>
            <a:custGeom>
              <a:rect b="b" l="l" r="r" t="t"/>
              <a:pathLst>
                <a:path extrusionOk="0" h="1584" w="6360">
                  <a:moveTo>
                    <a:pt x="0" y="0"/>
                  </a:moveTo>
                  <a:lnTo>
                    <a:pt x="0" y="1186"/>
                  </a:lnTo>
                  <a:cubicBezTo>
                    <a:pt x="0" y="1405"/>
                    <a:pt x="176" y="1583"/>
                    <a:pt x="398" y="1583"/>
                  </a:cubicBezTo>
                  <a:lnTo>
                    <a:pt x="6360" y="1583"/>
                  </a:lnTo>
                  <a:lnTo>
                    <a:pt x="6360" y="1195"/>
                  </a:lnTo>
                  <a:cubicBezTo>
                    <a:pt x="6360" y="536"/>
                    <a:pt x="5824" y="0"/>
                    <a:pt x="5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g2ddfffe7ecd_0_225"/>
            <p:cNvSpPr/>
            <p:nvPr/>
          </p:nvSpPr>
          <p:spPr>
            <a:xfrm>
              <a:off x="10545012" y="1900128"/>
              <a:ext cx="131286" cy="32698"/>
            </a:xfrm>
            <a:custGeom>
              <a:rect b="b" l="l" r="r" t="t"/>
              <a:pathLst>
                <a:path extrusionOk="0" h="1584" w="6360">
                  <a:moveTo>
                    <a:pt x="1189" y="1"/>
                  </a:moveTo>
                  <a:cubicBezTo>
                    <a:pt x="530" y="1"/>
                    <a:pt x="0" y="535"/>
                    <a:pt x="0" y="1195"/>
                  </a:cubicBezTo>
                  <a:lnTo>
                    <a:pt x="0" y="1583"/>
                  </a:lnTo>
                  <a:lnTo>
                    <a:pt x="5965" y="1583"/>
                  </a:lnTo>
                  <a:cubicBezTo>
                    <a:pt x="6184" y="1583"/>
                    <a:pt x="6359" y="1408"/>
                    <a:pt x="6359" y="1186"/>
                  </a:cubicBezTo>
                  <a:lnTo>
                    <a:pt x="6359" y="1"/>
                  </a:lnTo>
                  <a:lnTo>
                    <a:pt x="1195" y="1"/>
                  </a:lnTo>
                  <a:cubicBezTo>
                    <a:pt x="1193" y="1"/>
                    <a:pt x="1191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g2ddfffe7ecd_0_225"/>
            <p:cNvSpPr/>
            <p:nvPr/>
          </p:nvSpPr>
          <p:spPr>
            <a:xfrm>
              <a:off x="10397398" y="1730715"/>
              <a:ext cx="131286" cy="161362"/>
            </a:xfrm>
            <a:custGeom>
              <a:rect b="b" l="l" r="r" t="t"/>
              <a:pathLst>
                <a:path extrusionOk="0" h="7817" w="6360">
                  <a:moveTo>
                    <a:pt x="4758" y="1827"/>
                  </a:moveTo>
                  <a:cubicBezTo>
                    <a:pt x="4962" y="1827"/>
                    <a:pt x="5137" y="1978"/>
                    <a:pt x="5162" y="2175"/>
                  </a:cubicBezTo>
                  <a:cubicBezTo>
                    <a:pt x="5189" y="2412"/>
                    <a:pt x="5005" y="2615"/>
                    <a:pt x="4768" y="2615"/>
                  </a:cubicBezTo>
                  <a:lnTo>
                    <a:pt x="1602" y="2615"/>
                  </a:lnTo>
                  <a:cubicBezTo>
                    <a:pt x="1395" y="2615"/>
                    <a:pt x="1220" y="2464"/>
                    <a:pt x="1195" y="2264"/>
                  </a:cubicBezTo>
                  <a:cubicBezTo>
                    <a:pt x="1171" y="2027"/>
                    <a:pt x="1358" y="1827"/>
                    <a:pt x="1589" y="1827"/>
                  </a:cubicBezTo>
                  <a:close/>
                  <a:moveTo>
                    <a:pt x="4758" y="3434"/>
                  </a:moveTo>
                  <a:cubicBezTo>
                    <a:pt x="4962" y="3434"/>
                    <a:pt x="5137" y="3585"/>
                    <a:pt x="5162" y="3785"/>
                  </a:cubicBezTo>
                  <a:cubicBezTo>
                    <a:pt x="5189" y="4019"/>
                    <a:pt x="5005" y="4226"/>
                    <a:pt x="4768" y="4226"/>
                  </a:cubicBezTo>
                  <a:lnTo>
                    <a:pt x="1602" y="4226"/>
                  </a:lnTo>
                  <a:cubicBezTo>
                    <a:pt x="1395" y="4226"/>
                    <a:pt x="1220" y="4075"/>
                    <a:pt x="1195" y="3875"/>
                  </a:cubicBezTo>
                  <a:cubicBezTo>
                    <a:pt x="1171" y="3634"/>
                    <a:pt x="1358" y="3434"/>
                    <a:pt x="1589" y="3434"/>
                  </a:cubicBezTo>
                  <a:close/>
                  <a:moveTo>
                    <a:pt x="4758" y="5017"/>
                  </a:moveTo>
                  <a:cubicBezTo>
                    <a:pt x="4962" y="5017"/>
                    <a:pt x="5137" y="5168"/>
                    <a:pt x="5162" y="5368"/>
                  </a:cubicBezTo>
                  <a:cubicBezTo>
                    <a:pt x="5189" y="5602"/>
                    <a:pt x="5005" y="5806"/>
                    <a:pt x="4768" y="5806"/>
                  </a:cubicBezTo>
                  <a:lnTo>
                    <a:pt x="1602" y="5806"/>
                  </a:lnTo>
                  <a:cubicBezTo>
                    <a:pt x="1395" y="5806"/>
                    <a:pt x="1220" y="5655"/>
                    <a:pt x="1195" y="5458"/>
                  </a:cubicBezTo>
                  <a:cubicBezTo>
                    <a:pt x="1171" y="5217"/>
                    <a:pt x="1358" y="5017"/>
                    <a:pt x="1589" y="5017"/>
                  </a:cubicBezTo>
                  <a:close/>
                  <a:moveTo>
                    <a:pt x="398" y="1"/>
                  </a:moveTo>
                  <a:cubicBezTo>
                    <a:pt x="176" y="1"/>
                    <a:pt x="0" y="179"/>
                    <a:pt x="0" y="398"/>
                  </a:cubicBezTo>
                  <a:lnTo>
                    <a:pt x="0" y="7416"/>
                  </a:lnTo>
                  <a:lnTo>
                    <a:pt x="5165" y="7416"/>
                  </a:lnTo>
                  <a:cubicBezTo>
                    <a:pt x="5611" y="7416"/>
                    <a:pt x="6027" y="7567"/>
                    <a:pt x="6360" y="7816"/>
                  </a:cubicBezTo>
                  <a:lnTo>
                    <a:pt x="6360" y="1987"/>
                  </a:lnTo>
                  <a:lnTo>
                    <a:pt x="6360" y="401"/>
                  </a:lnTo>
                  <a:cubicBezTo>
                    <a:pt x="6027" y="151"/>
                    <a:pt x="5611" y="1"/>
                    <a:pt x="5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g2ddfffe7ecd_0_225"/>
            <p:cNvSpPr/>
            <p:nvPr/>
          </p:nvSpPr>
          <p:spPr>
            <a:xfrm>
              <a:off x="10544950" y="1730715"/>
              <a:ext cx="131286" cy="161362"/>
            </a:xfrm>
            <a:custGeom>
              <a:rect b="b" l="l" r="r" t="t"/>
              <a:pathLst>
                <a:path extrusionOk="0" h="7817" w="6360">
                  <a:moveTo>
                    <a:pt x="4761" y="1827"/>
                  </a:moveTo>
                  <a:cubicBezTo>
                    <a:pt x="4967" y="1827"/>
                    <a:pt x="5143" y="1978"/>
                    <a:pt x="5164" y="2175"/>
                  </a:cubicBezTo>
                  <a:cubicBezTo>
                    <a:pt x="5192" y="2412"/>
                    <a:pt x="5004" y="2615"/>
                    <a:pt x="4773" y="2615"/>
                  </a:cubicBezTo>
                  <a:lnTo>
                    <a:pt x="1604" y="2615"/>
                  </a:lnTo>
                  <a:cubicBezTo>
                    <a:pt x="1401" y="2615"/>
                    <a:pt x="1226" y="2464"/>
                    <a:pt x="1201" y="2264"/>
                  </a:cubicBezTo>
                  <a:cubicBezTo>
                    <a:pt x="1173" y="2027"/>
                    <a:pt x="1361" y="1827"/>
                    <a:pt x="1592" y="1827"/>
                  </a:cubicBezTo>
                  <a:close/>
                  <a:moveTo>
                    <a:pt x="4761" y="3434"/>
                  </a:moveTo>
                  <a:cubicBezTo>
                    <a:pt x="4967" y="3434"/>
                    <a:pt x="5143" y="3585"/>
                    <a:pt x="5164" y="3785"/>
                  </a:cubicBezTo>
                  <a:cubicBezTo>
                    <a:pt x="5192" y="4019"/>
                    <a:pt x="5004" y="4226"/>
                    <a:pt x="4773" y="4226"/>
                  </a:cubicBezTo>
                  <a:lnTo>
                    <a:pt x="1604" y="4226"/>
                  </a:lnTo>
                  <a:cubicBezTo>
                    <a:pt x="1401" y="4226"/>
                    <a:pt x="1226" y="4075"/>
                    <a:pt x="1201" y="3875"/>
                  </a:cubicBezTo>
                  <a:cubicBezTo>
                    <a:pt x="1173" y="3634"/>
                    <a:pt x="1361" y="3434"/>
                    <a:pt x="1592" y="3434"/>
                  </a:cubicBezTo>
                  <a:close/>
                  <a:moveTo>
                    <a:pt x="4761" y="5017"/>
                  </a:moveTo>
                  <a:cubicBezTo>
                    <a:pt x="4967" y="5017"/>
                    <a:pt x="5143" y="5168"/>
                    <a:pt x="5164" y="5368"/>
                  </a:cubicBezTo>
                  <a:cubicBezTo>
                    <a:pt x="5192" y="5602"/>
                    <a:pt x="5004" y="5806"/>
                    <a:pt x="4773" y="5806"/>
                  </a:cubicBezTo>
                  <a:lnTo>
                    <a:pt x="1604" y="5806"/>
                  </a:lnTo>
                  <a:cubicBezTo>
                    <a:pt x="1401" y="5806"/>
                    <a:pt x="1226" y="5655"/>
                    <a:pt x="1201" y="5458"/>
                  </a:cubicBezTo>
                  <a:cubicBezTo>
                    <a:pt x="1173" y="5217"/>
                    <a:pt x="1361" y="5017"/>
                    <a:pt x="1592" y="5017"/>
                  </a:cubicBezTo>
                  <a:close/>
                  <a:moveTo>
                    <a:pt x="1195" y="1"/>
                  </a:moveTo>
                  <a:cubicBezTo>
                    <a:pt x="748" y="1"/>
                    <a:pt x="333" y="151"/>
                    <a:pt x="0" y="401"/>
                  </a:cubicBezTo>
                  <a:lnTo>
                    <a:pt x="0" y="1987"/>
                  </a:lnTo>
                  <a:lnTo>
                    <a:pt x="0" y="7816"/>
                  </a:lnTo>
                  <a:cubicBezTo>
                    <a:pt x="333" y="7567"/>
                    <a:pt x="748" y="7416"/>
                    <a:pt x="1195" y="7416"/>
                  </a:cubicBezTo>
                  <a:lnTo>
                    <a:pt x="6359" y="7416"/>
                  </a:lnTo>
                  <a:lnTo>
                    <a:pt x="6359" y="398"/>
                  </a:lnTo>
                  <a:cubicBezTo>
                    <a:pt x="6359" y="179"/>
                    <a:pt x="6184" y="1"/>
                    <a:pt x="5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g2ddfffe7ecd_0_225"/>
          <p:cNvGrpSpPr/>
          <p:nvPr/>
        </p:nvGrpSpPr>
        <p:grpSpPr>
          <a:xfrm>
            <a:off x="4439658" y="3546297"/>
            <a:ext cx="370777" cy="369355"/>
            <a:chOff x="10048395" y="2355543"/>
            <a:chExt cx="279727" cy="278653"/>
          </a:xfrm>
        </p:grpSpPr>
        <p:sp>
          <p:nvSpPr>
            <p:cNvPr id="472" name="Google Shape;472;g2ddfffe7ecd_0_225"/>
            <p:cNvSpPr/>
            <p:nvPr/>
          </p:nvSpPr>
          <p:spPr>
            <a:xfrm>
              <a:off x="10179661" y="2528527"/>
              <a:ext cx="17195" cy="70701"/>
            </a:xfrm>
            <a:custGeom>
              <a:rect b="b" l="l" r="r" t="t"/>
              <a:pathLst>
                <a:path extrusionOk="0" h="3425" w="833">
                  <a:moveTo>
                    <a:pt x="417" y="0"/>
                  </a:moveTo>
                  <a:lnTo>
                    <a:pt x="370" y="194"/>
                  </a:lnTo>
                  <a:lnTo>
                    <a:pt x="1" y="1685"/>
                  </a:lnTo>
                  <a:lnTo>
                    <a:pt x="417" y="3425"/>
                  </a:lnTo>
                  <a:lnTo>
                    <a:pt x="832" y="1685"/>
                  </a:lnTo>
                  <a:lnTo>
                    <a:pt x="463" y="19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g2ddfffe7ecd_0_225"/>
            <p:cNvSpPr/>
            <p:nvPr/>
          </p:nvSpPr>
          <p:spPr>
            <a:xfrm>
              <a:off x="10196567" y="2490565"/>
              <a:ext cx="131555" cy="143631"/>
            </a:xfrm>
            <a:custGeom>
              <a:rect b="b" l="l" r="r" t="t"/>
              <a:pathLst>
                <a:path extrusionOk="0" h="6958" w="6373">
                  <a:moveTo>
                    <a:pt x="2400" y="1"/>
                  </a:moveTo>
                  <a:cubicBezTo>
                    <a:pt x="2283" y="145"/>
                    <a:pt x="2160" y="281"/>
                    <a:pt x="2021" y="407"/>
                  </a:cubicBezTo>
                  <a:cubicBezTo>
                    <a:pt x="1849" y="570"/>
                    <a:pt x="1661" y="712"/>
                    <a:pt x="1461" y="835"/>
                  </a:cubicBezTo>
                  <a:lnTo>
                    <a:pt x="1177" y="2015"/>
                  </a:lnTo>
                  <a:lnTo>
                    <a:pt x="1" y="6957"/>
                  </a:lnTo>
                  <a:lnTo>
                    <a:pt x="5945" y="6957"/>
                  </a:lnTo>
                  <a:cubicBezTo>
                    <a:pt x="6003" y="6957"/>
                    <a:pt x="6062" y="6945"/>
                    <a:pt x="6114" y="6920"/>
                  </a:cubicBezTo>
                  <a:cubicBezTo>
                    <a:pt x="6283" y="6843"/>
                    <a:pt x="6373" y="6674"/>
                    <a:pt x="6345" y="6505"/>
                  </a:cubicBezTo>
                  <a:lnTo>
                    <a:pt x="5729" y="2141"/>
                  </a:lnTo>
                  <a:cubicBezTo>
                    <a:pt x="5600" y="1208"/>
                    <a:pt x="4885" y="466"/>
                    <a:pt x="3961" y="293"/>
                  </a:cubicBezTo>
                  <a:lnTo>
                    <a:pt x="2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g2ddfffe7ecd_0_225"/>
            <p:cNvSpPr/>
            <p:nvPr/>
          </p:nvSpPr>
          <p:spPr>
            <a:xfrm>
              <a:off x="10048395" y="2490565"/>
              <a:ext cx="131348" cy="143631"/>
            </a:xfrm>
            <a:custGeom>
              <a:rect b="b" l="l" r="r" t="t"/>
              <a:pathLst>
                <a:path extrusionOk="0" h="6958" w="6363">
                  <a:moveTo>
                    <a:pt x="3970" y="1"/>
                  </a:moveTo>
                  <a:lnTo>
                    <a:pt x="2406" y="293"/>
                  </a:lnTo>
                  <a:cubicBezTo>
                    <a:pt x="1482" y="466"/>
                    <a:pt x="770" y="1208"/>
                    <a:pt x="638" y="2141"/>
                  </a:cubicBezTo>
                  <a:lnTo>
                    <a:pt x="22" y="6505"/>
                  </a:lnTo>
                  <a:cubicBezTo>
                    <a:pt x="1" y="6674"/>
                    <a:pt x="84" y="6843"/>
                    <a:pt x="250" y="6920"/>
                  </a:cubicBezTo>
                  <a:cubicBezTo>
                    <a:pt x="305" y="6945"/>
                    <a:pt x="361" y="6957"/>
                    <a:pt x="419" y="6957"/>
                  </a:cubicBezTo>
                  <a:lnTo>
                    <a:pt x="6363" y="6957"/>
                  </a:lnTo>
                  <a:lnTo>
                    <a:pt x="5187" y="2015"/>
                  </a:lnTo>
                  <a:lnTo>
                    <a:pt x="4909" y="835"/>
                  </a:lnTo>
                  <a:cubicBezTo>
                    <a:pt x="4709" y="712"/>
                    <a:pt x="4518" y="570"/>
                    <a:pt x="4346" y="407"/>
                  </a:cubicBezTo>
                  <a:cubicBezTo>
                    <a:pt x="4207" y="281"/>
                    <a:pt x="4084" y="142"/>
                    <a:pt x="3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g2ddfffe7ecd_0_225"/>
            <p:cNvSpPr/>
            <p:nvPr/>
          </p:nvSpPr>
          <p:spPr>
            <a:xfrm>
              <a:off x="10130532" y="2419183"/>
              <a:ext cx="114958" cy="109488"/>
            </a:xfrm>
            <a:custGeom>
              <a:rect b="b" l="l" r="r" t="t"/>
              <a:pathLst>
                <a:path extrusionOk="0" h="5304" w="5569">
                  <a:moveTo>
                    <a:pt x="3517" y="0"/>
                  </a:moveTo>
                  <a:cubicBezTo>
                    <a:pt x="2969" y="576"/>
                    <a:pt x="2148" y="869"/>
                    <a:pt x="1063" y="869"/>
                  </a:cubicBezTo>
                  <a:cubicBezTo>
                    <a:pt x="1052" y="869"/>
                    <a:pt x="1040" y="869"/>
                    <a:pt x="1029" y="869"/>
                  </a:cubicBezTo>
                  <a:lnTo>
                    <a:pt x="0" y="869"/>
                  </a:lnTo>
                  <a:lnTo>
                    <a:pt x="0" y="1263"/>
                  </a:lnTo>
                  <a:cubicBezTo>
                    <a:pt x="16" y="2070"/>
                    <a:pt x="361" y="2793"/>
                    <a:pt x="906" y="3302"/>
                  </a:cubicBezTo>
                  <a:cubicBezTo>
                    <a:pt x="1115" y="3496"/>
                    <a:pt x="1355" y="3659"/>
                    <a:pt x="1617" y="3782"/>
                  </a:cubicBezTo>
                  <a:lnTo>
                    <a:pt x="1980" y="5303"/>
                  </a:lnTo>
                  <a:lnTo>
                    <a:pt x="2301" y="4001"/>
                  </a:lnTo>
                  <a:cubicBezTo>
                    <a:pt x="2461" y="4031"/>
                    <a:pt x="2627" y="4044"/>
                    <a:pt x="2793" y="4044"/>
                  </a:cubicBezTo>
                  <a:cubicBezTo>
                    <a:pt x="2963" y="4044"/>
                    <a:pt x="3126" y="4028"/>
                    <a:pt x="3286" y="4001"/>
                  </a:cubicBezTo>
                  <a:lnTo>
                    <a:pt x="3603" y="5303"/>
                  </a:lnTo>
                  <a:lnTo>
                    <a:pt x="3967" y="3782"/>
                  </a:lnTo>
                  <a:cubicBezTo>
                    <a:pt x="4229" y="3659"/>
                    <a:pt x="4466" y="3496"/>
                    <a:pt x="4678" y="3302"/>
                  </a:cubicBezTo>
                  <a:cubicBezTo>
                    <a:pt x="5226" y="2793"/>
                    <a:pt x="5568" y="2070"/>
                    <a:pt x="5568" y="1263"/>
                  </a:cubicBezTo>
                  <a:lnTo>
                    <a:pt x="5568" y="1260"/>
                  </a:lnTo>
                  <a:lnTo>
                    <a:pt x="5568" y="890"/>
                  </a:lnTo>
                  <a:lnTo>
                    <a:pt x="5180" y="890"/>
                  </a:lnTo>
                  <a:cubicBezTo>
                    <a:pt x="4518" y="887"/>
                    <a:pt x="3964" y="610"/>
                    <a:pt x="3579" y="86"/>
                  </a:cubicBezTo>
                  <a:cubicBezTo>
                    <a:pt x="3554" y="56"/>
                    <a:pt x="3536" y="28"/>
                    <a:pt x="3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g2ddfffe7ecd_0_225"/>
            <p:cNvSpPr/>
            <p:nvPr/>
          </p:nvSpPr>
          <p:spPr>
            <a:xfrm>
              <a:off x="10130470" y="2355543"/>
              <a:ext cx="115082" cy="65684"/>
            </a:xfrm>
            <a:custGeom>
              <a:rect b="b" l="l" r="r" t="t"/>
              <a:pathLst>
                <a:path extrusionOk="0" h="3182" w="5575">
                  <a:moveTo>
                    <a:pt x="2796" y="1"/>
                  </a:moveTo>
                  <a:cubicBezTo>
                    <a:pt x="1263" y="1"/>
                    <a:pt x="16" y="1248"/>
                    <a:pt x="0" y="2781"/>
                  </a:cubicBezTo>
                  <a:lnTo>
                    <a:pt x="0" y="3157"/>
                  </a:lnTo>
                  <a:lnTo>
                    <a:pt x="1032" y="3157"/>
                  </a:lnTo>
                  <a:cubicBezTo>
                    <a:pt x="1051" y="3157"/>
                    <a:pt x="1071" y="3157"/>
                    <a:pt x="1090" y="3157"/>
                  </a:cubicBezTo>
                  <a:cubicBezTo>
                    <a:pt x="2184" y="3157"/>
                    <a:pt x="2889" y="2815"/>
                    <a:pt x="3237" y="2119"/>
                  </a:cubicBezTo>
                  <a:cubicBezTo>
                    <a:pt x="3306" y="1984"/>
                    <a:pt x="3442" y="1900"/>
                    <a:pt x="3587" y="1900"/>
                  </a:cubicBezTo>
                  <a:cubicBezTo>
                    <a:pt x="3604" y="1900"/>
                    <a:pt x="3621" y="1902"/>
                    <a:pt x="3637" y="1904"/>
                  </a:cubicBezTo>
                  <a:cubicBezTo>
                    <a:pt x="3804" y="1922"/>
                    <a:pt x="3939" y="2045"/>
                    <a:pt x="3976" y="2206"/>
                  </a:cubicBezTo>
                  <a:cubicBezTo>
                    <a:pt x="3976" y="2206"/>
                    <a:pt x="4044" y="2467"/>
                    <a:pt x="4232" y="2720"/>
                  </a:cubicBezTo>
                  <a:cubicBezTo>
                    <a:pt x="4466" y="3028"/>
                    <a:pt x="4777" y="3176"/>
                    <a:pt x="5177" y="3182"/>
                  </a:cubicBezTo>
                  <a:lnTo>
                    <a:pt x="5568" y="3182"/>
                  </a:lnTo>
                  <a:lnTo>
                    <a:pt x="5568" y="2781"/>
                  </a:lnTo>
                  <a:cubicBezTo>
                    <a:pt x="5574" y="1248"/>
                    <a:pt x="4327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5031f12bf2_0_189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MANEJOS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41" name="Google Shape;741;g25031f12bf2_0_1894"/>
          <p:cNvGrpSpPr/>
          <p:nvPr/>
        </p:nvGrpSpPr>
        <p:grpSpPr>
          <a:xfrm>
            <a:off x="2304967" y="1623069"/>
            <a:ext cx="4256616" cy="2115759"/>
            <a:chOff x="0" y="2059"/>
            <a:chExt cx="5675488" cy="2821012"/>
          </a:xfrm>
        </p:grpSpPr>
        <p:sp>
          <p:nvSpPr>
            <p:cNvPr id="742" name="Google Shape;742;g25031f12bf2_0_1894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25031f12bf2_0_1894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PODAS Y RALEOS- INCENDIOS, Art. 10.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cortafuegos perimetrales e internos.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g25031f12bf2_0_1894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25031f12bf2_0_1894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Decr. 188/02, Incendios, Art. 10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g25031f12bf2_0_189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25031f12bf2_0_189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RALEOS, Cód. Aguas, Art. 144.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25031f12bf2_0_189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25031f12bf2_0_189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g25031f12bf2_0_1894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Google Shape;751;g25031f12bf2_0_1894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752" name="Google Shape;752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25031f12bf2_0_189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25031f12bf2_0_189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5031f12bf2_0_189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5031f12bf2_0_189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g25031f12bf2_0_1894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761" name="Google Shape;761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5031f12bf2_0_1894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5031f12bf2_0_1894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5031f12bf2_0_1894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25031f12bf2_0_1894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5031f12bf2_0_1894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25031f12bf2_0_1894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5031f12bf2_0_1926"/>
          <p:cNvSpPr txBox="1"/>
          <p:nvPr>
            <p:ph type="title"/>
          </p:nvPr>
        </p:nvSpPr>
        <p:spPr>
          <a:xfrm>
            <a:off x="94688" y="88594"/>
            <a:ext cx="44061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38761D"/>
                </a:solidFill>
              </a:rPr>
              <a:t>FASE PRIMARIA: COSECHA</a:t>
            </a:r>
            <a:endParaRPr b="1" sz="3000">
              <a:solidFill>
                <a:srgbClr val="38761D"/>
              </a:solidFill>
            </a:endParaRPr>
          </a:p>
        </p:txBody>
      </p:sp>
      <p:grpSp>
        <p:nvGrpSpPr>
          <p:cNvPr id="774" name="Google Shape;774;g25031f12bf2_0_1926"/>
          <p:cNvGrpSpPr/>
          <p:nvPr/>
        </p:nvGrpSpPr>
        <p:grpSpPr>
          <a:xfrm>
            <a:off x="2301831" y="1350638"/>
            <a:ext cx="4358216" cy="3097795"/>
            <a:chOff x="0" y="2018"/>
            <a:chExt cx="5810955" cy="4130394"/>
          </a:xfrm>
        </p:grpSpPr>
        <p:sp>
          <p:nvSpPr>
            <p:cNvPr id="775" name="Google Shape;775;g25031f12bf2_0_1926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5031f12bf2_0_1926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NORMAS TÉCNICAS BÁSICAS, Art. 7: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los efectos de lograr el uso racional y sostenible de los suelos y aguas y su recuperación. Princ. Grales; Normas técnicas básicas; Art 7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25031f12bf2_0_1926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5031f12bf2_0_1926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25031f12bf2_0_1926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5031f12bf2_0_1926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INCENDIOS, Art. 10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cortafuegos perimetrales e internos.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25031f12bf2_0_1926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5031f12bf2_0_1926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188/02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25031f12bf2_0_1926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25031f12bf2_0_1926"/>
            <p:cNvSpPr txBox="1"/>
            <p:nvPr/>
          </p:nvSpPr>
          <p:spPr>
            <a:xfrm>
              <a:off x="2091944" y="2985390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9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las situaciones en que exista un grado de erosión o degradación severa de los suelos, deberán encararse medidas de manejo tendientes a su recuperación de acuerdo a lo que la reglamentación establezca.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25031f12bf2_0_1926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5031f12bf2_0_1926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7" name="Google Shape;787;g25031f12bf2_0_1926"/>
          <p:cNvSpPr/>
          <p:nvPr/>
        </p:nvSpPr>
        <p:spPr>
          <a:xfrm>
            <a:off x="0" y="746906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5031f12bf2_0_194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CAMINERÍA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793" name="Google Shape;793;g25031f12bf2_0_1944"/>
          <p:cNvGrpSpPr/>
          <p:nvPr/>
        </p:nvGrpSpPr>
        <p:grpSpPr>
          <a:xfrm>
            <a:off x="103717" y="1155113"/>
            <a:ext cx="4331465" cy="3220605"/>
            <a:chOff x="0" y="-26183"/>
            <a:chExt cx="5775286" cy="4294140"/>
          </a:xfrm>
        </p:grpSpPr>
        <p:sp>
          <p:nvSpPr>
            <p:cNvPr id="794" name="Google Shape;794;g25031f12bf2_0_1944"/>
            <p:cNvSpPr/>
            <p:nvPr/>
          </p:nvSpPr>
          <p:spPr>
            <a:xfrm rot="5400000">
              <a:off x="3175336" y="-1158533"/>
              <a:ext cx="1467600" cy="3732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5031f12bf2_0_1944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CAMINOS.</a:t>
              </a: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Uso racional y sostenible de los suelos y aguas y su recuperación.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Recuperación de zonas erosionadas, evitar dejar pendientes coincidentes con la del terreno.Caminería no debe tener procesos erosivos sin manejo.Desagües empasatados. Aplicación de métodos de control ante cárcavas presentes.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25031f12bf2_0_194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25031f12bf2_0_194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333/004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25031f12bf2_0_194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25031f12bf2_0_194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CAMINOS. Cod. Aguas, Art. 22, 33, 74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se permite la obstrucción de cursos de agua que sirvan a terrenos sea en parte inferior o superior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25031f12bf2_0_194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5031f12bf2_0_194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14.859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25031f12bf2_0_1944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25031f12bf2_0_1944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1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CONSTRUCCIÓN Y MANTENIMIENTO DE CAMINOS- Suelos y Aguas, Art. 8  y 9.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9º.- En las situaciones en que exista un grado de erosión o degradación severa de los suelos, deberán encararse medidas de manejo tendientes a su recuperación de acuerdo a lo que la reglamentación establezca.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25031f12bf2_0_194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25031f12bf2_0_194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g25031f12bf2_0_1944"/>
          <p:cNvGrpSpPr/>
          <p:nvPr/>
        </p:nvGrpSpPr>
        <p:grpSpPr>
          <a:xfrm>
            <a:off x="4470400" y="1176263"/>
            <a:ext cx="4358216" cy="3097795"/>
            <a:chOff x="0" y="2018"/>
            <a:chExt cx="5810955" cy="4130394"/>
          </a:xfrm>
        </p:grpSpPr>
        <p:sp>
          <p:nvSpPr>
            <p:cNvPr id="807" name="Google Shape;807;g25031f12bf2_0_1944"/>
            <p:cNvSpPr/>
            <p:nvPr/>
          </p:nvSpPr>
          <p:spPr>
            <a:xfrm rot="5400000">
              <a:off x="3418455" y="-119133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25031f12bf2_0_1944"/>
            <p:cNvSpPr txBox="1"/>
            <p:nvPr/>
          </p:nvSpPr>
          <p:spPr>
            <a:xfrm>
              <a:off x="2091944" y="187296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CANTERAS, Art. 8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8º.- En todos los casos de extracción de materiales para obras, una vez concluida la actividad extractiva, el ejecutor deberá proceder a reintegrar estas áreas al paisaje, bajo las condiciones que determine la reglamentación.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25031f12bf2_0_1944"/>
            <p:cNvSpPr/>
            <p:nvPr/>
          </p:nvSpPr>
          <p:spPr>
            <a:xfrm>
              <a:off x="0" y="2018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25031f12bf2_0_1944"/>
            <p:cNvSpPr txBox="1"/>
            <p:nvPr/>
          </p:nvSpPr>
          <p:spPr>
            <a:xfrm>
              <a:off x="65044" y="67062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N 15.239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25031f12bf2_0_1944"/>
            <p:cNvSpPr/>
            <p:nvPr/>
          </p:nvSpPr>
          <p:spPr>
            <a:xfrm rot="5400000">
              <a:off x="3418455" y="207708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25031f12bf2_0_1944"/>
            <p:cNvSpPr txBox="1"/>
            <p:nvPr/>
          </p:nvSpPr>
          <p:spPr>
            <a:xfrm>
              <a:off x="2091944" y="1586343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CANTERAS, Art. 13 y 14.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la apertura de canteras se deberá tener estudio de impacto ambiental y autorización por parte del MVOTMA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25031f12bf2_0_1944"/>
            <p:cNvSpPr/>
            <p:nvPr/>
          </p:nvSpPr>
          <p:spPr>
            <a:xfrm>
              <a:off x="0" y="1401065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5031f12bf2_0_1944"/>
            <p:cNvSpPr txBox="1"/>
            <p:nvPr/>
          </p:nvSpPr>
          <p:spPr>
            <a:xfrm>
              <a:off x="65044" y="1466109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349/005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25031f12bf2_0_1944"/>
            <p:cNvSpPr/>
            <p:nvPr/>
          </p:nvSpPr>
          <p:spPr>
            <a:xfrm rot="5400000">
              <a:off x="3418455" y="1606754"/>
              <a:ext cx="1065900" cy="37191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25031f12bf2_0_1944"/>
            <p:cNvSpPr txBox="1"/>
            <p:nvPr/>
          </p:nvSpPr>
          <p:spPr>
            <a:xfrm>
              <a:off x="2091944" y="2985390"/>
              <a:ext cx="3666900" cy="9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CANTERAS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Clasificación de los dif. Tipos de yacimientos minerales. Regulación y habilitación de la actividad minera.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25031f12bf2_0_1944"/>
            <p:cNvSpPr/>
            <p:nvPr/>
          </p:nvSpPr>
          <p:spPr>
            <a:xfrm>
              <a:off x="0" y="2800112"/>
              <a:ext cx="2091900" cy="13323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5031f12bf2_0_1944"/>
            <p:cNvSpPr txBox="1"/>
            <p:nvPr/>
          </p:nvSpPr>
          <p:spPr>
            <a:xfrm>
              <a:off x="65044" y="2865156"/>
              <a:ext cx="1962000" cy="12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15.242 Código minería.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5031f12bf2_0_1974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FASE PRIMARIA: PROTECCIÓN FORESTAL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24" name="Google Shape;824;g25031f12bf2_0_1974"/>
          <p:cNvGrpSpPr/>
          <p:nvPr/>
        </p:nvGrpSpPr>
        <p:grpSpPr>
          <a:xfrm>
            <a:off x="2152407" y="1067344"/>
            <a:ext cx="4527904" cy="3422510"/>
            <a:chOff x="0" y="2084"/>
            <a:chExt cx="5675488" cy="4265873"/>
          </a:xfrm>
        </p:grpSpPr>
        <p:sp>
          <p:nvSpPr>
            <p:cNvPr id="825" name="Google Shape;825;g25031f12bf2_0_1974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25031f12bf2_0_1974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PREVENCIÓN Y COMBATE DE INCENDIOS FORESTALES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cursos de aguas. Características que deberán mantener los cursos de aguas. 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25031f12bf2_0_1974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5031f12bf2_0_1974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15.939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25031f12bf2_0_1974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5031f12bf2_0_1974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SANITARIO DE LOS BOSQUES, Art. 28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los bosques y predios vecinos en cuanto a plagas y enfermedades.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5031f12bf2_0_1974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5031f12bf2_0_1974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15.939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25031f12bf2_0_1974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5031f12bf2_0_1974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RESIDUOS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Regulación de la gestión de las baterías de plomo y ácidos usadas o a ser desachadas.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25031f12bf2_0_1974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25031f12bf2_0_1974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373/03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5031f12bf2_0_1991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TRANSPORTE DE MADERA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42" name="Google Shape;842;g25031f12bf2_0_1991"/>
          <p:cNvGrpSpPr/>
          <p:nvPr/>
        </p:nvGrpSpPr>
        <p:grpSpPr>
          <a:xfrm>
            <a:off x="2250479" y="1176313"/>
            <a:ext cx="4256616" cy="3199405"/>
            <a:chOff x="0" y="2084"/>
            <a:chExt cx="5675488" cy="4265873"/>
          </a:xfrm>
        </p:grpSpPr>
        <p:sp>
          <p:nvSpPr>
            <p:cNvPr id="843" name="Google Shape;843;g25031f12bf2_0_1991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5031f12bf2_0_1991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Reglamenta el peso máximo por eje en camiones de circulación por rutas nacionales.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25031f12bf2_0_1991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5031f12bf2_0_1991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311/007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25031f12bf2_0_1991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5031f12bf2_0_1991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698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Reglamenta las autorizaciones de circulación, exigencias de los vehículos, normas de circulación.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25031f12bf2_0_1991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5031f12bf2_0_1991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173/013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25031f12bf2_0_1991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25031f12bf2_0_1991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Artículo 22.18.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Requerimientos para el transporte de productos forestales por medio de camión, remolque o semirremolque, que transiten en vías de tránsito de jurisdicción nacional.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25031f12bf2_0_1991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25031f12bf2_0_1991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134/98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5031f12bf2_0_2008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MANTENIMIENTO DE MAQUINARIA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860" name="Google Shape;860;g25031f12bf2_0_2008"/>
          <p:cNvGrpSpPr/>
          <p:nvPr/>
        </p:nvGrpSpPr>
        <p:grpSpPr>
          <a:xfrm>
            <a:off x="2316582" y="2124332"/>
            <a:ext cx="4256616" cy="2115759"/>
            <a:chOff x="0" y="2059"/>
            <a:chExt cx="5675488" cy="2821012"/>
          </a:xfrm>
        </p:grpSpPr>
        <p:sp>
          <p:nvSpPr>
            <p:cNvPr id="861" name="Google Shape;861;g25031f12bf2_0_2008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25031f12bf2_0_2008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 el transporte de mercancías peligrosas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25031f12bf2_0_2008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25031f12bf2_0_2008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560/03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25031f12bf2_0_2008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25031f12bf2_0_2008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Cód. Aguas, Art. 144.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Prohibido introducir en las aguas o colocar en lugares desde los cuales puedan derivar hacia ellas, sustancias, materiales o energía susceptibles de poner en peligro la salud humana o animal, deteriorar el medio ambiente natural o provocar daños.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25031f12bf2_0_2008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25031f12bf2_0_2008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Ley 14.859                               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g25031f12bf2_0_2008"/>
          <p:cNvSpPr/>
          <p:nvPr/>
        </p:nvSpPr>
        <p:spPr>
          <a:xfrm>
            <a:off x="0" y="5018625"/>
            <a:ext cx="9144000" cy="124800"/>
          </a:xfrm>
          <a:prstGeom prst="rect">
            <a:avLst/>
          </a:prstGeom>
          <a:solidFill>
            <a:srgbClr val="40C293"/>
          </a:solidFill>
          <a:ln cap="flat" cmpd="sng" w="9525">
            <a:solidFill>
              <a:srgbClr val="40C2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g25031f12bf2_0_2008"/>
          <p:cNvGrpSpPr/>
          <p:nvPr/>
        </p:nvGrpSpPr>
        <p:grpSpPr>
          <a:xfrm>
            <a:off x="7835209" y="4458880"/>
            <a:ext cx="327342" cy="559868"/>
            <a:chOff x="4803276" y="2887914"/>
            <a:chExt cx="264583" cy="370259"/>
          </a:xfrm>
        </p:grpSpPr>
        <p:sp>
          <p:nvSpPr>
            <p:cNvPr id="871" name="Google Shape;871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5031f12bf2_0_2008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5031f12bf2_0_2008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5031f12bf2_0_2008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g25031f12bf2_0_2008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g25031f12bf2_0_2008"/>
          <p:cNvGrpSpPr/>
          <p:nvPr/>
        </p:nvGrpSpPr>
        <p:grpSpPr>
          <a:xfrm>
            <a:off x="7595627" y="4685914"/>
            <a:ext cx="239845" cy="332826"/>
            <a:chOff x="4803276" y="2887914"/>
            <a:chExt cx="264583" cy="370259"/>
          </a:xfrm>
        </p:grpSpPr>
        <p:sp>
          <p:nvSpPr>
            <p:cNvPr id="880" name="Google Shape;880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5031f12bf2_0_2008"/>
            <p:cNvSpPr/>
            <p:nvPr/>
          </p:nvSpPr>
          <p:spPr>
            <a:xfrm>
              <a:off x="4803276" y="2998276"/>
              <a:ext cx="264583" cy="168315"/>
            </a:xfrm>
            <a:custGeom>
              <a:rect b="b" l="l" r="r" t="t"/>
              <a:pathLst>
                <a:path extrusionOk="0" h="14905" w="23430">
                  <a:moveTo>
                    <a:pt x="11715" y="1"/>
                  </a:moveTo>
                  <a:lnTo>
                    <a:pt x="9913" y="2288"/>
                  </a:lnTo>
                  <a:lnTo>
                    <a:pt x="12894" y="6170"/>
                  </a:lnTo>
                  <a:cubicBezTo>
                    <a:pt x="14904" y="8666"/>
                    <a:pt x="13101" y="12409"/>
                    <a:pt x="9844" y="12409"/>
                  </a:cubicBezTo>
                  <a:lnTo>
                    <a:pt x="1941" y="12409"/>
                  </a:lnTo>
                  <a:lnTo>
                    <a:pt x="0" y="14904"/>
                  </a:lnTo>
                  <a:lnTo>
                    <a:pt x="23430" y="14904"/>
                  </a:lnTo>
                  <a:lnTo>
                    <a:pt x="11715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5031f12bf2_0_2008"/>
            <p:cNvSpPr/>
            <p:nvPr/>
          </p:nvSpPr>
          <p:spPr>
            <a:xfrm>
              <a:off x="4828323" y="2944264"/>
              <a:ext cx="213711" cy="136221"/>
            </a:xfrm>
            <a:custGeom>
              <a:rect b="b" l="l" r="r" t="t"/>
              <a:pathLst>
                <a:path extrusionOk="0" h="12063" w="18925">
                  <a:moveTo>
                    <a:pt x="9497" y="1"/>
                  </a:moveTo>
                  <a:lnTo>
                    <a:pt x="7972" y="1873"/>
                  </a:lnTo>
                  <a:lnTo>
                    <a:pt x="10398" y="4992"/>
                  </a:lnTo>
                  <a:cubicBezTo>
                    <a:pt x="12062" y="7071"/>
                    <a:pt x="10606" y="10052"/>
                    <a:pt x="7972" y="10052"/>
                  </a:cubicBezTo>
                  <a:lnTo>
                    <a:pt x="1595" y="10052"/>
                  </a:lnTo>
                  <a:lnTo>
                    <a:pt x="0" y="12062"/>
                  </a:lnTo>
                  <a:lnTo>
                    <a:pt x="18924" y="12062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5031f12bf2_0_2008"/>
            <p:cNvSpPr/>
            <p:nvPr/>
          </p:nvSpPr>
          <p:spPr>
            <a:xfrm>
              <a:off x="4910510" y="3165800"/>
              <a:ext cx="40721" cy="92373"/>
            </a:xfrm>
            <a:custGeom>
              <a:rect b="b" l="l" r="r" t="t"/>
              <a:pathLst>
                <a:path extrusionOk="0" h="8180" w="3606">
                  <a:moveTo>
                    <a:pt x="1" y="0"/>
                  </a:moveTo>
                  <a:lnTo>
                    <a:pt x="1" y="8180"/>
                  </a:lnTo>
                  <a:lnTo>
                    <a:pt x="3605" y="8180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DB9E5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5031f12bf2_0_2008"/>
            <p:cNvSpPr/>
            <p:nvPr/>
          </p:nvSpPr>
          <p:spPr>
            <a:xfrm>
              <a:off x="4910510" y="3165800"/>
              <a:ext cx="41500" cy="92373"/>
            </a:xfrm>
            <a:custGeom>
              <a:rect b="b" l="l" r="r" t="t"/>
              <a:pathLst>
                <a:path extrusionOk="0" h="8180" w="3675">
                  <a:moveTo>
                    <a:pt x="1" y="0"/>
                  </a:moveTo>
                  <a:lnTo>
                    <a:pt x="1" y="1179"/>
                  </a:lnTo>
                  <a:lnTo>
                    <a:pt x="2080" y="1179"/>
                  </a:lnTo>
                  <a:lnTo>
                    <a:pt x="2080" y="8180"/>
                  </a:lnTo>
                  <a:lnTo>
                    <a:pt x="3675" y="8180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A56C4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5031f12bf2_0_2008"/>
            <p:cNvSpPr/>
            <p:nvPr/>
          </p:nvSpPr>
          <p:spPr>
            <a:xfrm>
              <a:off x="4843974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11" y="0"/>
                  </a:moveTo>
                  <a:lnTo>
                    <a:pt x="1" y="10328"/>
                  </a:lnTo>
                  <a:lnTo>
                    <a:pt x="16221" y="10328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66FD9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g25031f12bf2_0_2008"/>
            <p:cNvSpPr/>
            <p:nvPr/>
          </p:nvSpPr>
          <p:spPr>
            <a:xfrm>
              <a:off x="4843195" y="2887914"/>
              <a:ext cx="183187" cy="116640"/>
            </a:xfrm>
            <a:custGeom>
              <a:rect b="b" l="l" r="r" t="t"/>
              <a:pathLst>
                <a:path extrusionOk="0" h="10329" w="16222">
                  <a:moveTo>
                    <a:pt x="8180" y="0"/>
                  </a:moveTo>
                  <a:lnTo>
                    <a:pt x="6863" y="1594"/>
                  </a:lnTo>
                  <a:lnTo>
                    <a:pt x="8943" y="4298"/>
                  </a:lnTo>
                  <a:cubicBezTo>
                    <a:pt x="10329" y="6031"/>
                    <a:pt x="9081" y="8596"/>
                    <a:pt x="6863" y="8596"/>
                  </a:cubicBezTo>
                  <a:lnTo>
                    <a:pt x="1387" y="8596"/>
                  </a:lnTo>
                  <a:lnTo>
                    <a:pt x="1" y="10328"/>
                  </a:lnTo>
                  <a:lnTo>
                    <a:pt x="16221" y="10328"/>
                  </a:lnTo>
                  <a:lnTo>
                    <a:pt x="8180" y="0"/>
                  </a:lnTo>
                  <a:close/>
                </a:path>
              </a:pathLst>
            </a:custGeom>
            <a:solidFill>
              <a:srgbClr val="40C293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g25031f12bf2_0_2008"/>
          <p:cNvGrpSpPr/>
          <p:nvPr/>
        </p:nvGrpSpPr>
        <p:grpSpPr>
          <a:xfrm>
            <a:off x="2328198" y="979597"/>
            <a:ext cx="4233383" cy="1088144"/>
            <a:chOff x="0" y="2059"/>
            <a:chExt cx="5644511" cy="1450858"/>
          </a:xfrm>
        </p:grpSpPr>
        <p:sp>
          <p:nvSpPr>
            <p:cNvPr id="889" name="Google Shape;889;g25031f12bf2_0_2008"/>
            <p:cNvSpPr/>
            <p:nvPr/>
          </p:nvSpPr>
          <p:spPr>
            <a:xfrm rot="5400000">
              <a:off x="3240761" y="-1122233"/>
              <a:ext cx="1206000" cy="3601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25031f12bf2_0_2008"/>
            <p:cNvSpPr txBox="1"/>
            <p:nvPr/>
          </p:nvSpPr>
          <p:spPr>
            <a:xfrm>
              <a:off x="2043186" y="211217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725" lIns="31425" spcFirstLastPara="1" rIns="31425" wrap="square" tIns="15725">
              <a:noAutofit/>
            </a:bodyPr>
            <a:lstStyle/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1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 5 y 11.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sustancias a los cursos de agua.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6858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25031f12bf2_0_2008"/>
            <p:cNvSpPr/>
            <p:nvPr/>
          </p:nvSpPr>
          <p:spPr>
            <a:xfrm>
              <a:off x="0" y="2059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25031f12bf2_0_2008"/>
            <p:cNvSpPr txBox="1"/>
            <p:nvPr/>
          </p:nvSpPr>
          <p:spPr>
            <a:xfrm>
              <a:off x="67211" y="148141"/>
              <a:ext cx="1908900" cy="11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253/979                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5031f12bf2_0_2045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rgbClr val="40C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25031f12bf2_0_2045"/>
          <p:cNvSpPr txBox="1"/>
          <p:nvPr>
            <p:ph type="ctrTitle"/>
          </p:nvPr>
        </p:nvSpPr>
        <p:spPr>
          <a:xfrm>
            <a:off x="1696725" y="14510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1"/>
                </a:solidFill>
              </a:rPr>
              <a:t>POLÍTICA INDUSTRIAL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– DESDE LO FORESTAL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99" name="Google Shape;899;g25031f12bf2_0_2045"/>
          <p:cNvSpPr txBox="1"/>
          <p:nvPr/>
        </p:nvSpPr>
        <p:spPr>
          <a:xfrm>
            <a:off x="306600" y="758525"/>
            <a:ext cx="85308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Artículo 66.- El Poder Ejecutivo, a propuesta del Ministerio de Ganadería, Agricultura y Pesca, podrá </a:t>
            </a:r>
            <a:r>
              <a:rPr b="0" i="0" lang="en" sz="1600" u="none" cap="none" strike="noStrike">
                <a:solidFill>
                  <a:srgbClr val="FF0000"/>
                </a:solidFill>
                <a:latin typeface="Arvo"/>
                <a:ea typeface="Arvo"/>
                <a:cs typeface="Arvo"/>
                <a:sym typeface="Arvo"/>
              </a:rPr>
              <a:t>exonerar la importación de materias primas necesarias para el procesamiento de madera de producción nacional, equipos, maquinarias, vehículos utilitarios e implementos que se requieran para la instalación y funcionamiento de estas empresa</a:t>
            </a:r>
            <a:r>
              <a:rPr b="0" i="0" lang="en" sz="1600" u="none" cap="none" strike="noStrik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rPr>
              <a:t>s</a:t>
            </a: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, de todos o parte de los siguientes tributos y tasas: derechos adicionales y demás gravámenes aduaneros, incluso el impuesto a las importaciones; proventos y tasas portuarias; recargos, depósitos previos y consignaciones, así como cualquier otro gravamen a la importación o aplicado en ocasión de la misma. Será condición indispensable para el otorgamiento de la franquicia: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A) Que las materias primas, equipos, maquinarias, vehículos utilitarios e implementos a importar no sean producidos normalmente en el país, en condiciones adecuadas de calidad y precio.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B) Que la actividad realizada por la empresa beneficiada sea compatible con los fines generales de la política forestal.</a:t>
            </a:r>
            <a:endParaRPr b="0" i="0" sz="1200" u="none" cap="none" strike="noStrike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5031f12bf2_0_20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http://www.miem.gub.uy/institucional/organigrama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905" name="Google Shape;905;g25031f12bf2_0_2051"/>
          <p:cNvGrpSpPr/>
          <p:nvPr/>
        </p:nvGrpSpPr>
        <p:grpSpPr>
          <a:xfrm>
            <a:off x="817184" y="2052896"/>
            <a:ext cx="7200900" cy="2506680"/>
            <a:chOff x="0" y="366838"/>
            <a:chExt cx="7200900" cy="2506680"/>
          </a:xfrm>
        </p:grpSpPr>
        <p:sp>
          <p:nvSpPr>
            <p:cNvPr id="906" name="Google Shape;906;g25031f12bf2_0_2051"/>
            <p:cNvSpPr/>
            <p:nvPr/>
          </p:nvSpPr>
          <p:spPr>
            <a:xfrm>
              <a:off x="0" y="36683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5031f12bf2_0_2051"/>
            <p:cNvSpPr txBox="1"/>
            <p:nvPr/>
          </p:nvSpPr>
          <p:spPr>
            <a:xfrm>
              <a:off x="37696" y="40453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Promoción Inversiones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g25031f12bf2_0_2051"/>
            <p:cNvSpPr/>
            <p:nvPr/>
          </p:nvSpPr>
          <p:spPr>
            <a:xfrm>
              <a:off x="0" y="123407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25031f12bf2_0_2051"/>
            <p:cNvSpPr txBox="1"/>
            <p:nvPr/>
          </p:nvSpPr>
          <p:spPr>
            <a:xfrm>
              <a:off x="37696" y="127177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Zonas Francas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25031f12bf2_0_2051"/>
            <p:cNvSpPr/>
            <p:nvPr/>
          </p:nvSpPr>
          <p:spPr>
            <a:xfrm>
              <a:off x="0" y="2101318"/>
              <a:ext cx="7200900" cy="772200"/>
            </a:xfrm>
            <a:prstGeom prst="roundRect">
              <a:avLst>
                <a:gd fmla="val 16667" name="adj"/>
              </a:avLst>
            </a:prstGeom>
            <a:solidFill>
              <a:srgbClr val="303099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5031f12bf2_0_2051"/>
            <p:cNvSpPr txBox="1"/>
            <p:nvPr/>
          </p:nvSpPr>
          <p:spPr>
            <a:xfrm>
              <a:off x="37696" y="2139014"/>
              <a:ext cx="7125300" cy="696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b="1" i="0" lang="en" sz="3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Ley Participación Publico Privado</a:t>
              </a:r>
              <a:endParaRPr b="0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g25031f12bf2_0_2051"/>
          <p:cNvSpPr txBox="1"/>
          <p:nvPr>
            <p:ph idx="4294967295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5802"/>
              <a:buFont typeface="Calibri"/>
              <a:buNone/>
            </a:pPr>
            <a:r>
              <a:rPr b="1" i="0" lang="en" sz="27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POLITIC</a:t>
            </a:r>
            <a:r>
              <a:rPr b="1" i="0" lang="en" sz="29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INDUSTRIAL – MARCO GENERAL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5031f12bf2_0_2063"/>
          <p:cNvSpPr txBox="1"/>
          <p:nvPr>
            <p:ph type="title"/>
          </p:nvPr>
        </p:nvSpPr>
        <p:spPr>
          <a:xfrm>
            <a:off x="194701" y="173008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LEY DE PROMOCIÓN DE INVERSIONES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918" name="Google Shape;918;g25031f12bf2_0_2063"/>
          <p:cNvGrpSpPr/>
          <p:nvPr/>
        </p:nvGrpSpPr>
        <p:grpSpPr>
          <a:xfrm>
            <a:off x="505636" y="1096425"/>
            <a:ext cx="7643816" cy="1183275"/>
            <a:chOff x="0" y="0"/>
            <a:chExt cx="6798733" cy="1577700"/>
          </a:xfrm>
        </p:grpSpPr>
        <p:sp>
          <p:nvSpPr>
            <p:cNvPr id="919" name="Google Shape;919;g25031f12bf2_0_2063"/>
            <p:cNvSpPr/>
            <p:nvPr/>
          </p:nvSpPr>
          <p:spPr>
            <a:xfrm rot="5400000">
              <a:off x="3992083" y="-1386787"/>
              <a:ext cx="1262100" cy="4351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5031f12bf2_0_2063"/>
            <p:cNvSpPr txBox="1"/>
            <p:nvPr/>
          </p:nvSpPr>
          <p:spPr>
            <a:xfrm>
              <a:off x="2447544" y="219373"/>
              <a:ext cx="4289700" cy="11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875" lIns="185750" spcFirstLastPara="1" rIns="185750" wrap="square" tIns="92875">
              <a:noAutofit/>
            </a:bodyPr>
            <a:lstStyle/>
            <a:p>
              <a:pPr indent="-292100" lvl="1" marL="685800" marR="0" rtl="0" algn="ctr">
                <a:lnSpc>
                  <a:spcPct val="110000"/>
                </a:lnSpc>
                <a:spcBef>
                  <a:spcPts val="1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en" sz="1700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LEY DE INVERSIONES. PROMOCIÓN INDUSTRIAL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25031f12bf2_0_2063"/>
            <p:cNvSpPr/>
            <p:nvPr/>
          </p:nvSpPr>
          <p:spPr>
            <a:xfrm>
              <a:off x="0" y="0"/>
              <a:ext cx="2447400" cy="15777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25031f12bf2_0_2063"/>
            <p:cNvSpPr txBox="1"/>
            <p:nvPr/>
          </p:nvSpPr>
          <p:spPr>
            <a:xfrm>
              <a:off x="77013" y="77013"/>
              <a:ext cx="22935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16906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923;g25031f12bf2_0_2063"/>
          <p:cNvSpPr txBox="1"/>
          <p:nvPr/>
        </p:nvSpPr>
        <p:spPr>
          <a:xfrm>
            <a:off x="725231" y="2436394"/>
            <a:ext cx="74238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 TRATAMIENTO JUSTO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 LIBRE TRANSFERENCIA DE CAPITALES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 DEFINE OBJETOS DE INVERSIÓN- BIENES, EQUIPAMIENTO, TECNOLOGÍA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 BENEFICIOS FISCALES - IMPUESTO AL PATRIMONIO, IVA DE IMPORTACION Y DEVOLUCION DE IVA ADQUISICIONES EN PLAZA, IMPUESTO RENTA.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 EMPRENDIMIENTOS PROMOVIDOS: DIVERSIFICACIÓN PRODUCTIVA, DESARROLLO EN EL INTERIOR, PROGRESO TÉCNICO, INCLUSIÓN SOCIAL, PYMES. </a:t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5031f12bf2_0_2073"/>
          <p:cNvSpPr/>
          <p:nvPr/>
        </p:nvSpPr>
        <p:spPr>
          <a:xfrm>
            <a:off x="427070" y="2617439"/>
            <a:ext cx="7969982" cy="0"/>
          </a:xfrm>
          <a:custGeom>
            <a:rect b="b" l="l" r="r" t="t"/>
            <a:pathLst>
              <a:path extrusionOk="0" h="120000" w="8030209">
                <a:moveTo>
                  <a:pt x="0" y="0"/>
                </a:moveTo>
                <a:lnTo>
                  <a:pt x="8029638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g25031f12bf2_0_2073"/>
          <p:cNvSpPr txBox="1"/>
          <p:nvPr/>
        </p:nvSpPr>
        <p:spPr>
          <a:xfrm>
            <a:off x="78167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1998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5031f12bf2_0_2073"/>
          <p:cNvSpPr txBox="1"/>
          <p:nvPr/>
        </p:nvSpPr>
        <p:spPr>
          <a:xfrm>
            <a:off x="615027" y="2711056"/>
            <a:ext cx="95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1999	2000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5031f12bf2_0_2073"/>
          <p:cNvSpPr txBox="1"/>
          <p:nvPr/>
        </p:nvSpPr>
        <p:spPr>
          <a:xfrm>
            <a:off x="1690398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5031f12bf2_0_2073"/>
          <p:cNvSpPr txBox="1"/>
          <p:nvPr/>
        </p:nvSpPr>
        <p:spPr>
          <a:xfrm>
            <a:off x="2227453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5031f12bf2_0_2073"/>
          <p:cNvSpPr txBox="1"/>
          <p:nvPr/>
        </p:nvSpPr>
        <p:spPr>
          <a:xfrm>
            <a:off x="2764510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5031f12bf2_0_2073"/>
          <p:cNvSpPr txBox="1"/>
          <p:nvPr/>
        </p:nvSpPr>
        <p:spPr>
          <a:xfrm>
            <a:off x="3301389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5031f12bf2_0_2073"/>
          <p:cNvSpPr txBox="1"/>
          <p:nvPr/>
        </p:nvSpPr>
        <p:spPr>
          <a:xfrm>
            <a:off x="3838267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5031f12bf2_0_2073"/>
          <p:cNvSpPr txBox="1"/>
          <p:nvPr/>
        </p:nvSpPr>
        <p:spPr>
          <a:xfrm>
            <a:off x="4376740" y="2711056"/>
            <a:ext cx="41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5031f12bf2_0_2073"/>
          <p:cNvSpPr txBox="1"/>
          <p:nvPr/>
        </p:nvSpPr>
        <p:spPr>
          <a:xfrm>
            <a:off x="4913776" y="2711056"/>
            <a:ext cx="1492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2007	2008	2009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25031f12bf2_0_2073"/>
          <p:cNvSpPr txBox="1"/>
          <p:nvPr/>
        </p:nvSpPr>
        <p:spPr>
          <a:xfrm>
            <a:off x="6526006" y="2711056"/>
            <a:ext cx="94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2010	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g25031f12bf2_0_2073"/>
          <p:cNvSpPr txBox="1"/>
          <p:nvPr/>
        </p:nvSpPr>
        <p:spPr>
          <a:xfrm>
            <a:off x="7590913" y="2711056"/>
            <a:ext cx="1444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2012	2013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5031f12bf2_0_2073"/>
          <p:cNvSpPr/>
          <p:nvPr/>
        </p:nvSpPr>
        <p:spPr>
          <a:xfrm>
            <a:off x="321477" y="2617439"/>
            <a:ext cx="8576272" cy="0"/>
          </a:xfrm>
          <a:custGeom>
            <a:rect b="b" l="l" r="r" t="t"/>
            <a:pathLst>
              <a:path extrusionOk="0" h="120000" w="8641080">
                <a:moveTo>
                  <a:pt x="0" y="0"/>
                </a:moveTo>
                <a:lnTo>
                  <a:pt x="8640826" y="0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g25031f12bf2_0_2073"/>
          <p:cNvSpPr/>
          <p:nvPr/>
        </p:nvSpPr>
        <p:spPr>
          <a:xfrm>
            <a:off x="32147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25031f12bf2_0_2073"/>
          <p:cNvSpPr/>
          <p:nvPr/>
        </p:nvSpPr>
        <p:spPr>
          <a:xfrm>
            <a:off x="821058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g25031f12bf2_0_2073"/>
          <p:cNvSpPr/>
          <p:nvPr/>
        </p:nvSpPr>
        <p:spPr>
          <a:xfrm>
            <a:off x="139313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g25031f12bf2_0_2073"/>
          <p:cNvSpPr/>
          <p:nvPr/>
        </p:nvSpPr>
        <p:spPr>
          <a:xfrm>
            <a:off x="1894291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g25031f12bf2_0_2073"/>
          <p:cNvSpPr/>
          <p:nvPr/>
        </p:nvSpPr>
        <p:spPr>
          <a:xfrm>
            <a:off x="2466430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g25031f12bf2_0_2073"/>
          <p:cNvSpPr/>
          <p:nvPr/>
        </p:nvSpPr>
        <p:spPr>
          <a:xfrm>
            <a:off x="460974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25031f12bf2_0_2073"/>
          <p:cNvSpPr/>
          <p:nvPr/>
        </p:nvSpPr>
        <p:spPr>
          <a:xfrm>
            <a:off x="353808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25031f12bf2_0_2073"/>
          <p:cNvSpPr/>
          <p:nvPr/>
        </p:nvSpPr>
        <p:spPr>
          <a:xfrm>
            <a:off x="5110902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g25031f12bf2_0_2073"/>
          <p:cNvSpPr/>
          <p:nvPr/>
        </p:nvSpPr>
        <p:spPr>
          <a:xfrm>
            <a:off x="568291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25031f12bf2_0_2073"/>
          <p:cNvSpPr/>
          <p:nvPr/>
        </p:nvSpPr>
        <p:spPr>
          <a:xfrm>
            <a:off x="6255053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g25031f12bf2_0_2073"/>
          <p:cNvSpPr/>
          <p:nvPr/>
        </p:nvSpPr>
        <p:spPr>
          <a:xfrm>
            <a:off x="6754571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g25031f12bf2_0_2073"/>
          <p:cNvSpPr/>
          <p:nvPr/>
        </p:nvSpPr>
        <p:spPr>
          <a:xfrm>
            <a:off x="7326710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g25031f12bf2_0_2073"/>
          <p:cNvSpPr/>
          <p:nvPr/>
        </p:nvSpPr>
        <p:spPr>
          <a:xfrm>
            <a:off x="782786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g25031f12bf2_0_2073"/>
          <p:cNvSpPr/>
          <p:nvPr/>
        </p:nvSpPr>
        <p:spPr>
          <a:xfrm>
            <a:off x="53580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87" y="378587"/>
                </a:moveTo>
                <a:lnTo>
                  <a:pt x="0" y="378587"/>
                </a:lnTo>
                <a:lnTo>
                  <a:pt x="108750" y="504825"/>
                </a:lnTo>
                <a:lnTo>
                  <a:pt x="217487" y="378587"/>
                </a:lnTo>
                <a:close/>
              </a:path>
              <a:path extrusionOk="0" h="504825" w="217804">
                <a:moveTo>
                  <a:pt x="163118" y="0"/>
                </a:moveTo>
                <a:lnTo>
                  <a:pt x="54368" y="0"/>
                </a:lnTo>
                <a:lnTo>
                  <a:pt x="54368" y="378587"/>
                </a:lnTo>
                <a:lnTo>
                  <a:pt x="163118" y="378587"/>
                </a:lnTo>
                <a:lnTo>
                  <a:pt x="163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g25031f12bf2_0_2073"/>
          <p:cNvSpPr/>
          <p:nvPr/>
        </p:nvSpPr>
        <p:spPr>
          <a:xfrm>
            <a:off x="53580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68" y="378587"/>
                </a:lnTo>
                <a:lnTo>
                  <a:pt x="54368" y="0"/>
                </a:lnTo>
                <a:lnTo>
                  <a:pt x="163118" y="0"/>
                </a:lnTo>
                <a:lnTo>
                  <a:pt x="163118" y="378587"/>
                </a:lnTo>
                <a:lnTo>
                  <a:pt x="217487" y="378587"/>
                </a:lnTo>
                <a:lnTo>
                  <a:pt x="108750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25031f12bf2_0_2073"/>
          <p:cNvSpPr/>
          <p:nvPr/>
        </p:nvSpPr>
        <p:spPr>
          <a:xfrm>
            <a:off x="964471" y="2971515"/>
            <a:ext cx="216171" cy="413956"/>
          </a:xfrm>
          <a:custGeom>
            <a:rect b="b" l="l" r="r" t="t"/>
            <a:pathLst>
              <a:path extrusionOk="0" h="504825" w="217805">
                <a:moveTo>
                  <a:pt x="173037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3037" y="504825"/>
                </a:lnTo>
                <a:lnTo>
                  <a:pt x="173037" y="125349"/>
                </a:lnTo>
                <a:close/>
              </a:path>
              <a:path extrusionOk="0" h="504825" w="217805">
                <a:moveTo>
                  <a:pt x="108750" y="0"/>
                </a:moveTo>
                <a:lnTo>
                  <a:pt x="0" y="125349"/>
                </a:lnTo>
                <a:lnTo>
                  <a:pt x="217487" y="125349"/>
                </a:lnTo>
                <a:lnTo>
                  <a:pt x="108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g25031f12bf2_0_2073"/>
          <p:cNvSpPr/>
          <p:nvPr/>
        </p:nvSpPr>
        <p:spPr>
          <a:xfrm>
            <a:off x="964471" y="2971515"/>
            <a:ext cx="216171" cy="413956"/>
          </a:xfrm>
          <a:custGeom>
            <a:rect b="b" l="l" r="r" t="t"/>
            <a:pathLst>
              <a:path extrusionOk="0" h="504825" w="217805">
                <a:moveTo>
                  <a:pt x="217487" y="125349"/>
                </a:moveTo>
                <a:lnTo>
                  <a:pt x="173037" y="125349"/>
                </a:lnTo>
                <a:lnTo>
                  <a:pt x="173037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50" y="0"/>
                </a:lnTo>
                <a:lnTo>
                  <a:pt x="217487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25031f12bf2_0_2073"/>
          <p:cNvSpPr/>
          <p:nvPr/>
        </p:nvSpPr>
        <p:spPr>
          <a:xfrm>
            <a:off x="2965948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g25031f12bf2_0_2073"/>
          <p:cNvSpPr/>
          <p:nvPr/>
        </p:nvSpPr>
        <p:spPr>
          <a:xfrm>
            <a:off x="4037605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g25031f12bf2_0_2073"/>
          <p:cNvSpPr/>
          <p:nvPr/>
        </p:nvSpPr>
        <p:spPr>
          <a:xfrm>
            <a:off x="7541041" y="2912991"/>
            <a:ext cx="216170" cy="413957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g25031f12bf2_0_2073"/>
          <p:cNvSpPr/>
          <p:nvPr/>
        </p:nvSpPr>
        <p:spPr>
          <a:xfrm>
            <a:off x="7541041" y="2912991"/>
            <a:ext cx="216170" cy="413957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25031f12bf2_0_2073"/>
          <p:cNvSpPr/>
          <p:nvPr/>
        </p:nvSpPr>
        <p:spPr>
          <a:xfrm>
            <a:off x="6396890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g25031f12bf2_0_2073"/>
          <p:cNvSpPr/>
          <p:nvPr/>
        </p:nvSpPr>
        <p:spPr>
          <a:xfrm>
            <a:off x="6396890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25031f12bf2_0_2073"/>
          <p:cNvSpPr/>
          <p:nvPr/>
        </p:nvSpPr>
        <p:spPr>
          <a:xfrm>
            <a:off x="3109424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g25031f12bf2_0_2073"/>
          <p:cNvSpPr/>
          <p:nvPr/>
        </p:nvSpPr>
        <p:spPr>
          <a:xfrm>
            <a:off x="3109424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g25031f12bf2_0_2073"/>
          <p:cNvSpPr/>
          <p:nvPr/>
        </p:nvSpPr>
        <p:spPr>
          <a:xfrm>
            <a:off x="589724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550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g25031f12bf2_0_2073"/>
          <p:cNvSpPr/>
          <p:nvPr/>
        </p:nvSpPr>
        <p:spPr>
          <a:xfrm>
            <a:off x="589724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550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g25031f12bf2_0_2073"/>
          <p:cNvSpPr/>
          <p:nvPr/>
        </p:nvSpPr>
        <p:spPr>
          <a:xfrm>
            <a:off x="7684391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378587"/>
                </a:moveTo>
                <a:lnTo>
                  <a:pt x="0" y="378587"/>
                </a:lnTo>
                <a:lnTo>
                  <a:pt x="108711" y="504825"/>
                </a:lnTo>
                <a:lnTo>
                  <a:pt x="217550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5" y="0"/>
                </a:lnTo>
                <a:lnTo>
                  <a:pt x="54355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g25031f12bf2_0_2073"/>
          <p:cNvSpPr/>
          <p:nvPr/>
        </p:nvSpPr>
        <p:spPr>
          <a:xfrm>
            <a:off x="7684391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550" y="378587"/>
                </a:lnTo>
                <a:lnTo>
                  <a:pt x="108711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25031f12bf2_0_2073"/>
          <p:cNvSpPr/>
          <p:nvPr/>
        </p:nvSpPr>
        <p:spPr>
          <a:xfrm>
            <a:off x="5325233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g25031f12bf2_0_2073"/>
          <p:cNvSpPr/>
          <p:nvPr/>
        </p:nvSpPr>
        <p:spPr>
          <a:xfrm>
            <a:off x="5325233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25031f12bf2_0_2073"/>
          <p:cNvSpPr/>
          <p:nvPr/>
        </p:nvSpPr>
        <p:spPr>
          <a:xfrm>
            <a:off x="682706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1" y="0"/>
                </a:moveTo>
                <a:lnTo>
                  <a:pt x="0" y="125349"/>
                </a:lnTo>
                <a:lnTo>
                  <a:pt x="217550" y="125349"/>
                </a:lnTo>
                <a:lnTo>
                  <a:pt x="1087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g25031f12bf2_0_2073"/>
          <p:cNvSpPr/>
          <p:nvPr/>
        </p:nvSpPr>
        <p:spPr>
          <a:xfrm>
            <a:off x="6827066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550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1" y="0"/>
                </a:lnTo>
                <a:lnTo>
                  <a:pt x="217550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g25031f12bf2_0_2073"/>
          <p:cNvSpPr txBox="1"/>
          <p:nvPr/>
        </p:nvSpPr>
        <p:spPr>
          <a:xfrm>
            <a:off x="326873" y="1294519"/>
            <a:ext cx="81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16.906 -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5031f12bf2_0_2073"/>
          <p:cNvSpPr txBox="1"/>
          <p:nvPr/>
        </p:nvSpPr>
        <p:spPr>
          <a:xfrm>
            <a:off x="230045" y="1500695"/>
            <a:ext cx="10059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Promoción</a:t>
            </a: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de  Inversiones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92/998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5031f12bf2_0_2073"/>
          <p:cNvSpPr txBox="1"/>
          <p:nvPr/>
        </p:nvSpPr>
        <p:spPr>
          <a:xfrm>
            <a:off x="4891658" y="1825609"/>
            <a:ext cx="1083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455/007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5031f12bf2_0_2073"/>
          <p:cNvSpPr txBox="1"/>
          <p:nvPr/>
        </p:nvSpPr>
        <p:spPr>
          <a:xfrm>
            <a:off x="7268209" y="1767085"/>
            <a:ext cx="108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002/012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5031f12bf2_0_2073"/>
          <p:cNvSpPr txBox="1"/>
          <p:nvPr/>
        </p:nvSpPr>
        <p:spPr>
          <a:xfrm>
            <a:off x="5671189" y="3416436"/>
            <a:ext cx="711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100" lvl="0" marL="50800" marR="12700" rtl="0" algn="just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Centros de  Atención a  Distancia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5031f12bf2_0_2073"/>
          <p:cNvSpPr txBox="1"/>
          <p:nvPr/>
        </p:nvSpPr>
        <p:spPr>
          <a:xfrm>
            <a:off x="6190626" y="232116"/>
            <a:ext cx="93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Fabricación de  Maquinaria y  equipos  agrícolas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g25031f12bf2_0_2073"/>
          <p:cNvSpPr txBox="1"/>
          <p:nvPr/>
        </p:nvSpPr>
        <p:spPr>
          <a:xfrm>
            <a:off x="6396890" y="3749278"/>
            <a:ext cx="1243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Fabricacion de vehículos y equipos  para transporte de  carga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g25031f12bf2_0_2073"/>
          <p:cNvSpPr txBox="1"/>
          <p:nvPr/>
        </p:nvSpPr>
        <p:spPr>
          <a:xfrm>
            <a:off x="2898245" y="3539053"/>
            <a:ext cx="52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Turismo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g25031f12bf2_0_2073"/>
          <p:cNvSpPr/>
          <p:nvPr/>
        </p:nvSpPr>
        <p:spPr>
          <a:xfrm>
            <a:off x="2608267" y="2086365"/>
            <a:ext cx="216171" cy="413956"/>
          </a:xfrm>
          <a:custGeom>
            <a:rect b="b" l="l" r="r" t="t"/>
            <a:pathLst>
              <a:path extrusionOk="0" h="504825" w="217805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5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g25031f12bf2_0_2073"/>
          <p:cNvSpPr/>
          <p:nvPr/>
        </p:nvSpPr>
        <p:spPr>
          <a:xfrm>
            <a:off x="2608267" y="2086365"/>
            <a:ext cx="216171" cy="413956"/>
          </a:xfrm>
          <a:custGeom>
            <a:rect b="b" l="l" r="r" t="t"/>
            <a:pathLst>
              <a:path extrusionOk="0" h="504825" w="217805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g25031f12bf2_0_2073"/>
          <p:cNvSpPr txBox="1"/>
          <p:nvPr/>
        </p:nvSpPr>
        <p:spPr>
          <a:xfrm>
            <a:off x="2366597" y="1461436"/>
            <a:ext cx="736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Parques  Industriales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g25031f12bf2_0_2073"/>
          <p:cNvSpPr txBox="1"/>
          <p:nvPr/>
        </p:nvSpPr>
        <p:spPr>
          <a:xfrm>
            <a:off x="873645" y="3568314"/>
            <a:ext cx="5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g25031f12bf2_0_2073"/>
          <p:cNvSpPr txBox="1"/>
          <p:nvPr/>
        </p:nvSpPr>
        <p:spPr>
          <a:xfrm>
            <a:off x="4849923" y="3470307"/>
            <a:ext cx="7383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Admisión  Temporaria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25031f12bf2_0_2073"/>
          <p:cNvSpPr/>
          <p:nvPr/>
        </p:nvSpPr>
        <p:spPr>
          <a:xfrm>
            <a:off x="5110902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172974" y="125349"/>
                </a:moveTo>
                <a:lnTo>
                  <a:pt x="44450" y="125349"/>
                </a:lnTo>
                <a:lnTo>
                  <a:pt x="44450" y="504825"/>
                </a:lnTo>
                <a:lnTo>
                  <a:pt x="172974" y="504825"/>
                </a:lnTo>
                <a:lnTo>
                  <a:pt x="172974" y="125349"/>
                </a:lnTo>
                <a:close/>
              </a:path>
              <a:path extrusionOk="0" h="504825" w="217804">
                <a:moveTo>
                  <a:pt x="108712" y="0"/>
                </a:moveTo>
                <a:lnTo>
                  <a:pt x="0" y="125349"/>
                </a:lnTo>
                <a:lnTo>
                  <a:pt x="217424" y="125349"/>
                </a:lnTo>
                <a:lnTo>
                  <a:pt x="108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g25031f12bf2_0_2073"/>
          <p:cNvSpPr/>
          <p:nvPr/>
        </p:nvSpPr>
        <p:spPr>
          <a:xfrm>
            <a:off x="5110902" y="297151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125349"/>
                </a:moveTo>
                <a:lnTo>
                  <a:pt x="172974" y="125349"/>
                </a:lnTo>
                <a:lnTo>
                  <a:pt x="172974" y="504825"/>
                </a:lnTo>
                <a:lnTo>
                  <a:pt x="44450" y="504825"/>
                </a:lnTo>
                <a:lnTo>
                  <a:pt x="44450" y="125349"/>
                </a:lnTo>
                <a:lnTo>
                  <a:pt x="0" y="125349"/>
                </a:lnTo>
                <a:lnTo>
                  <a:pt x="108712" y="0"/>
                </a:lnTo>
                <a:lnTo>
                  <a:pt x="217424" y="12534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g25031f12bf2_0_2073"/>
          <p:cNvSpPr/>
          <p:nvPr/>
        </p:nvSpPr>
        <p:spPr>
          <a:xfrm>
            <a:off x="468223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6" y="0"/>
                </a:lnTo>
                <a:lnTo>
                  <a:pt x="54356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g25031f12bf2_0_2073"/>
          <p:cNvSpPr/>
          <p:nvPr/>
        </p:nvSpPr>
        <p:spPr>
          <a:xfrm>
            <a:off x="4682239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6" y="378587"/>
                </a:lnTo>
                <a:lnTo>
                  <a:pt x="54356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g25031f12bf2_0_2073"/>
          <p:cNvSpPr txBox="1"/>
          <p:nvPr/>
        </p:nvSpPr>
        <p:spPr>
          <a:xfrm>
            <a:off x="4363640" y="1167530"/>
            <a:ext cx="74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50800" lvl="0" marL="12700" marR="12700" rtl="0" algn="just">
              <a:lnSpc>
                <a:spcPct val="125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Depósitos  aduaneros  particulares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5031f12bf2_0_2073"/>
          <p:cNvSpPr txBox="1"/>
          <p:nvPr/>
        </p:nvSpPr>
        <p:spPr>
          <a:xfrm>
            <a:off x="7750644" y="3024953"/>
            <a:ext cx="756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" lvl="0" marL="12700" marR="12700" rtl="0" algn="ctr">
              <a:lnSpc>
                <a:spcPct val="10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Residuos  Sólidos  Industriales  Terminales punto de venta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5031f12bf2_0_2073"/>
          <p:cNvSpPr/>
          <p:nvPr/>
        </p:nvSpPr>
        <p:spPr>
          <a:xfrm>
            <a:off x="0" y="1201215"/>
            <a:ext cx="1465302" cy="945071"/>
          </a:xfrm>
          <a:custGeom>
            <a:rect b="b" l="l" r="r" t="t"/>
            <a:pathLst>
              <a:path extrusionOk="0" h="1152525" w="1476375">
                <a:moveTo>
                  <a:pt x="0" y="576199"/>
                </a:moveTo>
                <a:lnTo>
                  <a:pt x="1853" y="535060"/>
                </a:lnTo>
                <a:lnTo>
                  <a:pt x="7330" y="494700"/>
                </a:lnTo>
                <a:lnTo>
                  <a:pt x="16306" y="455216"/>
                </a:lnTo>
                <a:lnTo>
                  <a:pt x="28655" y="416707"/>
                </a:lnTo>
                <a:lnTo>
                  <a:pt x="44253" y="379270"/>
                </a:lnTo>
                <a:lnTo>
                  <a:pt x="62976" y="343002"/>
                </a:lnTo>
                <a:lnTo>
                  <a:pt x="84697" y="308002"/>
                </a:lnTo>
                <a:lnTo>
                  <a:pt x="109293" y="274366"/>
                </a:lnTo>
                <a:lnTo>
                  <a:pt x="136637" y="242193"/>
                </a:lnTo>
                <a:lnTo>
                  <a:pt x="166606" y="211579"/>
                </a:lnTo>
                <a:lnTo>
                  <a:pt x="199075" y="182624"/>
                </a:lnTo>
                <a:lnTo>
                  <a:pt x="233918" y="155424"/>
                </a:lnTo>
                <a:lnTo>
                  <a:pt x="271011" y="130077"/>
                </a:lnTo>
                <a:lnTo>
                  <a:pt x="310228" y="106680"/>
                </a:lnTo>
                <a:lnTo>
                  <a:pt x="351445" y="85332"/>
                </a:lnTo>
                <a:lnTo>
                  <a:pt x="394537" y="66129"/>
                </a:lnTo>
                <a:lnTo>
                  <a:pt x="439379" y="49171"/>
                </a:lnTo>
                <a:lnTo>
                  <a:pt x="485847" y="34553"/>
                </a:lnTo>
                <a:lnTo>
                  <a:pt x="533814" y="22374"/>
                </a:lnTo>
                <a:lnTo>
                  <a:pt x="583157" y="12732"/>
                </a:lnTo>
                <a:lnTo>
                  <a:pt x="633750" y="5723"/>
                </a:lnTo>
                <a:lnTo>
                  <a:pt x="685468" y="1447"/>
                </a:lnTo>
                <a:lnTo>
                  <a:pt x="738187" y="0"/>
                </a:lnTo>
                <a:lnTo>
                  <a:pt x="790906" y="1447"/>
                </a:lnTo>
                <a:lnTo>
                  <a:pt x="842624" y="5723"/>
                </a:lnTo>
                <a:lnTo>
                  <a:pt x="893217" y="12732"/>
                </a:lnTo>
                <a:lnTo>
                  <a:pt x="942560" y="22374"/>
                </a:lnTo>
                <a:lnTo>
                  <a:pt x="990527" y="34553"/>
                </a:lnTo>
                <a:lnTo>
                  <a:pt x="1036995" y="49171"/>
                </a:lnTo>
                <a:lnTo>
                  <a:pt x="1081837" y="66129"/>
                </a:lnTo>
                <a:lnTo>
                  <a:pt x="1124929" y="85332"/>
                </a:lnTo>
                <a:lnTo>
                  <a:pt x="1166146" y="106680"/>
                </a:lnTo>
                <a:lnTo>
                  <a:pt x="1205363" y="130077"/>
                </a:lnTo>
                <a:lnTo>
                  <a:pt x="1242456" y="155424"/>
                </a:lnTo>
                <a:lnTo>
                  <a:pt x="1277299" y="182624"/>
                </a:lnTo>
                <a:lnTo>
                  <a:pt x="1309768" y="211579"/>
                </a:lnTo>
                <a:lnTo>
                  <a:pt x="1339737" y="242193"/>
                </a:lnTo>
                <a:lnTo>
                  <a:pt x="1367081" y="274366"/>
                </a:lnTo>
                <a:lnTo>
                  <a:pt x="1391677" y="308002"/>
                </a:lnTo>
                <a:lnTo>
                  <a:pt x="1413398" y="343002"/>
                </a:lnTo>
                <a:lnTo>
                  <a:pt x="1432121" y="379270"/>
                </a:lnTo>
                <a:lnTo>
                  <a:pt x="1447719" y="416707"/>
                </a:lnTo>
                <a:lnTo>
                  <a:pt x="1460068" y="455216"/>
                </a:lnTo>
                <a:lnTo>
                  <a:pt x="1469044" y="494700"/>
                </a:lnTo>
                <a:lnTo>
                  <a:pt x="1474521" y="535060"/>
                </a:lnTo>
                <a:lnTo>
                  <a:pt x="1476375" y="576199"/>
                </a:lnTo>
                <a:lnTo>
                  <a:pt x="1474521" y="617353"/>
                </a:lnTo>
                <a:lnTo>
                  <a:pt x="1469044" y="657728"/>
                </a:lnTo>
                <a:lnTo>
                  <a:pt x="1460068" y="697224"/>
                </a:lnTo>
                <a:lnTo>
                  <a:pt x="1447719" y="735745"/>
                </a:lnTo>
                <a:lnTo>
                  <a:pt x="1432121" y="773193"/>
                </a:lnTo>
                <a:lnTo>
                  <a:pt x="1413398" y="809470"/>
                </a:lnTo>
                <a:lnTo>
                  <a:pt x="1391677" y="844480"/>
                </a:lnTo>
                <a:lnTo>
                  <a:pt x="1367081" y="878123"/>
                </a:lnTo>
                <a:lnTo>
                  <a:pt x="1339737" y="910303"/>
                </a:lnTo>
                <a:lnTo>
                  <a:pt x="1309768" y="940922"/>
                </a:lnTo>
                <a:lnTo>
                  <a:pt x="1277299" y="969882"/>
                </a:lnTo>
                <a:lnTo>
                  <a:pt x="1242456" y="997086"/>
                </a:lnTo>
                <a:lnTo>
                  <a:pt x="1205363" y="1022437"/>
                </a:lnTo>
                <a:lnTo>
                  <a:pt x="1166146" y="1045836"/>
                </a:lnTo>
                <a:lnTo>
                  <a:pt x="1124929" y="1067187"/>
                </a:lnTo>
                <a:lnTo>
                  <a:pt x="1081837" y="1086391"/>
                </a:lnTo>
                <a:lnTo>
                  <a:pt x="1036995" y="1103351"/>
                </a:lnTo>
                <a:lnTo>
                  <a:pt x="990527" y="1117970"/>
                </a:lnTo>
                <a:lnTo>
                  <a:pt x="942560" y="1130149"/>
                </a:lnTo>
                <a:lnTo>
                  <a:pt x="893217" y="1139792"/>
                </a:lnTo>
                <a:lnTo>
                  <a:pt x="842624" y="1146801"/>
                </a:lnTo>
                <a:lnTo>
                  <a:pt x="790906" y="1151077"/>
                </a:lnTo>
                <a:lnTo>
                  <a:pt x="738187" y="1152525"/>
                </a:lnTo>
                <a:lnTo>
                  <a:pt x="685468" y="1151077"/>
                </a:lnTo>
                <a:lnTo>
                  <a:pt x="633750" y="1146801"/>
                </a:lnTo>
                <a:lnTo>
                  <a:pt x="583157" y="1139792"/>
                </a:lnTo>
                <a:lnTo>
                  <a:pt x="533814" y="1130149"/>
                </a:lnTo>
                <a:lnTo>
                  <a:pt x="485847" y="1117970"/>
                </a:lnTo>
                <a:lnTo>
                  <a:pt x="439379" y="1103351"/>
                </a:lnTo>
                <a:lnTo>
                  <a:pt x="394537" y="1086391"/>
                </a:lnTo>
                <a:lnTo>
                  <a:pt x="351445" y="1067187"/>
                </a:lnTo>
                <a:lnTo>
                  <a:pt x="310228" y="1045836"/>
                </a:lnTo>
                <a:lnTo>
                  <a:pt x="271011" y="1022437"/>
                </a:lnTo>
                <a:lnTo>
                  <a:pt x="233918" y="997086"/>
                </a:lnTo>
                <a:lnTo>
                  <a:pt x="199075" y="969882"/>
                </a:lnTo>
                <a:lnTo>
                  <a:pt x="166606" y="940922"/>
                </a:lnTo>
                <a:lnTo>
                  <a:pt x="136637" y="910303"/>
                </a:lnTo>
                <a:lnTo>
                  <a:pt x="109293" y="878123"/>
                </a:lnTo>
                <a:lnTo>
                  <a:pt x="84697" y="844480"/>
                </a:lnTo>
                <a:lnTo>
                  <a:pt x="62976" y="809470"/>
                </a:lnTo>
                <a:lnTo>
                  <a:pt x="44253" y="773193"/>
                </a:lnTo>
                <a:lnTo>
                  <a:pt x="28655" y="735745"/>
                </a:lnTo>
                <a:lnTo>
                  <a:pt x="16306" y="697224"/>
                </a:lnTo>
                <a:lnTo>
                  <a:pt x="7330" y="657728"/>
                </a:lnTo>
                <a:lnTo>
                  <a:pt x="1853" y="617353"/>
                </a:lnTo>
                <a:lnTo>
                  <a:pt x="0" y="576199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25031f12bf2_0_2073"/>
          <p:cNvSpPr/>
          <p:nvPr/>
        </p:nvSpPr>
        <p:spPr>
          <a:xfrm>
            <a:off x="4824076" y="1613887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0" y="257853"/>
                </a:lnTo>
                <a:lnTo>
                  <a:pt x="48083" y="197221"/>
                </a:lnTo>
                <a:lnTo>
                  <a:pt x="73848" y="168988"/>
                </a:lnTo>
                <a:lnTo>
                  <a:pt x="104497" y="142360"/>
                </a:lnTo>
                <a:lnTo>
                  <a:pt x="139721" y="117499"/>
                </a:lnTo>
                <a:lnTo>
                  <a:pt x="179212" y="94567"/>
                </a:lnTo>
                <a:lnTo>
                  <a:pt x="222664" y="73726"/>
                </a:lnTo>
                <a:lnTo>
                  <a:pt x="269769" y="55138"/>
                </a:lnTo>
                <a:lnTo>
                  <a:pt x="320219" y="38965"/>
                </a:lnTo>
                <a:lnTo>
                  <a:pt x="373707" y="25370"/>
                </a:lnTo>
                <a:lnTo>
                  <a:pt x="429925" y="14513"/>
                </a:lnTo>
                <a:lnTo>
                  <a:pt x="488566" y="6558"/>
                </a:lnTo>
                <a:lnTo>
                  <a:pt x="549322" y="1666"/>
                </a:lnTo>
                <a:lnTo>
                  <a:pt x="611886" y="0"/>
                </a:lnTo>
                <a:lnTo>
                  <a:pt x="674472" y="1666"/>
                </a:lnTo>
                <a:lnTo>
                  <a:pt x="735247" y="6558"/>
                </a:lnTo>
                <a:lnTo>
                  <a:pt x="793905" y="14513"/>
                </a:lnTo>
                <a:lnTo>
                  <a:pt x="850138" y="25370"/>
                </a:lnTo>
                <a:lnTo>
                  <a:pt x="903638" y="38965"/>
                </a:lnTo>
                <a:lnTo>
                  <a:pt x="954098" y="55138"/>
                </a:lnTo>
                <a:lnTo>
                  <a:pt x="1001211" y="73726"/>
                </a:lnTo>
                <a:lnTo>
                  <a:pt x="1044670" y="94567"/>
                </a:lnTo>
                <a:lnTo>
                  <a:pt x="1084167" y="117499"/>
                </a:lnTo>
                <a:lnTo>
                  <a:pt x="1119394" y="142360"/>
                </a:lnTo>
                <a:lnTo>
                  <a:pt x="1150046" y="168988"/>
                </a:lnTo>
                <a:lnTo>
                  <a:pt x="1175813" y="197221"/>
                </a:lnTo>
                <a:lnTo>
                  <a:pt x="1211467" y="257853"/>
                </a:lnTo>
                <a:lnTo>
                  <a:pt x="1223899" y="322961"/>
                </a:lnTo>
                <a:lnTo>
                  <a:pt x="1220739" y="355994"/>
                </a:lnTo>
                <a:lnTo>
                  <a:pt x="1196389" y="419036"/>
                </a:lnTo>
                <a:lnTo>
                  <a:pt x="1150046" y="476963"/>
                </a:lnTo>
                <a:lnTo>
                  <a:pt x="1119394" y="503601"/>
                </a:lnTo>
                <a:lnTo>
                  <a:pt x="1084167" y="528474"/>
                </a:lnTo>
                <a:lnTo>
                  <a:pt x="1044670" y="551418"/>
                </a:lnTo>
                <a:lnTo>
                  <a:pt x="1001211" y="572270"/>
                </a:lnTo>
                <a:lnTo>
                  <a:pt x="954098" y="590870"/>
                </a:lnTo>
                <a:lnTo>
                  <a:pt x="903638" y="607053"/>
                </a:lnTo>
                <a:lnTo>
                  <a:pt x="850138" y="620658"/>
                </a:lnTo>
                <a:lnTo>
                  <a:pt x="793905" y="631523"/>
                </a:lnTo>
                <a:lnTo>
                  <a:pt x="735247" y="639484"/>
                </a:lnTo>
                <a:lnTo>
                  <a:pt x="674472" y="644380"/>
                </a:lnTo>
                <a:lnTo>
                  <a:pt x="611886" y="646049"/>
                </a:lnTo>
                <a:lnTo>
                  <a:pt x="549322" y="644380"/>
                </a:lnTo>
                <a:lnTo>
                  <a:pt x="488566" y="639484"/>
                </a:lnTo>
                <a:lnTo>
                  <a:pt x="429925" y="631523"/>
                </a:lnTo>
                <a:lnTo>
                  <a:pt x="373707" y="620658"/>
                </a:lnTo>
                <a:lnTo>
                  <a:pt x="320219" y="607053"/>
                </a:lnTo>
                <a:lnTo>
                  <a:pt x="269769" y="590870"/>
                </a:lnTo>
                <a:lnTo>
                  <a:pt x="222664" y="572270"/>
                </a:lnTo>
                <a:lnTo>
                  <a:pt x="179212" y="551418"/>
                </a:lnTo>
                <a:lnTo>
                  <a:pt x="139721" y="528474"/>
                </a:lnTo>
                <a:lnTo>
                  <a:pt x="104497" y="503601"/>
                </a:lnTo>
                <a:lnTo>
                  <a:pt x="73848" y="476963"/>
                </a:lnTo>
                <a:lnTo>
                  <a:pt x="48083" y="448720"/>
                </a:lnTo>
                <a:lnTo>
                  <a:pt x="12430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25031f12bf2_0_2073"/>
          <p:cNvSpPr/>
          <p:nvPr/>
        </p:nvSpPr>
        <p:spPr>
          <a:xfrm>
            <a:off x="7183234" y="1613887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25031f12bf2_0_2073"/>
          <p:cNvSpPr txBox="1"/>
          <p:nvPr/>
        </p:nvSpPr>
        <p:spPr>
          <a:xfrm>
            <a:off x="6623327" y="3479367"/>
            <a:ext cx="76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Hoteles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Condominio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5031f12bf2_0_2073"/>
          <p:cNvSpPr txBox="1"/>
          <p:nvPr/>
        </p:nvSpPr>
        <p:spPr>
          <a:xfrm>
            <a:off x="256374" y="427889"/>
            <a:ext cx="472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ESTRATEGIA DE PROMOCIÓN DE INVERSIONES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25031f12bf2_0_2073"/>
          <p:cNvSpPr txBox="1"/>
          <p:nvPr/>
        </p:nvSpPr>
        <p:spPr>
          <a:xfrm>
            <a:off x="6190626" y="940340"/>
            <a:ext cx="10566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Generación de  Energía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7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Industria Naval y  Electrónica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Energía  Solar Térmica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25031f12bf2_0_2073"/>
          <p:cNvSpPr txBox="1"/>
          <p:nvPr/>
        </p:nvSpPr>
        <p:spPr>
          <a:xfrm>
            <a:off x="7739174" y="3874478"/>
            <a:ext cx="8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Ley Vivienda  de Interés  Social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25031f12bf2_0_2073"/>
          <p:cNvSpPr/>
          <p:nvPr/>
        </p:nvSpPr>
        <p:spPr>
          <a:xfrm>
            <a:off x="392398" y="197646"/>
            <a:ext cx="8683412" cy="0"/>
          </a:xfrm>
          <a:custGeom>
            <a:rect b="b" l="l" r="r" t="t"/>
            <a:pathLst>
              <a:path extrusionOk="0" h="120000" w="8749030">
                <a:moveTo>
                  <a:pt x="0" y="0"/>
                </a:moveTo>
                <a:lnTo>
                  <a:pt x="8748712" y="0"/>
                </a:ln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g25031f12bf2_0_2073"/>
          <p:cNvSpPr txBox="1"/>
          <p:nvPr/>
        </p:nvSpPr>
        <p:spPr>
          <a:xfrm>
            <a:off x="3720798" y="0"/>
            <a:ext cx="527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Contexto General de la Promoción de Inversiones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25031f12bf2_0_2073"/>
          <p:cNvSpPr/>
          <p:nvPr/>
        </p:nvSpPr>
        <p:spPr>
          <a:xfrm>
            <a:off x="8398367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g25031f12bf2_0_2073"/>
          <p:cNvSpPr txBox="1"/>
          <p:nvPr/>
        </p:nvSpPr>
        <p:spPr>
          <a:xfrm>
            <a:off x="7966176" y="1392035"/>
            <a:ext cx="865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Biotecnología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g25031f12bf2_0_2073"/>
          <p:cNvSpPr/>
          <p:nvPr/>
        </p:nvSpPr>
        <p:spPr>
          <a:xfrm>
            <a:off x="8398367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217424" y="378587"/>
                </a:moveTo>
                <a:lnTo>
                  <a:pt x="0" y="378587"/>
                </a:lnTo>
                <a:lnTo>
                  <a:pt x="108712" y="504825"/>
                </a:lnTo>
                <a:lnTo>
                  <a:pt x="217424" y="378587"/>
                </a:lnTo>
                <a:close/>
              </a:path>
              <a:path extrusionOk="0" h="504825" w="217804">
                <a:moveTo>
                  <a:pt x="163068" y="0"/>
                </a:moveTo>
                <a:lnTo>
                  <a:pt x="54355" y="0"/>
                </a:lnTo>
                <a:lnTo>
                  <a:pt x="54355" y="378587"/>
                </a:lnTo>
                <a:lnTo>
                  <a:pt x="163068" y="378587"/>
                </a:lnTo>
                <a:lnTo>
                  <a:pt x="1630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g25031f12bf2_0_2073"/>
          <p:cNvSpPr/>
          <p:nvPr/>
        </p:nvSpPr>
        <p:spPr>
          <a:xfrm>
            <a:off x="8398367" y="2086365"/>
            <a:ext cx="216170" cy="413956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g25031f12bf2_0_2073"/>
          <p:cNvSpPr/>
          <p:nvPr/>
        </p:nvSpPr>
        <p:spPr>
          <a:xfrm>
            <a:off x="8899524" y="2617439"/>
            <a:ext cx="0" cy="59881"/>
          </a:xfrm>
          <a:custGeom>
            <a:rect b="b" l="l" r="r" t="t"/>
            <a:pathLst>
              <a:path extrusionOk="0" h="73025" w="120000">
                <a:moveTo>
                  <a:pt x="0" y="0"/>
                </a:moveTo>
                <a:lnTo>
                  <a:pt x="0" y="73025"/>
                </a:lnTo>
              </a:path>
            </a:pathLst>
          </a:custGeom>
          <a:noFill/>
          <a:ln cap="flat" cmpd="sng" w="2857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g25031f12bf2_0_2073"/>
          <p:cNvSpPr/>
          <p:nvPr/>
        </p:nvSpPr>
        <p:spPr>
          <a:xfrm>
            <a:off x="8819538" y="940340"/>
            <a:ext cx="178055" cy="1624274"/>
          </a:xfrm>
          <a:custGeom>
            <a:rect b="b" l="l" r="r" t="t"/>
            <a:pathLst>
              <a:path extrusionOk="0" h="504825" w="217804">
                <a:moveTo>
                  <a:pt x="0" y="378587"/>
                </a:moveTo>
                <a:lnTo>
                  <a:pt x="54355" y="378587"/>
                </a:lnTo>
                <a:lnTo>
                  <a:pt x="54355" y="0"/>
                </a:lnTo>
                <a:lnTo>
                  <a:pt x="163068" y="0"/>
                </a:lnTo>
                <a:lnTo>
                  <a:pt x="163068" y="378587"/>
                </a:lnTo>
                <a:lnTo>
                  <a:pt x="217424" y="378587"/>
                </a:lnTo>
                <a:lnTo>
                  <a:pt x="108712" y="504825"/>
                </a:lnTo>
                <a:lnTo>
                  <a:pt x="0" y="378587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g25031f12bf2_0_2073"/>
          <p:cNvSpPr/>
          <p:nvPr/>
        </p:nvSpPr>
        <p:spPr>
          <a:xfrm>
            <a:off x="7822356" y="509718"/>
            <a:ext cx="121509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g25031f12bf2_0_2073"/>
          <p:cNvSpPr txBox="1"/>
          <p:nvPr/>
        </p:nvSpPr>
        <p:spPr>
          <a:xfrm>
            <a:off x="7908372" y="666619"/>
            <a:ext cx="108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Decreto 143/018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25031f12bf2_0_2073"/>
          <p:cNvSpPr txBox="1"/>
          <p:nvPr/>
        </p:nvSpPr>
        <p:spPr>
          <a:xfrm>
            <a:off x="8147665" y="333062"/>
            <a:ext cx="467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5031f12bf2_0_2073"/>
          <p:cNvSpPr/>
          <p:nvPr/>
        </p:nvSpPr>
        <p:spPr>
          <a:xfrm>
            <a:off x="8954256" y="2858603"/>
            <a:ext cx="159600" cy="15192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25031f12bf2_0_2073"/>
          <p:cNvSpPr txBox="1"/>
          <p:nvPr/>
        </p:nvSpPr>
        <p:spPr>
          <a:xfrm>
            <a:off x="8524452" y="4309518"/>
            <a:ext cx="467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5031f12bf2_0_2073"/>
          <p:cNvSpPr/>
          <p:nvPr/>
        </p:nvSpPr>
        <p:spPr>
          <a:xfrm>
            <a:off x="8412473" y="4141817"/>
            <a:ext cx="731507" cy="530072"/>
          </a:xfrm>
          <a:custGeom>
            <a:rect b="b" l="l" r="r" t="t"/>
            <a:pathLst>
              <a:path extrusionOk="0" h="646429" w="1224279">
                <a:moveTo>
                  <a:pt x="0" y="322961"/>
                </a:moveTo>
                <a:lnTo>
                  <a:pt x="12431" y="257853"/>
                </a:lnTo>
                <a:lnTo>
                  <a:pt x="48085" y="197221"/>
                </a:lnTo>
                <a:lnTo>
                  <a:pt x="73852" y="168988"/>
                </a:lnTo>
                <a:lnTo>
                  <a:pt x="104504" y="142360"/>
                </a:lnTo>
                <a:lnTo>
                  <a:pt x="139731" y="117499"/>
                </a:lnTo>
                <a:lnTo>
                  <a:pt x="179228" y="94567"/>
                </a:lnTo>
                <a:lnTo>
                  <a:pt x="222687" y="73726"/>
                </a:lnTo>
                <a:lnTo>
                  <a:pt x="269800" y="55138"/>
                </a:lnTo>
                <a:lnTo>
                  <a:pt x="320260" y="38965"/>
                </a:lnTo>
                <a:lnTo>
                  <a:pt x="373760" y="25370"/>
                </a:lnTo>
                <a:lnTo>
                  <a:pt x="429993" y="14513"/>
                </a:lnTo>
                <a:lnTo>
                  <a:pt x="488651" y="6558"/>
                </a:lnTo>
                <a:lnTo>
                  <a:pt x="549426" y="1666"/>
                </a:lnTo>
                <a:lnTo>
                  <a:pt x="612013" y="0"/>
                </a:lnTo>
                <a:lnTo>
                  <a:pt x="674578" y="1666"/>
                </a:lnTo>
                <a:lnTo>
                  <a:pt x="735338" y="6558"/>
                </a:lnTo>
                <a:lnTo>
                  <a:pt x="793985" y="14513"/>
                </a:lnTo>
                <a:lnTo>
                  <a:pt x="850211" y="25370"/>
                </a:lnTo>
                <a:lnTo>
                  <a:pt x="903708" y="38965"/>
                </a:lnTo>
                <a:lnTo>
                  <a:pt x="954169" y="55138"/>
                </a:lnTo>
                <a:lnTo>
                  <a:pt x="1001285" y="73726"/>
                </a:lnTo>
                <a:lnTo>
                  <a:pt x="1044749" y="94567"/>
                </a:lnTo>
                <a:lnTo>
                  <a:pt x="1084253" y="117499"/>
                </a:lnTo>
                <a:lnTo>
                  <a:pt x="1119488" y="142360"/>
                </a:lnTo>
                <a:lnTo>
                  <a:pt x="1150147" y="168988"/>
                </a:lnTo>
                <a:lnTo>
                  <a:pt x="1175922" y="197221"/>
                </a:lnTo>
                <a:lnTo>
                  <a:pt x="1211589" y="257853"/>
                </a:lnTo>
                <a:lnTo>
                  <a:pt x="1224026" y="322961"/>
                </a:lnTo>
                <a:lnTo>
                  <a:pt x="1220865" y="355994"/>
                </a:lnTo>
                <a:lnTo>
                  <a:pt x="1196506" y="419036"/>
                </a:lnTo>
                <a:lnTo>
                  <a:pt x="1150147" y="476963"/>
                </a:lnTo>
                <a:lnTo>
                  <a:pt x="1119488" y="503601"/>
                </a:lnTo>
                <a:lnTo>
                  <a:pt x="1084253" y="528474"/>
                </a:lnTo>
                <a:lnTo>
                  <a:pt x="1044749" y="551418"/>
                </a:lnTo>
                <a:lnTo>
                  <a:pt x="1001285" y="572270"/>
                </a:lnTo>
                <a:lnTo>
                  <a:pt x="954169" y="590870"/>
                </a:lnTo>
                <a:lnTo>
                  <a:pt x="903708" y="607053"/>
                </a:lnTo>
                <a:lnTo>
                  <a:pt x="850211" y="620658"/>
                </a:lnTo>
                <a:lnTo>
                  <a:pt x="793985" y="631523"/>
                </a:lnTo>
                <a:lnTo>
                  <a:pt x="735338" y="639484"/>
                </a:lnTo>
                <a:lnTo>
                  <a:pt x="674578" y="644380"/>
                </a:lnTo>
                <a:lnTo>
                  <a:pt x="612013" y="646049"/>
                </a:lnTo>
                <a:lnTo>
                  <a:pt x="549426" y="644380"/>
                </a:lnTo>
                <a:lnTo>
                  <a:pt x="488651" y="639484"/>
                </a:lnTo>
                <a:lnTo>
                  <a:pt x="429993" y="631523"/>
                </a:lnTo>
                <a:lnTo>
                  <a:pt x="373761" y="620658"/>
                </a:lnTo>
                <a:lnTo>
                  <a:pt x="320260" y="607053"/>
                </a:lnTo>
                <a:lnTo>
                  <a:pt x="269800" y="590870"/>
                </a:lnTo>
                <a:lnTo>
                  <a:pt x="222687" y="572270"/>
                </a:lnTo>
                <a:lnTo>
                  <a:pt x="179228" y="551418"/>
                </a:lnTo>
                <a:lnTo>
                  <a:pt x="139731" y="528474"/>
                </a:lnTo>
                <a:lnTo>
                  <a:pt x="104504" y="503601"/>
                </a:lnTo>
                <a:lnTo>
                  <a:pt x="73852" y="476963"/>
                </a:lnTo>
                <a:lnTo>
                  <a:pt x="48085" y="448720"/>
                </a:lnTo>
                <a:lnTo>
                  <a:pt x="12431" y="388074"/>
                </a:lnTo>
                <a:lnTo>
                  <a:pt x="0" y="32296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g25031f12bf2_0_2073"/>
          <p:cNvSpPr txBox="1"/>
          <p:nvPr/>
        </p:nvSpPr>
        <p:spPr>
          <a:xfrm>
            <a:off x="7809777" y="4406850"/>
            <a:ext cx="865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6200" lvl="0" marL="127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Parques  Industriales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"/>
          <p:cNvSpPr txBox="1"/>
          <p:nvPr/>
        </p:nvSpPr>
        <p:spPr>
          <a:xfrm>
            <a:off x="565500" y="1016650"/>
            <a:ext cx="8103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 y caracterización de los instrumentos Ordenamiento Territorial 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Ley Nro. 18.308, de 30/06/008 </a:t>
            </a:r>
            <a:endParaRPr b="1" i="0" sz="17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Modificada por leyes: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18 367 de 10/10/2008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18 719 de 27/12/2010 Arts. 607 y 610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18 834 de 04/11/2011 Arts.220,224,y 225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18 996 de 07/11/2012 Arts. 234 y 235.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19 044 de 26/12/2012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19 149 de 24/10/2013 Arts. 279 y280,282 a 291.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"/>
          <p:cNvSpPr txBox="1"/>
          <p:nvPr/>
        </p:nvSpPr>
        <p:spPr>
          <a:xfrm>
            <a:off x="565500" y="4306200"/>
            <a:ext cx="776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https://www.impo.com.uy/bases/leyes/18308-2008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"/>
          <p:cNvSpPr txBox="1"/>
          <p:nvPr/>
        </p:nvSpPr>
        <p:spPr>
          <a:xfrm>
            <a:off x="565500" y="3178825"/>
            <a:ext cx="810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Reglamentada por Decretos: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221/2009 de 11/05/2009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400/2009 de 26/08/2009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 523/2009 de 16/11/2009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5031f12bf2_0_2163"/>
          <p:cNvSpPr/>
          <p:nvPr/>
        </p:nvSpPr>
        <p:spPr>
          <a:xfrm>
            <a:off x="637206" y="655425"/>
            <a:ext cx="7869600" cy="455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25031f12bf2_0_2163"/>
          <p:cNvSpPr txBox="1"/>
          <p:nvPr>
            <p:ph type="ctrTitle"/>
          </p:nvPr>
        </p:nvSpPr>
        <p:spPr>
          <a:xfrm>
            <a:off x="346981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600">
                <a:solidFill>
                  <a:schemeClr val="accent4"/>
                </a:solidFill>
              </a:rPr>
              <a:t>POLITICA INDUSTRIAL – </a:t>
            </a:r>
            <a:r>
              <a:rPr b="1" lang="en" sz="2200">
                <a:solidFill>
                  <a:schemeClr val="accent4"/>
                </a:solidFill>
              </a:rPr>
              <a:t>MARCO GENERAL</a:t>
            </a:r>
            <a:endParaRPr sz="42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1" name="Google Shape;1021;g25031f12bf2_0_2163"/>
          <p:cNvSpPr txBox="1"/>
          <p:nvPr>
            <p:ph idx="4294967295" type="body"/>
          </p:nvPr>
        </p:nvSpPr>
        <p:spPr>
          <a:xfrm>
            <a:off x="561094" y="1041619"/>
            <a:ext cx="7869600" cy="3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743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u="sng">
                <a:solidFill>
                  <a:srgbClr val="000000"/>
                </a:solidFill>
              </a:rPr>
              <a:t>    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Dos primeras Zonas Francas establecidas en 1923 por la Ley Nº 7.593 con el fin de desarrollar polos industriales en el interior del país. </a:t>
            </a:r>
            <a:endParaRPr sz="13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En el artículo 1º de la Ley Nº 19566 se detallan como objetivos: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“…promover las inversiones, diversificar la matriz produnacional, aumentar el valor agregado nacional, impulsar las actividades de alto contenido tecnológico e innovación, promover la descentralización de las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actividades económicas y el desarrollo regional, ”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Zonas Francas pueden ser explotadas por el Estado o particulares, debidamente autorizados. Las privadas son administradas por particulares y autorizadas por el gobierno, que las supervisa y controla a través del Área de Zonas Francas de la Dirección General de Comercio.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En las Zonas Francas puede desarrollarse cualquier tipo de actividad: comercial, industrial o de servicios.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actividades de los usuarios de Zonas Francas están exentas de todo tributo nacional, creado o a crearse.</a:t>
            </a:r>
            <a:endParaRPr sz="1100">
              <a:solidFill>
                <a:srgbClr val="000000"/>
              </a:solidFill>
            </a:endParaRPr>
          </a:p>
          <a:p>
            <a:pPr indent="-273050" lvl="0" marL="2921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vo"/>
              <a:buChar char="▪"/>
            </a:pPr>
            <a:r>
              <a:rPr lang="en" sz="1300">
                <a:solidFill>
                  <a:srgbClr val="000000"/>
                </a:solidFill>
              </a:rPr>
              <a:t>Las ventas desde el resto del país a las respectivas Zonas Francas se consideran exportaciones de Uruguay y las ventas desde las Zonas Francas al resto del territorio uruguayo se consideran importaciones, sujetas a los tributos aduaneros e impuestos nacionales correspondientes.</a:t>
            </a:r>
            <a:endParaRPr sz="1100"/>
          </a:p>
        </p:txBody>
      </p:sp>
      <p:sp>
        <p:nvSpPr>
          <p:cNvPr id="1022" name="Google Shape;1022;g25031f12bf2_0_2163"/>
          <p:cNvSpPr txBox="1"/>
          <p:nvPr/>
        </p:nvSpPr>
        <p:spPr>
          <a:xfrm>
            <a:off x="768881" y="655425"/>
            <a:ext cx="74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    ZONAS FRANCAS - Ley N° 15921 – 1981 modificada Ley 19566-2017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5031f12bf2_0_2170"/>
          <p:cNvSpPr txBox="1"/>
          <p:nvPr>
            <p:ph type="ctrTitle"/>
          </p:nvPr>
        </p:nvSpPr>
        <p:spPr>
          <a:xfrm>
            <a:off x="1187550" y="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700">
                <a:solidFill>
                  <a:schemeClr val="accent4"/>
                </a:solidFill>
              </a:rPr>
              <a:t>POLITICA INDUSTRIAL – </a:t>
            </a:r>
            <a:r>
              <a:rPr b="1" lang="en" sz="2300">
                <a:solidFill>
                  <a:schemeClr val="accent4"/>
                </a:solidFill>
              </a:rPr>
              <a:t>MARCO GENERAL</a:t>
            </a:r>
            <a:endParaRPr sz="43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8" name="Google Shape;1028;g25031f12bf2_0_2170"/>
          <p:cNvSpPr txBox="1"/>
          <p:nvPr/>
        </p:nvSpPr>
        <p:spPr>
          <a:xfrm>
            <a:off x="176650" y="581900"/>
            <a:ext cx="8759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ZONAS FRANCAS</a:t>
            </a:r>
            <a:endParaRPr b="0" i="0" sz="16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rPr>
              <a:t>Actualmente existen 12 Zonas Francas en Uruguay: Nueva Palmira (estatal), Fray Bentos (UPM), Libertad, Punta Pereira (Montes del Plata), Colonia, Colonia Suiza, Floridasur, Zonamerica, WTC Free Zone, Parque de las Ciencias , Aguada Park y Pblo Centenario UPM2. Dos de ellas fueron creadas con anterioridad a la Ley de Zonas Francas, en estrecha vinculación al puerto del departamento de Colonia (Nueva Palmira y Colonia).</a:t>
            </a:r>
            <a:endParaRPr b="0" i="0" sz="1200" u="none" cap="none" strike="noStrik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029" name="Google Shape;1029;g25031f12bf2_0_2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550" y="2105825"/>
            <a:ext cx="5703758" cy="280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5031f12bf2_0_2176"/>
          <p:cNvSpPr txBox="1"/>
          <p:nvPr>
            <p:ph type="ctrTitle"/>
          </p:nvPr>
        </p:nvSpPr>
        <p:spPr>
          <a:xfrm>
            <a:off x="1187550" y="82750"/>
            <a:ext cx="67689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POLÍTICA INDUSTRIAL – </a:t>
            </a:r>
            <a:r>
              <a:rPr lang="en" sz="2100"/>
              <a:t>EL PROCESO 2005 - 2015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35" name="Google Shape;1035;g25031f12bf2_0_2176"/>
          <p:cNvSpPr/>
          <p:nvPr/>
        </p:nvSpPr>
        <p:spPr>
          <a:xfrm>
            <a:off x="140250" y="887550"/>
            <a:ext cx="8863500" cy="4172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g25031f12bf2_0_2176"/>
          <p:cNvSpPr txBox="1"/>
          <p:nvPr>
            <p:ph idx="4294967295" type="body"/>
          </p:nvPr>
        </p:nvSpPr>
        <p:spPr>
          <a:xfrm>
            <a:off x="-31225" y="1287125"/>
            <a:ext cx="9035100" cy="28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74300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vo"/>
              <a:buChar char="▪"/>
            </a:pPr>
            <a:r>
              <a:rPr lang="en" sz="1600">
                <a:solidFill>
                  <a:schemeClr val="dk1"/>
                </a:solidFill>
              </a:rPr>
              <a:t>En 2011 (meta 2020) fue lanzado el Plan Sectorial Forestal Madera luego de un largo proceso de intercambio:</a:t>
            </a:r>
            <a:endParaRPr sz="1200">
              <a:solidFill>
                <a:schemeClr val="dk1"/>
              </a:solidFill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vo"/>
              <a:buChar char="○"/>
            </a:pPr>
            <a:r>
              <a:rPr lang="en" sz="1600">
                <a:solidFill>
                  <a:schemeClr val="dk1"/>
                </a:solidFill>
              </a:rPr>
              <a:t>Visión: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u="sng">
                <a:solidFill>
                  <a:schemeClr val="dk1"/>
                </a:solidFill>
              </a:rPr>
              <a:t>Ser la industria líder en la incorporación de tecnologías y procesos innovadores, que maximiza el uso de los recursos a través de una producción diversificada, contribuye al crecimiento económico y al desarrollo social descentralizado manteniendo la sustentabilidad ambiental.</a:t>
            </a:r>
            <a:endParaRPr sz="1200" u="sng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dk1"/>
                </a:solidFill>
              </a:rPr>
              <a:t>Objetivos: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EJE (1) DESARROLLO PRODUCTIVO SUSTENTABLE Y SOSTENIBLE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Objetivo 1. Fomentar las inversiones que promueven la producción de derivados de madera y profundicen la diversificación productiva.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Objetivo 2. Mejorar el clima de negocios manteniendo el marco de desarrollo sustentable.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Objetivo 3. Desarrollar proveedores de servicios de calidad (transporte y logística,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comunicaciones, energía, entre otros).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EJE 2: DESAROLLO HUMANO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Objetivo 4. Aumentar el personal ocupado en empleos calificados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37" name="Google Shape;1037;g25031f12bf2_0_2176"/>
          <p:cNvSpPr txBox="1"/>
          <p:nvPr/>
        </p:nvSpPr>
        <p:spPr>
          <a:xfrm>
            <a:off x="2026175" y="540425"/>
            <a:ext cx="509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CONSEJO SECTORIAL FORESTAL MADERA</a:t>
            </a:r>
            <a:endParaRPr b="0" i="0" sz="1500" u="none" cap="none" strike="noStrike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5031f12bf2_0_2183"/>
          <p:cNvSpPr txBox="1"/>
          <p:nvPr>
            <p:ph idx="4" type="subTitle"/>
          </p:nvPr>
        </p:nvSpPr>
        <p:spPr>
          <a:xfrm>
            <a:off x="2815925" y="3476650"/>
            <a:ext cx="3096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Puesta a punto y Lineamientos 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         estratégicos 2015-2016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500"/>
              <a:t>         Montevideo - julio 2015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043" name="Google Shape;1043;g25031f12bf2_0_2183"/>
          <p:cNvSpPr/>
          <p:nvPr/>
        </p:nvSpPr>
        <p:spPr>
          <a:xfrm>
            <a:off x="6316209" y="8"/>
            <a:ext cx="2827800" cy="128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g25031f12bf2_0_2183"/>
          <p:cNvSpPr/>
          <p:nvPr/>
        </p:nvSpPr>
        <p:spPr>
          <a:xfrm>
            <a:off x="12" y="8"/>
            <a:ext cx="1749900" cy="128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25031f12bf2_0_2183"/>
          <p:cNvSpPr/>
          <p:nvPr/>
        </p:nvSpPr>
        <p:spPr>
          <a:xfrm>
            <a:off x="672012" y="1281589"/>
            <a:ext cx="7800000" cy="1941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" sz="3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Consejo Sectorial  Forestal-Madera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" name="Google Shape;1050;g25031f12bf2_0_2190"/>
          <p:cNvGraphicFramePr/>
          <p:nvPr/>
        </p:nvGraphicFramePr>
        <p:xfrm>
          <a:off x="636381" y="6680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{1513F8B4-B886-47B2-A73E-8D7A2AABA2E2}</a:tableStyleId>
              </a:tblPr>
              <a:tblGrid>
                <a:gridCol w="3926375"/>
                <a:gridCol w="3927775"/>
              </a:tblGrid>
              <a:tr h="29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 Privado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Trabajadores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Cámaras: SPF, CIPROMA, ADIMAU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Sindicatos: SOIMA PIT-CNT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Conglomerado Tacuarembó-Rivera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Empresas Forestales y de la Industria de la Madera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Sector Público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85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MGAP: Ministerio de Ganadería, Agricultura y Pesca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MTOP: Ministerio de Transporte y Obras Públicas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MIEM: Ministerio de Industria, Energía y Minería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MTSS: Ministerio de Trabajo y Seguridad Social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400">
                <a:tc>
                  <a:txBody>
                    <a:bodyPr/>
                    <a:lstStyle/>
                    <a:p>
                      <a:pPr indent="0" lvl="0" marL="88900" marR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MVOT: Ministerio de Vivienda, Ordenamiento  Territorial </a:t>
                      </a:r>
                      <a:r>
                        <a:rPr lang="en" sz="1200" u="none" cap="none" strike="noStrike"/>
                        <a:t>MMA: 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 Ambiente  (DINAVI; DIN</a:t>
                      </a:r>
                      <a:r>
                        <a:rPr lang="en" sz="1200" u="none" cap="none" strike="noStrike"/>
                        <a:t>ACEA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DINOT)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49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9906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OPP: Oficina de Planeamiento y Presupuesto  Uruguay XXI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49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Instituciones Académicas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35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UTU: Universidad del Tabajo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UTEC: Universidad Tecnológica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72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FAGRO: Facultad de Agronomía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EUCD: Escuela de Diseño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FING: Facultad de Ingeniería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ORT: Universidad Privada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970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FARQ: Facultad de Arquitectura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Centros de Investigación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35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BA59"/>
                    </a:solidFill>
                  </a:tcPr>
                </a:tc>
                <a:tc hMerge="1"/>
              </a:tr>
              <a:tr h="28237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INIA: Instituto Nacional de Investigación Agropecuaria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LATU: Laboratorio Tecnológico del Uruguay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0825" marB="0" marR="0" marL="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1" name="Google Shape;1051;g25031f12bf2_0_2190"/>
          <p:cNvSpPr/>
          <p:nvPr/>
        </p:nvSpPr>
        <p:spPr>
          <a:xfrm>
            <a:off x="410789" y="5"/>
            <a:ext cx="8314200" cy="51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g25031f12bf2_0_2190"/>
          <p:cNvSpPr/>
          <p:nvPr/>
        </p:nvSpPr>
        <p:spPr>
          <a:xfrm>
            <a:off x="410789" y="-7"/>
            <a:ext cx="8314200" cy="515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g25031f12bf2_0_2190"/>
          <p:cNvSpPr/>
          <p:nvPr/>
        </p:nvSpPr>
        <p:spPr>
          <a:xfrm>
            <a:off x="412168" y="1334"/>
            <a:ext cx="8321040" cy="513874"/>
          </a:xfrm>
          <a:custGeom>
            <a:rect b="b" l="l" r="r" t="t"/>
            <a:pathLst>
              <a:path extrusionOk="0" h="582294" w="9144000">
                <a:moveTo>
                  <a:pt x="9144005" y="6095"/>
                </a:moveTo>
                <a:lnTo>
                  <a:pt x="9139433" y="0"/>
                </a:lnTo>
                <a:lnTo>
                  <a:pt x="0" y="0"/>
                </a:lnTo>
                <a:lnTo>
                  <a:pt x="0" y="6096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0" y="571500"/>
                </a:lnTo>
                <a:lnTo>
                  <a:pt x="0" y="582168"/>
                </a:lnTo>
                <a:lnTo>
                  <a:pt x="9139433" y="582168"/>
                </a:lnTo>
                <a:lnTo>
                  <a:pt x="9139433" y="577596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6095"/>
                </a:moveTo>
                <a:lnTo>
                  <a:pt x="9144005" y="0"/>
                </a:lnTo>
                <a:lnTo>
                  <a:pt x="9139433" y="0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9144005" y="6095"/>
                </a:lnTo>
                <a:lnTo>
                  <a:pt x="9139433" y="6095"/>
                </a:lnTo>
                <a:lnTo>
                  <a:pt x="9139433" y="571500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582168"/>
                </a:moveTo>
                <a:lnTo>
                  <a:pt x="9144005" y="571500"/>
                </a:lnTo>
                <a:lnTo>
                  <a:pt x="9139433" y="577596"/>
                </a:lnTo>
                <a:lnTo>
                  <a:pt x="9139433" y="582168"/>
                </a:lnTo>
                <a:lnTo>
                  <a:pt x="9144005" y="582168"/>
                </a:lnTo>
                <a:close/>
              </a:path>
            </a:pathLst>
          </a:custGeom>
          <a:solidFill>
            <a:srgbClr val="497E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g25031f12bf2_0_2190"/>
          <p:cNvSpPr txBox="1"/>
          <p:nvPr/>
        </p:nvSpPr>
        <p:spPr>
          <a:xfrm>
            <a:off x="3545609" y="46614"/>
            <a:ext cx="204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CSFM - Actores</a:t>
            </a:r>
            <a:endParaRPr b="0"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g25031f12bf2_0_2190"/>
          <p:cNvSpPr/>
          <p:nvPr/>
        </p:nvSpPr>
        <p:spPr>
          <a:xfrm>
            <a:off x="0" y="4628400"/>
            <a:ext cx="636300" cy="515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g25031f12bf2_0_2190"/>
          <p:cNvSpPr/>
          <p:nvPr/>
        </p:nvSpPr>
        <p:spPr>
          <a:xfrm>
            <a:off x="7721109" y="4500591"/>
            <a:ext cx="1422900" cy="64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5031f12bf2_0_2200"/>
          <p:cNvSpPr/>
          <p:nvPr/>
        </p:nvSpPr>
        <p:spPr>
          <a:xfrm>
            <a:off x="2" y="4500588"/>
            <a:ext cx="882600" cy="64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g25031f12bf2_0_2200"/>
          <p:cNvSpPr txBox="1"/>
          <p:nvPr/>
        </p:nvSpPr>
        <p:spPr>
          <a:xfrm>
            <a:off x="900771" y="591287"/>
            <a:ext cx="73371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Fase Industrial - MIEM: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Aumentar el consumo industrial de madera en rollo para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transformación  mecánica.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Avanzar en el proceso de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industrialización y agregado de valor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 madera local y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diversificación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productos: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736600" marR="12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	de	productos	de	</a:t>
            </a:r>
            <a:r>
              <a:rPr b="0" i="0" lang="en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segunda	transformación</a:t>
            </a: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(componentes	para	la  construcción y carpinterías) destinados al </a:t>
            </a:r>
            <a:r>
              <a:rPr b="0" i="0" lang="en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mercado externo: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 de canales de exportación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Asociaciones estratégicas entre actores de la 1era y 2da. transformación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2" marL="1092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en tecnologías de procesamiento de la madera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731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▪"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Capacitación técnica, empresarial y comercial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Promover el desarrollo de la industria de la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construcción en madera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 obra civil.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▪"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Transformación química de la madera: </a:t>
            </a:r>
            <a:r>
              <a:rPr b="0" i="0" lang="en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biorefinerías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g25031f12bf2_0_2200"/>
          <p:cNvSpPr/>
          <p:nvPr/>
        </p:nvSpPr>
        <p:spPr>
          <a:xfrm>
            <a:off x="410789" y="-44756"/>
            <a:ext cx="8314200" cy="510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g25031f12bf2_0_2200"/>
          <p:cNvSpPr/>
          <p:nvPr/>
        </p:nvSpPr>
        <p:spPr>
          <a:xfrm>
            <a:off x="410789" y="-44757"/>
            <a:ext cx="8314200" cy="515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g25031f12bf2_0_2200"/>
          <p:cNvSpPr/>
          <p:nvPr/>
        </p:nvSpPr>
        <p:spPr>
          <a:xfrm>
            <a:off x="412168" y="-43418"/>
            <a:ext cx="8321040" cy="513874"/>
          </a:xfrm>
          <a:custGeom>
            <a:rect b="b" l="l" r="r" t="t"/>
            <a:pathLst>
              <a:path extrusionOk="0" h="582294" w="9144000">
                <a:moveTo>
                  <a:pt x="9144005" y="6095"/>
                </a:moveTo>
                <a:lnTo>
                  <a:pt x="9139433" y="0"/>
                </a:lnTo>
                <a:lnTo>
                  <a:pt x="0" y="0"/>
                </a:lnTo>
                <a:lnTo>
                  <a:pt x="0" y="6096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0" y="571500"/>
                </a:lnTo>
                <a:lnTo>
                  <a:pt x="0" y="582168"/>
                </a:lnTo>
                <a:lnTo>
                  <a:pt x="9139433" y="582168"/>
                </a:lnTo>
                <a:lnTo>
                  <a:pt x="9139433" y="577596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6095"/>
                </a:moveTo>
                <a:lnTo>
                  <a:pt x="9144005" y="0"/>
                </a:lnTo>
                <a:lnTo>
                  <a:pt x="9139433" y="0"/>
                </a:lnTo>
                <a:lnTo>
                  <a:pt x="9144005" y="6095"/>
                </a:lnTo>
                <a:close/>
              </a:path>
              <a:path extrusionOk="0" h="582294" w="9144000">
                <a:moveTo>
                  <a:pt x="9144005" y="571500"/>
                </a:moveTo>
                <a:lnTo>
                  <a:pt x="9144005" y="6095"/>
                </a:lnTo>
                <a:lnTo>
                  <a:pt x="9139433" y="6095"/>
                </a:lnTo>
                <a:lnTo>
                  <a:pt x="9139433" y="571500"/>
                </a:lnTo>
                <a:lnTo>
                  <a:pt x="9144005" y="571500"/>
                </a:lnTo>
                <a:close/>
              </a:path>
              <a:path extrusionOk="0" h="582294" w="9144000">
                <a:moveTo>
                  <a:pt x="9144005" y="582168"/>
                </a:moveTo>
                <a:lnTo>
                  <a:pt x="9144005" y="571500"/>
                </a:lnTo>
                <a:lnTo>
                  <a:pt x="9139433" y="577596"/>
                </a:lnTo>
                <a:lnTo>
                  <a:pt x="9139433" y="582168"/>
                </a:lnTo>
                <a:lnTo>
                  <a:pt x="9144005" y="582168"/>
                </a:lnTo>
                <a:close/>
              </a:path>
            </a:pathLst>
          </a:custGeom>
          <a:solidFill>
            <a:srgbClr val="497E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g25031f12bf2_0_2200"/>
          <p:cNvSpPr txBox="1"/>
          <p:nvPr/>
        </p:nvSpPr>
        <p:spPr>
          <a:xfrm>
            <a:off x="1572724" y="1853"/>
            <a:ext cx="598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CSFM - Lineamientos estratégicos 2015-2020</a:t>
            </a:r>
            <a:endParaRPr b="0"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g25031f12bf2_0_2200"/>
          <p:cNvSpPr/>
          <p:nvPr/>
        </p:nvSpPr>
        <p:spPr>
          <a:xfrm>
            <a:off x="7721098" y="4500588"/>
            <a:ext cx="1422900" cy="642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25031f12bf2_0_221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073" name="Google Shape;1073;g25031f12bf2_0_2210"/>
          <p:cNvGrpSpPr/>
          <p:nvPr/>
        </p:nvGrpSpPr>
        <p:grpSpPr>
          <a:xfrm>
            <a:off x="103726" y="1023769"/>
            <a:ext cx="4527904" cy="3422510"/>
            <a:chOff x="0" y="2084"/>
            <a:chExt cx="5675488" cy="4265873"/>
          </a:xfrm>
        </p:grpSpPr>
        <p:sp>
          <p:nvSpPr>
            <p:cNvPr id="1074" name="Google Shape;1074;g25031f12bf2_0_221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5031f12bf2_0_221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 y del dominio de la propiedad. Bienes de propiedad nacional (del estado) o particular.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g25031f12bf2_0_221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5031f12bf2_0_221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Codigo Civil Libro Segundo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g25031f12bf2_0_221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5031f12bf2_0_221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BIENES, título IV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propietario de un predio enclavado y que no tiene salida a la calle o camino público, puede reclamar paso por los predios vecinos para la explotación del suyo, pagando el valor del terreno necesario y resarciendo todo otro perjuicio.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5031f12bf2_0_221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5031f12bf2_0_221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Codigo Civil Libro Segundo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g25031f12bf2_0_221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5031f12bf2_0_221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Convenio relativo a la seguridad y la salud en la agricultura. Medidas de prevención y protección. Seguridad de la maquinaria y ergonomía.Gestión Racional de productos químicos.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g25031f12bf2_0_221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5031f12bf2_0_221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CONVENIO OIT 184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g25031f12bf2_0_221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087" name="Google Shape;1087;g25031f12bf2_0_2210"/>
            <p:cNvSpPr/>
            <p:nvPr/>
          </p:nvSpPr>
          <p:spPr>
            <a:xfrm rot="5400000">
              <a:off x="3207232" y="-1120606"/>
              <a:ext cx="13041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25031f12bf2_0_221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CAZA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Prohibición de la caza, tenencia, comercialización e industrialización de todas las especies zoológicas silvestres y sus productos, existentes en el territorio nacional y la destrucción de sus refugios, madrigueras, nidos y sus hábitats en general. Informe técnico de la Dirección de Áreas Protegidas y Fauna de la Dirección General de Recursos Naturales Renovables, de animales de caza libre.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g25031f12bf2_0_221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5031f12bf2_0_221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164/996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g25031f12bf2_0_221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5031f12bf2_0_221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DE AGUAS. Ctrl. Aguas, Art.1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Tienen por objeto prevenir la contaminación ambiental mediante el control de la contaminación de aguas. Características que deberán mantener los cusros de aguas, parámetros y estándares.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5031f12bf2_0_221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5031f12bf2_0_221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253/979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g25031f12bf2_0_221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5031f12bf2_0_221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AGUAS SUBTERRÁNEAS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 técnica de construccion de pozos perforados para captación de agua subterranea.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g25031f12bf2_0_221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25031f12bf2_0_221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86/04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5031f12bf2_0_224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04" name="Google Shape;1104;g25031f12bf2_0_2240"/>
          <p:cNvGrpSpPr/>
          <p:nvPr/>
        </p:nvGrpSpPr>
        <p:grpSpPr>
          <a:xfrm>
            <a:off x="103726" y="1023769"/>
            <a:ext cx="4527973" cy="3422510"/>
            <a:chOff x="0" y="2084"/>
            <a:chExt cx="5675574" cy="4265873"/>
          </a:xfrm>
        </p:grpSpPr>
        <p:sp>
          <p:nvSpPr>
            <p:cNvPr id="1105" name="Google Shape;1105;g25031f12bf2_0_224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5031f12bf2_0_224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Declárase al Venado de campo (Ozotoceros bezoarticus) “Monumento Natural”, a cuyos efectos se dispondrán las medidas que permitirán su protección absoluta.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g25031f12bf2_0_224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5031f12bf2_0_224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12/985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25031f12bf2_0_224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5031f12bf2_0_224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ART.16.- (Corta del monte indígena).Art. 24, los interesados deberán presentarse ante la Dirección General de Recursos Naturales Renovables, acompañando un informe técnico con las razones que motivan la corta o cualquier operación proyectada y el plan de explotación a efectuar."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5031f12bf2_0_224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5031f12bf2_0_224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Nº 24/993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g25031f12bf2_0_224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5031f12bf2_0_224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Declara plaga nacional el jabalí (Sus scrofa) y autoriza su libre caza, transporte, y comercialización e industrialización en todo el territorio nacional;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g25031f12bf2_0_224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25031f12bf2_0_224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096/04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g25031f12bf2_0_224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18" name="Google Shape;1118;g25031f12bf2_0_2240"/>
            <p:cNvSpPr/>
            <p:nvPr/>
          </p:nvSpPr>
          <p:spPr>
            <a:xfrm rot="5400000">
              <a:off x="3207232" y="-1120606"/>
              <a:ext cx="13041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5031f12bf2_0_224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autorizó, por parte de un decreto del Poder Ejecutivo, la caza deportiva y transporte por el cazador habilitado de perdiz, paloma de alas manchadas, paloma grande de monte, pato cara blanca, pato maicero, pato picazo, liebre y ciervo axis.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25031f12bf2_0_224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25031f12bf2_0_224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104/000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25031f12bf2_0_224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25031f12bf2_0_2240"/>
            <p:cNvSpPr txBox="1"/>
            <p:nvPr/>
          </p:nvSpPr>
          <p:spPr>
            <a:xfrm>
              <a:off x="2043176" y="1638318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Obligatorio tener guía de tránsito para el transporte de monte indígena. Para esto tiene que estar habilitado a ser cortado el monte.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25031f12bf2_0_224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25031f12bf2_0_224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Decreto 330/993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g25031f12bf2_0_224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5031f12bf2_0_224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PRODUCTOS QUÍMICOS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Prohíbese en las zonas sometidas a la jurisdicción nacional, la introducción, la importación y la exportación de equipos o productos manufacturados que contengan, o, que requieran de las sustancias que figuran en los anexos "A" y "B" del Protocolo de Montreal, tanto sustancias puras como por sus mezclas, en los plazos y aplicaciones que se establecen a continuación: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g25031f12bf2_0_224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5031f12bf2_0_224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345/04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25031f12bf2_0_227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35" name="Google Shape;1135;g25031f12bf2_0_2270"/>
          <p:cNvGrpSpPr/>
          <p:nvPr/>
        </p:nvGrpSpPr>
        <p:grpSpPr>
          <a:xfrm>
            <a:off x="103726" y="1023769"/>
            <a:ext cx="4527973" cy="3422510"/>
            <a:chOff x="0" y="2084"/>
            <a:chExt cx="5675574" cy="4265873"/>
          </a:xfrm>
        </p:grpSpPr>
        <p:sp>
          <p:nvSpPr>
            <p:cNvPr id="1136" name="Google Shape;1136;g25031f12bf2_0_227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5031f12bf2_0_227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PRODUCTOS QUIMICOS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prohíbe la introducción, producción y utilización de las siguientes sust. Químicas: Aldrin; Clordano; Dialdrín; Endrín; Heptacloro; Hexaclorobenzeno; Mírex(dodecacloro); Toxafeno; DDT (1,1,1-tricloro-2,2-bis (4clorofenil etano)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g25031f12bf2_0_227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5031f12bf2_0_227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375/005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g25031f12bf2_0_227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5031f12bf2_0_227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Nómina oficial de la Dirección General de Recursos Naturales Renovables del Ministerio de Ganadería, Agricultura y Pesca de las especies de vertebrados de la fauna silvestre. Ver listado en el decreto.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5031f12bf2_0_227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5031f12bf2_0_227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514/001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g25031f12bf2_0_227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5031f12bf2_0_227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FLORA INDÍGENA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Declárase de Interés Nacional la preservación de las siguientes especies forestales, ver listado en decreto.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g25031f12bf2_0_227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5031f12bf2_0_227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784/986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g25031f12bf2_0_227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49" name="Google Shape;1149;g25031f12bf2_0_227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25031f12bf2_0_227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25031f12bf2_0_227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g25031f12bf2_0_227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 Capa de Ozono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g25031f12bf2_0_2270"/>
            <p:cNvSpPr/>
            <p:nvPr/>
          </p:nvSpPr>
          <p:spPr>
            <a:xfrm rot="5400000">
              <a:off x="3037582" y="325851"/>
              <a:ext cx="16434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25031f12bf2_0_2270"/>
            <p:cNvSpPr txBox="1"/>
            <p:nvPr/>
          </p:nvSpPr>
          <p:spPr>
            <a:xfrm>
              <a:off x="2043185" y="1446974"/>
              <a:ext cx="3578700" cy="137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 Partes incluidas en el anexo,  se asegurarán de que sus emisiones antropógenas agregadas, expresadas en dióxido de carbono equivalente, de los gases de efecto invernadero enumerados en el anexo A no excedan de las cantidades atribuidas a ellas, calculadas en función de los compromisos cuantificados de limitación y reducción de las emisiones consignados para ellas en el anexo B y de conformidad con lo dispuesto en el presente artículo.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5031f12bf2_0_227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5031f12bf2_0_227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 de Kyoto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g25031f12bf2_0_227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5031f12bf2_0_227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AMBIENTAL, Art. 1 y cap III.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General de Protección del Medio Ambiente.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Declárese de interés general la protección del medio ambiente, de la calidad del aire, del agua, del suelo y del paisaje; la conservación de la diversidad biológica y de la estructura de la costa. Así como también la prevención, eliminación, mitigación y la compensación de los impactos ambientales negativos.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g25031f12bf2_0_227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5031f12bf2_0_227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17.283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5031f12bf2_0_230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66" name="Google Shape;1166;g25031f12bf2_0_2300"/>
          <p:cNvGrpSpPr/>
          <p:nvPr/>
        </p:nvGrpSpPr>
        <p:grpSpPr>
          <a:xfrm>
            <a:off x="103726" y="1023769"/>
            <a:ext cx="4527973" cy="3455036"/>
            <a:chOff x="0" y="2084"/>
            <a:chExt cx="5675574" cy="4306414"/>
          </a:xfrm>
        </p:grpSpPr>
        <p:sp>
          <p:nvSpPr>
            <p:cNvPr id="1167" name="Google Shape;1167;g25031f12bf2_0_230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5031f12bf2_0_230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MANEJO DE PASTOREOS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44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Todos los establecimientos agropecuarios que se dediquen a la forestación, con ganado propio o en pastoreo,  deberán cumplir con los requisitos sanitarios que se establecen.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g25031f12bf2_0_230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5031f12bf2_0_230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Resolución N°115-2005 MGAP-DGSG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g25031f12bf2_0_230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5031f12bf2_0_230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CONTAMINACIÓN AMBIENTAL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Tratado de Asunción, el Protocolo de Ouro Preto, la Resolución No 38/95 del Grupo Mercado Común y la Recomendación No 01/01 del SGT No 6 "Medio Ambiente". Ver lista de acciones a cumplir.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5031f12bf2_0_230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25031f12bf2_0_230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MERCOSUR/CMC/DEC. No 2/01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g25031f12bf2_0_2300"/>
            <p:cNvSpPr/>
            <p:nvPr/>
          </p:nvSpPr>
          <p:spPr>
            <a:xfrm rot="5400000">
              <a:off x="3139445" y="1772448"/>
              <a:ext cx="14397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5031f12bf2_0_2300"/>
            <p:cNvSpPr txBox="1"/>
            <p:nvPr/>
          </p:nvSpPr>
          <p:spPr>
            <a:xfrm>
              <a:off x="2067688" y="2959034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FAUNA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81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Char char="•"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Inclúyese en la nómina de plagas de la agricultura a que refiere el Art. 7° del decreto de 9 de marzo de 1912, reglamentario de la ley N° 3.921, de 28 de octubre de 1911, a la cotorra común: (Myiopsitta monachus monachus).  Los propietarios, arrendatarios, tenedores o responsables a cualquier título, de las unidades de manejo que presenten focos en la Zona Definida de Control, deberán efectuar, a su costo, los tratamientos de control establecidos.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g25031f12bf2_0_230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5031f12bf2_0_230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29/08/02 – Marco reglamentario de la campaña de control de la cotorra (Myopsitta </a:t>
              </a:r>
              <a:r>
                <a:rPr b="0" i="0" lang="en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monachus monachus)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g25031f12bf2_0_230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180" name="Google Shape;1180;g25031f12bf2_0_230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5031f12bf2_0_230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IMPORTACIÓN MATERIAL GENÉTICO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regula la importación de semillas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g25031f12bf2_0_230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5031f12bf2_0_230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reglamentario Ley 16811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g25031f12bf2_0_2300"/>
            <p:cNvSpPr/>
            <p:nvPr/>
          </p:nvSpPr>
          <p:spPr>
            <a:xfrm rot="5400000">
              <a:off x="3275182" y="224059"/>
              <a:ext cx="11682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5031f12bf2_0_2300"/>
            <p:cNvSpPr txBox="1"/>
            <p:nvPr/>
          </p:nvSpPr>
          <p:spPr>
            <a:xfrm>
              <a:off x="2043185" y="1446975"/>
              <a:ext cx="3578700" cy="11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PATRIMONIO HISTORICO Y CULTURAL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definen los bienes de patrimonio histórico y cultural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5031f12bf2_0_230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5031f12bf2_0_230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14.040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g25031f12bf2_0_230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5031f12bf2_0_230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Condiciones para el trabajador realizar la tarea; manejo de productos químicos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g25031f12bf2_0_230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5031f12bf2_0_230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4ba2c00fb4_0_9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24ba2c00fb4_0_9"/>
          <p:cNvSpPr txBox="1"/>
          <p:nvPr/>
        </p:nvSpPr>
        <p:spPr>
          <a:xfrm>
            <a:off x="326250" y="1016650"/>
            <a:ext cx="85383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Principios Rectores Art. 5 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Planificación ambientalmente sustentable.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Conciliar el desarrollo económico, sustentabilidad ambiental y la equidad social.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Descentralización de la actividad de OT.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Participación Ciudadana.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Distribución equitativa de cargas y beneficios del proceso urbanizador.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Recuperación por la sociedad de los mayores valores inmobiliarios generados por el OT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5031f12bf2_0_2330"/>
          <p:cNvSpPr txBox="1"/>
          <p:nvPr>
            <p:ph type="title"/>
          </p:nvPr>
        </p:nvSpPr>
        <p:spPr>
          <a:xfrm>
            <a:off x="103717" y="207433"/>
            <a:ext cx="80412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700"/>
              <a:buFont typeface="Calibri"/>
              <a:buNone/>
            </a:pPr>
            <a:r>
              <a:rPr b="1" lang="en" sz="2700">
                <a:solidFill>
                  <a:srgbClr val="385623"/>
                </a:solidFill>
              </a:rPr>
              <a:t>DE CARACTER GENERAL </a:t>
            </a:r>
            <a:endParaRPr b="1" sz="2700">
              <a:solidFill>
                <a:srgbClr val="385623"/>
              </a:solidFill>
            </a:endParaRPr>
          </a:p>
        </p:txBody>
      </p:sp>
      <p:grpSp>
        <p:nvGrpSpPr>
          <p:cNvPr id="1197" name="Google Shape;1197;g25031f12bf2_0_2330"/>
          <p:cNvGrpSpPr/>
          <p:nvPr/>
        </p:nvGrpSpPr>
        <p:grpSpPr>
          <a:xfrm>
            <a:off x="1" y="1007507"/>
            <a:ext cx="4527973" cy="3455036"/>
            <a:chOff x="0" y="2084"/>
            <a:chExt cx="5675574" cy="4306414"/>
          </a:xfrm>
        </p:grpSpPr>
        <p:sp>
          <p:nvSpPr>
            <p:cNvPr id="1198" name="Google Shape;1198;g25031f12bf2_0_2330"/>
            <p:cNvSpPr/>
            <p:nvPr/>
          </p:nvSpPr>
          <p:spPr>
            <a:xfrm rot="5400000">
              <a:off x="3308788" y="-1108216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5031f12bf2_0_2330"/>
            <p:cNvSpPr txBox="1"/>
            <p:nvPr/>
          </p:nvSpPr>
          <p:spPr>
            <a:xfrm>
              <a:off x="2043176" y="211223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381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prevención de accidentes de trabajo.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g25031f12bf2_0_233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5031f12bf2_0_233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5.032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g25031f12bf2_0_2330"/>
            <p:cNvSpPr/>
            <p:nvPr/>
          </p:nvSpPr>
          <p:spPr>
            <a:xfrm rot="5400000">
              <a:off x="3308788" y="318879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5031f12bf2_0_2330"/>
            <p:cNvSpPr txBox="1"/>
            <p:nvPr/>
          </p:nvSpPr>
          <p:spPr>
            <a:xfrm>
              <a:off x="2043174" y="1638313"/>
              <a:ext cx="36324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Ley de Responsabilidad Penal Empresarial.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5031f12bf2_0_233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5031f12bf2_0_233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19.196</a:t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g25031f12bf2_0_2330"/>
            <p:cNvSpPr/>
            <p:nvPr/>
          </p:nvSpPr>
          <p:spPr>
            <a:xfrm rot="5400000">
              <a:off x="3139445" y="1772448"/>
              <a:ext cx="14397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25031f12bf2_0_2330"/>
            <p:cNvSpPr txBox="1"/>
            <p:nvPr/>
          </p:nvSpPr>
          <p:spPr>
            <a:xfrm>
              <a:off x="2067688" y="2959034"/>
              <a:ext cx="35787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Seguridad en actividades forestales.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g25031f12bf2_0_233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5031f12bf2_0_2330"/>
            <p:cNvSpPr txBox="1"/>
            <p:nvPr/>
          </p:nvSpPr>
          <p:spPr>
            <a:xfrm>
              <a:off x="67175" y="2959032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372/99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g25031f12bf2_0_2330"/>
          <p:cNvGrpSpPr/>
          <p:nvPr/>
        </p:nvGrpSpPr>
        <p:grpSpPr>
          <a:xfrm>
            <a:off x="4681369" y="1023769"/>
            <a:ext cx="4462712" cy="3422510"/>
            <a:chOff x="0" y="2084"/>
            <a:chExt cx="5675585" cy="4265873"/>
          </a:xfrm>
        </p:grpSpPr>
        <p:sp>
          <p:nvSpPr>
            <p:cNvPr id="1211" name="Google Shape;1211;g25031f12bf2_0_2330"/>
            <p:cNvSpPr/>
            <p:nvPr/>
          </p:nvSpPr>
          <p:spPr>
            <a:xfrm rot="5400000">
              <a:off x="3302332" y="-1215706"/>
              <a:ext cx="11139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5031f12bf2_0_2330"/>
            <p:cNvSpPr txBox="1"/>
            <p:nvPr/>
          </p:nvSpPr>
          <p:spPr>
            <a:xfrm>
              <a:off x="2043185" y="211231"/>
              <a:ext cx="3632400" cy="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Manipulación de agentes químicos durante el trabajo.</a:t>
              </a:r>
              <a:endPara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g25031f12bf2_0_2330"/>
            <p:cNvSpPr/>
            <p:nvPr/>
          </p:nvSpPr>
          <p:spPr>
            <a:xfrm>
              <a:off x="0" y="2084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25031f12bf2_0_2330"/>
            <p:cNvSpPr txBox="1"/>
            <p:nvPr/>
          </p:nvSpPr>
          <p:spPr>
            <a:xfrm>
              <a:off x="67175" y="6925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307/09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g25031f12bf2_0_2330"/>
            <p:cNvSpPr/>
            <p:nvPr/>
          </p:nvSpPr>
          <p:spPr>
            <a:xfrm rot="5400000">
              <a:off x="3275182" y="224059"/>
              <a:ext cx="11682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5031f12bf2_0_2330"/>
            <p:cNvSpPr txBox="1"/>
            <p:nvPr/>
          </p:nvSpPr>
          <p:spPr>
            <a:xfrm>
              <a:off x="2043185" y="1446975"/>
              <a:ext cx="3578700" cy="11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425" lIns="42875" spcFirstLastPara="1" rIns="42875" wrap="square" tIns="21425">
              <a:noAutofit/>
            </a:bodyPr>
            <a:lstStyle/>
            <a:p>
              <a:pPr indent="-8890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1" i="0" lang="en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Reglamenta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prevención y salud en el trabajo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5031f12bf2_0_2330"/>
            <p:cNvSpPr/>
            <p:nvPr/>
          </p:nvSpPr>
          <p:spPr>
            <a:xfrm>
              <a:off x="0" y="1446971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5031f12bf2_0_2330"/>
            <p:cNvSpPr txBox="1"/>
            <p:nvPr/>
          </p:nvSpPr>
          <p:spPr>
            <a:xfrm>
              <a:off x="67175" y="1514146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127/14 y 52/23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5031f12bf2_0_2330"/>
            <p:cNvSpPr/>
            <p:nvPr/>
          </p:nvSpPr>
          <p:spPr>
            <a:xfrm rot="5400000">
              <a:off x="3308788" y="1763765"/>
              <a:ext cx="1101000" cy="36324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5031f12bf2_0_2330"/>
            <p:cNvSpPr txBox="1"/>
            <p:nvPr/>
          </p:nvSpPr>
          <p:spPr>
            <a:xfrm>
              <a:off x="2043176" y="3083204"/>
              <a:ext cx="35787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50" lIns="25700" spcFirstLastPara="1" rIns="25700" wrap="square" tIns="12850">
              <a:noAutofit/>
            </a:bodyPr>
            <a:lstStyle/>
            <a:p>
              <a:pPr indent="-381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b="0" i="0" lang="en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Obligatoriedad de la Lista de Enfermedades Profesionales de la Organización Internacional del Trabajo</a:t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g25031f12bf2_0_2330"/>
            <p:cNvSpPr/>
            <p:nvPr/>
          </p:nvSpPr>
          <p:spPr>
            <a:xfrm>
              <a:off x="0" y="2891857"/>
              <a:ext cx="2043300" cy="1376100"/>
            </a:xfrm>
            <a:prstGeom prst="roundRect">
              <a:avLst>
                <a:gd fmla="val 16667" name="adj"/>
              </a:avLst>
            </a:prstGeom>
            <a:solidFill>
              <a:srgbClr val="548135"/>
            </a:solidFill>
            <a:ln cap="flat" cmpd="sng" w="127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5031f12bf2_0_2330"/>
            <p:cNvSpPr txBox="1"/>
            <p:nvPr/>
          </p:nvSpPr>
          <p:spPr>
            <a:xfrm>
              <a:off x="35460" y="2959079"/>
              <a:ext cx="19089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210/011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ba2c00fb4_0_15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ba2c00fb4_0_15"/>
          <p:cNvSpPr txBox="1"/>
          <p:nvPr/>
        </p:nvSpPr>
        <p:spPr>
          <a:xfrm>
            <a:off x="326250" y="1016650"/>
            <a:ext cx="8538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Herramientas para el OT 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nacional: Directrices Nacionales y Programas Nacionales.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regional: Estrategias Regionales.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En el ámbito departamental: Directrices Departamentales, Ordenanzas Departamentales, Planes Locales.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Planes Interdepartamentales.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• Instrumentos especiales.</a:t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4ba2c00fb4_0_25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4ba2c00fb4_0_25"/>
          <p:cNvSpPr txBox="1"/>
          <p:nvPr/>
        </p:nvSpPr>
        <p:spPr>
          <a:xfrm>
            <a:off x="250125" y="1098300"/>
            <a:ext cx="85818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“Las directrices departamentales establecen criterios para el ordenamiento estructural del territorio departamental. A través de ellas se determinan las principales decisiones sobre el proceso de ocupación, desarrollo y uso del suelo. 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La elaboración y aprobación de estas directrices es de competencia exclusiva del Gobierno Departamental. Este cuenta con el apoyo técnico y financiero de la DINOT en el proceso de elaboración”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24ba2c00fb4_0_25"/>
          <p:cNvSpPr txBox="1"/>
          <p:nvPr/>
        </p:nvSpPr>
        <p:spPr>
          <a:xfrm>
            <a:off x="250125" y="4230650"/>
            <a:ext cx="819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 u="sng">
                <a:hlinkClick r:id="rId3"/>
              </a:rPr>
              <a:t>INOT (mvot.gub.uy)INOT (mvot.gub.uy)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24ba2c00fb4_0_25"/>
          <p:cNvSpPr txBox="1"/>
          <p:nvPr/>
        </p:nvSpPr>
        <p:spPr>
          <a:xfrm>
            <a:off x="250125" y="3192275"/>
            <a:ext cx="8147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" sz="1550" u="none" cap="none" strike="noStrike">
                <a:solidFill>
                  <a:srgbClr val="6E6E6E"/>
                </a:solidFill>
                <a:latin typeface="Arial"/>
                <a:ea typeface="Arial"/>
                <a:cs typeface="Arial"/>
                <a:sym typeface="Arial"/>
              </a:rPr>
              <a:t>Art. 16. Ley 18.308. “Tienen como objeto fundamental planificar el desarrollo integrado y ambientalmente sostenible del territorio departamental, mediante el ordenamiento del suelo y la previsión de los procesos de transformación del mismo”.</a:t>
            </a:r>
            <a:endParaRPr b="0" i="0" sz="1550" u="none" cap="none" strike="noStrike">
              <a:solidFill>
                <a:srgbClr val="6E6E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02f4a552dc_2_0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Ordenamiento territorial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02f4a552dc_2_0"/>
          <p:cNvSpPr txBox="1"/>
          <p:nvPr/>
        </p:nvSpPr>
        <p:spPr>
          <a:xfrm>
            <a:off x="250125" y="1098300"/>
            <a:ext cx="85818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850">
                <a:solidFill>
                  <a:srgbClr val="6E6E6E"/>
                </a:solidFill>
              </a:rPr>
              <a:t>Categorización de uso del suelo:</a:t>
            </a:r>
            <a:endParaRPr sz="1850">
              <a:solidFill>
                <a:srgbClr val="6E6E6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" sz="1550">
                <a:solidFill>
                  <a:srgbClr val="6E6E6E"/>
                </a:solidFill>
              </a:rPr>
              <a:t>Suelo rural</a:t>
            </a:r>
            <a:r>
              <a:rPr lang="en" sz="1550">
                <a:solidFill>
                  <a:srgbClr val="6E6E6E"/>
                </a:solidFill>
              </a:rPr>
              <a:t>: puede ser natural o productivo.</a:t>
            </a:r>
            <a:endParaRPr sz="1550">
              <a:solidFill>
                <a:srgbClr val="6E6E6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" sz="1550">
                <a:solidFill>
                  <a:srgbClr val="6E6E6E"/>
                </a:solidFill>
              </a:rPr>
              <a:t>Suelo urbano</a:t>
            </a:r>
            <a:endParaRPr b="1" sz="1550">
              <a:solidFill>
                <a:srgbClr val="6E6E6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" sz="1550">
                <a:solidFill>
                  <a:srgbClr val="6E6E6E"/>
                </a:solidFill>
              </a:rPr>
              <a:t>Suelo suburbano</a:t>
            </a:r>
            <a:r>
              <a:rPr lang="en" sz="1550">
                <a:solidFill>
                  <a:srgbClr val="6E6E6E"/>
                </a:solidFill>
              </a:rPr>
              <a:t>             actividades múltiples (áreas definidas como industriales por ejemplo) </a:t>
            </a:r>
            <a:endParaRPr sz="1550">
              <a:solidFill>
                <a:srgbClr val="6E6E6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" sz="1550">
                <a:solidFill>
                  <a:srgbClr val="6E6E6E"/>
                </a:solidFill>
              </a:rPr>
              <a:t>                                         Residenciales</a:t>
            </a:r>
            <a:endParaRPr sz="1550">
              <a:solidFill>
                <a:srgbClr val="6E6E6E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lang="en" sz="1550">
                <a:solidFill>
                  <a:srgbClr val="6E6E6E"/>
                </a:solidFill>
              </a:rPr>
              <a:t>Suelos potencialmente transformables</a:t>
            </a:r>
            <a:r>
              <a:rPr lang="en" sz="1550">
                <a:solidFill>
                  <a:srgbClr val="6E6E6E"/>
                </a:solidFill>
              </a:rPr>
              <a:t>: cambio de uso de suelo definido en el </a:t>
            </a:r>
            <a:r>
              <a:rPr lang="en" sz="1550">
                <a:solidFill>
                  <a:srgbClr val="6E6E6E"/>
                </a:solidFill>
              </a:rPr>
              <a:t>artículo</a:t>
            </a:r>
            <a:r>
              <a:rPr lang="en" sz="1550">
                <a:solidFill>
                  <a:srgbClr val="6E6E6E"/>
                </a:solidFill>
              </a:rPr>
              <a:t> 34 de la Ley 18.308, Programa de Actuación Integrada (PAI)</a:t>
            </a:r>
            <a:endParaRPr sz="1550">
              <a:solidFill>
                <a:srgbClr val="6E6E6E"/>
              </a:solidFill>
            </a:endParaRPr>
          </a:p>
        </p:txBody>
      </p:sp>
      <p:sp>
        <p:nvSpPr>
          <p:cNvPr id="511" name="Google Shape;511;g202f4a552dc_2_0"/>
          <p:cNvSpPr/>
          <p:nvPr/>
        </p:nvSpPr>
        <p:spPr>
          <a:xfrm>
            <a:off x="2028475" y="1988400"/>
            <a:ext cx="4179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202f4a552dc_2_0"/>
          <p:cNvSpPr/>
          <p:nvPr/>
        </p:nvSpPr>
        <p:spPr>
          <a:xfrm>
            <a:off x="2028475" y="2277600"/>
            <a:ext cx="4179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ba2c00fb4_0_39"/>
          <p:cNvSpPr txBox="1"/>
          <p:nvPr/>
        </p:nvSpPr>
        <p:spPr>
          <a:xfrm>
            <a:off x="1089602" y="161050"/>
            <a:ext cx="6093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45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24ba2c00fb4_0_39"/>
          <p:cNvSpPr txBox="1"/>
          <p:nvPr/>
        </p:nvSpPr>
        <p:spPr>
          <a:xfrm>
            <a:off x="89775" y="810150"/>
            <a:ext cx="8538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Cerro Largo. Decreto 061/015</a:t>
            </a:r>
            <a:endParaRPr b="1" i="0" sz="2000" u="none" cap="none" strike="noStrike">
              <a:solidFill>
                <a:srgbClr val="BB78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9" name="Google Shape;519;g24ba2c00fb4_0_39"/>
          <p:cNvGraphicFramePr/>
          <p:nvPr/>
        </p:nvGraphicFramePr>
        <p:xfrm>
          <a:off x="133275" y="122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{2A543ECB-FF1E-4146-AE69-C9CCF180EECC}</a:tableStyleId>
              </a:tblPr>
              <a:tblGrid>
                <a:gridCol w="8774775"/>
              </a:tblGrid>
              <a:tr h="3759025">
                <a:tc>
                  <a:txBody>
                    <a:bodyPr/>
                    <a:lstStyle/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Está prohibido realizar todo tipo de forestación con destino a la producción maderera, en la zona de Centurión y Sierra de Ríos</a:t>
                      </a:r>
                      <a:r>
                        <a:rPr lang="en" sz="1400" u="none" cap="none" strike="noStrike"/>
                        <a:t>, zona declarada como de Reserva Departamental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Prohibido realizar todo tipo de forestación</a:t>
                      </a:r>
                      <a:r>
                        <a:rPr lang="en" sz="1400" u="none" cap="none" strike="noStrike"/>
                        <a:t> en áreas definidas como Suelo Rural Natural en todas sus subcategorías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Los montes destinados exclusivamente a abrigo y sombra, en predios cuyo uso principal no sea forestal, podrán realizarse hasta en un ocho por ciento (8%) del área de cada padrón</a:t>
                      </a:r>
                      <a:endParaRPr b="1"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Está prohibido forestar a una distancia menor de 2.000 metros de Suelos Urbanos, Suelos Suburbanos Residenciales y Suburbanos de Servicios Turísticos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Distancia mínima de 12 metros libre de árboles en predios linderos a rutas nacionales, caminos y líneas de ferrocarril, además de una franja de seguridad mínima de 8 metros, en el bosque, libre de arbustos y con poda de ramas bajas.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Faja perimetral libre de árboles, de 20 metros como mínimo entre bosque nativo y área forestada, más una faja cortafuegos con vegetación controlada, de 20 metros de ancho como mínimo.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b="1" lang="en" sz="1400" u="none" cap="none" strike="noStrike"/>
                        <a:t>No se podrá forestar o reforestar a menos de 20 metros de los cursos de agua naturales</a:t>
                      </a: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No situarse </a:t>
                      </a:r>
                      <a:r>
                        <a:rPr b="1" lang="en" sz="1400" u="none" cap="none" strike="noStrike"/>
                        <a:t>a menos de 200 metros de aerogeneradores</a:t>
                      </a:r>
                      <a:r>
                        <a:rPr lang="en" sz="1400" u="none" cap="none" strike="noStrike"/>
                        <a:t> que ya se encuentren funcionando en el momento de la plantación. </a:t>
                      </a:r>
                      <a:endParaRPr sz="1400" u="none" cap="none" strike="noStrike"/>
                    </a:p>
                    <a:p>
                      <a:pPr indent="-3175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" sz="1400" u="none" cap="none" strike="noStrike"/>
                        <a:t>Se establece una zona de amortiguación de 2.000 metros exenta de forestación, de áreas establecidas como Suburbano de Servicios Turístico a partir de los límites que definen su uso.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ba2c00fb4_0_48"/>
          <p:cNvSpPr txBox="1"/>
          <p:nvPr/>
        </p:nvSpPr>
        <p:spPr>
          <a:xfrm>
            <a:off x="1176600" y="89325"/>
            <a:ext cx="60939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F4E"/>
              </a:buClr>
              <a:buSzPts val="2800"/>
              <a:buFont typeface="Palanquin Dark"/>
              <a:buNone/>
            </a:pPr>
            <a:r>
              <a:rPr b="0" i="0" lang="en" sz="2000" u="none" cap="none" strike="noStrike">
                <a:solidFill>
                  <a:srgbClr val="3C3F4E"/>
                </a:solidFill>
                <a:latin typeface="Anton"/>
                <a:ea typeface="Anton"/>
                <a:cs typeface="Anton"/>
                <a:sym typeface="Anton"/>
              </a:rPr>
              <a:t>Algunos ejemplos: </a:t>
            </a:r>
            <a:r>
              <a:rPr b="1" i="0" lang="en" sz="2000" u="none" cap="none" strike="noStrike">
                <a:solidFill>
                  <a:srgbClr val="BB7813"/>
                </a:solidFill>
                <a:latin typeface="Arial"/>
                <a:ea typeface="Arial"/>
                <a:cs typeface="Arial"/>
                <a:sym typeface="Arial"/>
              </a:rPr>
              <a:t>Río Negro. Decreto 293/014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4ba2c00fb4_0_48"/>
          <p:cNvSpPr txBox="1"/>
          <p:nvPr/>
        </p:nvSpPr>
        <p:spPr>
          <a:xfrm>
            <a:off x="78900" y="560025"/>
            <a:ext cx="89490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Plantaciones Forestales.</a:t>
            </a: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“Áreas de Uso Preferente Forestal”: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a) Las ya ocupadas por bosque,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b) Los suelos definidos como de prioridad forestal por la Ley Forestal 15939 y sus decretos reglamentarios,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c) Todo proyecto Forestal que no incluya más de un 15% de suelos con índices de productividad CONEAT &gt; 118,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d) Hasta un 8 % del área de toda unidad productiva con destino a sombra, abrigo u otro fin asociado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Distancias mínimas para la localización de Actividad Forestal.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 mínima de 500 m del límite del área urbanizada o de la extensión prevista para el crecimiento de la ciudad, o de las categorías de suelo definidas como suelo urbano consolidado y no consolidado y suelo sub urbano de prioridad residencial.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Distancia mínima de 100m a la vivienda aislada más cercana, escuelas, agro-industrias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-12 m cortafuegos, más 8 metros limpios dentro de la plantación, límite del lado Sur mínimo 25 m. 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-Distancias mínimas a Rutas nacionales, caminos vecinales y vías férreas de 12 m, más 8 m limpios dentro de la plantación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-Distancias a los tendidos eléctricos: Alta 500 Kv: 80 m, Alta 110 y 150 Kv: 60 m, Alta 30 y 60 Kv: 30 m, Media 6 y 15: 10 m.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Distancia mínima de las plantaciones a monte nativo 30m, recursos hídricos permanentes 20m, recursos hídricos intermitentes 5 m.</a:t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-Zona de amortiguación de 30 m en zonas de interés arqueológico. </a:t>
            </a:r>
            <a:endParaRPr b="0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E2EEF7"/>
      </a:lt1>
      <a:dk2>
        <a:srgbClr val="C3D6E2"/>
      </a:dk2>
      <a:lt2>
        <a:srgbClr val="70B8F0"/>
      </a:lt2>
      <a:accent1>
        <a:srgbClr val="51A2E2"/>
      </a:accent1>
      <a:accent2>
        <a:srgbClr val="B35B30"/>
      </a:accent2>
      <a:accent3>
        <a:srgbClr val="96411A"/>
      </a:accent3>
      <a:accent4>
        <a:srgbClr val="3A352F"/>
      </a:accent4>
      <a:accent5>
        <a:srgbClr val="2E2B25"/>
      </a:accent5>
      <a:accent6>
        <a:srgbClr val="2F241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ederal Law Enforcement Training Center Infographics by Slidesgo">
  <a:themeElements>
    <a:clrScheme name="Simple Light">
      <a:dk1>
        <a:srgbClr val="000000"/>
      </a:dk1>
      <a:lt1>
        <a:srgbClr val="FFFFFF"/>
      </a:lt1>
      <a:dk2>
        <a:srgbClr val="FFF7EA"/>
      </a:dk2>
      <a:lt2>
        <a:srgbClr val="EEEEEE"/>
      </a:lt2>
      <a:accent1>
        <a:srgbClr val="EAD2C3"/>
      </a:accent1>
      <a:accent2>
        <a:srgbClr val="0D4A80"/>
      </a:accent2>
      <a:accent3>
        <a:srgbClr val="BF7C63"/>
      </a:accent3>
      <a:accent4>
        <a:srgbClr val="C2CBE6"/>
      </a:accent4>
      <a:accent5>
        <a:srgbClr val="D9AE5F"/>
      </a:accent5>
      <a:accent6>
        <a:srgbClr val="67000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Fernanda Romero</dc:creator>
</cp:coreProperties>
</file>