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26.png" ContentType="image/png"/>
  <Override PartName="/ppt/media/image25.png" ContentType="image/png"/>
  <Override PartName="/ppt/media/image24.png" ContentType="image/png"/>
  <Override PartName="/ppt/media/image5.png" ContentType="image/png"/>
  <Override PartName="/ppt/media/image28.png" ContentType="image/png"/>
  <Override PartName="/ppt/media/image27.png" ContentType="image/png"/>
  <Override PartName="/ppt/media/image4.png" ContentType="image/png"/>
  <Override PartName="/ppt/media/image29.png" ContentType="image/png"/>
  <Override PartName="/ppt/media/image6.png" ContentType="image/png"/>
  <Override PartName="/ppt/media/image31.png" ContentType="image/png"/>
  <Override PartName="/ppt/media/image11.png" ContentType="image/png"/>
  <Override PartName="/ppt/media/image7.png" ContentType="image/png"/>
  <Override PartName="/ppt/media/image32.png" ContentType="image/png"/>
  <Override PartName="/ppt/media/image12.png" ContentType="image/png"/>
  <Override PartName="/ppt/media/image8.png" ContentType="image/png"/>
  <Override PartName="/ppt/media/image13.png" ContentType="image/png"/>
  <Override PartName="/ppt/media/image9.png" ContentType="image/png"/>
  <Override PartName="/ppt/media/image30.png" ContentType="image/png"/>
  <Override PartName="/ppt/media/image3.jpeg" ContentType="image/jpeg"/>
  <Override PartName="/ppt/media/image15.png" ContentType="image/png"/>
  <Override PartName="/ppt/media/image1.jpeg" ContentType="image/jpeg"/>
  <Override PartName="/ppt/media/image10.png" ContentType="image/png"/>
  <Override PartName="/ppt/media/image14.png" ContentType="image/png"/>
  <Override PartName="/ppt/media/image16.png" ContentType="image/png"/>
  <Override PartName="/ppt/media/image17.png" ContentType="image/png"/>
  <Override PartName="/ppt/media/image18.png" ContentType="image/png"/>
  <Override PartName="/ppt/media/image20.png" ContentType="image/png"/>
  <Override PartName="/ppt/media/image2.jpeg" ContentType="image/jpeg"/>
  <Override PartName="/ppt/media/image19.png" ContentType="image/png"/>
  <Override PartName="/ppt/media/image21.png" ContentType="image/png"/>
  <Override PartName="/ppt/media/image22.png" ContentType="image/png"/>
  <Override PartName="/ppt/media/image23.png" ContentType="image/png"/>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presProps.xml" ContentType="application/vnd.openxmlformats-officedocument.presentationml.presPro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25" name="PlaceHolder 2"/>
          <p:cNvSpPr>
            <a:spLocks noGrp="1"/>
          </p:cNvSpPr>
          <p:nvPr>
            <p:ph/>
          </p:nvPr>
        </p:nvSpPr>
        <p:spPr>
          <a:xfrm>
            <a:off x="457200" y="1203480"/>
            <a:ext cx="822888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26" name="PlaceHolder 3"/>
          <p:cNvSpPr>
            <a:spLocks noGrp="1"/>
          </p:cNvSpPr>
          <p:nvPr>
            <p:ph/>
          </p:nvPr>
        </p:nvSpPr>
        <p:spPr>
          <a:xfrm>
            <a:off x="457200" y="2761200"/>
            <a:ext cx="822888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28"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29"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30"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31" name="PlaceHolder 5"/>
          <p:cNvSpPr>
            <a:spLocks noGrp="1"/>
          </p:cNvSpPr>
          <p:nvPr>
            <p:ph/>
          </p:nvPr>
        </p:nvSpPr>
        <p:spPr>
          <a:xfrm>
            <a:off x="4673880" y="276120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33" name="PlaceHolder 2"/>
          <p:cNvSpPr>
            <a:spLocks noGrp="1"/>
          </p:cNvSpPr>
          <p:nvPr>
            <p:ph/>
          </p:nvPr>
        </p:nvSpPr>
        <p:spPr>
          <a:xfrm>
            <a:off x="457200" y="120348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34" name="PlaceHolder 3"/>
          <p:cNvSpPr>
            <a:spLocks noGrp="1"/>
          </p:cNvSpPr>
          <p:nvPr>
            <p:ph/>
          </p:nvPr>
        </p:nvSpPr>
        <p:spPr>
          <a:xfrm>
            <a:off x="3239640" y="120348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35" name="PlaceHolder 4"/>
          <p:cNvSpPr>
            <a:spLocks noGrp="1"/>
          </p:cNvSpPr>
          <p:nvPr>
            <p:ph/>
          </p:nvPr>
        </p:nvSpPr>
        <p:spPr>
          <a:xfrm>
            <a:off x="6022080" y="120348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36" name="PlaceHolder 5"/>
          <p:cNvSpPr>
            <a:spLocks noGrp="1"/>
          </p:cNvSpPr>
          <p:nvPr>
            <p:ph/>
          </p:nvPr>
        </p:nvSpPr>
        <p:spPr>
          <a:xfrm>
            <a:off x="457200" y="276120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37" name="PlaceHolder 6"/>
          <p:cNvSpPr>
            <a:spLocks noGrp="1"/>
          </p:cNvSpPr>
          <p:nvPr>
            <p:ph/>
          </p:nvPr>
        </p:nvSpPr>
        <p:spPr>
          <a:xfrm>
            <a:off x="3239640" y="276120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38" name="PlaceHolder 7"/>
          <p:cNvSpPr>
            <a:spLocks noGrp="1"/>
          </p:cNvSpPr>
          <p:nvPr>
            <p:ph/>
          </p:nvPr>
        </p:nvSpPr>
        <p:spPr>
          <a:xfrm>
            <a:off x="6022080" y="276120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43" name="PlaceHolder 2"/>
          <p:cNvSpPr>
            <a:spLocks noGrp="1"/>
          </p:cNvSpPr>
          <p:nvPr>
            <p:ph type="subTitle"/>
          </p:nvPr>
        </p:nvSpPr>
        <p:spPr>
          <a:xfrm>
            <a:off x="457200" y="1203480"/>
            <a:ext cx="8228880" cy="2982600"/>
          </a:xfrm>
          <a:prstGeom prst="rect">
            <a:avLst/>
          </a:prstGeom>
          <a:noFill/>
          <a:ln w="0">
            <a:noFill/>
          </a:ln>
        </p:spPr>
        <p:txBody>
          <a:bodyPr lIns="0" rIns="0" tIns="0" bIns="0" anchor="ctr">
            <a:noAutofit/>
          </a:bodyPr>
          <a:p>
            <a:pPr algn="ctr">
              <a:buNone/>
            </a:pPr>
            <a:endParaRPr b="0" lang="es-UY"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45" name="PlaceHolder 2"/>
          <p:cNvSpPr>
            <a:spLocks noGrp="1"/>
          </p:cNvSpPr>
          <p:nvPr>
            <p:ph/>
          </p:nvPr>
        </p:nvSpPr>
        <p:spPr>
          <a:xfrm>
            <a:off x="457200" y="1203480"/>
            <a:ext cx="8228880" cy="298260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47"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48"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8880" cy="3979440"/>
          </a:xfrm>
          <a:prstGeom prst="rect">
            <a:avLst/>
          </a:prstGeom>
          <a:noFill/>
          <a:ln w="0">
            <a:noFill/>
          </a:ln>
        </p:spPr>
        <p:txBody>
          <a:bodyPr lIns="0" rIns="0" tIns="0" bIns="0" anchor="ctr">
            <a:noAutofit/>
          </a:bodyPr>
          <a:p>
            <a:pPr algn="ctr">
              <a:buNone/>
            </a:pPr>
            <a:endParaRPr b="0" lang="es-UY"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52"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53"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54"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4" name="PlaceHolder 2"/>
          <p:cNvSpPr>
            <a:spLocks noGrp="1"/>
          </p:cNvSpPr>
          <p:nvPr>
            <p:ph type="subTitle"/>
          </p:nvPr>
        </p:nvSpPr>
        <p:spPr>
          <a:xfrm>
            <a:off x="457200" y="1203480"/>
            <a:ext cx="8228880" cy="2982600"/>
          </a:xfrm>
          <a:prstGeom prst="rect">
            <a:avLst/>
          </a:prstGeom>
          <a:noFill/>
          <a:ln w="0">
            <a:noFill/>
          </a:ln>
        </p:spPr>
        <p:txBody>
          <a:bodyPr lIns="0" rIns="0" tIns="0" bIns="0" anchor="ctr">
            <a:noAutofit/>
          </a:bodyPr>
          <a:p>
            <a:pPr algn="ctr">
              <a:buNone/>
            </a:pPr>
            <a:endParaRPr b="0" lang="es-UY"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56"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57"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58" name="PlaceHolder 4"/>
          <p:cNvSpPr>
            <a:spLocks noGrp="1"/>
          </p:cNvSpPr>
          <p:nvPr>
            <p:ph/>
          </p:nvPr>
        </p:nvSpPr>
        <p:spPr>
          <a:xfrm>
            <a:off x="4673880" y="276120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60"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61"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62" name="PlaceHolder 4"/>
          <p:cNvSpPr>
            <a:spLocks noGrp="1"/>
          </p:cNvSpPr>
          <p:nvPr>
            <p:ph/>
          </p:nvPr>
        </p:nvSpPr>
        <p:spPr>
          <a:xfrm>
            <a:off x="457200" y="2761200"/>
            <a:ext cx="822888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64" name="PlaceHolder 2"/>
          <p:cNvSpPr>
            <a:spLocks noGrp="1"/>
          </p:cNvSpPr>
          <p:nvPr>
            <p:ph/>
          </p:nvPr>
        </p:nvSpPr>
        <p:spPr>
          <a:xfrm>
            <a:off x="457200" y="1203480"/>
            <a:ext cx="822888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65" name="PlaceHolder 3"/>
          <p:cNvSpPr>
            <a:spLocks noGrp="1"/>
          </p:cNvSpPr>
          <p:nvPr>
            <p:ph/>
          </p:nvPr>
        </p:nvSpPr>
        <p:spPr>
          <a:xfrm>
            <a:off x="457200" y="2761200"/>
            <a:ext cx="822888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67"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68"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69"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70" name="PlaceHolder 5"/>
          <p:cNvSpPr>
            <a:spLocks noGrp="1"/>
          </p:cNvSpPr>
          <p:nvPr>
            <p:ph/>
          </p:nvPr>
        </p:nvSpPr>
        <p:spPr>
          <a:xfrm>
            <a:off x="4673880" y="276120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72" name="PlaceHolder 2"/>
          <p:cNvSpPr>
            <a:spLocks noGrp="1"/>
          </p:cNvSpPr>
          <p:nvPr>
            <p:ph/>
          </p:nvPr>
        </p:nvSpPr>
        <p:spPr>
          <a:xfrm>
            <a:off x="457200" y="120348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73" name="PlaceHolder 3"/>
          <p:cNvSpPr>
            <a:spLocks noGrp="1"/>
          </p:cNvSpPr>
          <p:nvPr>
            <p:ph/>
          </p:nvPr>
        </p:nvSpPr>
        <p:spPr>
          <a:xfrm>
            <a:off x="3239640" y="120348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74" name="PlaceHolder 4"/>
          <p:cNvSpPr>
            <a:spLocks noGrp="1"/>
          </p:cNvSpPr>
          <p:nvPr>
            <p:ph/>
          </p:nvPr>
        </p:nvSpPr>
        <p:spPr>
          <a:xfrm>
            <a:off x="6022080" y="120348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75" name="PlaceHolder 5"/>
          <p:cNvSpPr>
            <a:spLocks noGrp="1"/>
          </p:cNvSpPr>
          <p:nvPr>
            <p:ph/>
          </p:nvPr>
        </p:nvSpPr>
        <p:spPr>
          <a:xfrm>
            <a:off x="457200" y="276120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76" name="PlaceHolder 6"/>
          <p:cNvSpPr>
            <a:spLocks noGrp="1"/>
          </p:cNvSpPr>
          <p:nvPr>
            <p:ph/>
          </p:nvPr>
        </p:nvSpPr>
        <p:spPr>
          <a:xfrm>
            <a:off x="3239640" y="276120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77" name="PlaceHolder 7"/>
          <p:cNvSpPr>
            <a:spLocks noGrp="1"/>
          </p:cNvSpPr>
          <p:nvPr>
            <p:ph/>
          </p:nvPr>
        </p:nvSpPr>
        <p:spPr>
          <a:xfrm>
            <a:off x="6022080" y="2761200"/>
            <a:ext cx="264960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6" name="PlaceHolder 2"/>
          <p:cNvSpPr>
            <a:spLocks noGrp="1"/>
          </p:cNvSpPr>
          <p:nvPr>
            <p:ph/>
          </p:nvPr>
        </p:nvSpPr>
        <p:spPr>
          <a:xfrm>
            <a:off x="457200" y="1203480"/>
            <a:ext cx="8228880" cy="298260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8"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9"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8880" cy="3979440"/>
          </a:xfrm>
          <a:prstGeom prst="rect">
            <a:avLst/>
          </a:prstGeom>
          <a:noFill/>
          <a:ln w="0">
            <a:noFill/>
          </a:ln>
        </p:spPr>
        <p:txBody>
          <a:bodyPr lIns="0" rIns="0" tIns="0" bIns="0" anchor="ctr">
            <a:noAutofit/>
          </a:bodyPr>
          <a:p>
            <a:pPr algn="ctr">
              <a:buNone/>
            </a:pPr>
            <a:endParaRPr b="0" lang="es-UY"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13"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14" name="PlaceHolder 3"/>
          <p:cNvSpPr>
            <a:spLocks noGrp="1"/>
          </p:cNvSpPr>
          <p:nvPr>
            <p:ph/>
          </p:nvPr>
        </p:nvSpPr>
        <p:spPr>
          <a:xfrm>
            <a:off x="4673880" y="1203480"/>
            <a:ext cx="4015440" cy="298260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15" name="PlaceHolder 4"/>
          <p:cNvSpPr>
            <a:spLocks noGrp="1"/>
          </p:cNvSpPr>
          <p:nvPr>
            <p:ph/>
          </p:nvPr>
        </p:nvSpPr>
        <p:spPr>
          <a:xfrm>
            <a:off x="457200" y="276120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17" name="PlaceHolder 2"/>
          <p:cNvSpPr>
            <a:spLocks noGrp="1"/>
          </p:cNvSpPr>
          <p:nvPr>
            <p:ph/>
          </p:nvPr>
        </p:nvSpPr>
        <p:spPr>
          <a:xfrm>
            <a:off x="457200" y="1203480"/>
            <a:ext cx="4015440" cy="298260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18"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19" name="PlaceHolder 4"/>
          <p:cNvSpPr>
            <a:spLocks noGrp="1"/>
          </p:cNvSpPr>
          <p:nvPr>
            <p:ph/>
          </p:nvPr>
        </p:nvSpPr>
        <p:spPr>
          <a:xfrm>
            <a:off x="4673880" y="276120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endParaRPr b="0" lang="es-UY" sz="1400" spc="-1" strike="noStrike">
              <a:solidFill>
                <a:srgbClr val="000000"/>
              </a:solidFill>
              <a:latin typeface="Arial"/>
            </a:endParaRPr>
          </a:p>
        </p:txBody>
      </p:sp>
      <p:sp>
        <p:nvSpPr>
          <p:cNvPr id="21" name="PlaceHolder 2"/>
          <p:cNvSpPr>
            <a:spLocks noGrp="1"/>
          </p:cNvSpPr>
          <p:nvPr>
            <p:ph/>
          </p:nvPr>
        </p:nvSpPr>
        <p:spPr>
          <a:xfrm>
            <a:off x="45720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22" name="PlaceHolder 3"/>
          <p:cNvSpPr>
            <a:spLocks noGrp="1"/>
          </p:cNvSpPr>
          <p:nvPr>
            <p:ph/>
          </p:nvPr>
        </p:nvSpPr>
        <p:spPr>
          <a:xfrm>
            <a:off x="4673880" y="1203480"/>
            <a:ext cx="401544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
        <p:nvSpPr>
          <p:cNvPr id="23" name="PlaceHolder 4"/>
          <p:cNvSpPr>
            <a:spLocks noGrp="1"/>
          </p:cNvSpPr>
          <p:nvPr>
            <p:ph/>
          </p:nvPr>
        </p:nvSpPr>
        <p:spPr>
          <a:xfrm>
            <a:off x="457200" y="2761200"/>
            <a:ext cx="8228880" cy="1422360"/>
          </a:xfrm>
          <a:prstGeom prst="rect">
            <a:avLst/>
          </a:prstGeom>
          <a:noFill/>
          <a:ln w="0">
            <a:noFill/>
          </a:ln>
        </p:spPr>
        <p:txBody>
          <a:bodyPr lIns="0" rIns="0" tIns="0" bIns="0" anchor="t">
            <a:normAutofit/>
          </a:bodyPr>
          <a:p>
            <a:endParaRPr b="0" lang="es-UY"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Google Shape;6;g1ff2cb3a753_0_1000"/>
          <p:cNvSpPr/>
          <p:nvPr/>
        </p:nvSpPr>
        <p:spPr>
          <a:xfrm>
            <a:off x="0" y="0"/>
            <a:ext cx="9142200" cy="775440"/>
          </a:xfrm>
          <a:prstGeom prst="rect">
            <a:avLst/>
          </a:prstGeom>
          <a:blipFill rotWithShape="0">
            <a:blip r:embed="rId2"/>
            <a:srcRect/>
            <a:stretch/>
          </a:blipFill>
          <a:ln w="0">
            <a:noFill/>
          </a:ln>
        </p:spPr>
        <p:style>
          <a:lnRef idx="0"/>
          <a:fillRef idx="0"/>
          <a:effectRef idx="0"/>
          <a:fontRef idx="minor"/>
        </p:style>
      </p:sp>
      <p:sp>
        <p:nvSpPr>
          <p:cNvPr id="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es-UY" sz="1400" spc="-1" strike="noStrike">
                <a:solidFill>
                  <a:srgbClr val="000000"/>
                </a:solidFill>
                <a:latin typeface="Arial"/>
              </a:rPr>
              <a:t>Click to edit the title text format</a:t>
            </a:r>
            <a:endParaRPr b="0" lang="es-UY" sz="1400" spc="-1" strike="noStrike">
              <a:solidFill>
                <a:srgbClr val="000000"/>
              </a:solidFill>
              <a:latin typeface="Arial"/>
            </a:endParaRPr>
          </a:p>
        </p:txBody>
      </p:sp>
      <p:sp>
        <p:nvSpPr>
          <p:cNvPr id="2"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UY" sz="1400" spc="-1" strike="noStrike">
                <a:solidFill>
                  <a:srgbClr val="000000"/>
                </a:solidFill>
                <a:latin typeface="Arial"/>
              </a:rPr>
              <a:t>Click to edit the outline text format</a:t>
            </a:r>
            <a:endParaRPr b="0" lang="es-UY"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UY" sz="1400" spc="-1" strike="noStrike">
                <a:solidFill>
                  <a:srgbClr val="000000"/>
                </a:solidFill>
                <a:latin typeface="Arial"/>
              </a:rPr>
              <a:t>Second Outline Level</a:t>
            </a:r>
            <a:endParaRPr b="0" lang="es-UY"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UY" sz="1400" spc="-1" strike="noStrike">
                <a:solidFill>
                  <a:srgbClr val="000000"/>
                </a:solidFill>
                <a:latin typeface="Arial"/>
              </a:rPr>
              <a:t>Third Outline Level</a:t>
            </a:r>
            <a:endParaRPr b="0" lang="es-UY"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UY" sz="1400" spc="-1" strike="noStrike">
                <a:solidFill>
                  <a:srgbClr val="000000"/>
                </a:solidFill>
                <a:latin typeface="Arial"/>
              </a:rPr>
              <a:t>Fourth Outline Level</a:t>
            </a:r>
            <a:endParaRPr b="0" lang="es-UY"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UY" sz="2000" spc="-1" strike="noStrike">
                <a:solidFill>
                  <a:srgbClr val="000000"/>
                </a:solidFill>
                <a:latin typeface="Arial"/>
              </a:rPr>
              <a:t>Fifth Outline Level</a:t>
            </a:r>
            <a:endParaRPr b="0" lang="es-UY"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UY" sz="2000" spc="-1" strike="noStrike">
                <a:solidFill>
                  <a:srgbClr val="000000"/>
                </a:solidFill>
                <a:latin typeface="Arial"/>
              </a:rPr>
              <a:t>Sixth Outline Level</a:t>
            </a:r>
            <a:endParaRPr b="0" lang="es-UY"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UY" sz="2000" spc="-1" strike="noStrike">
                <a:solidFill>
                  <a:srgbClr val="000000"/>
                </a:solidFill>
                <a:latin typeface="Arial"/>
              </a:rPr>
              <a:t>Seventh Outline Level</a:t>
            </a:r>
            <a:endParaRPr b="0" lang="es-UY"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Google Shape;6;g1ff2cb3a753_0_1000"/>
          <p:cNvSpPr/>
          <p:nvPr/>
        </p:nvSpPr>
        <p:spPr>
          <a:xfrm>
            <a:off x="0" y="0"/>
            <a:ext cx="9142200" cy="775440"/>
          </a:xfrm>
          <a:prstGeom prst="rect">
            <a:avLst/>
          </a:prstGeom>
          <a:blipFill rotWithShape="0">
            <a:blip r:embed="rId2"/>
            <a:srcRect/>
            <a:stretch/>
          </a:blipFill>
          <a:ln w="0">
            <a:noFill/>
          </a:ln>
        </p:spPr>
        <p:style>
          <a:lnRef idx="0"/>
          <a:fillRef idx="0"/>
          <a:effectRef idx="0"/>
          <a:fontRef idx="minor"/>
        </p:style>
      </p:sp>
      <p:sp>
        <p:nvSpPr>
          <p:cNvPr id="40"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r>
              <a:rPr b="0" lang="es-UY" sz="1800" spc="-1" strike="noStrike">
                <a:solidFill>
                  <a:srgbClr val="000000"/>
                </a:solidFill>
                <a:latin typeface="Arial"/>
              </a:rPr>
              <a:t>Click to edit the title text format</a:t>
            </a:r>
            <a:endParaRPr b="0" lang="es-UY" sz="1800" spc="-1" strike="noStrike">
              <a:solidFill>
                <a:srgbClr val="000000"/>
              </a:solidFill>
              <a:latin typeface="Arial"/>
            </a:endParaRPr>
          </a:p>
        </p:txBody>
      </p:sp>
      <p:sp>
        <p:nvSpPr>
          <p:cNvPr id="41" name="PlaceHolder 2"/>
          <p:cNvSpPr>
            <a:spLocks noGrp="1"/>
          </p:cNvSpPr>
          <p:nvPr>
            <p:ph type="body"/>
          </p:nvPr>
        </p:nvSpPr>
        <p:spPr>
          <a:xfrm>
            <a:off x="457200" y="1203480"/>
            <a:ext cx="8228880" cy="2982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UY" sz="1800" spc="-1" strike="noStrike">
                <a:solidFill>
                  <a:srgbClr val="000000"/>
                </a:solidFill>
                <a:latin typeface="Arial"/>
              </a:rPr>
              <a:t>Click to edit the outline text format</a:t>
            </a:r>
            <a:endParaRPr b="0" lang="es-UY"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UY" sz="1800" spc="-1" strike="noStrike">
                <a:solidFill>
                  <a:srgbClr val="000000"/>
                </a:solidFill>
                <a:latin typeface="Arial"/>
              </a:rPr>
              <a:t>Second Outline Level</a:t>
            </a:r>
            <a:endParaRPr b="0" lang="es-UY"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UY" sz="1800" spc="-1" strike="noStrike">
                <a:solidFill>
                  <a:srgbClr val="000000"/>
                </a:solidFill>
                <a:latin typeface="Arial"/>
              </a:rPr>
              <a:t>Third Outline Level</a:t>
            </a:r>
            <a:endParaRPr b="0" lang="es-UY"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UY" sz="1800" spc="-1" strike="noStrike">
                <a:solidFill>
                  <a:srgbClr val="000000"/>
                </a:solidFill>
                <a:latin typeface="Arial"/>
              </a:rPr>
              <a:t>Fourth Outline Level</a:t>
            </a:r>
            <a:endParaRPr b="0" lang="es-UY"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UY" sz="1800" spc="-1" strike="noStrike">
                <a:solidFill>
                  <a:srgbClr val="000000"/>
                </a:solidFill>
                <a:latin typeface="Arial"/>
              </a:rPr>
              <a:t>Fifth Outline Level</a:t>
            </a:r>
            <a:endParaRPr b="0" lang="es-UY"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UY" sz="1800" spc="-1" strike="noStrike">
                <a:solidFill>
                  <a:srgbClr val="000000"/>
                </a:solidFill>
                <a:latin typeface="Arial"/>
              </a:rPr>
              <a:t>Sixth Outline Level</a:t>
            </a:r>
            <a:endParaRPr b="0" lang="es-UY"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UY" sz="1800" spc="-1" strike="noStrike">
                <a:solidFill>
                  <a:srgbClr val="000000"/>
                </a:solidFill>
                <a:latin typeface="Arial"/>
              </a:rPr>
              <a:t>Seventh Outline Level</a:t>
            </a:r>
            <a:endParaRPr b="0" lang="es-UY"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hyperlink" Target="https://www.cse.udelar.edu.uy/progresa" TargetMode="External"/><Relationship Id="rId2" Type="http://schemas.openxmlformats.org/officeDocument/2006/relationships/hyperlink" Target="https://youtu.be/1t95O8cWb4U" TargetMode="Externa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Google Shape;61;g2d227644664_0_9"/>
          <p:cNvSpPr/>
          <p:nvPr/>
        </p:nvSpPr>
        <p:spPr>
          <a:xfrm>
            <a:off x="0" y="775080"/>
            <a:ext cx="9142200" cy="4367160"/>
          </a:xfrm>
          <a:prstGeom prst="rect">
            <a:avLst/>
          </a:prstGeom>
          <a:blipFill rotWithShape="0">
            <a:blip r:embed="rId1"/>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312480" y="1041840"/>
            <a:ext cx="8519040" cy="705960"/>
          </a:xfrm>
          <a:prstGeom prst="rect">
            <a:avLst/>
          </a:prstGeom>
          <a:noFill/>
          <a:ln w="0">
            <a:noFill/>
          </a:ln>
        </p:spPr>
        <p:txBody>
          <a:bodyPr lIns="0" rIns="0" tIns="91440" bIns="91440" anchor="t">
            <a:normAutofit fontScale="95000"/>
          </a:bodyPr>
          <a:p>
            <a:pPr>
              <a:lnSpc>
                <a:spcPct val="100000"/>
              </a:lnSpc>
              <a:buNone/>
              <a:tabLst>
                <a:tab algn="l" pos="0"/>
              </a:tabLst>
            </a:pPr>
            <a:r>
              <a:rPr b="1" lang="es" sz="3600" spc="-1" strike="noStrike">
                <a:solidFill>
                  <a:srgbClr val="ef6c00"/>
                </a:solidFill>
                <a:latin typeface="PT Sans Narrow"/>
                <a:ea typeface="PT Sans Narrow"/>
              </a:rPr>
              <a:t>Estudiar en la universidad</a:t>
            </a:r>
            <a:endParaRPr b="0" lang="es-UY" sz="3600" spc="-1" strike="noStrike">
              <a:solidFill>
                <a:srgbClr val="000000"/>
              </a:solidFill>
              <a:latin typeface="Arial"/>
            </a:endParaRPr>
          </a:p>
        </p:txBody>
      </p:sp>
      <p:sp>
        <p:nvSpPr>
          <p:cNvPr id="103" name="PlaceHolder 2"/>
          <p:cNvSpPr>
            <a:spLocks noGrp="1"/>
          </p:cNvSpPr>
          <p:nvPr>
            <p:ph/>
          </p:nvPr>
        </p:nvSpPr>
        <p:spPr>
          <a:xfrm>
            <a:off x="312480" y="1748160"/>
            <a:ext cx="8519040" cy="3301200"/>
          </a:xfrm>
          <a:prstGeom prst="rect">
            <a:avLst/>
          </a:prstGeom>
          <a:noFill/>
          <a:ln w="0">
            <a:noFill/>
          </a:ln>
        </p:spPr>
        <p:txBody>
          <a:bodyPr lIns="0" rIns="0" tIns="91440" bIns="91440" anchor="t">
            <a:normAutofit fontScale="84000"/>
          </a:bodyPr>
          <a:p>
            <a:pPr algn="just">
              <a:lnSpc>
                <a:spcPct val="115000"/>
              </a:lnSpc>
              <a:buNone/>
              <a:tabLst>
                <a:tab algn="l" pos="0"/>
              </a:tabLst>
            </a:pPr>
            <a:r>
              <a:rPr b="0" lang="es" sz="2000" spc="-1" strike="noStrike">
                <a:solidFill>
                  <a:srgbClr val="000000"/>
                </a:solidFill>
                <a:latin typeface="Open Sans"/>
                <a:ea typeface="Open Sans"/>
              </a:rPr>
              <a:t>El lector universitario se enfrenta a los </a:t>
            </a:r>
            <a:r>
              <a:rPr b="1" lang="es" sz="2000" spc="-1" strike="noStrike">
                <a:solidFill>
                  <a:srgbClr val="000000"/>
                </a:solidFill>
                <a:latin typeface="Open Sans"/>
                <a:ea typeface="Open Sans"/>
              </a:rPr>
              <a:t>textos de estudio</a:t>
            </a:r>
            <a:r>
              <a:rPr b="0" lang="es" sz="2000" spc="-1" strike="noStrike">
                <a:solidFill>
                  <a:srgbClr val="000000"/>
                </a:solidFill>
                <a:latin typeface="Open Sans"/>
                <a:ea typeface="Open Sans"/>
              </a:rPr>
              <a:t> con una planificación (más o menos explícita) que toma en cuenta </a:t>
            </a:r>
            <a:r>
              <a:rPr b="1" lang="es" sz="2000" spc="-1" strike="noStrike">
                <a:solidFill>
                  <a:srgbClr val="000000"/>
                </a:solidFill>
                <a:latin typeface="Open Sans"/>
                <a:ea typeface="Open Sans"/>
              </a:rPr>
              <a:t>el tiempo</a:t>
            </a:r>
            <a:r>
              <a:rPr b="0" lang="es" sz="2000" spc="-1" strike="noStrike">
                <a:solidFill>
                  <a:srgbClr val="000000"/>
                </a:solidFill>
                <a:latin typeface="Open Sans"/>
                <a:ea typeface="Open Sans"/>
              </a:rPr>
              <a:t> del que dispone para las lecturas, </a:t>
            </a:r>
            <a:r>
              <a:rPr b="1" lang="es" sz="2000" spc="-1" strike="noStrike">
                <a:solidFill>
                  <a:srgbClr val="000000"/>
                </a:solidFill>
                <a:latin typeface="Open Sans"/>
                <a:ea typeface="Open Sans"/>
              </a:rPr>
              <a:t>la cantidad</a:t>
            </a:r>
            <a:r>
              <a:rPr b="0" lang="es" sz="2000" spc="-1" strike="noStrike">
                <a:solidFill>
                  <a:srgbClr val="000000"/>
                </a:solidFill>
                <a:latin typeface="Open Sans"/>
                <a:ea typeface="Open Sans"/>
              </a:rPr>
              <a:t> de las mismas, </a:t>
            </a:r>
            <a:r>
              <a:rPr b="1" lang="es" sz="2000" spc="-1" strike="noStrike">
                <a:solidFill>
                  <a:srgbClr val="000000"/>
                </a:solidFill>
                <a:latin typeface="Open Sans"/>
                <a:ea typeface="Open Sans"/>
              </a:rPr>
              <a:t>el espacio</a:t>
            </a:r>
            <a:r>
              <a:rPr b="0" lang="es" sz="2000" spc="-1" strike="noStrike">
                <a:solidFill>
                  <a:srgbClr val="000000"/>
                </a:solidFill>
                <a:latin typeface="Open Sans"/>
                <a:ea typeface="Open Sans"/>
              </a:rPr>
              <a:t> físico del que dispone para leer, el </a:t>
            </a:r>
            <a:r>
              <a:rPr b="1" lang="es" sz="2000" spc="-1" strike="noStrike">
                <a:solidFill>
                  <a:srgbClr val="000000"/>
                </a:solidFill>
                <a:latin typeface="Open Sans"/>
                <a:ea typeface="Open Sans"/>
              </a:rPr>
              <a:t>grado de motivación,</a:t>
            </a:r>
            <a:r>
              <a:rPr b="0" lang="es" sz="2000" spc="-1" strike="noStrike">
                <a:solidFill>
                  <a:srgbClr val="000000"/>
                </a:solidFill>
                <a:latin typeface="Open Sans"/>
                <a:ea typeface="Open Sans"/>
              </a:rPr>
              <a:t> los </a:t>
            </a:r>
            <a:r>
              <a:rPr b="1" lang="es" sz="2000" spc="-1" strike="noStrike">
                <a:solidFill>
                  <a:srgbClr val="000000"/>
                </a:solidFill>
                <a:latin typeface="Open Sans"/>
                <a:ea typeface="Open Sans"/>
              </a:rPr>
              <a:t>objetivos</a:t>
            </a:r>
            <a:r>
              <a:rPr b="0" lang="es" sz="2000" spc="-1" strike="noStrike">
                <a:solidFill>
                  <a:srgbClr val="000000"/>
                </a:solidFill>
                <a:latin typeface="Open Sans"/>
                <a:ea typeface="Open Sans"/>
              </a:rPr>
              <a:t> de la lectura y el </a:t>
            </a:r>
            <a:r>
              <a:rPr b="1" lang="es" sz="2000" spc="-1" strike="noStrike">
                <a:solidFill>
                  <a:srgbClr val="000000"/>
                </a:solidFill>
                <a:latin typeface="Open Sans"/>
                <a:ea typeface="Open Sans"/>
              </a:rPr>
              <a:t>nivel de dificultad</a:t>
            </a:r>
            <a:r>
              <a:rPr b="0" lang="es" sz="2000" spc="-1" strike="noStrike">
                <a:solidFill>
                  <a:srgbClr val="000000"/>
                </a:solidFill>
                <a:latin typeface="Open Sans"/>
                <a:ea typeface="Open Sans"/>
              </a:rPr>
              <a:t> de la tarea. </a:t>
            </a:r>
            <a:endParaRPr b="0" lang="es-UY" sz="2000" spc="-1" strike="noStrike">
              <a:solidFill>
                <a:srgbClr val="000000"/>
              </a:solidFill>
              <a:latin typeface="Arial"/>
            </a:endParaRPr>
          </a:p>
          <a:p>
            <a:pPr algn="just">
              <a:lnSpc>
                <a:spcPct val="115000"/>
              </a:lnSpc>
              <a:spcBef>
                <a:spcPts val="1199"/>
              </a:spcBef>
              <a:buNone/>
              <a:tabLst>
                <a:tab algn="l" pos="0"/>
              </a:tabLst>
            </a:pPr>
            <a:r>
              <a:rPr b="0" lang="es" sz="2000" spc="-1" strike="noStrike">
                <a:solidFill>
                  <a:srgbClr val="000000"/>
                </a:solidFill>
                <a:latin typeface="Open Sans"/>
                <a:ea typeface="Open Sans"/>
              </a:rPr>
              <a:t>Otro aspecto que el lector universitario debe desarrollar a lo largo de su trayectoria es </a:t>
            </a:r>
            <a:r>
              <a:rPr b="1" lang="es" sz="2000" spc="-1" strike="noStrike">
                <a:solidFill>
                  <a:srgbClr val="000000"/>
                </a:solidFill>
                <a:latin typeface="Open Sans"/>
                <a:ea typeface="Open Sans"/>
              </a:rPr>
              <a:t>la capacidad metacognitiva</a:t>
            </a:r>
            <a:r>
              <a:rPr b="0" lang="es" sz="2000" spc="-1" strike="noStrike">
                <a:solidFill>
                  <a:srgbClr val="000000"/>
                </a:solidFill>
                <a:latin typeface="Open Sans"/>
                <a:ea typeface="Open Sans"/>
              </a:rPr>
              <a:t> de monitorear la comprensión de lo que lee. Esto implica ser capaz de </a:t>
            </a:r>
            <a:r>
              <a:rPr b="1" lang="es" sz="2000" spc="-1" strike="noStrike">
                <a:solidFill>
                  <a:srgbClr val="000000"/>
                </a:solidFill>
                <a:latin typeface="Open Sans"/>
                <a:ea typeface="Open Sans"/>
              </a:rPr>
              <a:t>hacer una autoevaluación</a:t>
            </a:r>
            <a:r>
              <a:rPr b="0" lang="es" sz="2000" spc="-1" strike="noStrike">
                <a:solidFill>
                  <a:srgbClr val="000000"/>
                </a:solidFill>
                <a:latin typeface="Open Sans"/>
                <a:ea typeface="Open Sans"/>
              </a:rPr>
              <a:t> sobre cómo se incorporan los nuevos conocimientos a los que ya tiene y </a:t>
            </a:r>
            <a:r>
              <a:rPr b="1" lang="es" sz="2000" spc="-1" strike="noStrike">
                <a:solidFill>
                  <a:srgbClr val="000000"/>
                </a:solidFill>
                <a:latin typeface="Open Sans"/>
                <a:ea typeface="Open Sans"/>
              </a:rPr>
              <a:t>qué estrategias</a:t>
            </a:r>
            <a:r>
              <a:rPr b="0" lang="es" sz="2000" spc="-1" strike="noStrike">
                <a:solidFill>
                  <a:srgbClr val="000000"/>
                </a:solidFill>
                <a:latin typeface="Open Sans"/>
                <a:ea typeface="Open Sans"/>
              </a:rPr>
              <a:t> puede poner en práctica cuando no entiende el contenido del texto. </a:t>
            </a:r>
            <a:endParaRPr b="0" lang="es-UY" sz="2000" spc="-1" strike="noStrike">
              <a:solidFill>
                <a:srgbClr val="000000"/>
              </a:solidFill>
              <a:latin typeface="Arial"/>
            </a:endParaRPr>
          </a:p>
          <a:p>
            <a:pPr>
              <a:lnSpc>
                <a:spcPct val="115000"/>
              </a:lnSpc>
              <a:spcBef>
                <a:spcPts val="1199"/>
              </a:spcBef>
              <a:buNone/>
              <a:tabLst>
                <a:tab algn="l" pos="0"/>
              </a:tabLst>
            </a:pPr>
            <a:endParaRPr b="0" lang="es-UY"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Google Shape;127;p11" descr=""/>
          <p:cNvPicPr/>
          <p:nvPr/>
        </p:nvPicPr>
        <p:blipFill>
          <a:blip r:embed="rId1"/>
          <a:stretch/>
        </p:blipFill>
        <p:spPr>
          <a:xfrm>
            <a:off x="6774120" y="2855160"/>
            <a:ext cx="2205000" cy="2205000"/>
          </a:xfrm>
          <a:prstGeom prst="rect">
            <a:avLst/>
          </a:prstGeom>
          <a:ln w="0">
            <a:noFill/>
          </a:ln>
        </p:spPr>
      </p:pic>
      <p:pic>
        <p:nvPicPr>
          <p:cNvPr id="105" name="Google Shape;128;p11" descr=""/>
          <p:cNvPicPr/>
          <p:nvPr/>
        </p:nvPicPr>
        <p:blipFill>
          <a:blip r:embed="rId2"/>
          <a:stretch/>
        </p:blipFill>
        <p:spPr>
          <a:xfrm>
            <a:off x="195120" y="1849680"/>
            <a:ext cx="5938200" cy="2614680"/>
          </a:xfrm>
          <a:prstGeom prst="rect">
            <a:avLst/>
          </a:prstGeom>
          <a:ln w="0">
            <a:noFill/>
          </a:ln>
        </p:spPr>
      </p:pic>
      <p:sp>
        <p:nvSpPr>
          <p:cNvPr id="106" name="Google Shape;129;p11"/>
          <p:cNvSpPr/>
          <p:nvPr/>
        </p:nvSpPr>
        <p:spPr>
          <a:xfrm>
            <a:off x="6537960" y="2131560"/>
            <a:ext cx="1438920" cy="723240"/>
          </a:xfrm>
          <a:custGeom>
            <a:avLst/>
            <a:gdLst/>
            <a:ahLst/>
            <a:rect l="l" t="t" r="r" b="b"/>
            <a:pathLst>
              <a:path w="21600" h="21600">
                <a:moveTo>
                  <a:pt x="0" y="0"/>
                </a:moveTo>
                <a:lnTo>
                  <a:pt x="21600" y="21600"/>
                </a:lnTo>
              </a:path>
            </a:pathLst>
          </a:custGeom>
          <a:noFill/>
          <a:ln w="9525">
            <a:solidFill>
              <a:srgbClr val="695d46"/>
            </a:solidFill>
            <a:round/>
            <a:tailEnd len="med" type="triangle" w="med"/>
          </a:ln>
        </p:spPr>
        <p:style>
          <a:lnRef idx="0"/>
          <a:fillRef idx="0"/>
          <a:effectRef idx="0"/>
          <a:fontRef idx="minor"/>
        </p:style>
      </p:sp>
      <p:sp>
        <p:nvSpPr>
          <p:cNvPr id="107" name="PlaceHolder 1"/>
          <p:cNvSpPr>
            <a:spLocks noGrp="1"/>
          </p:cNvSpPr>
          <p:nvPr>
            <p:ph type="title"/>
          </p:nvPr>
        </p:nvSpPr>
        <p:spPr>
          <a:xfrm>
            <a:off x="312480" y="1040760"/>
            <a:ext cx="8519040" cy="705960"/>
          </a:xfrm>
          <a:prstGeom prst="rect">
            <a:avLst/>
          </a:prstGeom>
          <a:noFill/>
          <a:ln w="0">
            <a:noFill/>
          </a:ln>
        </p:spPr>
        <p:txBody>
          <a:bodyPr lIns="0" rIns="0" tIns="91440" bIns="91440" anchor="t">
            <a:normAutofit fontScale="95000"/>
          </a:bodyPr>
          <a:p>
            <a:pPr>
              <a:lnSpc>
                <a:spcPct val="100000"/>
              </a:lnSpc>
              <a:buNone/>
              <a:tabLst>
                <a:tab algn="l" pos="0"/>
              </a:tabLst>
            </a:pPr>
            <a:r>
              <a:rPr b="1" lang="es" sz="3600" spc="-1" strike="noStrike">
                <a:solidFill>
                  <a:srgbClr val="ef6c00"/>
                </a:solidFill>
                <a:latin typeface="PT Sans Narrow"/>
                <a:ea typeface="PT Sans Narrow"/>
              </a:rPr>
              <a:t>Amulectores</a:t>
            </a:r>
            <a:endParaRPr b="0" lang="es-UY"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Google Shape;135;p12"/>
          <p:cNvSpPr/>
          <p:nvPr/>
        </p:nvSpPr>
        <p:spPr>
          <a:xfrm>
            <a:off x="538920" y="758160"/>
            <a:ext cx="7631640" cy="533160"/>
          </a:xfrm>
          <a:prstGeom prst="rect">
            <a:avLst/>
          </a:prstGeom>
          <a:noFill/>
          <a:ln w="0">
            <a:noFill/>
          </a:ln>
        </p:spPr>
        <p:style>
          <a:lnRef idx="0"/>
          <a:fillRef idx="0"/>
          <a:effectRef idx="0"/>
          <a:fontRef idx="minor"/>
        </p:style>
        <p:txBody>
          <a:bodyPr lIns="90000" rIns="90000" tIns="91440" bIns="91440" anchor="t">
            <a:spAutoFit/>
          </a:bodyPr>
          <a:p>
            <a:pPr algn="ctr">
              <a:lnSpc>
                <a:spcPct val="115000"/>
              </a:lnSpc>
              <a:buNone/>
              <a:tabLst>
                <a:tab algn="l" pos="0"/>
              </a:tabLst>
            </a:pPr>
            <a:r>
              <a:rPr b="1" lang="es" sz="2000" spc="-1" strike="noStrike">
                <a:solidFill>
                  <a:srgbClr val="000000"/>
                </a:solidFill>
                <a:latin typeface="Lato"/>
                <a:ea typeface="Lato"/>
              </a:rPr>
              <a:t>Aspectos relevantes para la lectura</a:t>
            </a:r>
            <a:endParaRPr b="0" lang="es-UY" sz="2000" spc="-1" strike="noStrike">
              <a:latin typeface="Arial"/>
            </a:endParaRPr>
          </a:p>
        </p:txBody>
      </p:sp>
      <p:graphicFrame>
        <p:nvGraphicFramePr>
          <p:cNvPr id="109" name="Google Shape;136;p12"/>
          <p:cNvGraphicFramePr/>
          <p:nvPr/>
        </p:nvGraphicFramePr>
        <p:xfrm>
          <a:off x="667440" y="1576800"/>
          <a:ext cx="7534080" cy="1108800"/>
        </p:xfrm>
        <a:graphic>
          <a:graphicData uri="http://schemas.openxmlformats.org/drawingml/2006/table">
            <a:tbl>
              <a:tblPr/>
              <a:tblGrid>
                <a:gridCol w="2511000"/>
                <a:gridCol w="2511000"/>
                <a:gridCol w="2512080"/>
              </a:tblGrid>
              <a:tr h="1108800">
                <a:tc>
                  <a:txBody>
                    <a:bodyPr lIns="90720" rIns="90720" anchor="ctr">
                      <a:noAutofit/>
                    </a:bodyPr>
                    <a:p>
                      <a:pPr algn="ctr">
                        <a:lnSpc>
                          <a:spcPct val="100000"/>
                        </a:lnSpc>
                        <a:buNone/>
                        <a:tabLst>
                          <a:tab algn="l" pos="0"/>
                        </a:tabLst>
                      </a:pPr>
                      <a:r>
                        <a:rPr b="1" lang="es" sz="1600" spc="-1" strike="noStrike">
                          <a:solidFill>
                            <a:srgbClr val="000000"/>
                          </a:solidFill>
                          <a:latin typeface="Arial"/>
                          <a:ea typeface="Arial"/>
                        </a:rPr>
                        <a:t>Motivación</a:t>
                      </a:r>
                      <a:endParaRPr b="0" lang="es-UY" sz="1600" spc="-1" strike="noStrike">
                        <a:latin typeface="Arial"/>
                      </a:endParaRPr>
                    </a:p>
                  </a:txBody>
                  <a:tcPr anchor="ctr" marL="90720" marR="90720">
                    <a:lnL w="38160">
                      <a:solidFill>
                        <a:srgbClr val="999999"/>
                      </a:solidFill>
                    </a:lnL>
                    <a:lnR w="38160">
                      <a:solidFill>
                        <a:srgbClr val="999999"/>
                      </a:solidFill>
                    </a:lnR>
                    <a:lnT w="38160">
                      <a:solidFill>
                        <a:srgbClr val="999999"/>
                      </a:solidFill>
                    </a:lnT>
                    <a:lnB w="38160">
                      <a:solidFill>
                        <a:srgbClr val="999999"/>
                      </a:solidFill>
                    </a:lnB>
                    <a:solidFill>
                      <a:srgbClr val="ff9900"/>
                    </a:solidFill>
                  </a:tcPr>
                </a:tc>
                <a:tc>
                  <a:txBody>
                    <a:bodyPr lIns="90720" rIns="90720" anchor="ctr">
                      <a:noAutofit/>
                    </a:bodyPr>
                    <a:p>
                      <a:pPr algn="ctr">
                        <a:lnSpc>
                          <a:spcPct val="100000"/>
                        </a:lnSpc>
                        <a:buNone/>
                        <a:tabLst>
                          <a:tab algn="l" pos="0"/>
                        </a:tabLst>
                      </a:pPr>
                      <a:r>
                        <a:rPr b="1" lang="es" sz="1600" spc="-1" strike="noStrike">
                          <a:solidFill>
                            <a:srgbClr val="000000"/>
                          </a:solidFill>
                          <a:latin typeface="Arial"/>
                          <a:ea typeface="Arial"/>
                        </a:rPr>
                        <a:t>Planificación</a:t>
                      </a:r>
                      <a:endParaRPr b="0" lang="es-UY" sz="1600" spc="-1" strike="noStrike">
                        <a:latin typeface="Arial"/>
                      </a:endParaRPr>
                    </a:p>
                  </a:txBody>
                  <a:tcPr anchor="ctr" marL="90720" marR="90720">
                    <a:lnL w="38160">
                      <a:solidFill>
                        <a:srgbClr val="999999"/>
                      </a:solidFill>
                    </a:lnL>
                    <a:lnR w="38160">
                      <a:solidFill>
                        <a:srgbClr val="999999"/>
                      </a:solidFill>
                    </a:lnR>
                    <a:lnT w="38160">
                      <a:solidFill>
                        <a:srgbClr val="999999"/>
                      </a:solidFill>
                    </a:lnT>
                    <a:lnB w="38160">
                      <a:solidFill>
                        <a:srgbClr val="999999"/>
                      </a:solidFill>
                    </a:lnB>
                    <a:solidFill>
                      <a:srgbClr val="ff9900"/>
                    </a:solidFill>
                  </a:tcPr>
                </a:tc>
                <a:tc>
                  <a:txBody>
                    <a:bodyPr lIns="90720" rIns="90720" anchor="ctr">
                      <a:noAutofit/>
                    </a:bodyPr>
                    <a:p>
                      <a:pPr algn="ctr">
                        <a:lnSpc>
                          <a:spcPct val="100000"/>
                        </a:lnSpc>
                        <a:buNone/>
                        <a:tabLst>
                          <a:tab algn="l" pos="0"/>
                        </a:tabLst>
                      </a:pPr>
                      <a:r>
                        <a:rPr b="1" lang="es" sz="1600" spc="-1" strike="noStrike">
                          <a:solidFill>
                            <a:srgbClr val="000000"/>
                          </a:solidFill>
                          <a:latin typeface="Arial"/>
                          <a:ea typeface="Arial"/>
                        </a:rPr>
                        <a:t>Comprensión lectora</a:t>
                      </a:r>
                      <a:endParaRPr b="0" lang="es-UY" sz="1600" spc="-1" strike="noStrike">
                        <a:latin typeface="Arial"/>
                      </a:endParaRPr>
                    </a:p>
                  </a:txBody>
                  <a:tcPr anchor="ctr" marL="90720" marR="90720">
                    <a:lnL w="38160">
                      <a:solidFill>
                        <a:srgbClr val="999999"/>
                      </a:solidFill>
                    </a:lnL>
                    <a:lnR w="38160">
                      <a:solidFill>
                        <a:srgbClr val="999999"/>
                      </a:solidFill>
                    </a:lnR>
                    <a:lnT w="38160">
                      <a:solidFill>
                        <a:srgbClr val="999999"/>
                      </a:solidFill>
                    </a:lnT>
                    <a:lnB w="38160">
                      <a:solidFill>
                        <a:srgbClr val="999999"/>
                      </a:solidFill>
                    </a:lnB>
                    <a:solidFill>
                      <a:srgbClr val="ff9900"/>
                    </a:solidFill>
                  </a:tcPr>
                </a:tc>
              </a:tr>
            </a:tbl>
          </a:graphicData>
        </a:graphic>
      </p:graphicFrame>
      <p:sp>
        <p:nvSpPr>
          <p:cNvPr id="110" name="Google Shape;137;p12"/>
          <p:cNvSpPr/>
          <p:nvPr/>
        </p:nvSpPr>
        <p:spPr>
          <a:xfrm>
            <a:off x="3219120" y="3378960"/>
            <a:ext cx="2510280" cy="1642680"/>
          </a:xfrm>
          <a:prstGeom prst="rect">
            <a:avLst/>
          </a:prstGeom>
          <a:noFill/>
          <a:ln w="0">
            <a:noFill/>
          </a:ln>
        </p:spPr>
        <p:style>
          <a:lnRef idx="0"/>
          <a:fillRef idx="0"/>
          <a:effectRef idx="0"/>
          <a:fontRef idx="minor"/>
        </p:style>
        <p:txBody>
          <a:bodyPr lIns="90000" rIns="90000" tIns="91440" bIns="91440" anchor="t">
            <a:spAutoFit/>
          </a:bodyPr>
          <a:p>
            <a:pPr marL="457200" indent="-330120">
              <a:lnSpc>
                <a:spcPct val="100000"/>
              </a:lnSpc>
              <a:buClr>
                <a:srgbClr val="000000"/>
              </a:buClr>
              <a:buFont typeface="Arial"/>
              <a:buChar char="❖"/>
            </a:pPr>
            <a:r>
              <a:rPr b="0" lang="es" sz="1600" spc="-1" strike="noStrike">
                <a:solidFill>
                  <a:srgbClr val="000000"/>
                </a:solidFill>
                <a:latin typeface="Arial"/>
                <a:ea typeface="Arial"/>
              </a:rPr>
              <a:t>tiempo</a:t>
            </a:r>
            <a:endParaRPr b="0" lang="es-UY" sz="1600" spc="-1" strike="noStrike">
              <a:latin typeface="Arial"/>
            </a:endParaRPr>
          </a:p>
          <a:p>
            <a:pPr marL="457200" indent="-330120">
              <a:lnSpc>
                <a:spcPct val="100000"/>
              </a:lnSpc>
              <a:buClr>
                <a:srgbClr val="000000"/>
              </a:buClr>
              <a:buFont typeface="Arial"/>
              <a:buChar char="❖"/>
            </a:pPr>
            <a:r>
              <a:rPr b="0" lang="es" sz="1600" spc="-1" strike="noStrike">
                <a:solidFill>
                  <a:srgbClr val="000000"/>
                </a:solidFill>
                <a:latin typeface="Arial"/>
                <a:ea typeface="Arial"/>
              </a:rPr>
              <a:t>espacio físico</a:t>
            </a:r>
            <a:endParaRPr b="0" lang="es-UY" sz="1600" spc="-1" strike="noStrike">
              <a:latin typeface="Arial"/>
            </a:endParaRPr>
          </a:p>
          <a:p>
            <a:pPr marL="457200" indent="-330120">
              <a:lnSpc>
                <a:spcPct val="100000"/>
              </a:lnSpc>
              <a:buClr>
                <a:srgbClr val="000000"/>
              </a:buClr>
              <a:buFont typeface="Arial"/>
              <a:buChar char="❖"/>
            </a:pPr>
            <a:r>
              <a:rPr b="0" lang="es" sz="1600" spc="-1" strike="noStrike">
                <a:solidFill>
                  <a:srgbClr val="000000"/>
                </a:solidFill>
                <a:latin typeface="Arial"/>
                <a:ea typeface="Arial"/>
              </a:rPr>
              <a:t>objetivos de lectura</a:t>
            </a:r>
            <a:endParaRPr b="0" lang="es-UY" sz="1600" spc="-1" strike="noStrike">
              <a:latin typeface="Arial"/>
            </a:endParaRPr>
          </a:p>
          <a:p>
            <a:pPr marL="457200" indent="-330120">
              <a:lnSpc>
                <a:spcPct val="100000"/>
              </a:lnSpc>
              <a:buClr>
                <a:srgbClr val="000000"/>
              </a:buClr>
              <a:buFont typeface="Arial"/>
              <a:buChar char="❖"/>
            </a:pPr>
            <a:r>
              <a:rPr b="0" lang="es" sz="1600" spc="-1" strike="noStrike">
                <a:solidFill>
                  <a:srgbClr val="000000"/>
                </a:solidFill>
                <a:latin typeface="Arial"/>
                <a:ea typeface="Arial"/>
              </a:rPr>
              <a:t>evaluación del nivel de dificultad de la tarea</a:t>
            </a:r>
            <a:endParaRPr b="0" lang="es-UY" sz="1600" spc="-1" strike="noStrike">
              <a:latin typeface="Arial"/>
            </a:endParaRPr>
          </a:p>
        </p:txBody>
      </p:sp>
      <p:sp>
        <p:nvSpPr>
          <p:cNvPr id="111" name="Google Shape;138;p12"/>
          <p:cNvSpPr/>
          <p:nvPr/>
        </p:nvSpPr>
        <p:spPr>
          <a:xfrm>
            <a:off x="4230000" y="2971080"/>
            <a:ext cx="408960" cy="343080"/>
          </a:xfrm>
          <a:prstGeom prst="downArrow">
            <a:avLst>
              <a:gd name="adj1" fmla="val 50000"/>
              <a:gd name="adj2" fmla="val 50000"/>
            </a:avLst>
          </a:prstGeom>
          <a:solidFill>
            <a:srgbClr val="cc4125"/>
          </a:solidFill>
          <a:ln w="9525">
            <a:solidFill>
              <a:srgbClr val="595959"/>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311760" y="2151000"/>
            <a:ext cx="8519040" cy="840240"/>
          </a:xfrm>
          <a:prstGeom prst="rect">
            <a:avLst/>
          </a:prstGeom>
          <a:noFill/>
          <a:ln w="0">
            <a:noFill/>
          </a:ln>
        </p:spPr>
        <p:txBody>
          <a:bodyPr lIns="90000" rIns="90000" tIns="91440" bIns="91440" anchor="ctr">
            <a:normAutofit/>
          </a:bodyPr>
          <a:p>
            <a:pPr algn="ctr">
              <a:lnSpc>
                <a:spcPct val="100000"/>
              </a:lnSpc>
              <a:buNone/>
              <a:tabLst>
                <a:tab algn="l" pos="0"/>
              </a:tabLst>
            </a:pPr>
            <a:r>
              <a:rPr b="1" lang="es" sz="3600" spc="-1" strike="noStrike">
                <a:solidFill>
                  <a:srgbClr val="000000"/>
                </a:solidFill>
                <a:latin typeface="Arial"/>
                <a:ea typeface="Arial"/>
              </a:rPr>
              <a:t>Motivación</a:t>
            </a:r>
            <a:endParaRPr b="0" lang="es-UY" sz="3600" spc="-1" strike="noStrike">
              <a:solidFill>
                <a:srgbClr val="000000"/>
              </a:solidFill>
              <a:latin typeface="Arial"/>
            </a:endParaRPr>
          </a:p>
        </p:txBody>
      </p:sp>
      <p:pic>
        <p:nvPicPr>
          <p:cNvPr id="113" name="Google Shape;144;p13" descr=""/>
          <p:cNvPicPr/>
          <p:nvPr/>
        </p:nvPicPr>
        <p:blipFill>
          <a:blip r:embed="rId1"/>
          <a:stretch/>
        </p:blipFill>
        <p:spPr>
          <a:xfrm>
            <a:off x="180000" y="867960"/>
            <a:ext cx="2577960" cy="2577960"/>
          </a:xfrm>
          <a:prstGeom prst="rect">
            <a:avLst/>
          </a:prstGeom>
          <a:ln w="0">
            <a:noFill/>
          </a:ln>
        </p:spPr>
      </p:pic>
      <p:pic>
        <p:nvPicPr>
          <p:cNvPr id="114" name="Google Shape;145;p13" descr=""/>
          <p:cNvPicPr/>
          <p:nvPr/>
        </p:nvPicPr>
        <p:blipFill>
          <a:blip r:embed="rId2"/>
          <a:stretch/>
        </p:blipFill>
        <p:spPr>
          <a:xfrm>
            <a:off x="6450840" y="2770560"/>
            <a:ext cx="2306520" cy="23065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p:nvPr>
        </p:nvSpPr>
        <p:spPr>
          <a:xfrm>
            <a:off x="181080" y="839520"/>
            <a:ext cx="8519400" cy="4561200"/>
          </a:xfrm>
          <a:prstGeom prst="rect">
            <a:avLst/>
          </a:prstGeom>
          <a:noFill/>
          <a:ln w="0">
            <a:noFill/>
          </a:ln>
        </p:spPr>
        <p:txBody>
          <a:bodyPr lIns="0" rIns="0" tIns="91440" bIns="91440" anchor="t">
            <a:noAutofit/>
          </a:bodyPr>
          <a:p>
            <a:pPr algn="just">
              <a:lnSpc>
                <a:spcPct val="115000"/>
              </a:lnSpc>
              <a:buNone/>
              <a:tabLst>
                <a:tab algn="l" pos="0"/>
              </a:tabLst>
            </a:pPr>
            <a:r>
              <a:rPr b="0" lang="es" sz="1600" spc="-1" strike="noStrike">
                <a:solidFill>
                  <a:srgbClr val="000000"/>
                </a:solidFill>
                <a:latin typeface="Lato"/>
                <a:ea typeface="Lato"/>
              </a:rPr>
              <a:t>Al principio, puede parecer que lo que leemos no está en relación directa con nuestra futura profesión. Sin embargo, debemos entender que la formación universitaria es un proceso de largo aliento y que es importante recordar nuestra motivación y lo que nos llevó a elegir estudiar esta carrera. La universidad no sólo enseña contenidos disciplinares, también nos forma como personas. Además, en la Udelar los estudiantes se forman en la integralidad de las funciones universitarias: enseñanza, extensión e investigación. </a:t>
            </a:r>
            <a:endParaRPr b="0" lang="es-UY" sz="1600" spc="-1" strike="noStrike">
              <a:solidFill>
                <a:srgbClr val="000000"/>
              </a:solidFill>
              <a:latin typeface="Arial"/>
            </a:endParaRPr>
          </a:p>
          <a:p>
            <a:pPr>
              <a:lnSpc>
                <a:spcPct val="115000"/>
              </a:lnSpc>
              <a:spcBef>
                <a:spcPts val="1199"/>
              </a:spcBef>
              <a:buNone/>
              <a:tabLst>
                <a:tab algn="l" pos="0"/>
              </a:tabLst>
            </a:pPr>
            <a:r>
              <a:rPr b="0" lang="es" sz="1700" spc="-1" strike="noStrike">
                <a:solidFill>
                  <a:srgbClr val="000000"/>
                </a:solidFill>
                <a:highlight>
                  <a:srgbClr val="eeff41"/>
                </a:highlight>
                <a:latin typeface="Lato"/>
                <a:ea typeface="Lato"/>
              </a:rPr>
              <a:t>Piques:</a:t>
            </a:r>
            <a:r>
              <a:rPr b="0" lang="es" sz="1700" spc="-1" strike="noStrike">
                <a:solidFill>
                  <a:srgbClr val="000000"/>
                </a:solidFill>
                <a:latin typeface="Lato"/>
                <a:ea typeface="Lato"/>
              </a:rPr>
              <a:t> </a:t>
            </a:r>
            <a:endParaRPr b="0" lang="es-UY" sz="1700" spc="-1" strike="noStrike">
              <a:solidFill>
                <a:srgbClr val="000000"/>
              </a:solidFill>
              <a:latin typeface="Arial"/>
            </a:endParaRPr>
          </a:p>
          <a:p>
            <a:pPr marL="457200" indent="-324000">
              <a:lnSpc>
                <a:spcPct val="115000"/>
              </a:lnSpc>
              <a:spcBef>
                <a:spcPts val="1199"/>
              </a:spcBef>
              <a:buClr>
                <a:srgbClr val="000000"/>
              </a:buClr>
              <a:buFont typeface="Lato"/>
              <a:buChar char="-"/>
              <a:tabLst>
                <a:tab algn="l" pos="0"/>
              </a:tabLst>
            </a:pPr>
            <a:r>
              <a:rPr b="0" lang="es" sz="1500" spc="-1" strike="noStrike">
                <a:solidFill>
                  <a:srgbClr val="000000"/>
                </a:solidFill>
                <a:highlight>
                  <a:srgbClr val="eeff41"/>
                </a:highlight>
                <a:latin typeface="Lato"/>
                <a:ea typeface="Lato"/>
              </a:rPr>
              <a:t>Juntarse para estudiar </a:t>
            </a:r>
            <a:r>
              <a:rPr b="0" lang="es" sz="1500" spc="-1" strike="noStrike">
                <a:solidFill>
                  <a:srgbClr val="000000"/>
                </a:solidFill>
                <a:latin typeface="Lato"/>
                <a:ea typeface="Lato"/>
              </a:rPr>
              <a:t>y hacer lecturas compartidas, es fundamental para intercambiar con otros y encontrar respuestas a nuestras preguntas. </a:t>
            </a:r>
            <a:endParaRPr b="0" lang="es-UY" sz="1500" spc="-1" strike="noStrike">
              <a:solidFill>
                <a:srgbClr val="000000"/>
              </a:solidFill>
              <a:latin typeface="Arial"/>
            </a:endParaRPr>
          </a:p>
          <a:p>
            <a:pPr marL="457200" indent="-324000">
              <a:lnSpc>
                <a:spcPct val="115000"/>
              </a:lnSpc>
              <a:buClr>
                <a:srgbClr val="000000"/>
              </a:buClr>
              <a:buFont typeface="Lato"/>
              <a:buChar char="-"/>
              <a:tabLst>
                <a:tab algn="l" pos="0"/>
              </a:tabLst>
            </a:pPr>
            <a:r>
              <a:rPr b="0" lang="es" sz="1500" spc="-1" strike="noStrike">
                <a:solidFill>
                  <a:srgbClr val="000000"/>
                </a:solidFill>
                <a:highlight>
                  <a:srgbClr val="eeff41"/>
                </a:highlight>
                <a:latin typeface="Lato"/>
                <a:ea typeface="Lato"/>
              </a:rPr>
              <a:t>Discutir, argumentar, explicar o que nos expliquen</a:t>
            </a:r>
            <a:r>
              <a:rPr b="0" lang="es" sz="1500" spc="-1" strike="noStrike">
                <a:solidFill>
                  <a:srgbClr val="000000"/>
                </a:solidFill>
                <a:latin typeface="Lato"/>
                <a:ea typeface="Lato"/>
              </a:rPr>
              <a:t> lo que no se entiende es esencial para sentirnos acompañados e integrarnos a la comunidad universitaria.</a:t>
            </a:r>
            <a:endParaRPr b="0" lang="es-UY" sz="1500" spc="-1" strike="noStrike">
              <a:solidFill>
                <a:srgbClr val="000000"/>
              </a:solidFill>
              <a:latin typeface="Arial"/>
            </a:endParaRPr>
          </a:p>
          <a:p>
            <a:pPr marL="457200" indent="-324000">
              <a:lnSpc>
                <a:spcPct val="115000"/>
              </a:lnSpc>
              <a:buClr>
                <a:srgbClr val="000000"/>
              </a:buClr>
              <a:buFont typeface="Lato"/>
              <a:buChar char="-"/>
              <a:tabLst>
                <a:tab algn="l" pos="0"/>
              </a:tabLst>
            </a:pPr>
            <a:r>
              <a:rPr b="0" lang="es" sz="1500" spc="-1" strike="noStrike">
                <a:solidFill>
                  <a:srgbClr val="000000"/>
                </a:solidFill>
                <a:highlight>
                  <a:srgbClr val="eeff41"/>
                </a:highlight>
                <a:latin typeface="Lato"/>
                <a:ea typeface="Lato"/>
              </a:rPr>
              <a:t>Leer en un lugar que te guste, leer en voz alta</a:t>
            </a:r>
            <a:r>
              <a:rPr b="0" lang="es" sz="1500" spc="-1" strike="noStrike">
                <a:solidFill>
                  <a:srgbClr val="000000"/>
                </a:solidFill>
                <a:latin typeface="Lato"/>
                <a:ea typeface="Lato"/>
              </a:rPr>
              <a:t>, que la computadora te lea el pdf, hacerte un mate o un café y plantearte objetivos de lectura diarios para estar al día con todas las materias te dará un propósito y evitará que te sientas frustrado a la hora de las evaluaciones.</a:t>
            </a:r>
            <a:endParaRPr b="0" lang="es-UY"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311760" y="2151000"/>
            <a:ext cx="8519400" cy="840600"/>
          </a:xfrm>
          <a:prstGeom prst="rect">
            <a:avLst/>
          </a:prstGeom>
          <a:noFill/>
          <a:ln w="0">
            <a:noFill/>
          </a:ln>
        </p:spPr>
        <p:txBody>
          <a:bodyPr lIns="90000" rIns="90000" tIns="91440" bIns="91440" anchor="ctr">
            <a:normAutofit/>
          </a:bodyPr>
          <a:p>
            <a:pPr algn="ctr">
              <a:lnSpc>
                <a:spcPct val="100000"/>
              </a:lnSpc>
              <a:buNone/>
              <a:tabLst>
                <a:tab algn="l" pos="0"/>
              </a:tabLst>
            </a:pPr>
            <a:r>
              <a:rPr b="1" lang="es" sz="3600" spc="-1" strike="noStrike">
                <a:solidFill>
                  <a:srgbClr val="000000"/>
                </a:solidFill>
                <a:latin typeface="Arial"/>
                <a:ea typeface="Arial"/>
              </a:rPr>
              <a:t>Planificación de tiempo y espacio</a:t>
            </a:r>
            <a:endParaRPr b="0" lang="es-UY" sz="3600" spc="-1" strike="noStrike">
              <a:solidFill>
                <a:srgbClr val="000000"/>
              </a:solidFill>
              <a:latin typeface="Arial"/>
            </a:endParaRPr>
          </a:p>
        </p:txBody>
      </p:sp>
      <p:pic>
        <p:nvPicPr>
          <p:cNvPr id="117" name="Google Shape;156;p15" descr=""/>
          <p:cNvPicPr/>
          <p:nvPr/>
        </p:nvPicPr>
        <p:blipFill>
          <a:blip r:embed="rId1"/>
          <a:stretch/>
        </p:blipFill>
        <p:spPr>
          <a:xfrm>
            <a:off x="311760" y="864000"/>
            <a:ext cx="1286280" cy="1286280"/>
          </a:xfrm>
          <a:prstGeom prst="rect">
            <a:avLst/>
          </a:prstGeom>
          <a:ln w="0">
            <a:noFill/>
          </a:ln>
        </p:spPr>
      </p:pic>
      <p:pic>
        <p:nvPicPr>
          <p:cNvPr id="118" name="Google Shape;157;p15" descr=""/>
          <p:cNvPicPr/>
          <p:nvPr/>
        </p:nvPicPr>
        <p:blipFill>
          <a:blip r:embed="rId2"/>
          <a:stretch/>
        </p:blipFill>
        <p:spPr>
          <a:xfrm>
            <a:off x="7077240" y="795240"/>
            <a:ext cx="1640160" cy="1640160"/>
          </a:xfrm>
          <a:prstGeom prst="rect">
            <a:avLst/>
          </a:prstGeom>
          <a:ln w="0">
            <a:noFill/>
          </a:ln>
        </p:spPr>
      </p:pic>
      <p:pic>
        <p:nvPicPr>
          <p:cNvPr id="119" name="Google Shape;158;p15" descr=""/>
          <p:cNvPicPr/>
          <p:nvPr/>
        </p:nvPicPr>
        <p:blipFill>
          <a:blip r:embed="rId3"/>
          <a:stretch/>
        </p:blipFill>
        <p:spPr>
          <a:xfrm>
            <a:off x="3789000" y="2991960"/>
            <a:ext cx="1833840" cy="18338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p:nvPr>
        </p:nvSpPr>
        <p:spPr>
          <a:xfrm>
            <a:off x="180000" y="819000"/>
            <a:ext cx="8842320" cy="4078440"/>
          </a:xfrm>
          <a:prstGeom prst="rect">
            <a:avLst/>
          </a:prstGeom>
          <a:noFill/>
          <a:ln w="0">
            <a:noFill/>
          </a:ln>
        </p:spPr>
        <p:txBody>
          <a:bodyPr lIns="0" rIns="0" tIns="91440" bIns="91440" anchor="t">
            <a:noAutofit/>
          </a:bodyPr>
          <a:p>
            <a:pPr algn="just">
              <a:lnSpc>
                <a:spcPct val="115000"/>
              </a:lnSpc>
              <a:buNone/>
              <a:tabLst>
                <a:tab algn="l" pos="0"/>
              </a:tabLst>
            </a:pPr>
            <a:r>
              <a:rPr b="0" lang="es" sz="1400" spc="-1" strike="noStrike">
                <a:solidFill>
                  <a:srgbClr val="000000"/>
                </a:solidFill>
                <a:latin typeface="Lato"/>
                <a:ea typeface="Lato"/>
              </a:rPr>
              <a:t>Todos tenemos </a:t>
            </a:r>
            <a:r>
              <a:rPr b="1" lang="es" sz="1400" spc="-1" strike="noStrike">
                <a:solidFill>
                  <a:srgbClr val="000000"/>
                </a:solidFill>
                <a:latin typeface="Lato"/>
                <a:ea typeface="Lato"/>
              </a:rPr>
              <a:t>condiciones materiales y disponemos del tiempo de manera diferente</a:t>
            </a:r>
            <a:r>
              <a:rPr b="0" lang="es" sz="1400" spc="-1" strike="noStrike">
                <a:solidFill>
                  <a:srgbClr val="000000"/>
                </a:solidFill>
                <a:latin typeface="Lato"/>
                <a:ea typeface="Lato"/>
              </a:rPr>
              <a:t>. Todos </a:t>
            </a:r>
            <a:r>
              <a:rPr b="1" lang="es" sz="1400" spc="-1" strike="noStrike">
                <a:solidFill>
                  <a:srgbClr val="000000"/>
                </a:solidFill>
                <a:latin typeface="Lato"/>
                <a:ea typeface="Lato"/>
              </a:rPr>
              <a:t>aprendemos de distintas maneras</a:t>
            </a:r>
            <a:r>
              <a:rPr b="0" lang="es" sz="1400" spc="-1" strike="noStrike">
                <a:solidFill>
                  <a:srgbClr val="000000"/>
                </a:solidFill>
                <a:latin typeface="Lato"/>
                <a:ea typeface="Lato"/>
              </a:rPr>
              <a:t>. Ser consciente de esto te va a permitir planificar y organizarse mejor. ¿Cuál es la forma de estudiar que se ajusta más a tu forma de aprender? ¿Cómo te rinde mejor leer? ¿Cuánto tiempo podés dedicarle al estudio?</a:t>
            </a:r>
            <a:endParaRPr b="0" lang="es-UY" sz="1400" spc="-1" strike="noStrike">
              <a:solidFill>
                <a:srgbClr val="000000"/>
              </a:solidFill>
              <a:latin typeface="Arial"/>
            </a:endParaRPr>
          </a:p>
          <a:p>
            <a:pPr>
              <a:lnSpc>
                <a:spcPct val="115000"/>
              </a:lnSpc>
              <a:spcBef>
                <a:spcPts val="1199"/>
              </a:spcBef>
              <a:buNone/>
              <a:tabLst>
                <a:tab algn="l" pos="0"/>
              </a:tabLst>
            </a:pPr>
            <a:r>
              <a:rPr b="1" lang="es" sz="1400" spc="-1" strike="noStrike">
                <a:solidFill>
                  <a:srgbClr val="000000"/>
                </a:solidFill>
                <a:latin typeface="Lato"/>
                <a:ea typeface="Lato"/>
              </a:rPr>
              <a:t>Piques: </a:t>
            </a:r>
            <a:endParaRPr b="0" lang="es-UY" sz="1400" spc="-1" strike="noStrike">
              <a:solidFill>
                <a:srgbClr val="000000"/>
              </a:solidFill>
              <a:latin typeface="Arial"/>
            </a:endParaRPr>
          </a:p>
          <a:p>
            <a:pPr marL="457200" indent="-317520">
              <a:lnSpc>
                <a:spcPct val="115000"/>
              </a:lnSpc>
              <a:spcBef>
                <a:spcPts val="1199"/>
              </a:spcBef>
              <a:buClr>
                <a:srgbClr val="000000"/>
              </a:buClr>
              <a:buFont typeface="Lato"/>
              <a:buChar char="-"/>
              <a:tabLst>
                <a:tab algn="l" pos="0"/>
              </a:tabLst>
            </a:pPr>
            <a:r>
              <a:rPr b="0" lang="es" sz="1400" spc="-1" strike="noStrike">
                <a:solidFill>
                  <a:srgbClr val="000000"/>
                </a:solidFill>
                <a:highlight>
                  <a:srgbClr val="eeff41"/>
                </a:highlight>
                <a:latin typeface="Lato"/>
                <a:ea typeface="Lato"/>
              </a:rPr>
              <a:t>Armá un cronograma</a:t>
            </a:r>
            <a:r>
              <a:rPr b="0" lang="es" sz="1400" spc="-1" strike="noStrike">
                <a:solidFill>
                  <a:srgbClr val="000000"/>
                </a:solidFill>
                <a:latin typeface="Lato"/>
                <a:ea typeface="Lato"/>
              </a:rPr>
              <a:t> con la cantidad de materias, las fechas de parciales y establece</a:t>
            </a:r>
            <a:r>
              <a:rPr b="0" lang="es" sz="1400" spc="-1" strike="noStrike">
                <a:solidFill>
                  <a:srgbClr val="000000"/>
                </a:solidFill>
                <a:highlight>
                  <a:srgbClr val="eeff41"/>
                </a:highlight>
                <a:latin typeface="Lato"/>
                <a:ea typeface="Lato"/>
              </a:rPr>
              <a:t> una rutina acorde a tus posibilidades</a:t>
            </a:r>
            <a:r>
              <a:rPr b="0" lang="es" sz="1400" spc="-1" strike="noStrike">
                <a:solidFill>
                  <a:srgbClr val="000000"/>
                </a:solidFill>
                <a:latin typeface="Lato"/>
                <a:ea typeface="Lato"/>
              </a:rPr>
              <a:t>. ¡No dejes todo para último momento!</a:t>
            </a:r>
            <a:endParaRPr b="0" lang="es-UY" sz="1400" spc="-1" strike="noStrike">
              <a:solidFill>
                <a:srgbClr val="000000"/>
              </a:solidFill>
              <a:latin typeface="Arial"/>
            </a:endParaRPr>
          </a:p>
          <a:p>
            <a:pPr marL="457200" indent="-317520">
              <a:lnSpc>
                <a:spcPct val="115000"/>
              </a:lnSpc>
              <a:buClr>
                <a:srgbClr val="000000"/>
              </a:buClr>
              <a:buFont typeface="Lato"/>
              <a:buChar char="-"/>
              <a:tabLst>
                <a:tab algn="l" pos="0"/>
              </a:tabLst>
            </a:pPr>
            <a:r>
              <a:rPr b="0" lang="es" sz="1400" spc="-1" strike="noStrike">
                <a:solidFill>
                  <a:srgbClr val="000000"/>
                </a:solidFill>
                <a:latin typeface="Lato"/>
                <a:ea typeface="Lato"/>
              </a:rPr>
              <a:t>Ordena los temas de cada materia: </a:t>
            </a:r>
            <a:r>
              <a:rPr b="0" lang="es" sz="1400" spc="-1" strike="noStrike">
                <a:solidFill>
                  <a:srgbClr val="000000"/>
                </a:solidFill>
                <a:highlight>
                  <a:srgbClr val="eeff41"/>
                </a:highlight>
                <a:latin typeface="Lato"/>
                <a:ea typeface="Lato"/>
              </a:rPr>
              <a:t>conocé la bibliografía del curso,</a:t>
            </a:r>
            <a:r>
              <a:rPr b="0" lang="es" sz="1400" spc="-1" strike="noStrike">
                <a:solidFill>
                  <a:srgbClr val="000000"/>
                </a:solidFill>
                <a:latin typeface="Lato"/>
                <a:ea typeface="Lato"/>
              </a:rPr>
              <a:t> así como las unidades y los textos obligatorios.</a:t>
            </a:r>
            <a:endParaRPr b="0" lang="es-UY" sz="1400" spc="-1" strike="noStrike">
              <a:solidFill>
                <a:srgbClr val="000000"/>
              </a:solidFill>
              <a:latin typeface="Arial"/>
            </a:endParaRPr>
          </a:p>
          <a:p>
            <a:pPr marL="457200" indent="-317520">
              <a:lnSpc>
                <a:spcPct val="115000"/>
              </a:lnSpc>
              <a:buClr>
                <a:srgbClr val="000000"/>
              </a:buClr>
              <a:buFont typeface="Lato"/>
              <a:buChar char="-"/>
              <a:tabLst>
                <a:tab algn="l" pos="0"/>
              </a:tabLst>
            </a:pPr>
            <a:r>
              <a:rPr b="0" lang="es" sz="1400" spc="-1" strike="noStrike">
                <a:solidFill>
                  <a:srgbClr val="000000"/>
                </a:solidFill>
                <a:highlight>
                  <a:srgbClr val="eeff41"/>
                </a:highlight>
                <a:latin typeface="Lato"/>
                <a:ea typeface="Lato"/>
              </a:rPr>
              <a:t>Lleva al día las lecturas de las clases </a:t>
            </a:r>
            <a:r>
              <a:rPr b="0" lang="es" sz="1400" spc="-1" strike="noStrike">
                <a:solidFill>
                  <a:srgbClr val="000000"/>
                </a:solidFill>
                <a:latin typeface="Lato"/>
                <a:ea typeface="Lato"/>
              </a:rPr>
              <a:t>y, en lo posible, hacé esquemas. Esto te permite evaluar cuáles son las lecturas fundamentales y detectar lo que no entendiste para poder arreglar este problema.</a:t>
            </a:r>
            <a:endParaRPr b="0" lang="es-UY" sz="1400" spc="-1" strike="noStrike">
              <a:solidFill>
                <a:srgbClr val="000000"/>
              </a:solidFill>
              <a:latin typeface="Arial"/>
            </a:endParaRPr>
          </a:p>
          <a:p>
            <a:pPr marL="457200" indent="-317520">
              <a:lnSpc>
                <a:spcPct val="115000"/>
              </a:lnSpc>
              <a:buClr>
                <a:srgbClr val="000000"/>
              </a:buClr>
              <a:buFont typeface="Lato"/>
              <a:buChar char="-"/>
              <a:tabLst>
                <a:tab algn="l" pos="0"/>
              </a:tabLst>
            </a:pPr>
            <a:r>
              <a:rPr b="0" lang="es" sz="1400" spc="-1" strike="noStrike">
                <a:solidFill>
                  <a:srgbClr val="000000"/>
                </a:solidFill>
                <a:highlight>
                  <a:srgbClr val="eeff41"/>
                </a:highlight>
                <a:latin typeface="Lato"/>
                <a:ea typeface="Lato"/>
              </a:rPr>
              <a:t>Establece relaciones entre los textos que leés</a:t>
            </a:r>
            <a:r>
              <a:rPr b="0" lang="es" sz="1400" spc="-1" strike="noStrike">
                <a:solidFill>
                  <a:srgbClr val="000000"/>
                </a:solidFill>
                <a:latin typeface="Lato"/>
                <a:ea typeface="Lato"/>
              </a:rPr>
              <a:t>, en función del orden en el que aparecen en la bibliografía y según lo que dicen los docentes en clase.</a:t>
            </a:r>
            <a:endParaRPr b="0" lang="es-UY" sz="1400" spc="-1" strike="noStrike">
              <a:solidFill>
                <a:srgbClr val="000000"/>
              </a:solidFill>
              <a:latin typeface="Arial"/>
            </a:endParaRPr>
          </a:p>
          <a:p>
            <a:pPr marL="457200" indent="-317520">
              <a:lnSpc>
                <a:spcPct val="115000"/>
              </a:lnSpc>
              <a:buClr>
                <a:srgbClr val="000000"/>
              </a:buClr>
              <a:buFont typeface="Lato"/>
              <a:buChar char="-"/>
              <a:tabLst>
                <a:tab algn="l" pos="0"/>
              </a:tabLst>
            </a:pPr>
            <a:r>
              <a:rPr b="0" lang="es" sz="1400" spc="-1" strike="noStrike">
                <a:solidFill>
                  <a:srgbClr val="000000"/>
                </a:solidFill>
                <a:latin typeface="Lato"/>
                <a:ea typeface="Lato"/>
              </a:rPr>
              <a:t>Evita las distracciones y </a:t>
            </a:r>
            <a:r>
              <a:rPr b="0" lang="es" sz="1400" spc="-1" strike="noStrike">
                <a:solidFill>
                  <a:srgbClr val="000000"/>
                </a:solidFill>
                <a:highlight>
                  <a:srgbClr val="eeff41"/>
                </a:highlight>
                <a:latin typeface="Lato"/>
                <a:ea typeface="Lato"/>
              </a:rPr>
              <a:t>dejá las redes sociales para los momentos de pausa</a:t>
            </a:r>
            <a:r>
              <a:rPr b="0" lang="es" sz="1400" spc="-1" strike="noStrike">
                <a:solidFill>
                  <a:srgbClr val="000000"/>
                </a:solidFill>
                <a:latin typeface="Lato"/>
                <a:ea typeface="Lato"/>
              </a:rPr>
              <a:t>.</a:t>
            </a:r>
            <a:endParaRPr b="0" lang="es-UY"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p:nvPr>
        </p:nvSpPr>
        <p:spPr>
          <a:xfrm>
            <a:off x="3565440" y="1044360"/>
            <a:ext cx="5345640" cy="2877840"/>
          </a:xfrm>
          <a:prstGeom prst="rect">
            <a:avLst/>
          </a:prstGeom>
          <a:noFill/>
          <a:ln w="0">
            <a:noFill/>
          </a:ln>
        </p:spPr>
        <p:txBody>
          <a:bodyPr lIns="0" rIns="0" tIns="91440" bIns="91440" anchor="t">
            <a:noAutofit/>
          </a:bodyPr>
          <a:p>
            <a:pPr algn="just">
              <a:lnSpc>
                <a:spcPct val="115000"/>
              </a:lnSpc>
              <a:buNone/>
              <a:tabLst>
                <a:tab algn="l" pos="0"/>
              </a:tabLst>
            </a:pPr>
            <a:r>
              <a:rPr b="0" lang="es" sz="1500" spc="-1" strike="noStrike">
                <a:solidFill>
                  <a:srgbClr val="000000"/>
                </a:solidFill>
                <a:latin typeface="Open Sans"/>
                <a:ea typeface="Open Sans"/>
              </a:rPr>
              <a:t>Organización previa del material (planificación).</a:t>
            </a:r>
            <a:endParaRPr b="0" lang="es-UY" sz="1500" spc="-1" strike="noStrike">
              <a:solidFill>
                <a:srgbClr val="000000"/>
              </a:solidFill>
              <a:latin typeface="Arial"/>
            </a:endParaRPr>
          </a:p>
          <a:p>
            <a:pPr marL="457200" indent="-324000" algn="just">
              <a:lnSpc>
                <a:spcPct val="115000"/>
              </a:lnSpc>
              <a:buClr>
                <a:srgbClr val="000000"/>
              </a:buClr>
              <a:buFont typeface="Open Sans"/>
              <a:buChar char="●"/>
              <a:tabLst>
                <a:tab algn="l" pos="0"/>
              </a:tabLst>
            </a:pPr>
            <a:r>
              <a:rPr b="0" lang="es" sz="1500" spc="-1" strike="noStrike">
                <a:solidFill>
                  <a:srgbClr val="000000"/>
                </a:solidFill>
                <a:latin typeface="Open Sans"/>
                <a:ea typeface="Open Sans"/>
              </a:rPr>
              <a:t>No dejar el estudio para el último momento.</a:t>
            </a:r>
            <a:endParaRPr b="0" lang="es-UY" sz="1500" spc="-1" strike="noStrike">
              <a:solidFill>
                <a:srgbClr val="000000"/>
              </a:solidFill>
              <a:latin typeface="Arial"/>
            </a:endParaRPr>
          </a:p>
          <a:p>
            <a:pPr marL="457200" indent="-324000" algn="just">
              <a:lnSpc>
                <a:spcPct val="115000"/>
              </a:lnSpc>
              <a:buClr>
                <a:srgbClr val="000000"/>
              </a:buClr>
              <a:buFont typeface="Open Sans"/>
              <a:buChar char="●"/>
              <a:tabLst>
                <a:tab algn="l" pos="0"/>
              </a:tabLst>
            </a:pPr>
            <a:r>
              <a:rPr b="0" lang="es" sz="1500" spc="-1" strike="noStrike">
                <a:solidFill>
                  <a:srgbClr val="000000"/>
                </a:solidFill>
                <a:latin typeface="Open Sans"/>
                <a:ea typeface="Open Sans"/>
              </a:rPr>
              <a:t>Crear un plan de trabajo y seguirlo.</a:t>
            </a:r>
            <a:endParaRPr b="0" lang="es-UY" sz="1500" spc="-1" strike="noStrike">
              <a:solidFill>
                <a:srgbClr val="000000"/>
              </a:solidFill>
              <a:latin typeface="Arial"/>
            </a:endParaRPr>
          </a:p>
          <a:p>
            <a:pPr marL="457200" indent="-324000" algn="just">
              <a:lnSpc>
                <a:spcPct val="115000"/>
              </a:lnSpc>
              <a:buClr>
                <a:srgbClr val="000000"/>
              </a:buClr>
              <a:buFont typeface="Open Sans"/>
              <a:buChar char="●"/>
              <a:tabLst>
                <a:tab algn="l" pos="0"/>
              </a:tabLst>
            </a:pPr>
            <a:r>
              <a:rPr b="0" lang="es" sz="1500" spc="-1" strike="noStrike">
                <a:solidFill>
                  <a:srgbClr val="000000"/>
                </a:solidFill>
                <a:latin typeface="Open Sans"/>
                <a:ea typeface="Open Sans"/>
              </a:rPr>
              <a:t>Gestión del tiempo.</a:t>
            </a:r>
            <a:endParaRPr b="0" lang="es-UY" sz="1500" spc="-1" strike="noStrike">
              <a:solidFill>
                <a:srgbClr val="000000"/>
              </a:solidFill>
              <a:latin typeface="Arial"/>
            </a:endParaRPr>
          </a:p>
          <a:p>
            <a:pPr marL="457200" indent="-324000" algn="just">
              <a:lnSpc>
                <a:spcPct val="115000"/>
              </a:lnSpc>
              <a:buClr>
                <a:srgbClr val="000000"/>
              </a:buClr>
              <a:buFont typeface="Open Sans"/>
              <a:buChar char="●"/>
              <a:tabLst>
                <a:tab algn="l" pos="0"/>
              </a:tabLst>
            </a:pPr>
            <a:r>
              <a:rPr b="0" lang="es" sz="1500" spc="-1" strike="noStrike">
                <a:solidFill>
                  <a:srgbClr val="000000"/>
                </a:solidFill>
                <a:latin typeface="Open Sans"/>
                <a:ea typeface="Open Sans"/>
              </a:rPr>
              <a:t>Tener metas y objetivos.</a:t>
            </a:r>
            <a:endParaRPr b="0" lang="es-UY" sz="1500" spc="-1" strike="noStrike">
              <a:solidFill>
                <a:srgbClr val="000000"/>
              </a:solidFill>
              <a:latin typeface="Arial"/>
            </a:endParaRPr>
          </a:p>
          <a:p>
            <a:pPr marL="457200" indent="-324000" algn="just">
              <a:lnSpc>
                <a:spcPct val="115000"/>
              </a:lnSpc>
              <a:buClr>
                <a:srgbClr val="000000"/>
              </a:buClr>
              <a:buFont typeface="Open Sans"/>
              <a:buChar char="●"/>
              <a:tabLst>
                <a:tab algn="l" pos="0"/>
              </a:tabLst>
            </a:pPr>
            <a:r>
              <a:rPr b="0" lang="es" sz="1500" spc="-1" strike="noStrike">
                <a:solidFill>
                  <a:srgbClr val="000000"/>
                </a:solidFill>
                <a:latin typeface="Open Sans"/>
                <a:ea typeface="Open Sans"/>
              </a:rPr>
              <a:t>Conocer la bibliografía del curso (empezar por la obligatoria).</a:t>
            </a:r>
            <a:endParaRPr b="0" lang="es-UY" sz="1500" spc="-1" strike="noStrike">
              <a:solidFill>
                <a:srgbClr val="000000"/>
              </a:solidFill>
              <a:latin typeface="Arial"/>
            </a:endParaRPr>
          </a:p>
          <a:p>
            <a:pPr marL="457200" indent="-324000" algn="just">
              <a:lnSpc>
                <a:spcPct val="115000"/>
              </a:lnSpc>
              <a:buClr>
                <a:srgbClr val="000000"/>
              </a:buClr>
              <a:buFont typeface="Open Sans"/>
              <a:buChar char="●"/>
              <a:tabLst>
                <a:tab algn="l" pos="0"/>
              </a:tabLst>
            </a:pPr>
            <a:r>
              <a:rPr b="0" lang="es" sz="1500" spc="-1" strike="noStrike">
                <a:solidFill>
                  <a:srgbClr val="000000"/>
                </a:solidFill>
                <a:latin typeface="Open Sans"/>
                <a:ea typeface="Open Sans"/>
              </a:rPr>
              <a:t>Conocer las relaciones entre las unidades del curso.</a:t>
            </a:r>
            <a:endParaRPr b="0" lang="es-UY" sz="1500" spc="-1" strike="noStrike">
              <a:solidFill>
                <a:srgbClr val="000000"/>
              </a:solidFill>
              <a:latin typeface="Arial"/>
            </a:endParaRPr>
          </a:p>
          <a:p>
            <a:pPr marL="457200" indent="-324000" algn="just">
              <a:lnSpc>
                <a:spcPct val="115000"/>
              </a:lnSpc>
              <a:buClr>
                <a:srgbClr val="000000"/>
              </a:buClr>
              <a:buFont typeface="Open Sans"/>
              <a:buChar char="●"/>
              <a:tabLst>
                <a:tab algn="l" pos="0"/>
              </a:tabLst>
            </a:pPr>
            <a:r>
              <a:rPr b="0" lang="es" sz="1500" spc="-1" strike="noStrike">
                <a:solidFill>
                  <a:srgbClr val="000000"/>
                </a:solidFill>
                <a:latin typeface="Open Sans"/>
                <a:ea typeface="Open Sans"/>
              </a:rPr>
              <a:t>Ordenar los archivos en carpetas (físicas o en la compu).</a:t>
            </a:r>
            <a:endParaRPr b="0" lang="es-UY" sz="1500" spc="-1" strike="noStrike">
              <a:solidFill>
                <a:srgbClr val="000000"/>
              </a:solidFill>
              <a:latin typeface="Arial"/>
            </a:endParaRPr>
          </a:p>
          <a:p>
            <a:pPr algn="just">
              <a:lnSpc>
                <a:spcPct val="115000"/>
              </a:lnSpc>
              <a:buNone/>
              <a:tabLst>
                <a:tab algn="l" pos="0"/>
              </a:tabLst>
            </a:pPr>
            <a:r>
              <a:rPr b="0" lang="es" sz="1500" spc="-1" strike="noStrike">
                <a:solidFill>
                  <a:srgbClr val="000000"/>
                </a:solidFill>
                <a:latin typeface="Open Sans"/>
                <a:ea typeface="Open Sans"/>
              </a:rPr>
              <a:t>Ejemplo: un día de la semana para cada materia; el día antes de clase; etc.</a:t>
            </a:r>
            <a:endParaRPr b="0" lang="es-UY" sz="1500" spc="-1" strike="noStrike">
              <a:solidFill>
                <a:srgbClr val="000000"/>
              </a:solidFill>
              <a:latin typeface="Arial"/>
            </a:endParaRPr>
          </a:p>
        </p:txBody>
      </p:sp>
      <p:pic>
        <p:nvPicPr>
          <p:cNvPr id="122" name="Google Shape;169;p17" descr=""/>
          <p:cNvPicPr/>
          <p:nvPr/>
        </p:nvPicPr>
        <p:blipFill>
          <a:blip r:embed="rId1"/>
          <a:stretch/>
        </p:blipFill>
        <p:spPr>
          <a:xfrm>
            <a:off x="402120" y="1524600"/>
            <a:ext cx="1917000" cy="1917000"/>
          </a:xfrm>
          <a:prstGeom prst="rect">
            <a:avLst/>
          </a:prstGeom>
          <a:ln w="0">
            <a:noFill/>
          </a:ln>
        </p:spPr>
      </p:pic>
      <p:sp>
        <p:nvSpPr>
          <p:cNvPr id="123" name="Google Shape;170;p17"/>
          <p:cNvSpPr/>
          <p:nvPr/>
        </p:nvSpPr>
        <p:spPr>
          <a:xfrm>
            <a:off x="193320" y="3875400"/>
            <a:ext cx="2904480" cy="870480"/>
          </a:xfrm>
          <a:prstGeom prst="round2SameRect">
            <a:avLst>
              <a:gd name="adj1" fmla="val 16667"/>
              <a:gd name="adj2" fmla="val 0"/>
            </a:avLst>
          </a:prstGeom>
          <a:solidFill>
            <a:srgbClr val="ffd966"/>
          </a:solidFill>
          <a:ln w="9525">
            <a:solidFill>
              <a:srgbClr val="695d46"/>
            </a:solidFill>
            <a:round/>
          </a:ln>
        </p:spPr>
        <p:style>
          <a:lnRef idx="0"/>
          <a:fillRef idx="0"/>
          <a:effectRef idx="0"/>
          <a:fontRef idx="minor"/>
        </p:style>
      </p:sp>
      <p:sp>
        <p:nvSpPr>
          <p:cNvPr id="124" name="Google Shape;171;p17"/>
          <p:cNvSpPr/>
          <p:nvPr/>
        </p:nvSpPr>
        <p:spPr>
          <a:xfrm>
            <a:off x="242280" y="3922560"/>
            <a:ext cx="2806560" cy="776520"/>
          </a:xfrm>
          <a:prstGeom prst="rect">
            <a:avLst/>
          </a:prstGeom>
          <a:noFill/>
          <a:ln w="0">
            <a:noFill/>
          </a:ln>
        </p:spPr>
        <p:style>
          <a:lnRef idx="0"/>
          <a:fillRef idx="0"/>
          <a:effectRef idx="0"/>
          <a:fontRef idx="minor"/>
        </p:style>
        <p:txBody>
          <a:bodyPr lIns="90000" rIns="90000" tIns="91440" bIns="91440" anchor="t">
            <a:spAutoFit/>
          </a:bodyPr>
          <a:p>
            <a:pPr algn="ctr">
              <a:lnSpc>
                <a:spcPct val="150000"/>
              </a:lnSpc>
              <a:buNone/>
              <a:tabLst>
                <a:tab algn="l" pos="0"/>
              </a:tabLst>
            </a:pPr>
            <a:r>
              <a:rPr b="0" lang="es" sz="1300" spc="-1" strike="noStrike">
                <a:solidFill>
                  <a:srgbClr val="000000"/>
                </a:solidFill>
                <a:latin typeface="Arial"/>
                <a:ea typeface="Arial"/>
              </a:rPr>
              <a:t>¿Cómo han sido sus experiencias en este sentido?</a:t>
            </a:r>
            <a:endParaRPr b="0" lang="es-UY" sz="13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311760" y="299880"/>
            <a:ext cx="8519040" cy="705960"/>
          </a:xfrm>
          <a:prstGeom prst="rect">
            <a:avLst/>
          </a:prstGeom>
          <a:noFill/>
          <a:ln w="0">
            <a:noFill/>
          </a:ln>
        </p:spPr>
        <p:txBody>
          <a:bodyPr lIns="0" rIns="0" tIns="91440" bIns="91440" anchor="t">
            <a:normAutofit/>
          </a:bodyPr>
          <a:p>
            <a:pPr>
              <a:lnSpc>
                <a:spcPct val="100000"/>
              </a:lnSpc>
              <a:buNone/>
              <a:tabLst>
                <a:tab algn="l" pos="0"/>
              </a:tabLst>
            </a:pPr>
            <a:endParaRPr b="0" lang="es-UY" sz="3600" spc="-1" strike="noStrike">
              <a:solidFill>
                <a:srgbClr val="000000"/>
              </a:solidFill>
              <a:latin typeface="Arial"/>
            </a:endParaRPr>
          </a:p>
          <a:p>
            <a:pPr>
              <a:lnSpc>
                <a:spcPct val="100000"/>
              </a:lnSpc>
              <a:buNone/>
              <a:tabLst>
                <a:tab algn="l" pos="0"/>
              </a:tabLst>
            </a:pPr>
            <a:endParaRPr b="0" lang="es-UY" sz="3600" spc="-1" strike="noStrike">
              <a:solidFill>
                <a:srgbClr val="000000"/>
              </a:solidFill>
              <a:latin typeface="Arial"/>
            </a:endParaRPr>
          </a:p>
        </p:txBody>
      </p:sp>
      <p:sp>
        <p:nvSpPr>
          <p:cNvPr id="126" name="PlaceHolder 2"/>
          <p:cNvSpPr>
            <a:spLocks noGrp="1"/>
          </p:cNvSpPr>
          <p:nvPr>
            <p:ph/>
          </p:nvPr>
        </p:nvSpPr>
        <p:spPr>
          <a:xfrm>
            <a:off x="3672720" y="1796760"/>
            <a:ext cx="5039280" cy="2877840"/>
          </a:xfrm>
          <a:prstGeom prst="rect">
            <a:avLst/>
          </a:prstGeom>
          <a:noFill/>
          <a:ln w="0">
            <a:noFill/>
          </a:ln>
        </p:spPr>
        <p:txBody>
          <a:bodyPr lIns="0" rIns="0" tIns="91440" bIns="91440" anchor="t">
            <a:noAutofit/>
          </a:bodyPr>
          <a:p>
            <a:pPr algn="just">
              <a:lnSpc>
                <a:spcPct val="115000"/>
              </a:lnSpc>
              <a:buNone/>
              <a:tabLst>
                <a:tab algn="l" pos="0"/>
              </a:tabLst>
            </a:pPr>
            <a:r>
              <a:rPr b="0" lang="es" sz="1400" spc="-1" strike="noStrike">
                <a:solidFill>
                  <a:srgbClr val="000000"/>
                </a:solidFill>
                <a:latin typeface="Open Sans"/>
                <a:ea typeface="Open Sans"/>
              </a:rPr>
              <a:t>Gestión del tiempo de estudio y lectura (durante el estudio).</a:t>
            </a:r>
            <a:endParaRPr b="0" lang="es-UY" sz="1400" spc="-1" strike="noStrike">
              <a:solidFill>
                <a:srgbClr val="000000"/>
              </a:solidFill>
              <a:latin typeface="Arial"/>
            </a:endParaRPr>
          </a:p>
          <a:p>
            <a:pPr marL="457200" indent="-317520" algn="just">
              <a:lnSpc>
                <a:spcPct val="115000"/>
              </a:lnSpc>
              <a:buClr>
                <a:srgbClr val="000000"/>
              </a:buClr>
              <a:buFont typeface="Open Sans"/>
              <a:buChar char="●"/>
              <a:tabLst>
                <a:tab algn="l" pos="0"/>
              </a:tabLst>
            </a:pPr>
            <a:r>
              <a:rPr b="0" lang="es" sz="1400" spc="-1" strike="noStrike">
                <a:solidFill>
                  <a:srgbClr val="000000"/>
                </a:solidFill>
                <a:latin typeface="Open Sans"/>
                <a:ea typeface="Open Sans"/>
              </a:rPr>
              <a:t>La forma y el momento de estudiar varía según la persona.</a:t>
            </a:r>
            <a:endParaRPr b="0" lang="es-UY" sz="1400" spc="-1" strike="noStrike">
              <a:solidFill>
                <a:srgbClr val="000000"/>
              </a:solidFill>
              <a:latin typeface="Arial"/>
            </a:endParaRPr>
          </a:p>
          <a:p>
            <a:pPr marL="457200" indent="-317520" algn="just">
              <a:lnSpc>
                <a:spcPct val="115000"/>
              </a:lnSpc>
              <a:buClr>
                <a:srgbClr val="000000"/>
              </a:buClr>
              <a:buFont typeface="Open Sans"/>
              <a:buChar char="●"/>
              <a:tabLst>
                <a:tab algn="l" pos="0"/>
              </a:tabLst>
            </a:pPr>
            <a:r>
              <a:rPr b="0" lang="es" sz="1400" spc="-1" strike="noStrike">
                <a:solidFill>
                  <a:srgbClr val="000000"/>
                </a:solidFill>
                <a:latin typeface="Open Sans"/>
                <a:ea typeface="Open Sans"/>
              </a:rPr>
              <a:t>Realizar una autoevaluación ayuda a encontrar la manera más adecuada.</a:t>
            </a:r>
            <a:endParaRPr b="0" lang="es-UY" sz="1400" spc="-1" strike="noStrike">
              <a:solidFill>
                <a:srgbClr val="000000"/>
              </a:solidFill>
              <a:latin typeface="Arial"/>
            </a:endParaRPr>
          </a:p>
          <a:p>
            <a:pPr marL="457200" indent="-317520" algn="just">
              <a:lnSpc>
                <a:spcPct val="115000"/>
              </a:lnSpc>
              <a:buClr>
                <a:srgbClr val="000000"/>
              </a:buClr>
              <a:buFont typeface="Open Sans"/>
              <a:buChar char="●"/>
              <a:tabLst>
                <a:tab algn="l" pos="0"/>
              </a:tabLst>
            </a:pPr>
            <a:r>
              <a:rPr b="0" lang="es" sz="1400" spc="-1" strike="noStrike">
                <a:solidFill>
                  <a:srgbClr val="000000"/>
                </a:solidFill>
                <a:latin typeface="Open Sans"/>
                <a:ea typeface="Open Sans"/>
              </a:rPr>
              <a:t>Siempre mejor estudiar poco y concentrado que no estudiar.</a:t>
            </a:r>
            <a:endParaRPr b="0" lang="es-UY" sz="1400" spc="-1" strike="noStrike">
              <a:solidFill>
                <a:srgbClr val="000000"/>
              </a:solidFill>
              <a:latin typeface="Arial"/>
            </a:endParaRPr>
          </a:p>
          <a:p>
            <a:pPr marL="457200" indent="-317520" algn="just">
              <a:lnSpc>
                <a:spcPct val="115000"/>
              </a:lnSpc>
              <a:buClr>
                <a:srgbClr val="000000"/>
              </a:buClr>
              <a:buFont typeface="Open Sans"/>
              <a:buChar char="●"/>
              <a:tabLst>
                <a:tab algn="l" pos="0"/>
              </a:tabLst>
            </a:pPr>
            <a:r>
              <a:rPr b="0" lang="es" sz="1400" spc="-1" strike="noStrike">
                <a:solidFill>
                  <a:srgbClr val="000000"/>
                </a:solidFill>
                <a:latin typeface="Open Sans"/>
                <a:ea typeface="Open Sans"/>
              </a:rPr>
              <a:t>Balancear el tiempo de lectura con pausas planificadas (los momentos de recreo son necesarios).</a:t>
            </a:r>
            <a:endParaRPr b="0" lang="es-UY" sz="1400" spc="-1" strike="noStrike">
              <a:solidFill>
                <a:srgbClr val="000000"/>
              </a:solidFill>
              <a:latin typeface="Arial"/>
            </a:endParaRPr>
          </a:p>
          <a:p>
            <a:pPr marL="457200" indent="-317520" algn="just">
              <a:lnSpc>
                <a:spcPct val="115000"/>
              </a:lnSpc>
              <a:buClr>
                <a:srgbClr val="000000"/>
              </a:buClr>
              <a:buFont typeface="Open Sans"/>
              <a:buChar char="●"/>
              <a:tabLst>
                <a:tab algn="l" pos="0"/>
              </a:tabLst>
            </a:pPr>
            <a:r>
              <a:rPr b="0" lang="es" sz="1400" spc="-1" strike="noStrike">
                <a:solidFill>
                  <a:srgbClr val="000000"/>
                </a:solidFill>
                <a:latin typeface="Open Sans"/>
                <a:ea typeface="Open Sans"/>
              </a:rPr>
              <a:t>Alejar del lugar de estudio cosas que pueden provocar distracción.</a:t>
            </a:r>
            <a:endParaRPr b="0" lang="es-UY" sz="1400" spc="-1" strike="noStrike">
              <a:solidFill>
                <a:srgbClr val="000000"/>
              </a:solidFill>
              <a:latin typeface="Arial"/>
            </a:endParaRPr>
          </a:p>
          <a:p>
            <a:pPr algn="just">
              <a:lnSpc>
                <a:spcPct val="115000"/>
              </a:lnSpc>
              <a:buNone/>
              <a:tabLst>
                <a:tab algn="l" pos="0"/>
              </a:tabLst>
            </a:pPr>
            <a:endParaRPr b="0" lang="es-UY" sz="1400" spc="-1" strike="noStrike">
              <a:solidFill>
                <a:srgbClr val="000000"/>
              </a:solidFill>
              <a:latin typeface="Arial"/>
            </a:endParaRPr>
          </a:p>
        </p:txBody>
      </p:sp>
      <p:sp>
        <p:nvSpPr>
          <p:cNvPr id="127" name="Google Shape;178;p18"/>
          <p:cNvSpPr/>
          <p:nvPr/>
        </p:nvSpPr>
        <p:spPr>
          <a:xfrm>
            <a:off x="262800" y="4062240"/>
            <a:ext cx="2904480" cy="870480"/>
          </a:xfrm>
          <a:prstGeom prst="round2SameRect">
            <a:avLst>
              <a:gd name="adj1" fmla="val 16667"/>
              <a:gd name="adj2" fmla="val 0"/>
            </a:avLst>
          </a:prstGeom>
          <a:solidFill>
            <a:srgbClr val="ffd966"/>
          </a:solidFill>
          <a:ln w="9525">
            <a:solidFill>
              <a:srgbClr val="695d46"/>
            </a:solidFill>
            <a:round/>
          </a:ln>
        </p:spPr>
        <p:style>
          <a:lnRef idx="0"/>
          <a:fillRef idx="0"/>
          <a:effectRef idx="0"/>
          <a:fontRef idx="minor"/>
        </p:style>
      </p:sp>
      <p:sp>
        <p:nvSpPr>
          <p:cNvPr id="128" name="Google Shape;179;p18"/>
          <p:cNvSpPr/>
          <p:nvPr/>
        </p:nvSpPr>
        <p:spPr>
          <a:xfrm>
            <a:off x="311760" y="4109400"/>
            <a:ext cx="2806560" cy="776520"/>
          </a:xfrm>
          <a:prstGeom prst="rect">
            <a:avLst/>
          </a:prstGeom>
          <a:noFill/>
          <a:ln w="0">
            <a:noFill/>
          </a:ln>
        </p:spPr>
        <p:style>
          <a:lnRef idx="0"/>
          <a:fillRef idx="0"/>
          <a:effectRef idx="0"/>
          <a:fontRef idx="minor"/>
        </p:style>
        <p:txBody>
          <a:bodyPr lIns="90000" rIns="90000" tIns="91440" bIns="91440" anchor="t">
            <a:spAutoFit/>
          </a:bodyPr>
          <a:p>
            <a:pPr algn="ctr">
              <a:lnSpc>
                <a:spcPct val="150000"/>
              </a:lnSpc>
              <a:buNone/>
              <a:tabLst>
                <a:tab algn="l" pos="0"/>
              </a:tabLst>
            </a:pPr>
            <a:r>
              <a:rPr b="0" lang="es" sz="1300" spc="-1" strike="noStrike">
                <a:solidFill>
                  <a:srgbClr val="000000"/>
                </a:solidFill>
                <a:latin typeface="Arial"/>
                <a:ea typeface="Arial"/>
              </a:rPr>
              <a:t>¿Qué pueden compartir con sus  colegas sobre eso?</a:t>
            </a:r>
            <a:endParaRPr b="0" lang="es-UY" sz="1300" spc="-1" strike="noStrike">
              <a:latin typeface="Arial"/>
            </a:endParaRPr>
          </a:p>
        </p:txBody>
      </p:sp>
      <p:pic>
        <p:nvPicPr>
          <p:cNvPr id="129" name="Google Shape;180;p18" descr=""/>
          <p:cNvPicPr/>
          <p:nvPr/>
        </p:nvPicPr>
        <p:blipFill>
          <a:blip r:embed="rId1"/>
          <a:stretch/>
        </p:blipFill>
        <p:spPr>
          <a:xfrm>
            <a:off x="656280" y="1478880"/>
            <a:ext cx="1968120" cy="19681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3473640" y="1132560"/>
            <a:ext cx="5345640" cy="2877840"/>
          </a:xfrm>
          <a:prstGeom prst="rect">
            <a:avLst/>
          </a:prstGeom>
          <a:noFill/>
          <a:ln w="0">
            <a:noFill/>
          </a:ln>
        </p:spPr>
        <p:txBody>
          <a:bodyPr lIns="0" rIns="0" tIns="91440" bIns="91440" anchor="t">
            <a:noAutofit/>
          </a:bodyPr>
          <a:p>
            <a:pPr algn="just">
              <a:lnSpc>
                <a:spcPct val="115000"/>
              </a:lnSpc>
              <a:buNone/>
              <a:tabLst>
                <a:tab algn="l" pos="0"/>
              </a:tabLst>
            </a:pPr>
            <a:r>
              <a:rPr b="0" lang="es" sz="1400" spc="-1" strike="noStrike">
                <a:solidFill>
                  <a:srgbClr val="000000"/>
                </a:solidFill>
                <a:latin typeface="Open Sans"/>
                <a:ea typeface="Open Sans"/>
              </a:rPr>
              <a:t>Ampliar la comprensión mediante la búsqueda de información faltante para comprensión local y global.</a:t>
            </a:r>
            <a:endParaRPr b="0" lang="es-UY" sz="1400" spc="-1" strike="noStrike">
              <a:solidFill>
                <a:srgbClr val="000000"/>
              </a:solidFill>
              <a:latin typeface="Arial"/>
            </a:endParaRPr>
          </a:p>
          <a:p>
            <a:pPr marL="457200" indent="-317520" algn="just">
              <a:lnSpc>
                <a:spcPct val="115000"/>
              </a:lnSpc>
              <a:buClr>
                <a:srgbClr val="000000"/>
              </a:buClr>
              <a:buFont typeface="Open Sans"/>
              <a:buChar char="●"/>
              <a:tabLst>
                <a:tab algn="l" pos="0"/>
              </a:tabLst>
            </a:pPr>
            <a:r>
              <a:rPr b="0" lang="es" sz="1400" spc="-1" strike="noStrike">
                <a:solidFill>
                  <a:srgbClr val="000000"/>
                </a:solidFill>
                <a:latin typeface="Open Sans"/>
                <a:ea typeface="Open Sans"/>
              </a:rPr>
              <a:t>Tener en cuenta el tema estudiado y predecir qué aspectos te informará.</a:t>
            </a:r>
            <a:endParaRPr b="0" lang="es-UY" sz="1400" spc="-1" strike="noStrike">
              <a:solidFill>
                <a:srgbClr val="000000"/>
              </a:solidFill>
              <a:latin typeface="Arial"/>
            </a:endParaRPr>
          </a:p>
          <a:p>
            <a:pPr marL="457200" indent="-317520" algn="just">
              <a:lnSpc>
                <a:spcPct val="115000"/>
              </a:lnSpc>
              <a:buClr>
                <a:srgbClr val="000000"/>
              </a:buClr>
              <a:buFont typeface="Open Sans"/>
              <a:buChar char="●"/>
              <a:tabLst>
                <a:tab algn="l" pos="0"/>
              </a:tabLst>
            </a:pPr>
            <a:r>
              <a:rPr b="0" lang="es" sz="1400" spc="-1" strike="noStrike">
                <a:solidFill>
                  <a:srgbClr val="000000"/>
                </a:solidFill>
                <a:latin typeface="Open Sans"/>
                <a:ea typeface="Open Sans"/>
              </a:rPr>
              <a:t>Hacer una primera evaluación sobre cuánto conocés del tema.</a:t>
            </a:r>
            <a:endParaRPr b="0" lang="es-UY" sz="1400" spc="-1" strike="noStrike">
              <a:solidFill>
                <a:srgbClr val="000000"/>
              </a:solidFill>
              <a:latin typeface="Arial"/>
            </a:endParaRPr>
          </a:p>
          <a:p>
            <a:pPr marL="457200" indent="-317520" algn="just">
              <a:lnSpc>
                <a:spcPct val="115000"/>
              </a:lnSpc>
              <a:buClr>
                <a:srgbClr val="000000"/>
              </a:buClr>
              <a:buFont typeface="Open Sans"/>
              <a:buChar char="●"/>
              <a:tabLst>
                <a:tab algn="l" pos="0"/>
              </a:tabLst>
            </a:pPr>
            <a:r>
              <a:rPr b="0" lang="es" sz="1400" spc="-1" strike="noStrike">
                <a:solidFill>
                  <a:srgbClr val="000000"/>
                </a:solidFill>
                <a:latin typeface="Open Sans"/>
                <a:ea typeface="Open Sans"/>
              </a:rPr>
              <a:t>Informarte a través de enciclopedia, libros, buscadores, youtube, diccionario (específicos para cada área del conocimiento).</a:t>
            </a:r>
            <a:endParaRPr b="0" lang="es-UY" sz="1400" spc="-1" strike="noStrike">
              <a:solidFill>
                <a:srgbClr val="000000"/>
              </a:solidFill>
              <a:latin typeface="Arial"/>
            </a:endParaRPr>
          </a:p>
          <a:p>
            <a:pPr marL="457200" indent="-317520" algn="just">
              <a:lnSpc>
                <a:spcPct val="115000"/>
              </a:lnSpc>
              <a:buClr>
                <a:srgbClr val="000000"/>
              </a:buClr>
              <a:buFont typeface="Open Sans"/>
              <a:buChar char="●"/>
              <a:tabLst>
                <a:tab algn="l" pos="0"/>
              </a:tabLst>
            </a:pPr>
            <a:r>
              <a:rPr b="0" lang="es" sz="1400" spc="-1" strike="noStrike">
                <a:solidFill>
                  <a:srgbClr val="000000"/>
                </a:solidFill>
                <a:latin typeface="Open Sans"/>
                <a:ea typeface="Open Sans"/>
              </a:rPr>
              <a:t>Evaluar lo confiable que es la información de las fuentes.</a:t>
            </a:r>
            <a:endParaRPr b="0" lang="es-UY" sz="1400" spc="-1" strike="noStrike">
              <a:solidFill>
                <a:srgbClr val="000000"/>
              </a:solidFill>
              <a:latin typeface="Arial"/>
            </a:endParaRPr>
          </a:p>
          <a:p>
            <a:pPr marL="457200" indent="-317520" algn="just">
              <a:lnSpc>
                <a:spcPct val="115000"/>
              </a:lnSpc>
              <a:buClr>
                <a:srgbClr val="000000"/>
              </a:buClr>
              <a:buFont typeface="Open Sans"/>
              <a:buChar char="●"/>
              <a:tabLst>
                <a:tab algn="l" pos="0"/>
              </a:tabLst>
            </a:pPr>
            <a:r>
              <a:rPr b="0" lang="es" sz="1400" spc="-1" strike="noStrike">
                <a:solidFill>
                  <a:srgbClr val="000000"/>
                </a:solidFill>
                <a:latin typeface="Open Sans"/>
                <a:ea typeface="Open Sans"/>
              </a:rPr>
              <a:t>Establecer redes que te permitan ampliar tus conocimientos y relacionarlos.</a:t>
            </a:r>
            <a:endParaRPr b="0" lang="es-UY" sz="1400" spc="-1" strike="noStrike">
              <a:solidFill>
                <a:srgbClr val="000000"/>
              </a:solidFill>
              <a:latin typeface="Arial"/>
            </a:endParaRPr>
          </a:p>
          <a:p>
            <a:pPr algn="just">
              <a:lnSpc>
                <a:spcPct val="115000"/>
              </a:lnSpc>
              <a:buNone/>
              <a:tabLst>
                <a:tab algn="l" pos="0"/>
              </a:tabLst>
            </a:pPr>
            <a:endParaRPr b="0" lang="es-UY" sz="1400" spc="-1" strike="noStrike">
              <a:solidFill>
                <a:srgbClr val="000000"/>
              </a:solidFill>
              <a:latin typeface="Arial"/>
            </a:endParaRPr>
          </a:p>
        </p:txBody>
      </p:sp>
      <p:sp>
        <p:nvSpPr>
          <p:cNvPr id="131" name="Google Shape;186;p19"/>
          <p:cNvSpPr/>
          <p:nvPr/>
        </p:nvSpPr>
        <p:spPr>
          <a:xfrm>
            <a:off x="277920" y="3914640"/>
            <a:ext cx="2904480" cy="870480"/>
          </a:xfrm>
          <a:prstGeom prst="round2SameRect">
            <a:avLst>
              <a:gd name="adj1" fmla="val 16667"/>
              <a:gd name="adj2" fmla="val 0"/>
            </a:avLst>
          </a:prstGeom>
          <a:solidFill>
            <a:srgbClr val="ffd966"/>
          </a:solidFill>
          <a:ln w="9525">
            <a:solidFill>
              <a:srgbClr val="695d46"/>
            </a:solidFill>
            <a:round/>
          </a:ln>
        </p:spPr>
        <p:style>
          <a:lnRef idx="0"/>
          <a:fillRef idx="0"/>
          <a:effectRef idx="0"/>
          <a:fontRef idx="minor"/>
        </p:style>
      </p:sp>
      <p:sp>
        <p:nvSpPr>
          <p:cNvPr id="132" name="Google Shape;187;p19"/>
          <p:cNvSpPr/>
          <p:nvPr/>
        </p:nvSpPr>
        <p:spPr>
          <a:xfrm>
            <a:off x="277920" y="3920400"/>
            <a:ext cx="2806560" cy="865080"/>
          </a:xfrm>
          <a:prstGeom prst="rect">
            <a:avLst/>
          </a:prstGeom>
          <a:noFill/>
          <a:ln w="0">
            <a:noFill/>
          </a:ln>
        </p:spPr>
        <p:style>
          <a:lnRef idx="0"/>
          <a:fillRef idx="0"/>
          <a:effectRef idx="0"/>
          <a:fontRef idx="minor"/>
        </p:style>
        <p:txBody>
          <a:bodyPr lIns="90000" rIns="90000" tIns="91440" bIns="91440" anchor="t">
            <a:spAutoFit/>
          </a:bodyPr>
          <a:p>
            <a:pPr algn="ctr">
              <a:lnSpc>
                <a:spcPct val="115000"/>
              </a:lnSpc>
              <a:buNone/>
              <a:tabLst>
                <a:tab algn="l" pos="0"/>
              </a:tabLst>
            </a:pPr>
            <a:r>
              <a:rPr b="0" lang="es" sz="1300" spc="-1" strike="noStrike">
                <a:solidFill>
                  <a:srgbClr val="000000"/>
                </a:solidFill>
                <a:latin typeface="Arial"/>
                <a:ea typeface="Arial"/>
              </a:rPr>
              <a:t>¿Pueden compartir cómo han encarado los contenidos en la facultad?</a:t>
            </a:r>
            <a:endParaRPr b="0" lang="es-UY" sz="1300" spc="-1" strike="noStrike">
              <a:latin typeface="Arial"/>
            </a:endParaRPr>
          </a:p>
        </p:txBody>
      </p:sp>
      <p:pic>
        <p:nvPicPr>
          <p:cNvPr id="133" name="Google Shape;188;p19" descr=""/>
          <p:cNvPicPr/>
          <p:nvPr/>
        </p:nvPicPr>
        <p:blipFill>
          <a:blip r:embed="rId1"/>
          <a:stretch/>
        </p:blipFill>
        <p:spPr>
          <a:xfrm>
            <a:off x="757440" y="1443960"/>
            <a:ext cx="1847520" cy="18475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157680" y="806400"/>
            <a:ext cx="8827200" cy="1020960"/>
          </a:xfrm>
          <a:prstGeom prst="rect">
            <a:avLst/>
          </a:prstGeom>
          <a:noFill/>
          <a:ln w="0">
            <a:noFill/>
          </a:ln>
        </p:spPr>
        <p:txBody>
          <a:bodyPr lIns="0" rIns="0" tIns="91440" bIns="91440" anchor="b">
            <a:normAutofit/>
          </a:bodyPr>
          <a:p>
            <a:pPr algn="ctr">
              <a:lnSpc>
                <a:spcPct val="100000"/>
              </a:lnSpc>
              <a:buNone/>
              <a:tabLst>
                <a:tab algn="l" pos="0"/>
              </a:tabLst>
            </a:pPr>
            <a:r>
              <a:rPr b="1" lang="es" sz="5400" spc="-1" strike="noStrike">
                <a:solidFill>
                  <a:srgbClr val="ef6c00"/>
                </a:solidFill>
                <a:latin typeface="PT Sans Narrow"/>
                <a:ea typeface="PT Sans Narrow"/>
              </a:rPr>
              <a:t>Estrategias de Estudio</a:t>
            </a:r>
            <a:endParaRPr b="0" lang="es-UY" sz="5400" spc="-1" strike="noStrike">
              <a:solidFill>
                <a:srgbClr val="000000"/>
              </a:solidFill>
              <a:latin typeface="Arial"/>
            </a:endParaRPr>
          </a:p>
        </p:txBody>
      </p:sp>
      <p:sp>
        <p:nvSpPr>
          <p:cNvPr id="80" name="PlaceHolder 2"/>
          <p:cNvSpPr>
            <a:spLocks noGrp="1"/>
          </p:cNvSpPr>
          <p:nvPr>
            <p:ph type="subTitle"/>
          </p:nvPr>
        </p:nvSpPr>
        <p:spPr>
          <a:xfrm>
            <a:off x="1899360" y="3910320"/>
            <a:ext cx="5300640" cy="1020960"/>
          </a:xfrm>
          <a:prstGeom prst="rect">
            <a:avLst/>
          </a:prstGeom>
          <a:noFill/>
          <a:ln w="0">
            <a:noFill/>
          </a:ln>
        </p:spPr>
        <p:txBody>
          <a:bodyPr lIns="0" rIns="0" tIns="91440" bIns="91440" anchor="t">
            <a:normAutofit fontScale="76000"/>
          </a:bodyPr>
          <a:p>
            <a:pPr algn="ctr">
              <a:lnSpc>
                <a:spcPct val="100000"/>
              </a:lnSpc>
              <a:buNone/>
              <a:tabLst>
                <a:tab algn="l" pos="0"/>
              </a:tabLst>
            </a:pPr>
            <a:r>
              <a:rPr b="1" lang="es" sz="2400" spc="-1" strike="noStrike">
                <a:solidFill>
                  <a:srgbClr val="695d46"/>
                </a:solidFill>
                <a:latin typeface="Open Sans"/>
                <a:ea typeface="Open Sans"/>
              </a:rPr>
              <a:t>Docente responsable:</a:t>
            </a:r>
            <a:endParaRPr b="0" lang="es-UY" sz="2400" spc="-1" strike="noStrike">
              <a:latin typeface="Arial"/>
            </a:endParaRPr>
          </a:p>
          <a:p>
            <a:pPr algn="ctr">
              <a:lnSpc>
                <a:spcPct val="100000"/>
              </a:lnSpc>
              <a:buNone/>
              <a:tabLst>
                <a:tab algn="l" pos="0"/>
              </a:tabLst>
            </a:pPr>
            <a:endParaRPr b="0" lang="es-UY" sz="2400" spc="-1" strike="noStrike">
              <a:latin typeface="Arial"/>
            </a:endParaRPr>
          </a:p>
          <a:p>
            <a:pPr algn="ctr">
              <a:lnSpc>
                <a:spcPct val="100000"/>
              </a:lnSpc>
              <a:buNone/>
              <a:tabLst>
                <a:tab algn="l" pos="0"/>
              </a:tabLst>
            </a:pPr>
            <a:r>
              <a:rPr b="1" lang="es" sz="2400" spc="-1" strike="noStrike">
                <a:solidFill>
                  <a:srgbClr val="695d46"/>
                </a:solidFill>
                <a:latin typeface="Open Sans"/>
                <a:ea typeface="Open Sans"/>
              </a:rPr>
              <a:t>Lic. Victoria Rojas </a:t>
            </a:r>
            <a:endParaRPr b="0" lang="es-UY" sz="2400" spc="-1" strike="noStrike">
              <a:latin typeface="Arial"/>
            </a:endParaRPr>
          </a:p>
        </p:txBody>
      </p:sp>
      <p:sp>
        <p:nvSpPr>
          <p:cNvPr id="81" name="PlaceHolder 3"/>
          <p:cNvSpPr>
            <a:spLocks noGrp="1"/>
          </p:cNvSpPr>
          <p:nvPr>
            <p:ph type="title"/>
          </p:nvPr>
        </p:nvSpPr>
        <p:spPr>
          <a:xfrm>
            <a:off x="1582920" y="2174040"/>
            <a:ext cx="6157080" cy="705960"/>
          </a:xfrm>
          <a:prstGeom prst="rect">
            <a:avLst/>
          </a:prstGeom>
          <a:noFill/>
          <a:ln w="0">
            <a:noFill/>
          </a:ln>
        </p:spPr>
        <p:txBody>
          <a:bodyPr lIns="0" rIns="0" tIns="91440" bIns="91440" anchor="t">
            <a:noAutofit/>
          </a:bodyPr>
          <a:p>
            <a:pPr algn="ctr">
              <a:lnSpc>
                <a:spcPct val="100000"/>
              </a:lnSpc>
              <a:buNone/>
              <a:tabLst>
                <a:tab algn="l" pos="0"/>
              </a:tabLst>
            </a:pPr>
            <a:r>
              <a:rPr b="1" lang="es" sz="4000" spc="-1" strike="noStrike">
                <a:solidFill>
                  <a:srgbClr val="ef6c00"/>
                </a:solidFill>
                <a:latin typeface="PT Sans Narrow"/>
                <a:ea typeface="PT Sans Narrow"/>
              </a:rPr>
              <a:t>Estudiar en la universidad</a:t>
            </a:r>
            <a:endParaRPr b="0" lang="es-UY" sz="4000" spc="-1" strike="noStrike">
              <a:solidFill>
                <a:srgbClr val="000000"/>
              </a:solidFill>
              <a:latin typeface="Arial"/>
            </a:endParaRPr>
          </a:p>
          <a:p>
            <a:pPr algn="ctr">
              <a:lnSpc>
                <a:spcPct val="100000"/>
              </a:lnSpc>
              <a:buNone/>
              <a:tabLst>
                <a:tab algn="l" pos="0"/>
              </a:tabLst>
            </a:pPr>
            <a:endParaRPr b="0" lang="es-UY" sz="4000" spc="-1" strike="noStrike">
              <a:solidFill>
                <a:srgbClr val="000000"/>
              </a:solidFill>
              <a:latin typeface="Arial"/>
            </a:endParaRPr>
          </a:p>
          <a:p>
            <a:pPr>
              <a:lnSpc>
                <a:spcPct val="100000"/>
              </a:lnSpc>
              <a:buNone/>
              <a:tabLst>
                <a:tab algn="l" pos="0"/>
              </a:tabLst>
            </a:pPr>
            <a:endParaRPr b="0" lang="es-UY"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312120" y="2345760"/>
            <a:ext cx="8519400" cy="840600"/>
          </a:xfrm>
          <a:prstGeom prst="rect">
            <a:avLst/>
          </a:prstGeom>
          <a:noFill/>
          <a:ln w="0">
            <a:noFill/>
          </a:ln>
        </p:spPr>
        <p:txBody>
          <a:bodyPr lIns="90000" rIns="90000" tIns="91440" bIns="91440" anchor="ctr">
            <a:normAutofit/>
          </a:bodyPr>
          <a:p>
            <a:pPr algn="ctr">
              <a:lnSpc>
                <a:spcPct val="100000"/>
              </a:lnSpc>
              <a:buNone/>
              <a:tabLst>
                <a:tab algn="l" pos="0"/>
              </a:tabLst>
            </a:pPr>
            <a:r>
              <a:rPr b="1" lang="es" sz="3600" spc="-1" strike="noStrike">
                <a:solidFill>
                  <a:srgbClr val="000000"/>
                </a:solidFill>
                <a:latin typeface="Arial"/>
                <a:ea typeface="Arial"/>
              </a:rPr>
              <a:t>Planificación: objetivos de lectura</a:t>
            </a:r>
            <a:endParaRPr b="0" lang="es-UY" sz="3600" spc="-1" strike="noStrike">
              <a:solidFill>
                <a:srgbClr val="000000"/>
              </a:solidFill>
              <a:latin typeface="Arial"/>
            </a:endParaRPr>
          </a:p>
        </p:txBody>
      </p:sp>
      <p:pic>
        <p:nvPicPr>
          <p:cNvPr id="135" name="Google Shape;194;p20" descr=""/>
          <p:cNvPicPr/>
          <p:nvPr/>
        </p:nvPicPr>
        <p:blipFill>
          <a:blip r:embed="rId1"/>
          <a:stretch/>
        </p:blipFill>
        <p:spPr>
          <a:xfrm>
            <a:off x="231120" y="870480"/>
            <a:ext cx="1657440" cy="1657440"/>
          </a:xfrm>
          <a:prstGeom prst="rect">
            <a:avLst/>
          </a:prstGeom>
          <a:ln w="0">
            <a:noFill/>
          </a:ln>
        </p:spPr>
      </p:pic>
      <p:pic>
        <p:nvPicPr>
          <p:cNvPr id="136" name="Google Shape;195;p20" descr=""/>
          <p:cNvPicPr/>
          <p:nvPr/>
        </p:nvPicPr>
        <p:blipFill>
          <a:blip r:embed="rId2"/>
          <a:stretch/>
        </p:blipFill>
        <p:spPr>
          <a:xfrm>
            <a:off x="7020000" y="3186720"/>
            <a:ext cx="1657440" cy="16574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p:nvPr>
        </p:nvSpPr>
        <p:spPr>
          <a:xfrm>
            <a:off x="65880" y="900720"/>
            <a:ext cx="8753400" cy="4242240"/>
          </a:xfrm>
          <a:prstGeom prst="rect">
            <a:avLst/>
          </a:prstGeom>
          <a:noFill/>
          <a:ln w="0">
            <a:noFill/>
          </a:ln>
        </p:spPr>
        <p:txBody>
          <a:bodyPr lIns="0" rIns="0" tIns="91440" bIns="91440" anchor="t">
            <a:noAutofit/>
          </a:bodyPr>
          <a:p>
            <a:pPr algn="just">
              <a:lnSpc>
                <a:spcPct val="115000"/>
              </a:lnSpc>
              <a:buNone/>
              <a:tabLst>
                <a:tab algn="l" pos="0"/>
              </a:tabLst>
            </a:pPr>
            <a:r>
              <a:rPr b="0" lang="es" sz="1400" spc="-1" strike="noStrike">
                <a:solidFill>
                  <a:srgbClr val="000000"/>
                </a:solidFill>
                <a:latin typeface="Lato"/>
                <a:ea typeface="Lato"/>
              </a:rPr>
              <a:t>No se puede estudiar </a:t>
            </a:r>
            <a:r>
              <a:rPr b="1" lang="es" sz="1400" spc="-1" strike="noStrike">
                <a:solidFill>
                  <a:srgbClr val="000000"/>
                </a:solidFill>
                <a:latin typeface="Lato"/>
                <a:ea typeface="Lato"/>
              </a:rPr>
              <a:t>leyendo una sola vez </a:t>
            </a:r>
            <a:r>
              <a:rPr b="0" lang="es" sz="1400" spc="-1" strike="noStrike">
                <a:solidFill>
                  <a:srgbClr val="000000"/>
                </a:solidFill>
                <a:latin typeface="Lato"/>
                <a:ea typeface="Lato"/>
              </a:rPr>
              <a:t>los textos. Una vez que identificaste cuáles son los temas más difíciles, </a:t>
            </a:r>
            <a:r>
              <a:rPr b="1" lang="es" sz="1400" spc="-1" strike="noStrike">
                <a:solidFill>
                  <a:srgbClr val="000000"/>
                </a:solidFill>
                <a:latin typeface="Lato"/>
                <a:ea typeface="Lato"/>
              </a:rPr>
              <a:t>clasificaste los textos </a:t>
            </a:r>
            <a:r>
              <a:rPr b="0" lang="es" sz="1400" spc="-1" strike="noStrike">
                <a:solidFill>
                  <a:srgbClr val="000000"/>
                </a:solidFill>
                <a:latin typeface="Lato"/>
                <a:ea typeface="Lato"/>
              </a:rPr>
              <a:t>según sus temas y </a:t>
            </a:r>
            <a:r>
              <a:rPr b="1" lang="es" sz="1400" spc="-1" strike="noStrike">
                <a:solidFill>
                  <a:srgbClr val="000000"/>
                </a:solidFill>
                <a:latin typeface="Lato"/>
                <a:ea typeface="Lato"/>
              </a:rPr>
              <a:t>los relacionaste </a:t>
            </a:r>
            <a:r>
              <a:rPr b="0" lang="es" sz="1400" spc="-1" strike="noStrike">
                <a:solidFill>
                  <a:srgbClr val="000000"/>
                </a:solidFill>
                <a:latin typeface="Lato"/>
                <a:ea typeface="Lato"/>
              </a:rPr>
              <a:t>entre sí, podés armar un plan con prioridades de lectura. En la universidad </a:t>
            </a:r>
            <a:r>
              <a:rPr b="1" lang="es" sz="1400" spc="-1" strike="noStrike">
                <a:solidFill>
                  <a:srgbClr val="000000"/>
                </a:solidFill>
                <a:latin typeface="Lato"/>
                <a:ea typeface="Lato"/>
              </a:rPr>
              <a:t>leeremos los mismos textos en varias ocasiones</a:t>
            </a:r>
            <a:r>
              <a:rPr b="0" lang="es" sz="1400" spc="-1" strike="noStrike">
                <a:solidFill>
                  <a:srgbClr val="000000"/>
                </a:solidFill>
                <a:latin typeface="Lato"/>
                <a:ea typeface="Lato"/>
              </a:rPr>
              <a:t>. Por eso, es importante que te armes </a:t>
            </a:r>
            <a:r>
              <a:rPr b="1" lang="es" sz="1400" spc="-1" strike="noStrike">
                <a:solidFill>
                  <a:srgbClr val="000000"/>
                </a:solidFill>
                <a:latin typeface="Lato"/>
                <a:ea typeface="Lato"/>
              </a:rPr>
              <a:t>una biblioteca </a:t>
            </a:r>
            <a:r>
              <a:rPr b="0" lang="es" sz="1400" spc="-1" strike="noStrike">
                <a:solidFill>
                  <a:srgbClr val="000000"/>
                </a:solidFill>
                <a:latin typeface="Lato"/>
                <a:ea typeface="Lato"/>
              </a:rPr>
              <a:t>(en la compu, en un drive, en papel, etc.) para que puedas volver a los textos a consultar, revisar y confrontar conceptos.</a:t>
            </a:r>
            <a:endParaRPr b="0" lang="es-UY" sz="1400" spc="-1" strike="noStrike">
              <a:solidFill>
                <a:srgbClr val="000000"/>
              </a:solidFill>
              <a:latin typeface="Arial"/>
            </a:endParaRPr>
          </a:p>
          <a:p>
            <a:pPr>
              <a:lnSpc>
                <a:spcPct val="115000"/>
              </a:lnSpc>
              <a:spcBef>
                <a:spcPts val="1199"/>
              </a:spcBef>
              <a:buNone/>
              <a:tabLst>
                <a:tab algn="l" pos="0"/>
              </a:tabLst>
            </a:pPr>
            <a:r>
              <a:rPr b="1" lang="es" sz="1400" spc="-1" strike="noStrike">
                <a:solidFill>
                  <a:srgbClr val="000000"/>
                </a:solidFill>
                <a:latin typeface="Lato"/>
                <a:ea typeface="Lato"/>
              </a:rPr>
              <a:t>Piques: </a:t>
            </a:r>
            <a:r>
              <a:rPr b="0" lang="es" sz="1400" spc="-1" strike="noStrike">
                <a:solidFill>
                  <a:srgbClr val="000000"/>
                </a:solidFill>
                <a:latin typeface="Lato"/>
                <a:ea typeface="Lato"/>
              </a:rPr>
              <a:t> </a:t>
            </a:r>
            <a:endParaRPr b="0" lang="es-UY" sz="1400" spc="-1" strike="noStrike">
              <a:solidFill>
                <a:srgbClr val="000000"/>
              </a:solidFill>
              <a:latin typeface="Arial"/>
            </a:endParaRPr>
          </a:p>
          <a:p>
            <a:pPr marL="457200" indent="-317520">
              <a:lnSpc>
                <a:spcPct val="115000"/>
              </a:lnSpc>
              <a:spcBef>
                <a:spcPts val="1199"/>
              </a:spcBef>
              <a:buClr>
                <a:srgbClr val="000000"/>
              </a:buClr>
              <a:buFont typeface="Lato"/>
              <a:buChar char="-"/>
              <a:tabLst>
                <a:tab algn="l" pos="0"/>
              </a:tabLst>
            </a:pPr>
            <a:r>
              <a:rPr b="0" lang="es" sz="1400" spc="-1" strike="noStrike">
                <a:solidFill>
                  <a:srgbClr val="000000"/>
                </a:solidFill>
                <a:highlight>
                  <a:srgbClr val="eeff41"/>
                </a:highlight>
                <a:latin typeface="Lato"/>
                <a:ea typeface="Lato"/>
              </a:rPr>
              <a:t>Hacer lecturas rápidas</a:t>
            </a:r>
            <a:r>
              <a:rPr b="0" lang="es" sz="1400" spc="-1" strike="noStrike">
                <a:solidFill>
                  <a:srgbClr val="000000"/>
                </a:solidFill>
                <a:latin typeface="Lato"/>
                <a:ea typeface="Lato"/>
              </a:rPr>
              <a:t> al principio. Fijarte en: los resúmenes iniciales (cuando haya), los títulos, las figuras, las tablas y las tipografías. </a:t>
            </a:r>
            <a:r>
              <a:rPr b="0" lang="es" sz="1400" spc="-1" strike="noStrike">
                <a:solidFill>
                  <a:srgbClr val="000000"/>
                </a:solidFill>
                <a:highlight>
                  <a:srgbClr val="eeff41"/>
                </a:highlight>
                <a:latin typeface="Lato"/>
                <a:ea typeface="Lato"/>
              </a:rPr>
              <a:t>En esta primera lectura ya podés evaluar la dificultad</a:t>
            </a:r>
            <a:r>
              <a:rPr b="0" lang="es" sz="1400" spc="-1" strike="noStrike">
                <a:solidFill>
                  <a:srgbClr val="000000"/>
                </a:solidFill>
                <a:latin typeface="Lato"/>
                <a:ea typeface="Lato"/>
              </a:rPr>
              <a:t> del tema y qué parte del texto es la más importante.</a:t>
            </a:r>
            <a:endParaRPr b="0" lang="es-UY" sz="1400" spc="-1" strike="noStrike">
              <a:solidFill>
                <a:srgbClr val="000000"/>
              </a:solidFill>
              <a:latin typeface="Arial"/>
            </a:endParaRPr>
          </a:p>
          <a:p>
            <a:pPr marL="457200" indent="-317520">
              <a:lnSpc>
                <a:spcPct val="115000"/>
              </a:lnSpc>
              <a:buClr>
                <a:srgbClr val="000000"/>
              </a:buClr>
              <a:buFont typeface="Lato"/>
              <a:buChar char="-"/>
              <a:tabLst>
                <a:tab algn="l" pos="0"/>
              </a:tabLst>
            </a:pPr>
            <a:r>
              <a:rPr b="0" lang="es" sz="1400" spc="-1" strike="noStrike">
                <a:solidFill>
                  <a:srgbClr val="000000"/>
                </a:solidFill>
                <a:highlight>
                  <a:srgbClr val="eeff41"/>
                </a:highlight>
                <a:latin typeface="Lato"/>
                <a:ea typeface="Lato"/>
              </a:rPr>
              <a:t>Crear títulos</a:t>
            </a:r>
            <a:r>
              <a:rPr b="0" lang="es" sz="1400" spc="-1" strike="noStrike">
                <a:solidFill>
                  <a:srgbClr val="000000"/>
                </a:solidFill>
                <a:latin typeface="Lato"/>
                <a:ea typeface="Lato"/>
              </a:rPr>
              <a:t> o intercalar esquemas en los textos que no tienen una estructura definida (para los textos largos y con pocas subdivisiones). </a:t>
            </a:r>
            <a:endParaRPr b="0" lang="es-UY" sz="1400" spc="-1" strike="noStrike">
              <a:solidFill>
                <a:srgbClr val="000000"/>
              </a:solidFill>
              <a:latin typeface="Arial"/>
            </a:endParaRPr>
          </a:p>
          <a:p>
            <a:pPr marL="457200" indent="-317520">
              <a:lnSpc>
                <a:spcPct val="115000"/>
              </a:lnSpc>
              <a:buClr>
                <a:srgbClr val="000000"/>
              </a:buClr>
              <a:buFont typeface="Lato"/>
              <a:buChar char="-"/>
              <a:tabLst>
                <a:tab algn="l" pos="0"/>
              </a:tabLst>
            </a:pPr>
            <a:r>
              <a:rPr b="0" lang="es" sz="1400" spc="-1" strike="noStrike">
                <a:solidFill>
                  <a:srgbClr val="000000"/>
                </a:solidFill>
                <a:highlight>
                  <a:srgbClr val="eeff41"/>
                </a:highlight>
                <a:latin typeface="Lato"/>
                <a:ea typeface="Lato"/>
              </a:rPr>
              <a:t>Anotar e intervenir el texto</a:t>
            </a:r>
            <a:r>
              <a:rPr b="0" lang="es" sz="1400" spc="-1" strike="noStrike">
                <a:solidFill>
                  <a:srgbClr val="000000"/>
                </a:solidFill>
                <a:latin typeface="Lato"/>
                <a:ea typeface="Lato"/>
              </a:rPr>
              <a:t>: hacer una síntesis al costado del tema de cada párrafo, subrayar, circular o usar símbolos.</a:t>
            </a:r>
            <a:endParaRPr b="0" lang="es-UY" sz="1400" spc="-1" strike="noStrike">
              <a:solidFill>
                <a:srgbClr val="000000"/>
              </a:solidFill>
              <a:latin typeface="Arial"/>
            </a:endParaRPr>
          </a:p>
          <a:p>
            <a:pPr marL="457200" indent="-317520">
              <a:lnSpc>
                <a:spcPct val="115000"/>
              </a:lnSpc>
              <a:buClr>
                <a:srgbClr val="000000"/>
              </a:buClr>
              <a:buFont typeface="Lato"/>
              <a:buChar char="-"/>
              <a:tabLst>
                <a:tab algn="l" pos="0"/>
              </a:tabLst>
            </a:pPr>
            <a:r>
              <a:rPr b="0" lang="es" sz="1400" spc="-1" strike="noStrike">
                <a:solidFill>
                  <a:srgbClr val="000000"/>
                </a:solidFill>
                <a:latin typeface="Lato"/>
                <a:ea typeface="Lato"/>
              </a:rPr>
              <a:t>Si tenés memoria visual,</a:t>
            </a:r>
            <a:r>
              <a:rPr b="0" lang="es" sz="1400" spc="-1" strike="noStrike">
                <a:solidFill>
                  <a:srgbClr val="000000"/>
                </a:solidFill>
                <a:highlight>
                  <a:srgbClr val="eeff41"/>
                </a:highlight>
                <a:latin typeface="Lato"/>
                <a:ea typeface="Lato"/>
              </a:rPr>
              <a:t> hacer esquemas </a:t>
            </a:r>
            <a:r>
              <a:rPr b="0" lang="es" sz="1400" spc="-1" strike="noStrike">
                <a:solidFill>
                  <a:srgbClr val="000000"/>
                </a:solidFill>
                <a:latin typeface="Lato"/>
                <a:ea typeface="Lato"/>
              </a:rPr>
              <a:t>te ayuda a retener la información. Los apuntes gráficos sirven para visualizar lo importante, apropiarte de los contenidos y establecer relaciones entre los textos.</a:t>
            </a:r>
            <a:endParaRPr b="0" lang="es-UY"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346320" y="2415960"/>
            <a:ext cx="8519760" cy="840960"/>
          </a:xfrm>
          <a:prstGeom prst="rect">
            <a:avLst/>
          </a:prstGeom>
          <a:noFill/>
          <a:ln w="0">
            <a:noFill/>
          </a:ln>
        </p:spPr>
        <p:txBody>
          <a:bodyPr tIns="91440" bIns="91440" anchor="ctr">
            <a:normAutofit/>
          </a:bodyPr>
          <a:p>
            <a:pPr algn="ctr">
              <a:lnSpc>
                <a:spcPct val="100000"/>
              </a:lnSpc>
              <a:buNone/>
              <a:tabLst>
                <a:tab algn="l" pos="0"/>
              </a:tabLst>
            </a:pPr>
            <a:r>
              <a:rPr b="1" lang="es" sz="3600" spc="-1" strike="noStrike">
                <a:solidFill>
                  <a:srgbClr val="000000"/>
                </a:solidFill>
                <a:latin typeface="Arial"/>
                <a:ea typeface="Arial"/>
              </a:rPr>
              <a:t>Comprensión Lectora: desafíos</a:t>
            </a:r>
            <a:endParaRPr b="0" lang="es-UY" sz="3600" spc="-1" strike="noStrike">
              <a:solidFill>
                <a:srgbClr val="000000"/>
              </a:solidFill>
              <a:latin typeface="Arial"/>
            </a:endParaRPr>
          </a:p>
        </p:txBody>
      </p:sp>
      <p:pic>
        <p:nvPicPr>
          <p:cNvPr id="139" name="Google Shape;206;p22" descr=""/>
          <p:cNvPicPr/>
          <p:nvPr/>
        </p:nvPicPr>
        <p:blipFill>
          <a:blip r:embed="rId1"/>
          <a:stretch/>
        </p:blipFill>
        <p:spPr>
          <a:xfrm>
            <a:off x="3706200" y="3239280"/>
            <a:ext cx="1800360" cy="1800360"/>
          </a:xfrm>
          <a:prstGeom prst="rect">
            <a:avLst/>
          </a:prstGeom>
          <a:ln w="0">
            <a:noFill/>
          </a:ln>
        </p:spPr>
      </p:pic>
      <p:pic>
        <p:nvPicPr>
          <p:cNvPr id="140" name="Google Shape;207;p22" descr=""/>
          <p:cNvPicPr/>
          <p:nvPr/>
        </p:nvPicPr>
        <p:blipFill>
          <a:blip r:embed="rId2"/>
          <a:stretch/>
        </p:blipFill>
        <p:spPr>
          <a:xfrm>
            <a:off x="173520" y="1092960"/>
            <a:ext cx="1322640" cy="1322640"/>
          </a:xfrm>
          <a:prstGeom prst="rect">
            <a:avLst/>
          </a:prstGeom>
          <a:ln w="0">
            <a:noFill/>
          </a:ln>
        </p:spPr>
      </p:pic>
      <p:pic>
        <p:nvPicPr>
          <p:cNvPr id="141" name="Google Shape;208;p22" descr=""/>
          <p:cNvPicPr/>
          <p:nvPr/>
        </p:nvPicPr>
        <p:blipFill>
          <a:blip r:embed="rId3"/>
          <a:stretch/>
        </p:blipFill>
        <p:spPr>
          <a:xfrm>
            <a:off x="7375320" y="782640"/>
            <a:ext cx="1632960" cy="163296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195480" y="692280"/>
            <a:ext cx="8519760" cy="4887360"/>
          </a:xfrm>
          <a:prstGeom prst="rect">
            <a:avLst/>
          </a:prstGeom>
          <a:noFill/>
          <a:ln w="0">
            <a:noFill/>
          </a:ln>
        </p:spPr>
        <p:txBody>
          <a:bodyPr lIns="0" rIns="0" tIns="91440" bIns="91440" anchor="t">
            <a:normAutofit fontScale="98000"/>
          </a:bodyPr>
          <a:p>
            <a:pPr algn="just">
              <a:lnSpc>
                <a:spcPct val="115000"/>
              </a:lnSpc>
              <a:buNone/>
              <a:tabLst>
                <a:tab algn="l" pos="0"/>
              </a:tabLst>
            </a:pPr>
            <a:r>
              <a:rPr b="0" lang="es" sz="1700" spc="-1" strike="noStrike">
                <a:solidFill>
                  <a:srgbClr val="000000"/>
                </a:solidFill>
                <a:latin typeface="Lato"/>
                <a:ea typeface="Lato"/>
              </a:rPr>
              <a:t>L</a:t>
            </a:r>
            <a:r>
              <a:rPr b="0" lang="es" sz="1500" spc="-1" strike="noStrike">
                <a:solidFill>
                  <a:srgbClr val="000000"/>
                </a:solidFill>
                <a:latin typeface="Lato"/>
                <a:ea typeface="Lato"/>
              </a:rPr>
              <a:t>eer en la universidad implica </a:t>
            </a:r>
            <a:r>
              <a:rPr b="1" lang="es" sz="1500" spc="-1" strike="noStrike">
                <a:solidFill>
                  <a:srgbClr val="000000"/>
                </a:solidFill>
                <a:latin typeface="Lato"/>
                <a:ea typeface="Lato"/>
              </a:rPr>
              <a:t>poner en juego muchas habilidades.</a:t>
            </a:r>
            <a:r>
              <a:rPr b="0" lang="es" sz="1500" spc="-1" strike="noStrike">
                <a:solidFill>
                  <a:srgbClr val="000000"/>
                </a:solidFill>
                <a:latin typeface="Lato"/>
                <a:ea typeface="Lato"/>
              </a:rPr>
              <a:t> En cada nueva lectura, el lector universitario aprende a </a:t>
            </a:r>
            <a:r>
              <a:rPr b="1" lang="es" sz="1500" spc="-1" strike="noStrike">
                <a:solidFill>
                  <a:srgbClr val="000000"/>
                </a:solidFill>
                <a:latin typeface="Lato"/>
                <a:ea typeface="Lato"/>
              </a:rPr>
              <a:t>monitorear su comprensión a través de preguntas</a:t>
            </a:r>
            <a:r>
              <a:rPr b="0" lang="es" sz="1500" spc="-1" strike="noStrike">
                <a:solidFill>
                  <a:srgbClr val="000000"/>
                </a:solidFill>
                <a:latin typeface="Lato"/>
                <a:ea typeface="Lato"/>
              </a:rPr>
              <a:t>: ¿estoy entendiendo? ¿en qué momento dejé de entender? ¿cuál es la dificultad del texto que me impide entender y cómo puedo solucionarlo? Cuando un lector no entiende el texto (algo que, sin duda, va a suceder), es importante que pueda </a:t>
            </a:r>
            <a:r>
              <a:rPr b="1" lang="es" sz="1500" spc="-1" strike="noStrike">
                <a:solidFill>
                  <a:srgbClr val="000000"/>
                </a:solidFill>
                <a:latin typeface="Lato"/>
                <a:ea typeface="Lato"/>
              </a:rPr>
              <a:t>recurrir a diversas estrategias </a:t>
            </a:r>
            <a:r>
              <a:rPr b="0" lang="es" sz="1500" spc="-1" strike="noStrike">
                <a:solidFill>
                  <a:srgbClr val="000000"/>
                </a:solidFill>
                <a:latin typeface="Lato"/>
                <a:ea typeface="Lato"/>
              </a:rPr>
              <a:t>para solucionar el problema. </a:t>
            </a:r>
            <a:endParaRPr b="0" lang="es-UY" sz="1500" spc="-1" strike="noStrike">
              <a:solidFill>
                <a:srgbClr val="000000"/>
              </a:solidFill>
              <a:latin typeface="Arial"/>
            </a:endParaRPr>
          </a:p>
          <a:p>
            <a:pPr algn="just">
              <a:lnSpc>
                <a:spcPct val="115000"/>
              </a:lnSpc>
              <a:spcBef>
                <a:spcPts val="1199"/>
              </a:spcBef>
              <a:buNone/>
              <a:tabLst>
                <a:tab algn="l" pos="0"/>
              </a:tabLst>
            </a:pPr>
            <a:r>
              <a:rPr b="1" lang="es" sz="1500" spc="-1" strike="noStrike">
                <a:solidFill>
                  <a:srgbClr val="000000"/>
                </a:solidFill>
                <a:latin typeface="Lato"/>
                <a:ea typeface="Lato"/>
              </a:rPr>
              <a:t>Piques: </a:t>
            </a:r>
            <a:endParaRPr b="0" lang="es-UY" sz="1500" spc="-1" strike="noStrike">
              <a:solidFill>
                <a:srgbClr val="000000"/>
              </a:solidFill>
              <a:latin typeface="Arial"/>
            </a:endParaRPr>
          </a:p>
          <a:p>
            <a:pPr marL="457200" indent="-339120" algn="just">
              <a:lnSpc>
                <a:spcPct val="115000"/>
              </a:lnSpc>
              <a:spcBef>
                <a:spcPts val="1199"/>
              </a:spcBef>
              <a:buClr>
                <a:srgbClr val="000000"/>
              </a:buClr>
              <a:buFont typeface="Lato"/>
              <a:buChar char="-"/>
              <a:tabLst>
                <a:tab algn="l" pos="0"/>
              </a:tabLst>
            </a:pPr>
            <a:r>
              <a:rPr b="0" lang="es" sz="1500" spc="-1" strike="noStrike">
                <a:solidFill>
                  <a:srgbClr val="000000"/>
                </a:solidFill>
                <a:highlight>
                  <a:srgbClr val="eeff41"/>
                </a:highlight>
                <a:latin typeface="Lato"/>
                <a:ea typeface="Lato"/>
              </a:rPr>
              <a:t>Adaptar el ritmo lector a la complejidad del texto:</a:t>
            </a:r>
            <a:r>
              <a:rPr b="0" lang="es" sz="1500" spc="-1" strike="noStrike">
                <a:solidFill>
                  <a:srgbClr val="000000"/>
                </a:solidFill>
                <a:latin typeface="Lato"/>
                <a:ea typeface="Lato"/>
              </a:rPr>
              <a:t> leer más rápido las partes fáciles o de temas que ya manejás, bajar la velocidad, o parar cuando no entiendas. </a:t>
            </a:r>
            <a:endParaRPr b="0" lang="es-UY" sz="1500" spc="-1" strike="noStrike">
              <a:solidFill>
                <a:srgbClr val="000000"/>
              </a:solidFill>
              <a:latin typeface="Arial"/>
            </a:endParaRPr>
          </a:p>
          <a:p>
            <a:pPr marL="457200" indent="-339120" algn="just">
              <a:lnSpc>
                <a:spcPct val="115000"/>
              </a:lnSpc>
              <a:buClr>
                <a:srgbClr val="000000"/>
              </a:buClr>
              <a:buFont typeface="Lato"/>
              <a:buChar char="-"/>
              <a:tabLst>
                <a:tab algn="l" pos="0"/>
              </a:tabLst>
            </a:pPr>
            <a:r>
              <a:rPr b="0" lang="es" sz="1500" spc="-1" strike="noStrike">
                <a:solidFill>
                  <a:srgbClr val="000000"/>
                </a:solidFill>
                <a:latin typeface="Lato"/>
                <a:ea typeface="Lato"/>
              </a:rPr>
              <a:t>Armar estrategias para </a:t>
            </a:r>
            <a:r>
              <a:rPr b="0" lang="es" sz="1500" spc="-1" strike="noStrike">
                <a:solidFill>
                  <a:srgbClr val="000000"/>
                </a:solidFill>
                <a:highlight>
                  <a:srgbClr val="eeff41"/>
                </a:highlight>
                <a:latin typeface="Lato"/>
                <a:ea typeface="Lato"/>
              </a:rPr>
              <a:t>ampliar las redes de conocimiento sobre el tema</a:t>
            </a:r>
            <a:r>
              <a:rPr b="0" lang="es" sz="1500" spc="-1" strike="noStrike">
                <a:solidFill>
                  <a:srgbClr val="000000"/>
                </a:solidFill>
                <a:latin typeface="Lato"/>
                <a:ea typeface="Lato"/>
              </a:rPr>
              <a:t>. Para empezar preguntate y contestate ¿qué sabés del tema? Si la respuesta es “nada”: buscá información de diferentes fuentes para familiarizarte, videos en youtube, enciclopedias y/o diccionarios. Si la respuesta es “un poco”: ¿cómo se relaciona lo que leo con lo que ya sé?</a:t>
            </a:r>
            <a:endParaRPr b="0" lang="es-UY" sz="1500" spc="-1" strike="noStrike">
              <a:solidFill>
                <a:srgbClr val="000000"/>
              </a:solidFill>
              <a:latin typeface="Arial"/>
            </a:endParaRPr>
          </a:p>
          <a:p>
            <a:pPr marL="457200" indent="-339120" algn="just">
              <a:lnSpc>
                <a:spcPct val="115000"/>
              </a:lnSpc>
              <a:buClr>
                <a:srgbClr val="000000"/>
              </a:buClr>
              <a:buFont typeface="Lato"/>
              <a:buChar char="-"/>
              <a:tabLst>
                <a:tab algn="l" pos="0"/>
              </a:tabLst>
            </a:pPr>
            <a:r>
              <a:rPr b="0" lang="es" sz="1500" spc="-1" strike="noStrike">
                <a:solidFill>
                  <a:srgbClr val="000000"/>
                </a:solidFill>
                <a:highlight>
                  <a:srgbClr val="eeff41"/>
                </a:highlight>
                <a:latin typeface="Lato"/>
                <a:ea typeface="Lato"/>
              </a:rPr>
              <a:t>Hacer tus propias síntesis, resúmenes y fichas </a:t>
            </a:r>
            <a:r>
              <a:rPr b="0" lang="es" sz="1500" spc="-1" strike="noStrike">
                <a:solidFill>
                  <a:srgbClr val="000000"/>
                </a:solidFill>
                <a:latin typeface="Lato"/>
                <a:ea typeface="Lato"/>
              </a:rPr>
              <a:t>de los textos de estudio. Escribir un texto donde se sinteticen los contenidos de los diversos temas es una de las herramientas más poderosas para aprender. </a:t>
            </a:r>
            <a:endParaRPr b="0" lang="es-UY"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Google Shape;218;g2d227644664_0_65"/>
          <p:cNvSpPr/>
          <p:nvPr/>
        </p:nvSpPr>
        <p:spPr>
          <a:xfrm>
            <a:off x="1380240" y="1031400"/>
            <a:ext cx="6126840" cy="4043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Lst>
            </a:pPr>
            <a:r>
              <a:rPr b="0" lang="es" sz="2400" spc="-1" strike="noStrike">
                <a:solidFill>
                  <a:srgbClr val="000000"/>
                </a:solidFill>
                <a:latin typeface="Arial"/>
                <a:ea typeface="Arial"/>
              </a:rPr>
              <a:t>Progresa:</a:t>
            </a:r>
            <a:endParaRPr b="0" lang="es-UY" sz="2400" spc="-1" strike="noStrike">
              <a:latin typeface="Arial"/>
            </a:endParaRPr>
          </a:p>
          <a:p>
            <a:pPr>
              <a:lnSpc>
                <a:spcPct val="100000"/>
              </a:lnSpc>
              <a:buNone/>
              <a:tabLst>
                <a:tab algn="l" pos="0"/>
              </a:tabLst>
            </a:pPr>
            <a:endParaRPr b="0" lang="es-UY" sz="2400" spc="-1" strike="noStrike">
              <a:latin typeface="Arial"/>
            </a:endParaRPr>
          </a:p>
          <a:p>
            <a:pPr>
              <a:lnSpc>
                <a:spcPct val="100000"/>
              </a:lnSpc>
              <a:buNone/>
              <a:tabLst>
                <a:tab algn="l" pos="0"/>
              </a:tabLst>
            </a:pPr>
            <a:r>
              <a:rPr b="0" lang="es" sz="2000" spc="-1" strike="noStrike" u="sng">
                <a:solidFill>
                  <a:srgbClr val="0000ff"/>
                </a:solidFill>
                <a:uFillTx/>
                <a:latin typeface="Arial"/>
                <a:ea typeface="Arial"/>
                <a:hlinkClick r:id="rId1"/>
              </a:rPr>
              <a:t>https://www.cse.udelar.edu.uy/progresa</a:t>
            </a:r>
            <a:endParaRPr b="0" lang="es-UY" sz="2000" spc="-1" strike="noStrike">
              <a:latin typeface="Arial"/>
            </a:endParaRPr>
          </a:p>
          <a:p>
            <a:pPr>
              <a:lnSpc>
                <a:spcPct val="100000"/>
              </a:lnSpc>
              <a:buNone/>
              <a:tabLst>
                <a:tab algn="l" pos="0"/>
              </a:tabLst>
            </a:pPr>
            <a:endParaRPr b="0" lang="es-UY" sz="2000" spc="-1" strike="noStrike">
              <a:latin typeface="Arial"/>
            </a:endParaRPr>
          </a:p>
          <a:p>
            <a:pPr>
              <a:lnSpc>
                <a:spcPct val="100000"/>
              </a:lnSpc>
              <a:buNone/>
              <a:tabLst>
                <a:tab algn="l" pos="0"/>
              </a:tabLst>
            </a:pPr>
            <a:r>
              <a:rPr b="0" lang="es" sz="1550" spc="-1" strike="noStrike" u="sng">
                <a:solidFill>
                  <a:srgbClr val="0000ff"/>
                </a:solidFill>
                <a:uFillTx/>
                <a:latin typeface="Arial"/>
                <a:ea typeface="Arial"/>
                <a:hlinkClick r:id="rId2"/>
              </a:rPr>
              <a:t>https://youtu.be/1t95O8cWb4U</a:t>
            </a:r>
            <a:endParaRPr b="0" lang="es-UY" sz="1550" spc="-1" strike="noStrike">
              <a:latin typeface="Arial"/>
            </a:endParaRPr>
          </a:p>
          <a:p>
            <a:pPr>
              <a:lnSpc>
                <a:spcPct val="100000"/>
              </a:lnSpc>
              <a:buNone/>
              <a:tabLst>
                <a:tab algn="l" pos="0"/>
              </a:tabLst>
            </a:pPr>
            <a:endParaRPr b="0" lang="es-UY" sz="1550" spc="-1" strike="noStrike">
              <a:latin typeface="Arial"/>
            </a:endParaRPr>
          </a:p>
          <a:p>
            <a:pPr>
              <a:lnSpc>
                <a:spcPct val="100000"/>
              </a:lnSpc>
              <a:buNone/>
              <a:tabLst>
                <a:tab algn="l" pos="0"/>
              </a:tabLst>
            </a:pPr>
            <a:r>
              <a:rPr b="0" lang="es" sz="1550" spc="-1" strike="noStrike">
                <a:solidFill>
                  <a:srgbClr val="000000"/>
                </a:solidFill>
                <a:latin typeface="Arial"/>
                <a:ea typeface="Arial"/>
              </a:rPr>
              <a:t>Seguinos en redes:</a:t>
            </a:r>
            <a:r>
              <a:rPr b="0" lang="es" sz="1550" spc="-1" strike="noStrike">
                <a:solidFill>
                  <a:srgbClr val="000000"/>
                </a:solidFill>
                <a:latin typeface="Arial"/>
                <a:ea typeface="Arial"/>
              </a:rPr>
              <a:t>	</a:t>
            </a:r>
            <a:r>
              <a:rPr b="0" lang="es" sz="1550" spc="-1" strike="noStrike">
                <a:solidFill>
                  <a:srgbClr val="000000"/>
                </a:solidFill>
                <a:latin typeface="Arial"/>
                <a:ea typeface="Arial"/>
              </a:rPr>
              <a:t>	</a:t>
            </a:r>
            <a:r>
              <a:rPr b="0" lang="es" sz="1550" spc="-1" strike="noStrike">
                <a:solidFill>
                  <a:srgbClr val="000000"/>
                </a:solidFill>
                <a:latin typeface="Arial"/>
                <a:ea typeface="Arial"/>
              </a:rPr>
              <a:t>      progresaudelar</a:t>
            </a:r>
            <a:endParaRPr b="0" lang="es-UY" sz="1550" spc="-1" strike="noStrike">
              <a:latin typeface="Arial"/>
            </a:endParaRPr>
          </a:p>
          <a:p>
            <a:pPr>
              <a:lnSpc>
                <a:spcPct val="100000"/>
              </a:lnSpc>
              <a:buNone/>
              <a:tabLst>
                <a:tab algn="l" pos="0"/>
              </a:tabLst>
            </a:pPr>
            <a:endParaRPr b="0" lang="es-UY" sz="1550" spc="-1" strike="noStrike">
              <a:latin typeface="Arial"/>
            </a:endParaRPr>
          </a:p>
          <a:p>
            <a:pPr>
              <a:lnSpc>
                <a:spcPct val="100000"/>
              </a:lnSpc>
              <a:buNone/>
              <a:tabLst>
                <a:tab algn="l" pos="0"/>
              </a:tabLst>
            </a:pPr>
            <a:endParaRPr b="0" lang="es-UY" sz="1550" spc="-1" strike="noStrike">
              <a:latin typeface="Arial"/>
            </a:endParaRPr>
          </a:p>
          <a:p>
            <a:pPr>
              <a:lnSpc>
                <a:spcPct val="100000"/>
              </a:lnSpc>
              <a:buNone/>
              <a:tabLst>
                <a:tab algn="l" pos="0"/>
              </a:tabLst>
            </a:pPr>
            <a:r>
              <a:rPr b="0" lang="es" sz="1550" spc="-1" strike="noStrike">
                <a:solidFill>
                  <a:srgbClr val="000000"/>
                </a:solidFill>
                <a:latin typeface="Arial"/>
                <a:ea typeface="Arial"/>
              </a:rPr>
              <a:t>	</a:t>
            </a:r>
            <a:r>
              <a:rPr b="0" lang="es" sz="1550" spc="-1" strike="noStrike">
                <a:solidFill>
                  <a:srgbClr val="000000"/>
                </a:solidFill>
                <a:latin typeface="Arial"/>
                <a:ea typeface="Arial"/>
              </a:rPr>
              <a:t>	</a:t>
            </a:r>
            <a:r>
              <a:rPr b="0" lang="es" sz="1550" spc="-1" strike="noStrike">
                <a:solidFill>
                  <a:srgbClr val="000000"/>
                </a:solidFill>
                <a:latin typeface="Arial"/>
                <a:ea typeface="Arial"/>
              </a:rPr>
              <a:t>	</a:t>
            </a:r>
            <a:r>
              <a:rPr b="0" lang="es" sz="1550" spc="-1" strike="noStrike">
                <a:solidFill>
                  <a:srgbClr val="000000"/>
                </a:solidFill>
                <a:latin typeface="Arial"/>
                <a:ea typeface="Arial"/>
              </a:rPr>
              <a:t>                       </a:t>
            </a:r>
            <a:r>
              <a:rPr b="0" lang="es" sz="1550" spc="-1" strike="noStrike">
                <a:solidFill>
                  <a:srgbClr val="000000"/>
                </a:solidFill>
                <a:latin typeface="Arial"/>
                <a:ea typeface="Arial"/>
              </a:rPr>
              <a:t>progresaudelar</a:t>
            </a:r>
            <a:endParaRPr b="0" lang="es-UY" sz="1550" spc="-1" strike="noStrike">
              <a:latin typeface="Arial"/>
            </a:endParaRPr>
          </a:p>
          <a:p>
            <a:pPr>
              <a:lnSpc>
                <a:spcPct val="100000"/>
              </a:lnSpc>
              <a:buNone/>
              <a:tabLst>
                <a:tab algn="l" pos="0"/>
              </a:tabLst>
            </a:pPr>
            <a:endParaRPr b="0" lang="es-UY" sz="1550" spc="-1" strike="noStrike">
              <a:latin typeface="Arial"/>
            </a:endParaRPr>
          </a:p>
          <a:p>
            <a:pPr>
              <a:lnSpc>
                <a:spcPct val="100000"/>
              </a:lnSpc>
              <a:buNone/>
              <a:tabLst>
                <a:tab algn="l" pos="0"/>
              </a:tabLst>
            </a:pPr>
            <a:endParaRPr b="0" lang="es-UY" sz="1550" spc="-1" strike="noStrike">
              <a:latin typeface="Arial"/>
            </a:endParaRPr>
          </a:p>
          <a:p>
            <a:pPr>
              <a:lnSpc>
                <a:spcPct val="100000"/>
              </a:lnSpc>
              <a:buNone/>
              <a:tabLst>
                <a:tab algn="l" pos="0"/>
              </a:tabLst>
            </a:pPr>
            <a:r>
              <a:rPr b="0" lang="es" sz="1550" spc="-1" strike="noStrike">
                <a:solidFill>
                  <a:srgbClr val="000000"/>
                </a:solidFill>
                <a:latin typeface="Arial"/>
                <a:ea typeface="Arial"/>
              </a:rPr>
              <a:t>	</a:t>
            </a:r>
            <a:r>
              <a:rPr b="0" lang="es" sz="1550" spc="-1" strike="noStrike">
                <a:solidFill>
                  <a:srgbClr val="000000"/>
                </a:solidFill>
                <a:latin typeface="Arial"/>
                <a:ea typeface="Arial"/>
              </a:rPr>
              <a:t>	</a:t>
            </a:r>
            <a:r>
              <a:rPr b="0" lang="es" sz="1550" spc="-1" strike="noStrike">
                <a:solidFill>
                  <a:srgbClr val="000000"/>
                </a:solidFill>
                <a:latin typeface="Arial"/>
                <a:ea typeface="Arial"/>
              </a:rPr>
              <a:t>	</a:t>
            </a:r>
            <a:r>
              <a:rPr b="0" lang="es" sz="1550" spc="-1" strike="noStrike">
                <a:solidFill>
                  <a:srgbClr val="000000"/>
                </a:solidFill>
                <a:latin typeface="Arial"/>
                <a:ea typeface="Arial"/>
              </a:rPr>
              <a:t>                        </a:t>
            </a:r>
            <a:r>
              <a:rPr b="0" lang="es" sz="1550" spc="-1" strike="noStrike">
                <a:solidFill>
                  <a:srgbClr val="000000"/>
                </a:solidFill>
                <a:latin typeface="Arial"/>
                <a:ea typeface="Arial"/>
              </a:rPr>
              <a:t>progresa.ur </a:t>
            </a:r>
            <a:endParaRPr b="0" lang="es-UY" sz="1550" spc="-1" strike="noStrike">
              <a:latin typeface="Arial"/>
            </a:endParaRPr>
          </a:p>
          <a:p>
            <a:pPr>
              <a:lnSpc>
                <a:spcPct val="100000"/>
              </a:lnSpc>
              <a:buNone/>
              <a:tabLst>
                <a:tab algn="l" pos="0"/>
              </a:tabLst>
            </a:pPr>
            <a:endParaRPr b="0" lang="es-UY" sz="1550" spc="-1" strike="noStrike">
              <a:latin typeface="Arial"/>
            </a:endParaRPr>
          </a:p>
          <a:p>
            <a:pPr>
              <a:lnSpc>
                <a:spcPct val="100000"/>
              </a:lnSpc>
              <a:buNone/>
              <a:tabLst>
                <a:tab algn="l" pos="0"/>
              </a:tabLst>
            </a:pPr>
            <a:r>
              <a:rPr b="0" lang="es" sz="1550" spc="-1" strike="noStrike">
                <a:solidFill>
                  <a:srgbClr val="000000"/>
                </a:solidFill>
                <a:latin typeface="Arial"/>
                <a:ea typeface="Arial"/>
              </a:rPr>
              <a:t>  </a:t>
            </a:r>
            <a:endParaRPr b="0" lang="es-UY" sz="1550" spc="-1" strike="noStrike">
              <a:latin typeface="Arial"/>
            </a:endParaRPr>
          </a:p>
        </p:txBody>
      </p:sp>
      <p:pic>
        <p:nvPicPr>
          <p:cNvPr id="144" name="Google Shape;219;g2d227644664_0_65" descr=""/>
          <p:cNvPicPr/>
          <p:nvPr/>
        </p:nvPicPr>
        <p:blipFill>
          <a:blip r:embed="rId3"/>
          <a:stretch/>
        </p:blipFill>
        <p:spPr>
          <a:xfrm>
            <a:off x="3559680" y="2913120"/>
            <a:ext cx="280440" cy="280440"/>
          </a:xfrm>
          <a:prstGeom prst="rect">
            <a:avLst/>
          </a:prstGeom>
          <a:ln w="0">
            <a:noFill/>
          </a:ln>
        </p:spPr>
      </p:pic>
      <p:pic>
        <p:nvPicPr>
          <p:cNvPr id="145" name="Google Shape;220;g2d227644664_0_65" descr=""/>
          <p:cNvPicPr/>
          <p:nvPr/>
        </p:nvPicPr>
        <p:blipFill>
          <a:blip r:embed="rId4"/>
          <a:stretch/>
        </p:blipFill>
        <p:spPr>
          <a:xfrm>
            <a:off x="3559680" y="3585600"/>
            <a:ext cx="280440" cy="280440"/>
          </a:xfrm>
          <a:prstGeom prst="rect">
            <a:avLst/>
          </a:prstGeom>
          <a:ln w="0">
            <a:noFill/>
          </a:ln>
        </p:spPr>
      </p:pic>
      <p:pic>
        <p:nvPicPr>
          <p:cNvPr id="146" name="Google Shape;221;g2d227644664_0_65" descr=""/>
          <p:cNvPicPr/>
          <p:nvPr/>
        </p:nvPicPr>
        <p:blipFill>
          <a:blip r:embed="rId5"/>
          <a:stretch/>
        </p:blipFill>
        <p:spPr>
          <a:xfrm>
            <a:off x="3497760" y="4258080"/>
            <a:ext cx="404640" cy="4046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p:nvPr>
        </p:nvSpPr>
        <p:spPr>
          <a:xfrm>
            <a:off x="2462400" y="2089800"/>
            <a:ext cx="4598640" cy="670320"/>
          </a:xfrm>
          <a:prstGeom prst="rect">
            <a:avLst/>
          </a:prstGeom>
          <a:noFill/>
          <a:ln w="0">
            <a:noFill/>
          </a:ln>
        </p:spPr>
        <p:txBody>
          <a:bodyPr lIns="0" rIns="0" tIns="0" bIns="0" anchor="t">
            <a:normAutofit/>
          </a:bodyPr>
          <a:p>
            <a:pPr>
              <a:lnSpc>
                <a:spcPct val="100000"/>
              </a:lnSpc>
              <a:buNone/>
              <a:tabLst>
                <a:tab algn="l" pos="0"/>
              </a:tabLst>
            </a:pPr>
            <a:r>
              <a:rPr b="1" lang="es" sz="3600" spc="-1" strike="noStrike">
                <a:solidFill>
                  <a:srgbClr val="000000"/>
                </a:solidFill>
                <a:latin typeface="Arial"/>
                <a:ea typeface="Arial"/>
              </a:rPr>
              <a:t>¡¡¡Muchas gracias!!!</a:t>
            </a:r>
            <a:endParaRPr b="0" lang="es-UY"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428040" y="938880"/>
            <a:ext cx="8519040" cy="705960"/>
          </a:xfrm>
          <a:prstGeom prst="rect">
            <a:avLst/>
          </a:prstGeom>
          <a:noFill/>
          <a:ln w="0">
            <a:noFill/>
          </a:ln>
        </p:spPr>
        <p:txBody>
          <a:bodyPr lIns="0" rIns="0" tIns="91440" bIns="91440" anchor="t">
            <a:normAutofit fontScale="95000"/>
          </a:bodyPr>
          <a:p>
            <a:pPr>
              <a:lnSpc>
                <a:spcPct val="100000"/>
              </a:lnSpc>
              <a:buNone/>
              <a:tabLst>
                <a:tab algn="l" pos="0"/>
              </a:tabLst>
            </a:pPr>
            <a:r>
              <a:rPr b="1" lang="es" sz="3600" spc="-1" strike="noStrike">
                <a:solidFill>
                  <a:srgbClr val="ef6c00"/>
                </a:solidFill>
                <a:latin typeface="PT Sans Narrow"/>
                <a:ea typeface="PT Sans Narrow"/>
              </a:rPr>
              <a:t>¿A quien de ustedes le pasa?</a:t>
            </a:r>
            <a:endParaRPr b="0" lang="es-UY" sz="3600" spc="-1" strike="noStrike">
              <a:solidFill>
                <a:srgbClr val="000000"/>
              </a:solidFill>
              <a:latin typeface="Arial"/>
            </a:endParaRPr>
          </a:p>
        </p:txBody>
      </p:sp>
      <p:pic>
        <p:nvPicPr>
          <p:cNvPr id="83" name="Google Shape;74;p3" descr=""/>
          <p:cNvPicPr/>
          <p:nvPr/>
        </p:nvPicPr>
        <p:blipFill>
          <a:blip r:embed="rId1"/>
          <a:srcRect l="0" t="10293" r="0" b="24603"/>
          <a:stretch/>
        </p:blipFill>
        <p:spPr>
          <a:xfrm>
            <a:off x="905400" y="1760760"/>
            <a:ext cx="3295440" cy="3301200"/>
          </a:xfrm>
          <a:prstGeom prst="rect">
            <a:avLst/>
          </a:prstGeom>
          <a:ln w="0">
            <a:noFill/>
          </a:ln>
        </p:spPr>
      </p:pic>
      <p:pic>
        <p:nvPicPr>
          <p:cNvPr id="84" name="Google Shape;75;p3" descr=""/>
          <p:cNvPicPr/>
          <p:nvPr/>
        </p:nvPicPr>
        <p:blipFill>
          <a:blip r:embed="rId2"/>
          <a:srcRect l="19885" t="8896" r="40727" b="7993"/>
          <a:stretch/>
        </p:blipFill>
        <p:spPr>
          <a:xfrm>
            <a:off x="4782240" y="1760760"/>
            <a:ext cx="3075480" cy="33012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312480" y="648360"/>
            <a:ext cx="8519040" cy="705960"/>
          </a:xfrm>
          <a:prstGeom prst="rect">
            <a:avLst/>
          </a:prstGeom>
          <a:noFill/>
          <a:ln w="0">
            <a:noFill/>
          </a:ln>
        </p:spPr>
        <p:txBody>
          <a:bodyPr lIns="0" rIns="0" tIns="91440" bIns="91440" anchor="t">
            <a:normAutofit fontScale="95000"/>
          </a:bodyPr>
          <a:p>
            <a:pPr>
              <a:lnSpc>
                <a:spcPct val="100000"/>
              </a:lnSpc>
              <a:buNone/>
              <a:tabLst>
                <a:tab algn="l" pos="0"/>
              </a:tabLst>
            </a:pPr>
            <a:r>
              <a:rPr b="1" lang="es" sz="3600" spc="-1" strike="noStrike">
                <a:solidFill>
                  <a:srgbClr val="ef6c00"/>
                </a:solidFill>
                <a:latin typeface="PT Sans Narrow"/>
                <a:ea typeface="PT Sans Narrow"/>
              </a:rPr>
              <a:t>¿Confirman?</a:t>
            </a:r>
            <a:endParaRPr b="0" lang="es-UY" sz="3600" spc="-1" strike="noStrike">
              <a:solidFill>
                <a:srgbClr val="000000"/>
              </a:solidFill>
              <a:latin typeface="Arial"/>
            </a:endParaRPr>
          </a:p>
        </p:txBody>
      </p:sp>
      <p:pic>
        <p:nvPicPr>
          <p:cNvPr id="86" name="Google Shape;81;p4" descr=""/>
          <p:cNvPicPr/>
          <p:nvPr/>
        </p:nvPicPr>
        <p:blipFill>
          <a:blip r:embed="rId1"/>
          <a:srcRect l="0" t="4010" r="0" b="56762"/>
          <a:stretch/>
        </p:blipFill>
        <p:spPr>
          <a:xfrm>
            <a:off x="896760" y="1244520"/>
            <a:ext cx="3579120" cy="3578040"/>
          </a:xfrm>
          <a:prstGeom prst="rect">
            <a:avLst/>
          </a:prstGeom>
          <a:ln w="0">
            <a:noFill/>
          </a:ln>
        </p:spPr>
      </p:pic>
      <p:pic>
        <p:nvPicPr>
          <p:cNvPr id="87" name="Google Shape;82;p4" descr=""/>
          <p:cNvPicPr/>
          <p:nvPr/>
        </p:nvPicPr>
        <p:blipFill>
          <a:blip r:embed="rId2"/>
          <a:srcRect l="17625" t="8984" r="40900" b="16424"/>
          <a:stretch/>
        </p:blipFill>
        <p:spPr>
          <a:xfrm>
            <a:off x="4789800" y="1454400"/>
            <a:ext cx="3661920" cy="33681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239040" y="957240"/>
            <a:ext cx="8519040" cy="705960"/>
          </a:xfrm>
          <a:prstGeom prst="rect">
            <a:avLst/>
          </a:prstGeom>
          <a:noFill/>
          <a:ln w="0">
            <a:noFill/>
          </a:ln>
        </p:spPr>
        <p:txBody>
          <a:bodyPr lIns="0" rIns="0" tIns="91440" bIns="91440" anchor="t">
            <a:normAutofit fontScale="95000"/>
          </a:bodyPr>
          <a:p>
            <a:pPr>
              <a:lnSpc>
                <a:spcPct val="100000"/>
              </a:lnSpc>
              <a:buNone/>
              <a:tabLst>
                <a:tab algn="l" pos="0"/>
              </a:tabLst>
            </a:pPr>
            <a:r>
              <a:rPr b="1" lang="es" sz="3600" spc="-1" strike="noStrike">
                <a:solidFill>
                  <a:srgbClr val="ef6c00"/>
                </a:solidFill>
                <a:latin typeface="PT Sans Narrow"/>
                <a:ea typeface="PT Sans Narrow"/>
              </a:rPr>
              <a:t>¿Quién dice yo?</a:t>
            </a:r>
            <a:endParaRPr b="0" lang="es-UY" sz="3600" spc="-1" strike="noStrike">
              <a:solidFill>
                <a:srgbClr val="000000"/>
              </a:solidFill>
              <a:latin typeface="Arial"/>
            </a:endParaRPr>
          </a:p>
        </p:txBody>
      </p:sp>
      <p:pic>
        <p:nvPicPr>
          <p:cNvPr id="89" name="Google Shape;88;p5" descr=""/>
          <p:cNvPicPr/>
          <p:nvPr/>
        </p:nvPicPr>
        <p:blipFill>
          <a:blip r:embed="rId1"/>
          <a:srcRect l="17504" t="15763" r="41255" b="15536"/>
          <a:stretch/>
        </p:blipFill>
        <p:spPr>
          <a:xfrm>
            <a:off x="451440" y="1587240"/>
            <a:ext cx="3641040" cy="3357720"/>
          </a:xfrm>
          <a:prstGeom prst="rect">
            <a:avLst/>
          </a:prstGeom>
          <a:ln w="0">
            <a:noFill/>
          </a:ln>
        </p:spPr>
      </p:pic>
      <p:pic>
        <p:nvPicPr>
          <p:cNvPr id="90" name="Google Shape;89;p5" descr=""/>
          <p:cNvPicPr/>
          <p:nvPr/>
        </p:nvPicPr>
        <p:blipFill>
          <a:blip r:embed="rId2"/>
          <a:srcRect l="17866" t="8323" r="41016" b="11343"/>
          <a:stretch/>
        </p:blipFill>
        <p:spPr>
          <a:xfrm>
            <a:off x="4831200" y="1648800"/>
            <a:ext cx="3515040" cy="34941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224640" y="663120"/>
            <a:ext cx="8519040" cy="705960"/>
          </a:xfrm>
          <a:prstGeom prst="rect">
            <a:avLst/>
          </a:prstGeom>
          <a:noFill/>
          <a:ln w="0">
            <a:noFill/>
          </a:ln>
        </p:spPr>
        <p:txBody>
          <a:bodyPr lIns="0" rIns="0" tIns="91440" bIns="91440" anchor="t">
            <a:normAutofit fontScale="95000"/>
          </a:bodyPr>
          <a:p>
            <a:pPr>
              <a:lnSpc>
                <a:spcPct val="100000"/>
              </a:lnSpc>
              <a:buNone/>
              <a:tabLst>
                <a:tab algn="l" pos="0"/>
              </a:tabLst>
            </a:pPr>
            <a:r>
              <a:rPr b="1" lang="es" sz="3600" spc="-1" strike="noStrike">
                <a:solidFill>
                  <a:srgbClr val="ef6c00"/>
                </a:solidFill>
                <a:latin typeface="PT Sans Narrow"/>
                <a:ea typeface="PT Sans Narrow"/>
              </a:rPr>
              <a:t>¿A alguien le sucede?</a:t>
            </a:r>
            <a:endParaRPr b="0" lang="es-UY" sz="3600" spc="-1" strike="noStrike">
              <a:solidFill>
                <a:srgbClr val="000000"/>
              </a:solidFill>
              <a:latin typeface="Arial"/>
            </a:endParaRPr>
          </a:p>
        </p:txBody>
      </p:sp>
      <p:pic>
        <p:nvPicPr>
          <p:cNvPr id="92" name="Google Shape;95;p6" descr=""/>
          <p:cNvPicPr/>
          <p:nvPr/>
        </p:nvPicPr>
        <p:blipFill>
          <a:blip r:embed="rId1"/>
          <a:srcRect l="17262" t="8524" r="40546" b="19073"/>
          <a:stretch/>
        </p:blipFill>
        <p:spPr>
          <a:xfrm>
            <a:off x="2353320" y="1271520"/>
            <a:ext cx="4435920" cy="38714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221760" y="619200"/>
            <a:ext cx="8519040" cy="705960"/>
          </a:xfrm>
          <a:prstGeom prst="rect">
            <a:avLst/>
          </a:prstGeom>
          <a:noFill/>
          <a:ln w="0">
            <a:noFill/>
          </a:ln>
        </p:spPr>
        <p:txBody>
          <a:bodyPr lIns="0" rIns="0" tIns="91440" bIns="91440" anchor="t">
            <a:normAutofit fontScale="95000"/>
          </a:bodyPr>
          <a:p>
            <a:pPr>
              <a:lnSpc>
                <a:spcPct val="100000"/>
              </a:lnSpc>
              <a:buNone/>
              <a:tabLst>
                <a:tab algn="l" pos="0"/>
              </a:tabLst>
            </a:pPr>
            <a:r>
              <a:rPr b="1" lang="es" sz="3600" spc="-1" strike="noStrike">
                <a:solidFill>
                  <a:srgbClr val="ef6c00"/>
                </a:solidFill>
                <a:latin typeface="PT Sans Narrow"/>
                <a:ea typeface="PT Sans Narrow"/>
              </a:rPr>
              <a:t>¿Quién se siente identificado?</a:t>
            </a:r>
            <a:endParaRPr b="0" lang="es-UY" sz="3600" spc="-1" strike="noStrike">
              <a:solidFill>
                <a:srgbClr val="000000"/>
              </a:solidFill>
              <a:latin typeface="Arial"/>
            </a:endParaRPr>
          </a:p>
        </p:txBody>
      </p:sp>
      <p:pic>
        <p:nvPicPr>
          <p:cNvPr id="94" name="Google Shape;101;p7" descr=""/>
          <p:cNvPicPr/>
          <p:nvPr/>
        </p:nvPicPr>
        <p:blipFill>
          <a:blip r:embed="rId1"/>
          <a:srcRect l="17625" t="8757" r="40782" b="8318"/>
          <a:stretch/>
        </p:blipFill>
        <p:spPr>
          <a:xfrm>
            <a:off x="2551680" y="1229040"/>
            <a:ext cx="3858840" cy="3913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312480" y="722520"/>
            <a:ext cx="8519040" cy="705960"/>
          </a:xfrm>
          <a:prstGeom prst="rect">
            <a:avLst/>
          </a:prstGeom>
          <a:noFill/>
          <a:ln w="0">
            <a:noFill/>
          </a:ln>
        </p:spPr>
        <p:txBody>
          <a:bodyPr lIns="0" rIns="0" tIns="91440" bIns="91440" anchor="t">
            <a:normAutofit fontScale="95000"/>
          </a:bodyPr>
          <a:p>
            <a:pPr>
              <a:lnSpc>
                <a:spcPct val="100000"/>
              </a:lnSpc>
              <a:buNone/>
              <a:tabLst>
                <a:tab algn="l" pos="0"/>
              </a:tabLst>
            </a:pPr>
            <a:r>
              <a:rPr b="1" lang="es" sz="3600" spc="-1" strike="noStrike">
                <a:solidFill>
                  <a:srgbClr val="ef6c00"/>
                </a:solidFill>
                <a:latin typeface="PT Sans Narrow"/>
                <a:ea typeface="PT Sans Narrow"/>
              </a:rPr>
              <a:t>¿A quién le pasa o le pasó?</a:t>
            </a:r>
            <a:endParaRPr b="0" lang="es-UY" sz="3600" spc="-1" strike="noStrike">
              <a:solidFill>
                <a:srgbClr val="000000"/>
              </a:solidFill>
              <a:latin typeface="Arial"/>
            </a:endParaRPr>
          </a:p>
        </p:txBody>
      </p:sp>
      <p:pic>
        <p:nvPicPr>
          <p:cNvPr id="96" name="Google Shape;107;p8" descr=""/>
          <p:cNvPicPr/>
          <p:nvPr/>
        </p:nvPicPr>
        <p:blipFill>
          <a:blip r:embed="rId1"/>
          <a:srcRect l="17499" t="8757" r="40546" b="8540"/>
          <a:stretch/>
        </p:blipFill>
        <p:spPr>
          <a:xfrm>
            <a:off x="680040" y="1428840"/>
            <a:ext cx="3704040" cy="3714480"/>
          </a:xfrm>
          <a:prstGeom prst="rect">
            <a:avLst/>
          </a:prstGeom>
          <a:ln w="0">
            <a:noFill/>
          </a:ln>
        </p:spPr>
      </p:pic>
      <p:pic>
        <p:nvPicPr>
          <p:cNvPr id="97" name="Google Shape;108;p8" descr=""/>
          <p:cNvPicPr/>
          <p:nvPr/>
        </p:nvPicPr>
        <p:blipFill>
          <a:blip r:embed="rId2"/>
          <a:srcRect l="17262" t="8757" r="41732" b="9005"/>
          <a:stretch/>
        </p:blipFill>
        <p:spPr>
          <a:xfrm>
            <a:off x="4900320" y="1438920"/>
            <a:ext cx="3620160" cy="36936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312480" y="968040"/>
            <a:ext cx="8519040" cy="705960"/>
          </a:xfrm>
          <a:prstGeom prst="rect">
            <a:avLst/>
          </a:prstGeom>
          <a:noFill/>
          <a:ln w="0">
            <a:noFill/>
          </a:ln>
        </p:spPr>
        <p:txBody>
          <a:bodyPr lIns="0" rIns="0" tIns="91440" bIns="91440" anchor="t">
            <a:normAutofit fontScale="77000"/>
          </a:bodyPr>
          <a:p>
            <a:pPr>
              <a:lnSpc>
                <a:spcPct val="100000"/>
              </a:lnSpc>
              <a:buNone/>
              <a:tabLst>
                <a:tab algn="l" pos="0"/>
              </a:tabLst>
            </a:pPr>
            <a:r>
              <a:rPr b="1" lang="es" sz="3600" spc="-1" strike="noStrike">
                <a:solidFill>
                  <a:srgbClr val="ef6c00"/>
                </a:solidFill>
                <a:latin typeface="PT Sans Narrow"/>
                <a:ea typeface="PT Sans Narrow"/>
              </a:rPr>
              <a:t>El lector universitario no se nace, se hace</a:t>
            </a:r>
            <a:endParaRPr b="0" lang="es-UY" sz="3600" spc="-1" strike="noStrike">
              <a:solidFill>
                <a:srgbClr val="000000"/>
              </a:solidFill>
              <a:latin typeface="Arial"/>
            </a:endParaRPr>
          </a:p>
        </p:txBody>
      </p:sp>
      <p:pic>
        <p:nvPicPr>
          <p:cNvPr id="99" name="Google Shape;114;p9" descr=""/>
          <p:cNvPicPr/>
          <p:nvPr/>
        </p:nvPicPr>
        <p:blipFill>
          <a:blip r:embed="rId1">
            <a:alphaModFix amt="23000"/>
          </a:blip>
          <a:stretch/>
        </p:blipFill>
        <p:spPr>
          <a:xfrm>
            <a:off x="360" y="681480"/>
            <a:ext cx="9142560" cy="5144040"/>
          </a:xfrm>
          <a:prstGeom prst="rect">
            <a:avLst/>
          </a:prstGeom>
          <a:ln w="0">
            <a:noFill/>
          </a:ln>
        </p:spPr>
      </p:pic>
      <p:sp>
        <p:nvSpPr>
          <p:cNvPr id="100" name="PlaceHolder 2"/>
          <p:cNvSpPr>
            <a:spLocks noGrp="1"/>
          </p:cNvSpPr>
          <p:nvPr>
            <p:ph/>
          </p:nvPr>
        </p:nvSpPr>
        <p:spPr>
          <a:xfrm>
            <a:off x="413640" y="1602720"/>
            <a:ext cx="8519040" cy="3301200"/>
          </a:xfrm>
          <a:prstGeom prst="rect">
            <a:avLst/>
          </a:prstGeom>
          <a:noFill/>
          <a:ln w="0">
            <a:noFill/>
          </a:ln>
        </p:spPr>
        <p:txBody>
          <a:bodyPr lIns="0" rIns="0" tIns="91440" bIns="91440" anchor="t">
            <a:normAutofit/>
          </a:bodyPr>
          <a:p>
            <a:pPr>
              <a:lnSpc>
                <a:spcPct val="115000"/>
              </a:lnSpc>
              <a:buNone/>
              <a:tabLst>
                <a:tab algn="l" pos="0"/>
              </a:tabLst>
            </a:pPr>
            <a:r>
              <a:rPr b="0" lang="es" sz="2000" spc="-1" strike="noStrike">
                <a:solidFill>
                  <a:srgbClr val="695d46"/>
                </a:solidFill>
                <a:latin typeface="Open Sans"/>
                <a:ea typeface="Open Sans"/>
              </a:rPr>
              <a:t>En la universidad, dejamos de ser</a:t>
            </a:r>
            <a:r>
              <a:rPr b="1" lang="es" sz="2000" spc="-1" strike="noStrike">
                <a:solidFill>
                  <a:srgbClr val="695d46"/>
                </a:solidFill>
                <a:latin typeface="Open Sans"/>
                <a:ea typeface="Open Sans"/>
              </a:rPr>
              <a:t> “lectores a secas”</a:t>
            </a:r>
            <a:r>
              <a:rPr b="0" lang="es" sz="2000" spc="-1" strike="noStrike">
                <a:solidFill>
                  <a:srgbClr val="695d46"/>
                </a:solidFill>
                <a:latin typeface="Open Sans"/>
                <a:ea typeface="Open Sans"/>
              </a:rPr>
              <a:t> y pasamos a ser </a:t>
            </a:r>
            <a:r>
              <a:rPr b="1" lang="es" sz="2000" spc="-1" strike="noStrike">
                <a:solidFill>
                  <a:srgbClr val="695d46"/>
                </a:solidFill>
                <a:latin typeface="Open Sans"/>
                <a:ea typeface="Open Sans"/>
              </a:rPr>
              <a:t>lectores académicos</a:t>
            </a:r>
            <a:r>
              <a:rPr b="0" lang="es" sz="2000" spc="-1" strike="noStrike">
                <a:solidFill>
                  <a:srgbClr val="695d46"/>
                </a:solidFill>
                <a:latin typeface="Open Sans"/>
                <a:ea typeface="Open Sans"/>
              </a:rPr>
              <a:t>.</a:t>
            </a:r>
            <a:endParaRPr b="0" lang="es-UY" sz="2000" spc="-1" strike="noStrike">
              <a:solidFill>
                <a:srgbClr val="000000"/>
              </a:solidFill>
              <a:latin typeface="Arial"/>
            </a:endParaRPr>
          </a:p>
          <a:p>
            <a:pPr>
              <a:lnSpc>
                <a:spcPct val="115000"/>
              </a:lnSpc>
              <a:spcBef>
                <a:spcPts val="1199"/>
              </a:spcBef>
              <a:buNone/>
              <a:tabLst>
                <a:tab algn="l" pos="0"/>
              </a:tabLst>
            </a:pPr>
            <a:r>
              <a:rPr b="0" lang="es" sz="2000" spc="-1" strike="noStrike">
                <a:solidFill>
                  <a:srgbClr val="695d46"/>
                </a:solidFill>
                <a:latin typeface="Open Sans"/>
                <a:ea typeface="Open Sans"/>
              </a:rPr>
              <a:t>¿Qué quiere decir eso?</a:t>
            </a:r>
            <a:endParaRPr b="0" lang="es-UY" sz="2000" spc="-1" strike="noStrike">
              <a:solidFill>
                <a:srgbClr val="000000"/>
              </a:solidFill>
              <a:latin typeface="Arial"/>
            </a:endParaRPr>
          </a:p>
          <a:p>
            <a:pPr>
              <a:lnSpc>
                <a:spcPct val="115000"/>
              </a:lnSpc>
              <a:spcBef>
                <a:spcPts val="1199"/>
              </a:spcBef>
              <a:buNone/>
              <a:tabLst>
                <a:tab algn="l" pos="0"/>
              </a:tabLst>
            </a:pPr>
            <a:r>
              <a:rPr b="1" lang="es" sz="2000" spc="-1" strike="noStrike">
                <a:solidFill>
                  <a:srgbClr val="695d46"/>
                </a:solidFill>
                <a:latin typeface="Open Sans"/>
                <a:ea typeface="Open Sans"/>
              </a:rPr>
              <a:t>Dos cambios fundamentales:</a:t>
            </a:r>
            <a:endParaRPr b="0" lang="es-UY" sz="2000" spc="-1" strike="noStrike">
              <a:solidFill>
                <a:srgbClr val="000000"/>
              </a:solidFill>
              <a:latin typeface="Arial"/>
            </a:endParaRPr>
          </a:p>
          <a:p>
            <a:pPr marL="457200" indent="-355680">
              <a:lnSpc>
                <a:spcPct val="115000"/>
              </a:lnSpc>
              <a:spcBef>
                <a:spcPts val="1199"/>
              </a:spcBef>
              <a:buClr>
                <a:srgbClr val="695d46"/>
              </a:buClr>
              <a:buFont typeface="Noto Sans Symbols"/>
              <a:buAutoNum type="arabicPeriod"/>
              <a:tabLst>
                <a:tab algn="l" pos="0"/>
              </a:tabLst>
            </a:pPr>
            <a:r>
              <a:rPr b="0" lang="es" sz="2000" spc="-1" strike="noStrike">
                <a:solidFill>
                  <a:srgbClr val="695d46"/>
                </a:solidFill>
                <a:latin typeface="Open Sans"/>
                <a:ea typeface="Open Sans"/>
              </a:rPr>
              <a:t>Complejidad y cantidad de textos.</a:t>
            </a:r>
            <a:endParaRPr b="0" lang="es-UY" sz="2000" spc="-1" strike="noStrike">
              <a:solidFill>
                <a:srgbClr val="000000"/>
              </a:solidFill>
              <a:latin typeface="Arial"/>
            </a:endParaRPr>
          </a:p>
          <a:p>
            <a:pPr marL="457200" indent="-355680">
              <a:lnSpc>
                <a:spcPct val="115000"/>
              </a:lnSpc>
              <a:buClr>
                <a:srgbClr val="695d46"/>
              </a:buClr>
              <a:buFont typeface="Noto Sans Symbols"/>
              <a:buAutoNum type="arabicPeriod"/>
              <a:tabLst>
                <a:tab algn="l" pos="0"/>
              </a:tabLst>
            </a:pPr>
            <a:r>
              <a:rPr b="0" lang="es" sz="2000" spc="-1" strike="noStrike">
                <a:solidFill>
                  <a:srgbClr val="695d46"/>
                </a:solidFill>
                <a:latin typeface="Open Sans"/>
                <a:ea typeface="Open Sans"/>
              </a:rPr>
              <a:t>Nuevo posicionamiento: lectores críticos.</a:t>
            </a:r>
            <a:endParaRPr b="0" lang="es-UY" sz="2000" spc="-1" strike="noStrike">
              <a:solidFill>
                <a:srgbClr val="000000"/>
              </a:solidFill>
              <a:latin typeface="Arial"/>
            </a:endParaRPr>
          </a:p>
        </p:txBody>
      </p:sp>
      <p:sp>
        <p:nvSpPr>
          <p:cNvPr id="101" name="Google Shape;116;p9"/>
          <p:cNvSpPr/>
          <p:nvPr/>
        </p:nvSpPr>
        <p:spPr>
          <a:xfrm>
            <a:off x="6189480" y="2789640"/>
            <a:ext cx="2323440" cy="1451520"/>
          </a:xfrm>
          <a:prstGeom prst="wedgeEllipseCallout">
            <a:avLst>
              <a:gd name="adj1" fmla="val -20833"/>
              <a:gd name="adj2" fmla="val 62500"/>
            </a:avLst>
          </a:prstGeom>
          <a:solidFill>
            <a:srgbClr val="a1e8d9"/>
          </a:solidFill>
          <a:ln w="9525">
            <a:solidFill>
              <a:srgbClr val="695d46"/>
            </a:solidFill>
            <a:round/>
          </a:ln>
        </p:spPr>
        <p:style>
          <a:lnRef idx="0"/>
          <a:fillRef idx="0"/>
          <a:effectRef idx="0"/>
          <a:fontRef idx="minor"/>
        </p:style>
        <p:txBody>
          <a:bodyPr lIns="90000" rIns="90000" tIns="91440" bIns="91440" anchor="ctr">
            <a:noAutofit/>
          </a:bodyPr>
          <a:p>
            <a:pPr algn="ctr">
              <a:lnSpc>
                <a:spcPct val="100000"/>
              </a:lnSpc>
              <a:buNone/>
              <a:tabLst>
                <a:tab algn="l" pos="0"/>
              </a:tabLst>
            </a:pPr>
            <a:r>
              <a:rPr b="1" lang="es" sz="2000" spc="-1" strike="noStrike">
                <a:solidFill>
                  <a:srgbClr val="000000"/>
                </a:solidFill>
                <a:latin typeface="Arial"/>
                <a:ea typeface="Arial"/>
              </a:rPr>
              <a:t>Proceso gradual</a:t>
            </a:r>
            <a:endParaRPr b="0" lang="es-UY"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es-UY</dc:language>
  <cp:lastModifiedBy/>
  <dcterms:modified xsi:type="dcterms:W3CDTF">2024-05-07T10:58:36Z</dcterms:modified>
  <cp:revision>1</cp:revision>
  <dc:subject/>
  <dc:title/>
</cp:coreProperties>
</file>