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81" r:id="rId3"/>
    <p:sldId id="282" r:id="rId4"/>
    <p:sldId id="257"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0" r:id="rId18"/>
    <p:sldId id="273" r:id="rId19"/>
    <p:sldId id="271" r:id="rId20"/>
    <p:sldId id="272" r:id="rId21"/>
    <p:sldId id="274" r:id="rId22"/>
    <p:sldId id="275" r:id="rId23"/>
    <p:sldId id="276" r:id="rId24"/>
    <p:sldId id="277" r:id="rId25"/>
    <p:sldId id="278" r:id="rId26"/>
    <p:sldId id="279" r:id="rId27"/>
    <p:sldId id="280"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211C4-F0A0-478E-9624-DF9360F5F4E6}" v="37" dt="2024-05-14T18:01:00.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ía Barbosa" userId="23f497aed5a14797" providerId="LiveId" clId="{44A211C4-F0A0-478E-9624-DF9360F5F4E6}"/>
    <pc:docChg chg="undo custSel addSld modSld sldOrd">
      <pc:chgData name="Ana María Barbosa" userId="23f497aed5a14797" providerId="LiveId" clId="{44A211C4-F0A0-478E-9624-DF9360F5F4E6}" dt="2024-05-14T18:01:54.910" v="8824" actId="1076"/>
      <pc:docMkLst>
        <pc:docMk/>
      </pc:docMkLst>
      <pc:sldChg chg="addSp delSp modSp mod">
        <pc:chgData name="Ana María Barbosa" userId="23f497aed5a14797" providerId="LiveId" clId="{44A211C4-F0A0-478E-9624-DF9360F5F4E6}" dt="2024-05-14T18:01:54.910" v="8824" actId="1076"/>
        <pc:sldMkLst>
          <pc:docMk/>
          <pc:sldMk cId="3656669772" sldId="257"/>
        </pc:sldMkLst>
        <pc:spChg chg="del">
          <ac:chgData name="Ana María Barbosa" userId="23f497aed5a14797" providerId="LiveId" clId="{44A211C4-F0A0-478E-9624-DF9360F5F4E6}" dt="2024-05-14T16:34:19.356" v="8426" actId="21"/>
          <ac:spMkLst>
            <pc:docMk/>
            <pc:sldMk cId="3656669772" sldId="257"/>
            <ac:spMk id="2" creationId="{4566EA68-4EEB-743F-2DAF-A2FF6C0C22A8}"/>
          </ac:spMkLst>
        </pc:spChg>
        <pc:spChg chg="mod">
          <ac:chgData name="Ana María Barbosa" userId="23f497aed5a14797" providerId="LiveId" clId="{44A211C4-F0A0-478E-9624-DF9360F5F4E6}" dt="2024-05-14T18:01:54.910" v="8824" actId="1076"/>
          <ac:spMkLst>
            <pc:docMk/>
            <pc:sldMk cId="3656669772" sldId="257"/>
            <ac:spMk id="4" creationId="{853F1180-E493-4D1C-AABB-3C8A0D814EA8}"/>
          </ac:spMkLst>
        </pc:spChg>
        <pc:picChg chg="add mod">
          <ac:chgData name="Ana María Barbosa" userId="23f497aed5a14797" providerId="LiveId" clId="{44A211C4-F0A0-478E-9624-DF9360F5F4E6}" dt="2024-05-14T17:57:58.448" v="8783" actId="14100"/>
          <ac:picMkLst>
            <pc:docMk/>
            <pc:sldMk cId="3656669772" sldId="257"/>
            <ac:picMk id="3" creationId="{2AE127C4-FC1B-37DE-312E-7F8A937D3C50}"/>
          </ac:picMkLst>
        </pc:picChg>
      </pc:sldChg>
      <pc:sldChg chg="addSp modSp mod modTransition">
        <pc:chgData name="Ana María Barbosa" userId="23f497aed5a14797" providerId="LiveId" clId="{44A211C4-F0A0-478E-9624-DF9360F5F4E6}" dt="2024-05-14T17:58:12.470" v="8786" actId="1076"/>
        <pc:sldMkLst>
          <pc:docMk/>
          <pc:sldMk cId="776357651" sldId="258"/>
        </pc:sldMkLst>
        <pc:spChg chg="mod">
          <ac:chgData name="Ana María Barbosa" userId="23f497aed5a14797" providerId="LiveId" clId="{44A211C4-F0A0-478E-9624-DF9360F5F4E6}" dt="2024-05-14T17:58:09.813" v="8785" actId="1076"/>
          <ac:spMkLst>
            <pc:docMk/>
            <pc:sldMk cId="776357651" sldId="258"/>
            <ac:spMk id="2" creationId="{C95D9978-9ED2-D8A1-75CB-1A563D3DDB47}"/>
          </ac:spMkLst>
        </pc:spChg>
        <pc:picChg chg="add mod">
          <ac:chgData name="Ana María Barbosa" userId="23f497aed5a14797" providerId="LiveId" clId="{44A211C4-F0A0-478E-9624-DF9360F5F4E6}" dt="2024-05-14T17:58:12.470" v="8786" actId="1076"/>
          <ac:picMkLst>
            <pc:docMk/>
            <pc:sldMk cId="776357651" sldId="258"/>
            <ac:picMk id="3" creationId="{C2F8C1C9-6BC8-58D7-A4FE-6E3C5682A20D}"/>
          </ac:picMkLst>
        </pc:picChg>
      </pc:sldChg>
      <pc:sldChg chg="addSp modSp mod">
        <pc:chgData name="Ana María Barbosa" userId="23f497aed5a14797" providerId="LiveId" clId="{44A211C4-F0A0-478E-9624-DF9360F5F4E6}" dt="2024-05-14T17:58:17.019" v="8787"/>
        <pc:sldMkLst>
          <pc:docMk/>
          <pc:sldMk cId="2739114117" sldId="259"/>
        </pc:sldMkLst>
        <pc:spChg chg="mod">
          <ac:chgData name="Ana María Barbosa" userId="23f497aed5a14797" providerId="LiveId" clId="{44A211C4-F0A0-478E-9624-DF9360F5F4E6}" dt="2024-05-14T17:49:55.872" v="8669" actId="20577"/>
          <ac:spMkLst>
            <pc:docMk/>
            <pc:sldMk cId="2739114117" sldId="259"/>
            <ac:spMk id="2" creationId="{A412DA36-745B-9450-018F-F0F711241899}"/>
          </ac:spMkLst>
        </pc:spChg>
        <pc:picChg chg="add mod">
          <ac:chgData name="Ana María Barbosa" userId="23f497aed5a14797" providerId="LiveId" clId="{44A211C4-F0A0-478E-9624-DF9360F5F4E6}" dt="2024-05-14T17:58:17.019" v="8787"/>
          <ac:picMkLst>
            <pc:docMk/>
            <pc:sldMk cId="2739114117" sldId="259"/>
            <ac:picMk id="9" creationId="{9AA5AA2C-9D67-9A20-8514-CD426A6E5E84}"/>
          </ac:picMkLst>
        </pc:picChg>
        <pc:cxnChg chg="add mod">
          <ac:chgData name="Ana María Barbosa" userId="23f497aed5a14797" providerId="LiveId" clId="{44A211C4-F0A0-478E-9624-DF9360F5F4E6}" dt="2024-05-14T17:47:42.747" v="8636" actId="1076"/>
          <ac:cxnSpMkLst>
            <pc:docMk/>
            <pc:sldMk cId="2739114117" sldId="259"/>
            <ac:cxnSpMk id="4" creationId="{E0F9647A-41E6-8AC7-0DE5-60801F16DF28}"/>
          </ac:cxnSpMkLst>
        </pc:cxnChg>
      </pc:sldChg>
      <pc:sldChg chg="addSp modSp mod">
        <pc:chgData name="Ana María Barbosa" userId="23f497aed5a14797" providerId="LiveId" clId="{44A211C4-F0A0-478E-9624-DF9360F5F4E6}" dt="2024-05-14T17:58:22.254" v="8788"/>
        <pc:sldMkLst>
          <pc:docMk/>
          <pc:sldMk cId="208324134" sldId="260"/>
        </pc:sldMkLst>
        <pc:spChg chg="mod">
          <ac:chgData name="Ana María Barbosa" userId="23f497aed5a14797" providerId="LiveId" clId="{44A211C4-F0A0-478E-9624-DF9360F5F4E6}" dt="2024-05-14T17:50:28.219" v="8678" actId="14100"/>
          <ac:spMkLst>
            <pc:docMk/>
            <pc:sldMk cId="208324134" sldId="260"/>
            <ac:spMk id="2" creationId="{56207B59-3F54-37FE-7B02-92EB311A6609}"/>
          </ac:spMkLst>
        </pc:spChg>
        <pc:picChg chg="add mod">
          <ac:chgData name="Ana María Barbosa" userId="23f497aed5a14797" providerId="LiveId" clId="{44A211C4-F0A0-478E-9624-DF9360F5F4E6}" dt="2024-05-14T17:58:22.254" v="8788"/>
          <ac:picMkLst>
            <pc:docMk/>
            <pc:sldMk cId="208324134" sldId="260"/>
            <ac:picMk id="3" creationId="{C39EBE86-F453-D0E0-6847-430374845593}"/>
          </ac:picMkLst>
        </pc:picChg>
        <pc:picChg chg="mod">
          <ac:chgData name="Ana María Barbosa" userId="23f497aed5a14797" providerId="LiveId" clId="{44A211C4-F0A0-478E-9624-DF9360F5F4E6}" dt="2024-05-14T17:50:32.556" v="8680" actId="14100"/>
          <ac:picMkLst>
            <pc:docMk/>
            <pc:sldMk cId="208324134" sldId="260"/>
            <ac:picMk id="4" creationId="{2EAC4340-D61D-6C1A-1D43-A167DC9C420C}"/>
          </ac:picMkLst>
        </pc:picChg>
      </pc:sldChg>
      <pc:sldChg chg="addSp modSp mod">
        <pc:chgData name="Ana María Barbosa" userId="23f497aed5a14797" providerId="LiveId" clId="{44A211C4-F0A0-478E-9624-DF9360F5F4E6}" dt="2024-05-14T17:58:27.009" v="8789"/>
        <pc:sldMkLst>
          <pc:docMk/>
          <pc:sldMk cId="3468617785" sldId="261"/>
        </pc:sldMkLst>
        <pc:spChg chg="mod">
          <ac:chgData name="Ana María Barbosa" userId="23f497aed5a14797" providerId="LiveId" clId="{44A211C4-F0A0-478E-9624-DF9360F5F4E6}" dt="2024-05-14T17:51:10.488" v="8683" actId="113"/>
          <ac:spMkLst>
            <pc:docMk/>
            <pc:sldMk cId="3468617785" sldId="261"/>
            <ac:spMk id="3" creationId="{8839B3AF-506C-51F3-0EFB-2076348E75D1}"/>
          </ac:spMkLst>
        </pc:spChg>
        <pc:picChg chg="add mod">
          <ac:chgData name="Ana María Barbosa" userId="23f497aed5a14797" providerId="LiveId" clId="{44A211C4-F0A0-478E-9624-DF9360F5F4E6}" dt="2024-05-14T17:58:27.009" v="8789"/>
          <ac:picMkLst>
            <pc:docMk/>
            <pc:sldMk cId="3468617785" sldId="261"/>
            <ac:picMk id="2" creationId="{AEE77DE7-A78F-5AED-F690-E38FE616944D}"/>
          </ac:picMkLst>
        </pc:picChg>
      </pc:sldChg>
      <pc:sldChg chg="addSp delSp modSp mod">
        <pc:chgData name="Ana María Barbosa" userId="23f497aed5a14797" providerId="LiveId" clId="{44A211C4-F0A0-478E-9624-DF9360F5F4E6}" dt="2024-05-14T17:58:40.626" v="8793" actId="1076"/>
        <pc:sldMkLst>
          <pc:docMk/>
          <pc:sldMk cId="1463873058" sldId="262"/>
        </pc:sldMkLst>
        <pc:spChg chg="del">
          <ac:chgData name="Ana María Barbosa" userId="23f497aed5a14797" providerId="LiveId" clId="{44A211C4-F0A0-478E-9624-DF9360F5F4E6}" dt="2024-05-14T17:51:27.893" v="8684" actId="21"/>
          <ac:spMkLst>
            <pc:docMk/>
            <pc:sldMk cId="1463873058" sldId="262"/>
            <ac:spMk id="3" creationId="{E6118CA1-D27E-843E-2A80-1CC7D16239CB}"/>
          </ac:spMkLst>
        </pc:spChg>
        <pc:picChg chg="mod">
          <ac:chgData name="Ana María Barbosa" userId="23f497aed5a14797" providerId="LiveId" clId="{44A211C4-F0A0-478E-9624-DF9360F5F4E6}" dt="2024-05-14T17:58:40.626" v="8793" actId="1076"/>
          <ac:picMkLst>
            <pc:docMk/>
            <pc:sldMk cId="1463873058" sldId="262"/>
            <ac:picMk id="2" creationId="{9405B6D4-6D15-E4E8-4101-C46A57093439}"/>
          </ac:picMkLst>
        </pc:picChg>
        <pc:picChg chg="add mod">
          <ac:chgData name="Ana María Barbosa" userId="23f497aed5a14797" providerId="LiveId" clId="{44A211C4-F0A0-478E-9624-DF9360F5F4E6}" dt="2024-05-14T17:58:30.728" v="8790"/>
          <ac:picMkLst>
            <pc:docMk/>
            <pc:sldMk cId="1463873058" sldId="262"/>
            <ac:picMk id="4" creationId="{CFA699A8-7BB1-C3E2-BA94-D5C3BFC730A1}"/>
          </ac:picMkLst>
        </pc:picChg>
      </pc:sldChg>
      <pc:sldChg chg="addSp modSp mod">
        <pc:chgData name="Ana María Barbosa" userId="23f497aed5a14797" providerId="LiveId" clId="{44A211C4-F0A0-478E-9624-DF9360F5F4E6}" dt="2024-05-14T17:58:53.008" v="8796"/>
        <pc:sldMkLst>
          <pc:docMk/>
          <pc:sldMk cId="3798056235" sldId="263"/>
        </pc:sldMkLst>
        <pc:spChg chg="mod">
          <ac:chgData name="Ana María Barbosa" userId="23f497aed5a14797" providerId="LiveId" clId="{44A211C4-F0A0-478E-9624-DF9360F5F4E6}" dt="2024-05-14T17:58:50.470" v="8795" actId="1076"/>
          <ac:spMkLst>
            <pc:docMk/>
            <pc:sldMk cId="3798056235" sldId="263"/>
            <ac:spMk id="5" creationId="{DD816652-85C7-7E21-D887-77C28C9A3317}"/>
          </ac:spMkLst>
        </pc:spChg>
        <pc:picChg chg="add mod">
          <ac:chgData name="Ana María Barbosa" userId="23f497aed5a14797" providerId="LiveId" clId="{44A211C4-F0A0-478E-9624-DF9360F5F4E6}" dt="2024-05-14T17:58:53.008" v="8796"/>
          <ac:picMkLst>
            <pc:docMk/>
            <pc:sldMk cId="3798056235" sldId="263"/>
            <ac:picMk id="2" creationId="{9DF8D300-C79A-7352-BC66-BD361C3E88BF}"/>
          </ac:picMkLst>
        </pc:picChg>
      </pc:sldChg>
      <pc:sldChg chg="addSp modSp mod">
        <pc:chgData name="Ana María Barbosa" userId="23f497aed5a14797" providerId="LiveId" clId="{44A211C4-F0A0-478E-9624-DF9360F5F4E6}" dt="2024-05-14T17:58:57.292" v="8797"/>
        <pc:sldMkLst>
          <pc:docMk/>
          <pc:sldMk cId="3257093004" sldId="264"/>
        </pc:sldMkLst>
        <pc:spChg chg="mod">
          <ac:chgData name="Ana María Barbosa" userId="23f497aed5a14797" providerId="LiveId" clId="{44A211C4-F0A0-478E-9624-DF9360F5F4E6}" dt="2024-05-14T17:53:40.682" v="8693" actId="1076"/>
          <ac:spMkLst>
            <pc:docMk/>
            <pc:sldMk cId="3257093004" sldId="264"/>
            <ac:spMk id="2" creationId="{FFE05501-86F0-F8B3-BF2C-5B91311E5F98}"/>
          </ac:spMkLst>
        </pc:spChg>
        <pc:picChg chg="add mod">
          <ac:chgData name="Ana María Barbosa" userId="23f497aed5a14797" providerId="LiveId" clId="{44A211C4-F0A0-478E-9624-DF9360F5F4E6}" dt="2024-05-14T17:58:57.292" v="8797"/>
          <ac:picMkLst>
            <pc:docMk/>
            <pc:sldMk cId="3257093004" sldId="264"/>
            <ac:picMk id="3" creationId="{0BF531B0-0073-F4B9-D035-DBB224CF0A79}"/>
          </ac:picMkLst>
        </pc:picChg>
      </pc:sldChg>
      <pc:sldChg chg="addSp modSp mod">
        <pc:chgData name="Ana María Barbosa" userId="23f497aed5a14797" providerId="LiveId" clId="{44A211C4-F0A0-478E-9624-DF9360F5F4E6}" dt="2024-05-14T17:59:00.874" v="8798"/>
        <pc:sldMkLst>
          <pc:docMk/>
          <pc:sldMk cId="3905912749" sldId="265"/>
        </pc:sldMkLst>
        <pc:spChg chg="mod">
          <ac:chgData name="Ana María Barbosa" userId="23f497aed5a14797" providerId="LiveId" clId="{44A211C4-F0A0-478E-9624-DF9360F5F4E6}" dt="2024-05-14T17:54:44.170" v="8702" actId="1076"/>
          <ac:spMkLst>
            <pc:docMk/>
            <pc:sldMk cId="3905912749" sldId="265"/>
            <ac:spMk id="2" creationId="{6142D830-D5D7-C3BE-674E-B40B20D88355}"/>
          </ac:spMkLst>
        </pc:spChg>
        <pc:picChg chg="add mod">
          <ac:chgData name="Ana María Barbosa" userId="23f497aed5a14797" providerId="LiveId" clId="{44A211C4-F0A0-478E-9624-DF9360F5F4E6}" dt="2024-05-14T17:59:00.874" v="8798"/>
          <ac:picMkLst>
            <pc:docMk/>
            <pc:sldMk cId="3905912749" sldId="265"/>
            <ac:picMk id="3" creationId="{33F9E1A6-8E52-B009-6343-BBFF39EDA4FE}"/>
          </ac:picMkLst>
        </pc:picChg>
      </pc:sldChg>
      <pc:sldChg chg="addSp modSp mod">
        <pc:chgData name="Ana María Barbosa" userId="23f497aed5a14797" providerId="LiveId" clId="{44A211C4-F0A0-478E-9624-DF9360F5F4E6}" dt="2024-05-14T17:59:08.027" v="8800"/>
        <pc:sldMkLst>
          <pc:docMk/>
          <pc:sldMk cId="254155071" sldId="266"/>
        </pc:sldMkLst>
        <pc:spChg chg="mod">
          <ac:chgData name="Ana María Barbosa" userId="23f497aed5a14797" providerId="LiveId" clId="{44A211C4-F0A0-478E-9624-DF9360F5F4E6}" dt="2024-05-14T17:57:26.174" v="8780" actId="20577"/>
          <ac:spMkLst>
            <pc:docMk/>
            <pc:sldMk cId="254155071" sldId="266"/>
            <ac:spMk id="2" creationId="{C7FB4630-D46E-C644-F888-C6E41AEA2B11}"/>
          </ac:spMkLst>
        </pc:spChg>
        <pc:picChg chg="add mod">
          <ac:chgData name="Ana María Barbosa" userId="23f497aed5a14797" providerId="LiveId" clId="{44A211C4-F0A0-478E-9624-DF9360F5F4E6}" dt="2024-05-14T17:59:08.027" v="8800"/>
          <ac:picMkLst>
            <pc:docMk/>
            <pc:sldMk cId="254155071" sldId="266"/>
            <ac:picMk id="3" creationId="{A7D9D79D-D161-CA21-1B34-ADBA418F65E4}"/>
          </ac:picMkLst>
        </pc:picChg>
      </pc:sldChg>
      <pc:sldChg chg="addSp modSp add mod ord">
        <pc:chgData name="Ana María Barbosa" userId="23f497aed5a14797" providerId="LiveId" clId="{44A211C4-F0A0-478E-9624-DF9360F5F4E6}" dt="2024-05-14T17:59:03.911" v="8799"/>
        <pc:sldMkLst>
          <pc:docMk/>
          <pc:sldMk cId="2396408238" sldId="267"/>
        </pc:sldMkLst>
        <pc:spChg chg="mod">
          <ac:chgData name="Ana María Barbosa" userId="23f497aed5a14797" providerId="LiveId" clId="{44A211C4-F0A0-478E-9624-DF9360F5F4E6}" dt="2024-05-14T17:55:57.909" v="8713" actId="2710"/>
          <ac:spMkLst>
            <pc:docMk/>
            <pc:sldMk cId="2396408238" sldId="267"/>
            <ac:spMk id="2" creationId="{C7FB4630-D46E-C644-F888-C6E41AEA2B11}"/>
          </ac:spMkLst>
        </pc:spChg>
        <pc:picChg chg="add mod">
          <ac:chgData name="Ana María Barbosa" userId="23f497aed5a14797" providerId="LiveId" clId="{44A211C4-F0A0-478E-9624-DF9360F5F4E6}" dt="2024-05-14T17:59:03.911" v="8799"/>
          <ac:picMkLst>
            <pc:docMk/>
            <pc:sldMk cId="2396408238" sldId="267"/>
            <ac:picMk id="3" creationId="{2A7CF81B-4490-DF17-07D0-0BF427EBA5AD}"/>
          </ac:picMkLst>
        </pc:picChg>
      </pc:sldChg>
      <pc:sldChg chg="addSp modSp new mod">
        <pc:chgData name="Ana María Barbosa" userId="23f497aed5a14797" providerId="LiveId" clId="{44A211C4-F0A0-478E-9624-DF9360F5F4E6}" dt="2024-05-14T17:59:11.080" v="8801"/>
        <pc:sldMkLst>
          <pc:docMk/>
          <pc:sldMk cId="4196796122" sldId="268"/>
        </pc:sldMkLst>
        <pc:spChg chg="add mod">
          <ac:chgData name="Ana María Barbosa" userId="23f497aed5a14797" providerId="LiveId" clId="{44A211C4-F0A0-478E-9624-DF9360F5F4E6}" dt="2024-04-29T13:36:55.666" v="1099" actId="20577"/>
          <ac:spMkLst>
            <pc:docMk/>
            <pc:sldMk cId="4196796122" sldId="268"/>
            <ac:spMk id="3" creationId="{A2BA3934-6D4C-A9DB-9354-CB2058C66E60}"/>
          </ac:spMkLst>
        </pc:spChg>
        <pc:picChg chg="add mod">
          <ac:chgData name="Ana María Barbosa" userId="23f497aed5a14797" providerId="LiveId" clId="{44A211C4-F0A0-478E-9624-DF9360F5F4E6}" dt="2024-05-14T17:59:11.080" v="8801"/>
          <ac:picMkLst>
            <pc:docMk/>
            <pc:sldMk cId="4196796122" sldId="268"/>
            <ac:picMk id="2" creationId="{889A07DE-00AE-F13E-48A8-E9BB8F5B12A5}"/>
          </ac:picMkLst>
        </pc:picChg>
      </pc:sldChg>
      <pc:sldChg chg="addSp modSp new mod">
        <pc:chgData name="Ana María Barbosa" userId="23f497aed5a14797" providerId="LiveId" clId="{44A211C4-F0A0-478E-9624-DF9360F5F4E6}" dt="2024-05-14T17:59:14.067" v="8802"/>
        <pc:sldMkLst>
          <pc:docMk/>
          <pc:sldMk cId="2660191976" sldId="269"/>
        </pc:sldMkLst>
        <pc:picChg chg="add mod">
          <ac:chgData name="Ana María Barbosa" userId="23f497aed5a14797" providerId="LiveId" clId="{44A211C4-F0A0-478E-9624-DF9360F5F4E6}" dt="2024-05-14T17:59:14.067" v="8802"/>
          <ac:picMkLst>
            <pc:docMk/>
            <pc:sldMk cId="2660191976" sldId="269"/>
            <ac:picMk id="2" creationId="{17F808A6-7F12-8437-AFEA-EA297F32599E}"/>
          </ac:picMkLst>
        </pc:picChg>
        <pc:picChg chg="add mod">
          <ac:chgData name="Ana María Barbosa" userId="23f497aed5a14797" providerId="LiveId" clId="{44A211C4-F0A0-478E-9624-DF9360F5F4E6}" dt="2024-04-29T13:38:34.172" v="1103" actId="14100"/>
          <ac:picMkLst>
            <pc:docMk/>
            <pc:sldMk cId="2660191976" sldId="269"/>
            <ac:picMk id="3" creationId="{0939C6E0-825A-DF90-14B2-301DC4F49532}"/>
          </ac:picMkLst>
        </pc:picChg>
      </pc:sldChg>
      <pc:sldChg chg="addSp modSp new mod">
        <pc:chgData name="Ana María Barbosa" userId="23f497aed5a14797" providerId="LiveId" clId="{44A211C4-F0A0-478E-9624-DF9360F5F4E6}" dt="2024-05-14T17:59:17.041" v="8803"/>
        <pc:sldMkLst>
          <pc:docMk/>
          <pc:sldMk cId="1026294232" sldId="270"/>
        </pc:sldMkLst>
        <pc:spChg chg="add mod">
          <ac:chgData name="Ana María Barbosa" userId="23f497aed5a14797" providerId="LiveId" clId="{44A211C4-F0A0-478E-9624-DF9360F5F4E6}" dt="2024-04-29T14:18:05.084" v="2006" actId="1076"/>
          <ac:spMkLst>
            <pc:docMk/>
            <pc:sldMk cId="1026294232" sldId="270"/>
            <ac:spMk id="3" creationId="{3F3DA768-CC16-9F5B-3FDC-4C1415F8319B}"/>
          </ac:spMkLst>
        </pc:spChg>
        <pc:picChg chg="add mod">
          <ac:chgData name="Ana María Barbosa" userId="23f497aed5a14797" providerId="LiveId" clId="{44A211C4-F0A0-478E-9624-DF9360F5F4E6}" dt="2024-05-14T17:59:17.041" v="8803"/>
          <ac:picMkLst>
            <pc:docMk/>
            <pc:sldMk cId="1026294232" sldId="270"/>
            <ac:picMk id="2" creationId="{BD170BD2-59A6-CEEB-8E58-332A1E3B06AF}"/>
          </ac:picMkLst>
        </pc:picChg>
      </pc:sldChg>
      <pc:sldChg chg="addSp modSp new mod">
        <pc:chgData name="Ana María Barbosa" userId="23f497aed5a14797" providerId="LiveId" clId="{44A211C4-F0A0-478E-9624-DF9360F5F4E6}" dt="2024-05-14T17:59:38.166" v="8808" actId="1076"/>
        <pc:sldMkLst>
          <pc:docMk/>
          <pc:sldMk cId="277746215" sldId="271"/>
        </pc:sldMkLst>
        <pc:spChg chg="add mod">
          <ac:chgData name="Ana María Barbosa" userId="23f497aed5a14797" providerId="LiveId" clId="{44A211C4-F0A0-478E-9624-DF9360F5F4E6}" dt="2024-05-14T17:59:38.166" v="8808" actId="1076"/>
          <ac:spMkLst>
            <pc:docMk/>
            <pc:sldMk cId="277746215" sldId="271"/>
            <ac:spMk id="4" creationId="{684E4960-7877-65EC-37FA-47D63254AEFA}"/>
          </ac:spMkLst>
        </pc:spChg>
        <pc:picChg chg="add mod">
          <ac:chgData name="Ana María Barbosa" userId="23f497aed5a14797" providerId="LiveId" clId="{44A211C4-F0A0-478E-9624-DF9360F5F4E6}" dt="2024-05-14T17:59:29.878" v="8806"/>
          <ac:picMkLst>
            <pc:docMk/>
            <pc:sldMk cId="277746215" sldId="271"/>
            <ac:picMk id="2" creationId="{53497025-AA97-A9A3-1B38-9AB17BBAA3AA}"/>
          </ac:picMkLst>
        </pc:picChg>
        <pc:picChg chg="add mod">
          <ac:chgData name="Ana María Barbosa" userId="23f497aed5a14797" providerId="LiveId" clId="{44A211C4-F0A0-478E-9624-DF9360F5F4E6}" dt="2024-05-14T17:59:32.957" v="8807" actId="1076"/>
          <ac:picMkLst>
            <pc:docMk/>
            <pc:sldMk cId="277746215" sldId="271"/>
            <ac:picMk id="3" creationId="{A9BFBE54-2663-FBBD-D953-386E27F72DCA}"/>
          </ac:picMkLst>
        </pc:picChg>
      </pc:sldChg>
      <pc:sldChg chg="addSp modSp new mod">
        <pc:chgData name="Ana María Barbosa" userId="23f497aed5a14797" providerId="LiveId" clId="{44A211C4-F0A0-478E-9624-DF9360F5F4E6}" dt="2024-05-14T17:59:41.697" v="8809"/>
        <pc:sldMkLst>
          <pc:docMk/>
          <pc:sldMk cId="4266066496" sldId="272"/>
        </pc:sldMkLst>
        <pc:spChg chg="add mod">
          <ac:chgData name="Ana María Barbosa" userId="23f497aed5a14797" providerId="LiveId" clId="{44A211C4-F0A0-478E-9624-DF9360F5F4E6}" dt="2024-04-29T14:29:17.846" v="2973" actId="20577"/>
          <ac:spMkLst>
            <pc:docMk/>
            <pc:sldMk cId="4266066496" sldId="272"/>
            <ac:spMk id="2" creationId="{45641935-95EB-DC2D-E99F-4AE34DBE1586}"/>
          </ac:spMkLst>
        </pc:spChg>
        <pc:picChg chg="add mod">
          <ac:chgData name="Ana María Barbosa" userId="23f497aed5a14797" providerId="LiveId" clId="{44A211C4-F0A0-478E-9624-DF9360F5F4E6}" dt="2024-05-14T17:59:41.697" v="8809"/>
          <ac:picMkLst>
            <pc:docMk/>
            <pc:sldMk cId="4266066496" sldId="272"/>
            <ac:picMk id="3" creationId="{A48CC563-814D-248F-2EA0-03F1B45B26AD}"/>
          </ac:picMkLst>
        </pc:picChg>
      </pc:sldChg>
      <pc:sldChg chg="addSp modSp new mod">
        <pc:chgData name="Ana María Barbosa" userId="23f497aed5a14797" providerId="LiveId" clId="{44A211C4-F0A0-478E-9624-DF9360F5F4E6}" dt="2024-05-14T17:59:26.460" v="8805" actId="14100"/>
        <pc:sldMkLst>
          <pc:docMk/>
          <pc:sldMk cId="3008114212" sldId="273"/>
        </pc:sldMkLst>
        <pc:spChg chg="add mod">
          <ac:chgData name="Ana María Barbosa" userId="23f497aed5a14797" providerId="LiveId" clId="{44A211C4-F0A0-478E-9624-DF9360F5F4E6}" dt="2024-05-14T17:59:26.460" v="8805" actId="14100"/>
          <ac:spMkLst>
            <pc:docMk/>
            <pc:sldMk cId="3008114212" sldId="273"/>
            <ac:spMk id="2" creationId="{21E9B0EC-4667-323F-22FF-2CE4E704DA70}"/>
          </ac:spMkLst>
        </pc:spChg>
        <pc:picChg chg="add mod">
          <ac:chgData name="Ana María Barbosa" userId="23f497aed5a14797" providerId="LiveId" clId="{44A211C4-F0A0-478E-9624-DF9360F5F4E6}" dt="2024-05-14T17:59:20.299" v="8804"/>
          <ac:picMkLst>
            <pc:docMk/>
            <pc:sldMk cId="3008114212" sldId="273"/>
            <ac:picMk id="3" creationId="{349EBD0A-0BCA-68EA-8920-575F758602E4}"/>
          </ac:picMkLst>
        </pc:picChg>
      </pc:sldChg>
      <pc:sldChg chg="addSp modSp new mod">
        <pc:chgData name="Ana María Barbosa" userId="23f497aed5a14797" providerId="LiveId" clId="{44A211C4-F0A0-478E-9624-DF9360F5F4E6}" dt="2024-05-14T17:59:47.090" v="8810"/>
        <pc:sldMkLst>
          <pc:docMk/>
          <pc:sldMk cId="2472283060" sldId="274"/>
        </pc:sldMkLst>
        <pc:spChg chg="add mod">
          <ac:chgData name="Ana María Barbosa" userId="23f497aed5a14797" providerId="LiveId" clId="{44A211C4-F0A0-478E-9624-DF9360F5F4E6}" dt="2024-05-14T15:26:36.163" v="6228" actId="113"/>
          <ac:spMkLst>
            <pc:docMk/>
            <pc:sldMk cId="2472283060" sldId="274"/>
            <ac:spMk id="2" creationId="{AD1CB8DE-9A6E-D1B2-715E-FD4E919EBD53}"/>
          </ac:spMkLst>
        </pc:spChg>
        <pc:picChg chg="add mod">
          <ac:chgData name="Ana María Barbosa" userId="23f497aed5a14797" providerId="LiveId" clId="{44A211C4-F0A0-478E-9624-DF9360F5F4E6}" dt="2024-05-14T17:59:47.090" v="8810"/>
          <ac:picMkLst>
            <pc:docMk/>
            <pc:sldMk cId="2472283060" sldId="274"/>
            <ac:picMk id="3" creationId="{558713BE-F535-F185-D5DE-4FACD2433460}"/>
          </ac:picMkLst>
        </pc:picChg>
      </pc:sldChg>
      <pc:sldChg chg="addSp modSp new mod">
        <pc:chgData name="Ana María Barbosa" userId="23f497aed5a14797" providerId="LiveId" clId="{44A211C4-F0A0-478E-9624-DF9360F5F4E6}" dt="2024-05-14T17:59:50.951" v="8811"/>
        <pc:sldMkLst>
          <pc:docMk/>
          <pc:sldMk cId="1094863066" sldId="275"/>
        </pc:sldMkLst>
        <pc:spChg chg="add mod">
          <ac:chgData name="Ana María Barbosa" userId="23f497aed5a14797" providerId="LiveId" clId="{44A211C4-F0A0-478E-9624-DF9360F5F4E6}" dt="2024-05-14T15:34:37.683" v="6983" actId="255"/>
          <ac:spMkLst>
            <pc:docMk/>
            <pc:sldMk cId="1094863066" sldId="275"/>
            <ac:spMk id="2" creationId="{819B7B04-CD4A-03D3-CBF5-98D2A9E96F9F}"/>
          </ac:spMkLst>
        </pc:spChg>
        <pc:picChg chg="add mod">
          <ac:chgData name="Ana María Barbosa" userId="23f497aed5a14797" providerId="LiveId" clId="{44A211C4-F0A0-478E-9624-DF9360F5F4E6}" dt="2024-05-14T17:59:50.951" v="8811"/>
          <ac:picMkLst>
            <pc:docMk/>
            <pc:sldMk cId="1094863066" sldId="275"/>
            <ac:picMk id="3" creationId="{FE16AB66-2061-888A-A9CF-C2D8AE63FE7E}"/>
          </ac:picMkLst>
        </pc:picChg>
      </pc:sldChg>
      <pc:sldChg chg="addSp modSp new mod">
        <pc:chgData name="Ana María Barbosa" userId="23f497aed5a14797" providerId="LiveId" clId="{44A211C4-F0A0-478E-9624-DF9360F5F4E6}" dt="2024-05-14T17:59:55.269" v="8812"/>
        <pc:sldMkLst>
          <pc:docMk/>
          <pc:sldMk cId="2014840448" sldId="276"/>
        </pc:sldMkLst>
        <pc:spChg chg="add mod">
          <ac:chgData name="Ana María Barbosa" userId="23f497aed5a14797" providerId="LiveId" clId="{44A211C4-F0A0-478E-9624-DF9360F5F4E6}" dt="2024-05-14T15:46:29.744" v="7383" actId="20577"/>
          <ac:spMkLst>
            <pc:docMk/>
            <pc:sldMk cId="2014840448" sldId="276"/>
            <ac:spMk id="2" creationId="{AE09B098-4763-3A41-B758-057EF0973ACD}"/>
          </ac:spMkLst>
        </pc:spChg>
        <pc:picChg chg="add mod">
          <ac:chgData name="Ana María Barbosa" userId="23f497aed5a14797" providerId="LiveId" clId="{44A211C4-F0A0-478E-9624-DF9360F5F4E6}" dt="2024-05-14T17:59:55.269" v="8812"/>
          <ac:picMkLst>
            <pc:docMk/>
            <pc:sldMk cId="2014840448" sldId="276"/>
            <ac:picMk id="3" creationId="{FB18A6A9-B601-EBDB-E36E-34980B904970}"/>
          </ac:picMkLst>
        </pc:picChg>
      </pc:sldChg>
      <pc:sldChg chg="addSp modSp new mod">
        <pc:chgData name="Ana María Barbosa" userId="23f497aed5a14797" providerId="LiveId" clId="{44A211C4-F0A0-478E-9624-DF9360F5F4E6}" dt="2024-05-14T17:59:59.828" v="8813"/>
        <pc:sldMkLst>
          <pc:docMk/>
          <pc:sldMk cId="3615205283" sldId="277"/>
        </pc:sldMkLst>
        <pc:spChg chg="add mod">
          <ac:chgData name="Ana María Barbosa" userId="23f497aed5a14797" providerId="LiveId" clId="{44A211C4-F0A0-478E-9624-DF9360F5F4E6}" dt="2024-05-14T15:53:04.373" v="8089" actId="6549"/>
          <ac:spMkLst>
            <pc:docMk/>
            <pc:sldMk cId="3615205283" sldId="277"/>
            <ac:spMk id="2" creationId="{6F71A1C1-5551-5E1F-5898-2BBE6098DFB3}"/>
          </ac:spMkLst>
        </pc:spChg>
        <pc:picChg chg="add mod">
          <ac:chgData name="Ana María Barbosa" userId="23f497aed5a14797" providerId="LiveId" clId="{44A211C4-F0A0-478E-9624-DF9360F5F4E6}" dt="2024-05-14T17:59:59.828" v="8813"/>
          <ac:picMkLst>
            <pc:docMk/>
            <pc:sldMk cId="3615205283" sldId="277"/>
            <ac:picMk id="3" creationId="{9C8A12FB-0D8D-396E-A513-831273068427}"/>
          </ac:picMkLst>
        </pc:picChg>
      </pc:sldChg>
      <pc:sldChg chg="addSp modSp new mod">
        <pc:chgData name="Ana María Barbosa" userId="23f497aed5a14797" providerId="LiveId" clId="{44A211C4-F0A0-478E-9624-DF9360F5F4E6}" dt="2024-05-14T18:00:03.349" v="8814"/>
        <pc:sldMkLst>
          <pc:docMk/>
          <pc:sldMk cId="1625844345" sldId="278"/>
        </pc:sldMkLst>
        <pc:picChg chg="add mod">
          <ac:chgData name="Ana María Barbosa" userId="23f497aed5a14797" providerId="LiveId" clId="{44A211C4-F0A0-478E-9624-DF9360F5F4E6}" dt="2024-05-14T18:00:03.349" v="8814"/>
          <ac:picMkLst>
            <pc:docMk/>
            <pc:sldMk cId="1625844345" sldId="278"/>
            <ac:picMk id="2" creationId="{06A25BDB-4985-E694-0034-744271847E40}"/>
          </ac:picMkLst>
        </pc:picChg>
        <pc:picChg chg="add mod">
          <ac:chgData name="Ana María Barbosa" userId="23f497aed5a14797" providerId="LiveId" clId="{44A211C4-F0A0-478E-9624-DF9360F5F4E6}" dt="2024-05-14T15:54:11.895" v="8093" actId="14100"/>
          <ac:picMkLst>
            <pc:docMk/>
            <pc:sldMk cId="1625844345" sldId="278"/>
            <ac:picMk id="3" creationId="{DC3E4067-1EF1-A7A1-A568-2AB721C8640A}"/>
          </ac:picMkLst>
        </pc:picChg>
      </pc:sldChg>
      <pc:sldChg chg="addSp modSp new mod">
        <pc:chgData name="Ana María Barbosa" userId="23f497aed5a14797" providerId="LiveId" clId="{44A211C4-F0A0-478E-9624-DF9360F5F4E6}" dt="2024-05-14T18:00:52.803" v="8819"/>
        <pc:sldMkLst>
          <pc:docMk/>
          <pc:sldMk cId="1601622749" sldId="279"/>
        </pc:sldMkLst>
        <pc:spChg chg="add mod">
          <ac:chgData name="Ana María Barbosa" userId="23f497aed5a14797" providerId="LiveId" clId="{44A211C4-F0A0-478E-9624-DF9360F5F4E6}" dt="2024-05-14T18:00:44.350" v="8818" actId="255"/>
          <ac:spMkLst>
            <pc:docMk/>
            <pc:sldMk cId="1601622749" sldId="279"/>
            <ac:spMk id="3" creationId="{DF14C9CD-8C2D-D837-3F8F-B9EF88C257B5}"/>
          </ac:spMkLst>
        </pc:spChg>
        <pc:picChg chg="add mod">
          <ac:chgData name="Ana María Barbosa" userId="23f497aed5a14797" providerId="LiveId" clId="{44A211C4-F0A0-478E-9624-DF9360F5F4E6}" dt="2024-05-14T18:00:52.803" v="8819"/>
          <ac:picMkLst>
            <pc:docMk/>
            <pc:sldMk cId="1601622749" sldId="279"/>
            <ac:picMk id="2" creationId="{4B457016-9BFC-3FD7-6432-7009D34AE949}"/>
          </ac:picMkLst>
        </pc:picChg>
      </pc:sldChg>
      <pc:sldChg chg="addSp modSp new mod">
        <pc:chgData name="Ana María Barbosa" userId="23f497aed5a14797" providerId="LiveId" clId="{44A211C4-F0A0-478E-9624-DF9360F5F4E6}" dt="2024-05-14T18:01:14.249" v="8823" actId="1076"/>
        <pc:sldMkLst>
          <pc:docMk/>
          <pc:sldMk cId="3128939181" sldId="280"/>
        </pc:sldMkLst>
        <pc:spChg chg="add mod">
          <ac:chgData name="Ana María Barbosa" userId="23f497aed5a14797" providerId="LiveId" clId="{44A211C4-F0A0-478E-9624-DF9360F5F4E6}" dt="2024-05-14T18:01:14.249" v="8823" actId="1076"/>
          <ac:spMkLst>
            <pc:docMk/>
            <pc:sldMk cId="3128939181" sldId="280"/>
            <ac:spMk id="3" creationId="{81CE2B59-B519-AF16-8F9B-49CE6B797FB1}"/>
          </ac:spMkLst>
        </pc:spChg>
        <pc:picChg chg="add mod">
          <ac:chgData name="Ana María Barbosa" userId="23f497aed5a14797" providerId="LiveId" clId="{44A211C4-F0A0-478E-9624-DF9360F5F4E6}" dt="2024-05-14T18:01:00.707" v="8821"/>
          <ac:picMkLst>
            <pc:docMk/>
            <pc:sldMk cId="3128939181" sldId="280"/>
            <ac:picMk id="2" creationId="{E33F2D23-A95D-C8E2-5419-DCEA28BB4064}"/>
          </ac:picMkLst>
        </pc:picChg>
      </pc:sldChg>
      <pc:sldChg chg="addSp delSp modSp new mod ord">
        <pc:chgData name="Ana María Barbosa" userId="23f497aed5a14797" providerId="LiveId" clId="{44A211C4-F0A0-478E-9624-DF9360F5F4E6}" dt="2024-05-14T17:35:34.565" v="8471" actId="20577"/>
        <pc:sldMkLst>
          <pc:docMk/>
          <pc:sldMk cId="976604772" sldId="281"/>
        </pc:sldMkLst>
        <pc:spChg chg="add del">
          <ac:chgData name="Ana María Barbosa" userId="23f497aed5a14797" providerId="LiveId" clId="{44A211C4-F0A0-478E-9624-DF9360F5F4E6}" dt="2024-05-14T16:06:31.402" v="8336" actId="22"/>
          <ac:spMkLst>
            <pc:docMk/>
            <pc:sldMk cId="976604772" sldId="281"/>
            <ac:spMk id="3" creationId="{7430141D-639F-3BC8-37CB-B1DB1D93EE5A}"/>
          </ac:spMkLst>
        </pc:spChg>
        <pc:spChg chg="add mod">
          <ac:chgData name="Ana María Barbosa" userId="23f497aed5a14797" providerId="LiveId" clId="{44A211C4-F0A0-478E-9624-DF9360F5F4E6}" dt="2024-05-14T17:35:34.565" v="8471" actId="20577"/>
          <ac:spMkLst>
            <pc:docMk/>
            <pc:sldMk cId="976604772" sldId="281"/>
            <ac:spMk id="5" creationId="{BEEC5B50-FF8A-A4EE-DDB0-D41ABBA78FFE}"/>
          </ac:spMkLst>
        </pc:spChg>
        <pc:spChg chg="add mod">
          <ac:chgData name="Ana María Barbosa" userId="23f497aed5a14797" providerId="LiveId" clId="{44A211C4-F0A0-478E-9624-DF9360F5F4E6}" dt="2024-05-14T16:34:59.480" v="8431" actId="20577"/>
          <ac:spMkLst>
            <pc:docMk/>
            <pc:sldMk cId="976604772" sldId="281"/>
            <ac:spMk id="8" creationId="{4566EA68-4EEB-743F-2DAF-A2FF6C0C22A8}"/>
          </ac:spMkLst>
        </pc:spChg>
        <pc:picChg chg="add mod ord">
          <ac:chgData name="Ana María Barbosa" userId="23f497aed5a14797" providerId="LiveId" clId="{44A211C4-F0A0-478E-9624-DF9360F5F4E6}" dt="2024-05-14T16:08:40.876" v="8387" actId="1076"/>
          <ac:picMkLst>
            <pc:docMk/>
            <pc:sldMk cId="976604772" sldId="281"/>
            <ac:picMk id="7" creationId="{21182901-568D-955E-C804-26E74749422F}"/>
          </ac:picMkLst>
        </pc:picChg>
      </pc:sldChg>
      <pc:sldChg chg="addSp delSp modSp new mod">
        <pc:chgData name="Ana María Barbosa" userId="23f497aed5a14797" providerId="LiveId" clId="{44A211C4-F0A0-478E-9624-DF9360F5F4E6}" dt="2024-05-14T16:33:57.053" v="8425" actId="1076"/>
        <pc:sldMkLst>
          <pc:docMk/>
          <pc:sldMk cId="2497690562" sldId="282"/>
        </pc:sldMkLst>
        <pc:spChg chg="add mod">
          <ac:chgData name="Ana María Barbosa" userId="23f497aed5a14797" providerId="LiveId" clId="{44A211C4-F0A0-478E-9624-DF9360F5F4E6}" dt="2024-05-14T16:33:51.965" v="8424" actId="1076"/>
          <ac:spMkLst>
            <pc:docMk/>
            <pc:sldMk cId="2497690562" sldId="282"/>
            <ac:spMk id="3" creationId="{5199587A-B3D8-9756-6FDF-07169FC8FA75}"/>
          </ac:spMkLst>
        </pc:spChg>
        <pc:spChg chg="add mod">
          <ac:chgData name="Ana María Barbosa" userId="23f497aed5a14797" providerId="LiveId" clId="{44A211C4-F0A0-478E-9624-DF9360F5F4E6}" dt="2024-05-14T16:17:27.830" v="8419" actId="1076"/>
          <ac:spMkLst>
            <pc:docMk/>
            <pc:sldMk cId="2497690562" sldId="282"/>
            <ac:spMk id="5" creationId="{0F680F96-707E-CF86-A265-4398C0837E8E}"/>
          </ac:spMkLst>
        </pc:spChg>
        <pc:picChg chg="add del mod">
          <ac:chgData name="Ana María Barbosa" userId="23f497aed5a14797" providerId="LiveId" clId="{44A211C4-F0A0-478E-9624-DF9360F5F4E6}" dt="2024-05-14T16:17:18.352" v="8416" actId="478"/>
          <ac:picMkLst>
            <pc:docMk/>
            <pc:sldMk cId="2497690562" sldId="282"/>
            <ac:picMk id="7" creationId="{506CD954-F9F7-6ECA-6A15-0A42AB3EDF0A}"/>
          </ac:picMkLst>
        </pc:picChg>
        <pc:picChg chg="add mod">
          <ac:chgData name="Ana María Barbosa" userId="23f497aed5a14797" providerId="LiveId" clId="{44A211C4-F0A0-478E-9624-DF9360F5F4E6}" dt="2024-05-14T16:33:57.053" v="8425" actId="1076"/>
          <ac:picMkLst>
            <pc:docMk/>
            <pc:sldMk cId="2497690562" sldId="282"/>
            <ac:picMk id="9" creationId="{2DC09670-6D03-1221-B8A3-221B1EEE2AC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5/14/2024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val="388252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5/14/2024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6107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5/14/2024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9253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5/14/2024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68048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5/14/2024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24618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5/14/2024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76713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5/14/2024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28337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5/14/2024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83426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5/14/2024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16242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5/14/2024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57767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5/14/2024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98367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5/14/2024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‹Nº›</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09692167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krL4Y88SkK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1" name="Rectangle 10">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 y="0"/>
            <a:ext cx="122013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1" descr="Luces de láser de neón alineadas para formar un triángulo">
            <a:extLst>
              <a:ext uri="{FF2B5EF4-FFF2-40B4-BE49-F238E27FC236}">
                <a16:creationId xmlns:a16="http://schemas.microsoft.com/office/drawing/2014/main" id="{0BB9D54E-AAF8-6A47-72D2-B08F40E6EDF8}"/>
              </a:ext>
            </a:extLst>
          </p:cNvPr>
          <p:cNvPicPr>
            <a:picLocks noChangeAspect="1"/>
          </p:cNvPicPr>
          <p:nvPr/>
        </p:nvPicPr>
        <p:blipFill rotWithShape="1">
          <a:blip r:embed="rId3"/>
          <a:srcRect t="12822" r="1" b="4992"/>
          <a:stretch/>
        </p:blipFill>
        <p:spPr>
          <a:xfrm>
            <a:off x="0" y="0"/>
            <a:ext cx="12198250" cy="6265884"/>
          </a:xfrm>
          <a:prstGeom prst="rect">
            <a:avLst/>
          </a:prstGeom>
        </p:spPr>
      </p:pic>
      <p:sp>
        <p:nvSpPr>
          <p:cNvPr id="17" name="Rectangle 16">
            <a:extLst>
              <a:ext uri="{FF2B5EF4-FFF2-40B4-BE49-F238E27FC236}">
                <a16:creationId xmlns:a16="http://schemas.microsoft.com/office/drawing/2014/main" id="{3AE72DA6-F609-4537-9EE4-D12F65EC7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0" y="6244106"/>
            <a:ext cx="12198250" cy="629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uadroTexto 4">
            <a:extLst>
              <a:ext uri="{FF2B5EF4-FFF2-40B4-BE49-F238E27FC236}">
                <a16:creationId xmlns:a16="http://schemas.microsoft.com/office/drawing/2014/main" id="{80185DC2-030E-A8A5-D152-AF74683C97B7}"/>
              </a:ext>
            </a:extLst>
          </p:cNvPr>
          <p:cNvSpPr txBox="1"/>
          <p:nvPr/>
        </p:nvSpPr>
        <p:spPr>
          <a:xfrm>
            <a:off x="220831" y="501805"/>
            <a:ext cx="4047893" cy="3046988"/>
          </a:xfrm>
          <a:prstGeom prst="rect">
            <a:avLst/>
          </a:prstGeom>
          <a:noFill/>
        </p:spPr>
        <p:txBody>
          <a:bodyPr wrap="square" rtlCol="0">
            <a:spAutoFit/>
          </a:bodyPr>
          <a:lstStyle/>
          <a:p>
            <a:r>
              <a:rPr lang="es-ES" sz="2400" dirty="0">
                <a:solidFill>
                  <a:schemeClr val="bg1"/>
                </a:solidFill>
              </a:rPr>
              <a:t>Curso: Ciencia, Tecnología, Innovación y Desarrollo</a:t>
            </a:r>
          </a:p>
          <a:p>
            <a:endParaRPr lang="es-ES" sz="2400" dirty="0">
              <a:solidFill>
                <a:schemeClr val="bg1"/>
              </a:solidFill>
            </a:endParaRPr>
          </a:p>
          <a:p>
            <a:r>
              <a:rPr lang="es-ES" sz="2400" dirty="0">
                <a:solidFill>
                  <a:schemeClr val="bg1"/>
                </a:solidFill>
              </a:rPr>
              <a:t>Módulo 1</a:t>
            </a:r>
          </a:p>
          <a:p>
            <a:endParaRPr lang="es-ES" sz="2400" dirty="0">
              <a:solidFill>
                <a:schemeClr val="bg1"/>
              </a:solidFill>
            </a:endParaRPr>
          </a:p>
          <a:p>
            <a:r>
              <a:rPr lang="es-ES" sz="2400" dirty="0">
                <a:solidFill>
                  <a:schemeClr val="bg1"/>
                </a:solidFill>
              </a:rPr>
              <a:t>1.2  ¿Cómo se vinculan CTI y Desarrollo? Conceptos y perspectivas</a:t>
            </a:r>
          </a:p>
        </p:txBody>
      </p:sp>
    </p:spTree>
    <p:extLst>
      <p:ext uri="{BB962C8B-B14F-4D97-AF65-F5344CB8AC3E}">
        <p14:creationId xmlns:p14="http://schemas.microsoft.com/office/powerpoint/2010/main" val="11687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D816652-85C7-7E21-D887-77C28C9A3317}"/>
              </a:ext>
            </a:extLst>
          </p:cNvPr>
          <p:cNvSpPr txBox="1"/>
          <p:nvPr/>
        </p:nvSpPr>
        <p:spPr>
          <a:xfrm>
            <a:off x="174702" y="246635"/>
            <a:ext cx="10775795" cy="6740307"/>
          </a:xfrm>
          <a:prstGeom prst="rect">
            <a:avLst/>
          </a:prstGeom>
          <a:noFill/>
        </p:spPr>
        <p:txBody>
          <a:bodyPr wrap="square">
            <a:spAutoFit/>
          </a:bodyPr>
          <a:lstStyle/>
          <a:p>
            <a:pPr algn="just"/>
            <a:r>
              <a:rPr lang="es-ES" b="0" i="0" dirty="0">
                <a:solidFill>
                  <a:srgbClr val="000000"/>
                </a:solidFill>
                <a:effectLst/>
                <a:highlight>
                  <a:srgbClr val="FFFFFF"/>
                </a:highlight>
                <a:latin typeface="verdana" panose="020B0604030504040204" pitchFamily="34" charset="0"/>
              </a:rPr>
              <a:t>El proceso de ciencia e innovación tecnológica en los tiempos actuales se presenta como un elemento estratégico para el éxito organizacional, vinculado tanto a la gestión empresarial como a las políticas públicas.</a:t>
            </a:r>
          </a:p>
          <a:p>
            <a:pPr algn="just"/>
            <a:endParaRPr lang="es-ES" b="0" i="0" dirty="0">
              <a:solidFill>
                <a:srgbClr val="000000"/>
              </a:solidFill>
              <a:effectLst/>
              <a:highlight>
                <a:srgbClr val="FFFFFF"/>
              </a:highlight>
              <a:latin typeface="verdana" panose="020B0604030504040204" pitchFamily="34" charset="0"/>
            </a:endParaRPr>
          </a:p>
          <a:p>
            <a:pPr algn="just"/>
            <a:r>
              <a:rPr lang="es-ES" b="0" i="0" dirty="0">
                <a:solidFill>
                  <a:srgbClr val="000000"/>
                </a:solidFill>
                <a:effectLst/>
                <a:highlight>
                  <a:srgbClr val="FFFFFF"/>
                </a:highlight>
                <a:latin typeface="verdana" panose="020B0604030504040204" pitchFamily="34" charset="0"/>
              </a:rPr>
              <a:t>Según Machado (1997), "la innovación tecnológica es el acto frecuentemente repetido de aplicar cambios técnicos nuevos a la empresa, para lograr beneficios mayores, crecimientos, sostenibilidad y competitividad".</a:t>
            </a:r>
          </a:p>
          <a:p>
            <a:pPr algn="just"/>
            <a:endParaRPr lang="es-ES" b="0" i="0" dirty="0">
              <a:solidFill>
                <a:srgbClr val="000000"/>
              </a:solidFill>
              <a:effectLst/>
              <a:highlight>
                <a:srgbClr val="FFFFFF"/>
              </a:highlight>
              <a:latin typeface="verdana" panose="020B0604030504040204" pitchFamily="34" charset="0"/>
            </a:endParaRPr>
          </a:p>
          <a:p>
            <a:pPr algn="just"/>
            <a:r>
              <a:rPr lang="es-ES" b="0" i="0" dirty="0">
                <a:solidFill>
                  <a:srgbClr val="000000"/>
                </a:solidFill>
                <a:effectLst/>
                <a:highlight>
                  <a:srgbClr val="FFFFFF"/>
                </a:highlight>
                <a:latin typeface="verdana" panose="020B0604030504040204" pitchFamily="34" charset="0"/>
              </a:rPr>
              <a:t>La innovación pasa no solo por introducir nuevas técnicas de organización y gestión sino también por asignarle un nuevo marco de actuación en un entorno de profundas transformaciones, en las que el territorio es un marco flexible derivado de las tendencias que van marcando las dinámicas sociales, económicas y tecnológicas.</a:t>
            </a:r>
          </a:p>
          <a:p>
            <a:pPr algn="just"/>
            <a:endParaRPr lang="es-ES" b="0" i="0" dirty="0">
              <a:solidFill>
                <a:srgbClr val="000000"/>
              </a:solidFill>
              <a:effectLst/>
              <a:highlight>
                <a:srgbClr val="FFFFFF"/>
              </a:highlight>
              <a:latin typeface="verdana" panose="020B0604030504040204" pitchFamily="34" charset="0"/>
            </a:endParaRPr>
          </a:p>
          <a:p>
            <a:pPr algn="just"/>
            <a:r>
              <a:rPr lang="es-ES" b="0" i="0" dirty="0">
                <a:solidFill>
                  <a:srgbClr val="000000"/>
                </a:solidFill>
                <a:effectLst/>
                <a:highlight>
                  <a:srgbClr val="FFFFFF"/>
                </a:highlight>
                <a:latin typeface="verdana" panose="020B0604030504040204" pitchFamily="34" charset="0"/>
              </a:rPr>
              <a:t>De acuerdo con Alburquerque (2004), uno de los factores más importantes para el desarrollo local es el esfuerzo que se invierte en los procesos, la dinámica económica y social y los comportamientos de los actores locales, más que en los resultados cuantitativos.</a:t>
            </a:r>
          </a:p>
          <a:p>
            <a:pPr algn="just"/>
            <a:endParaRPr lang="es-ES" b="0" i="0" dirty="0">
              <a:solidFill>
                <a:srgbClr val="000000"/>
              </a:solidFill>
              <a:effectLst/>
              <a:highlight>
                <a:srgbClr val="FFFFFF"/>
              </a:highlight>
              <a:latin typeface="verdana" panose="020B0604030504040204" pitchFamily="34" charset="0"/>
            </a:endParaRPr>
          </a:p>
          <a:p>
            <a:pPr algn="just"/>
            <a:r>
              <a:rPr lang="es-ES" b="0" i="0" dirty="0">
                <a:solidFill>
                  <a:srgbClr val="000000"/>
                </a:solidFill>
                <a:effectLst/>
                <a:highlight>
                  <a:srgbClr val="FFFFFF"/>
                </a:highlight>
                <a:latin typeface="verdana" panose="020B0604030504040204" pitchFamily="34" charset="0"/>
              </a:rPr>
              <a:t>Condiciones locales: capacidad innovadora como la predisposición para incorporar el conocimiento, la utilización racional de los recursos patrimoniales existentes en cada ámbito (físico ambientales, humanos, económicos, sociales, culturales…), para crear un entorno que propicia el desarrollo. El territorio genera ventajas, no solo comparativas sino también competitivas.</a:t>
            </a:r>
          </a:p>
          <a:p>
            <a:pPr algn="just"/>
            <a:endParaRPr lang="es-ES" b="0" i="0" dirty="0">
              <a:solidFill>
                <a:srgbClr val="000000"/>
              </a:solidFill>
              <a:effectLst/>
              <a:highlight>
                <a:srgbClr val="FFFFFF"/>
              </a:highlight>
              <a:latin typeface="verdana" panose="020B0604030504040204" pitchFamily="34" charset="0"/>
            </a:endParaRPr>
          </a:p>
        </p:txBody>
      </p:sp>
      <p:pic>
        <p:nvPicPr>
          <p:cNvPr id="2" name="Imagen 1">
            <a:extLst>
              <a:ext uri="{FF2B5EF4-FFF2-40B4-BE49-F238E27FC236}">
                <a16:creationId xmlns:a16="http://schemas.microsoft.com/office/drawing/2014/main" id="{9DF8D300-C79A-7352-BC66-BD361C3E88BF}"/>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79805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E05501-86F0-F8B3-BF2C-5B91311E5F98}"/>
              </a:ext>
            </a:extLst>
          </p:cNvPr>
          <p:cNvSpPr txBox="1"/>
          <p:nvPr/>
        </p:nvSpPr>
        <p:spPr>
          <a:xfrm>
            <a:off x="981308" y="566678"/>
            <a:ext cx="9868829" cy="5724644"/>
          </a:xfrm>
          <a:prstGeom prst="rect">
            <a:avLst/>
          </a:prstGeom>
          <a:noFill/>
        </p:spPr>
        <p:txBody>
          <a:bodyPr wrap="square" rtlCol="0">
            <a:spAutoFit/>
          </a:bodyPr>
          <a:lstStyle/>
          <a:p>
            <a:pPr algn="just"/>
            <a:r>
              <a:rPr lang="es-ES" sz="2400" b="1" dirty="0"/>
              <a:t>La importancia de los actores locales</a:t>
            </a:r>
          </a:p>
          <a:p>
            <a:pPr algn="just"/>
            <a:endParaRPr lang="es-ES" dirty="0"/>
          </a:p>
          <a:p>
            <a:pPr marL="1160463" indent="-285750" algn="just">
              <a:buFont typeface="Wingdings" panose="05000000000000000000" pitchFamily="2" charset="2"/>
              <a:buChar char="ü"/>
            </a:pPr>
            <a:r>
              <a:rPr lang="es-ES" dirty="0"/>
              <a:t>El sector privado empresarial</a:t>
            </a:r>
          </a:p>
          <a:p>
            <a:pPr marL="1160463" indent="-285750" algn="just">
              <a:buFont typeface="Wingdings" panose="05000000000000000000" pitchFamily="2" charset="2"/>
              <a:buChar char="ü"/>
            </a:pPr>
            <a:endParaRPr lang="es-ES" dirty="0"/>
          </a:p>
          <a:p>
            <a:pPr marL="1160463" indent="-285750" algn="just">
              <a:buFont typeface="Wingdings" panose="05000000000000000000" pitchFamily="2" charset="2"/>
              <a:buChar char="ü"/>
            </a:pPr>
            <a:r>
              <a:rPr lang="es-ES" dirty="0"/>
              <a:t>Las autoridades territoriales (municipios)</a:t>
            </a:r>
          </a:p>
          <a:p>
            <a:pPr marL="1160463" indent="-285750" algn="just">
              <a:buFont typeface="Wingdings" panose="05000000000000000000" pitchFamily="2" charset="2"/>
              <a:buChar char="ü"/>
            </a:pPr>
            <a:endParaRPr lang="es-ES" dirty="0"/>
          </a:p>
          <a:p>
            <a:pPr marL="1160463" indent="-285750" algn="just">
              <a:buFont typeface="Wingdings" panose="05000000000000000000" pitchFamily="2" charset="2"/>
              <a:buChar char="ü"/>
            </a:pPr>
            <a:r>
              <a:rPr lang="es-ES" dirty="0"/>
              <a:t>Las organizaciones de la sociedad civil</a:t>
            </a:r>
          </a:p>
          <a:p>
            <a:pPr marL="1160463" indent="-285750" algn="just">
              <a:buFont typeface="Wingdings" panose="05000000000000000000" pitchFamily="2" charset="2"/>
              <a:buChar char="ü"/>
            </a:pPr>
            <a:endParaRPr lang="es-ES" dirty="0"/>
          </a:p>
          <a:p>
            <a:pPr algn="just"/>
            <a:r>
              <a:rPr lang="es-ES" dirty="0"/>
              <a:t>Los actores locales son claves en cualquier proceso de desarrollo territorial porque conocen las potencialidades, las fortalezas y las debilidades de sus territorios, asi como las necesidades y oportunidades para el mejoramiento de su región</a:t>
            </a:r>
          </a:p>
          <a:p>
            <a:pPr algn="just"/>
            <a:endParaRPr lang="es-ES" dirty="0"/>
          </a:p>
          <a:p>
            <a:pPr algn="just"/>
            <a:r>
              <a:rPr lang="es-ES" dirty="0"/>
              <a:t>Son actores intermediarios para movilizar las potencialidades territoriales y fomentar la creación de redes locales, vinculándolas con instituciones de apoyo y con el sector educativo como las universidades y los institutos de investigación presentes en el territorio</a:t>
            </a:r>
          </a:p>
          <a:p>
            <a:pPr algn="just"/>
            <a:r>
              <a:rPr lang="es-ES" dirty="0"/>
              <a:t>Eso permitirá un crecimiento de la capacidad innovadora, desde la heterogeneidad y la diversidad de los territorios</a:t>
            </a:r>
          </a:p>
          <a:p>
            <a:pPr algn="just"/>
            <a:endParaRPr lang="es-ES" dirty="0"/>
          </a:p>
          <a:p>
            <a:pPr algn="just"/>
            <a:r>
              <a:rPr lang="es-ES" dirty="0"/>
              <a:t>Tienen dos desafíos: la globalización y la necesidad de fortalecer su entorno territorial ante los cambios ocurridos en las formas de producción, de organización y de gestión.</a:t>
            </a:r>
          </a:p>
        </p:txBody>
      </p:sp>
      <p:pic>
        <p:nvPicPr>
          <p:cNvPr id="3" name="Imagen 2">
            <a:extLst>
              <a:ext uri="{FF2B5EF4-FFF2-40B4-BE49-F238E27FC236}">
                <a16:creationId xmlns:a16="http://schemas.microsoft.com/office/drawing/2014/main" id="{0BF531B0-0073-F4B9-D035-DBB224CF0A79}"/>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25709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42D830-D5D7-C3BE-674E-B40B20D88355}"/>
              </a:ext>
            </a:extLst>
          </p:cNvPr>
          <p:cNvSpPr txBox="1"/>
          <p:nvPr/>
        </p:nvSpPr>
        <p:spPr>
          <a:xfrm>
            <a:off x="970156" y="302359"/>
            <a:ext cx="9790771" cy="6555641"/>
          </a:xfrm>
          <a:prstGeom prst="rect">
            <a:avLst/>
          </a:prstGeom>
          <a:noFill/>
        </p:spPr>
        <p:txBody>
          <a:bodyPr wrap="square" rtlCol="0">
            <a:spAutoFit/>
          </a:bodyPr>
          <a:lstStyle/>
          <a:p>
            <a:r>
              <a:rPr lang="es-ES" sz="2400" b="1" dirty="0"/>
              <a:t>La importancia de los factores intangibles</a:t>
            </a:r>
          </a:p>
          <a:p>
            <a:endParaRPr lang="es-ES" dirty="0"/>
          </a:p>
          <a:p>
            <a:pPr algn="l"/>
            <a:r>
              <a:rPr lang="es-ES" sz="1800" b="0" i="0" u="none" strike="noStrike" baseline="0" dirty="0">
                <a:latin typeface="RotisSansSerif"/>
              </a:rPr>
              <a:t>La eficiencia productiva y la competitividad se basan en:</a:t>
            </a:r>
          </a:p>
          <a:p>
            <a:pPr algn="l"/>
            <a:endParaRPr lang="es-ES" dirty="0">
              <a:latin typeface="RotisSansSerif"/>
            </a:endParaRPr>
          </a:p>
          <a:p>
            <a:pPr marL="285750" indent="-285750" algn="l">
              <a:lnSpc>
                <a:spcPct val="150000"/>
              </a:lnSpc>
              <a:buFont typeface="Wingdings" panose="05000000000000000000" pitchFamily="2" charset="2"/>
              <a:buChar char="ü"/>
            </a:pPr>
            <a:r>
              <a:rPr lang="es-ES" sz="1800" b="0" i="0" u="none" strike="noStrike" baseline="0" dirty="0">
                <a:latin typeface="RotisSansSerif"/>
              </a:rPr>
              <a:t>La calidad de los recursos humanos</a:t>
            </a:r>
          </a:p>
          <a:p>
            <a:pPr marL="285750" indent="-285750" algn="l">
              <a:lnSpc>
                <a:spcPct val="150000"/>
              </a:lnSpc>
              <a:buFont typeface="Wingdings" panose="05000000000000000000" pitchFamily="2" charset="2"/>
              <a:buChar char="ü"/>
            </a:pPr>
            <a:r>
              <a:rPr lang="es-ES" dirty="0">
                <a:latin typeface="RotisSansSerif"/>
              </a:rPr>
              <a:t>La capacidad y la predisposición para aprender</a:t>
            </a:r>
          </a:p>
          <a:p>
            <a:pPr marL="285750" indent="-285750" algn="l">
              <a:lnSpc>
                <a:spcPct val="150000"/>
              </a:lnSpc>
              <a:buFont typeface="Wingdings" panose="05000000000000000000" pitchFamily="2" charset="2"/>
              <a:buChar char="ü"/>
            </a:pPr>
            <a:r>
              <a:rPr lang="es-ES" sz="1800" b="0" i="0" u="none" strike="noStrike" baseline="0" dirty="0">
                <a:latin typeface="RotisSansSerif"/>
              </a:rPr>
              <a:t>La incorporación de innovaciones a partir del valor agregado del conocimiento</a:t>
            </a:r>
          </a:p>
          <a:p>
            <a:pPr marL="285750" indent="-285750" algn="l">
              <a:lnSpc>
                <a:spcPct val="150000"/>
              </a:lnSpc>
              <a:buFont typeface="Wingdings" panose="05000000000000000000" pitchFamily="2" charset="2"/>
              <a:buChar char="ü"/>
            </a:pPr>
            <a:r>
              <a:rPr lang="es-ES" dirty="0">
                <a:latin typeface="RotisSansSerif"/>
              </a:rPr>
              <a:t>La cooperación y las redes empresariales</a:t>
            </a:r>
          </a:p>
          <a:p>
            <a:pPr marL="285750" indent="-285750" algn="l">
              <a:lnSpc>
                <a:spcPct val="150000"/>
              </a:lnSpc>
              <a:buFont typeface="Wingdings" panose="05000000000000000000" pitchFamily="2" charset="2"/>
              <a:buChar char="ü"/>
            </a:pPr>
            <a:r>
              <a:rPr lang="es-ES" dirty="0">
                <a:latin typeface="RotisSansSerif"/>
              </a:rPr>
              <a:t>Los contactos informales (cara a cara)</a:t>
            </a:r>
          </a:p>
          <a:p>
            <a:pPr marL="285750" indent="-285750" algn="l">
              <a:lnSpc>
                <a:spcPct val="150000"/>
              </a:lnSpc>
              <a:buFont typeface="Wingdings" panose="05000000000000000000" pitchFamily="2" charset="2"/>
              <a:buChar char="ü"/>
            </a:pPr>
            <a:r>
              <a:rPr lang="es-ES" dirty="0">
                <a:latin typeface="RotisSansSerif"/>
              </a:rPr>
              <a:t>El manejo de  información estratégica</a:t>
            </a:r>
          </a:p>
          <a:p>
            <a:pPr marL="285750" indent="-285750" algn="l">
              <a:lnSpc>
                <a:spcPct val="150000"/>
              </a:lnSpc>
              <a:buFont typeface="Wingdings" panose="05000000000000000000" pitchFamily="2" charset="2"/>
              <a:buChar char="ü"/>
            </a:pPr>
            <a:r>
              <a:rPr lang="es-ES" dirty="0">
                <a:latin typeface="RotisSansSerif"/>
              </a:rPr>
              <a:t>Desarrollar capacidades locales para acceder a las oportunidades globales y ser competitivos</a:t>
            </a:r>
          </a:p>
          <a:p>
            <a:pPr algn="l">
              <a:lnSpc>
                <a:spcPct val="150000"/>
              </a:lnSpc>
            </a:pPr>
            <a:endParaRPr lang="es-ES" dirty="0">
              <a:latin typeface="RotisSansSerif"/>
            </a:endParaRPr>
          </a:p>
          <a:p>
            <a:pPr algn="l"/>
            <a:r>
              <a:rPr lang="es-ES" dirty="0">
                <a:latin typeface="RotisSansSerif"/>
              </a:rPr>
              <a:t>En el pasado se trabajaba mucho sobre la infraestructura física, material, en la actualidad la tendencia es crecer en el diseño territorial de políticas de apoyo a la innovación, la investigación y el acceso a la información estratégica. </a:t>
            </a:r>
          </a:p>
          <a:p>
            <a:pPr algn="l"/>
            <a:endParaRPr lang="es-ES" dirty="0">
              <a:latin typeface="RotisSansSerif"/>
            </a:endParaRPr>
          </a:p>
          <a:p>
            <a:pPr algn="l"/>
            <a:r>
              <a:rPr lang="es-ES" dirty="0">
                <a:latin typeface="RotisSansSerif"/>
              </a:rPr>
              <a:t>Eso requiere adquirir infraestructura de carácter intangible y formación de capital social, en cada territorio.</a:t>
            </a:r>
            <a:endParaRPr lang="es-ES" dirty="0"/>
          </a:p>
          <a:p>
            <a:endParaRPr lang="es-ES" dirty="0"/>
          </a:p>
        </p:txBody>
      </p:sp>
      <p:pic>
        <p:nvPicPr>
          <p:cNvPr id="3" name="Imagen 2">
            <a:extLst>
              <a:ext uri="{FF2B5EF4-FFF2-40B4-BE49-F238E27FC236}">
                <a16:creationId xmlns:a16="http://schemas.microsoft.com/office/drawing/2014/main" id="{33F9E1A6-8E52-B009-6343-BBFF39EDA4FE}"/>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90591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FB4630-D46E-C644-F888-C6E41AEA2B11}"/>
              </a:ext>
            </a:extLst>
          </p:cNvPr>
          <p:cNvSpPr txBox="1"/>
          <p:nvPr/>
        </p:nvSpPr>
        <p:spPr>
          <a:xfrm>
            <a:off x="883734" y="705177"/>
            <a:ext cx="10424532" cy="6001643"/>
          </a:xfrm>
          <a:prstGeom prst="rect">
            <a:avLst/>
          </a:prstGeom>
          <a:noFill/>
        </p:spPr>
        <p:txBody>
          <a:bodyPr wrap="square" rtlCol="0">
            <a:spAutoFit/>
          </a:bodyPr>
          <a:lstStyle/>
          <a:p>
            <a:r>
              <a:rPr lang="es-ES" sz="2400" b="1" dirty="0"/>
              <a:t>Apostar a la construcción de los sistemas territoriales de innovación</a:t>
            </a:r>
          </a:p>
          <a:p>
            <a:endParaRPr lang="es-ES" dirty="0"/>
          </a:p>
          <a:p>
            <a:pPr algn="l"/>
            <a:r>
              <a:rPr lang="es-ES" sz="1800" b="0" i="0" u="none" strike="noStrike" baseline="0" dirty="0">
                <a:latin typeface="RotisSansSerif"/>
              </a:rPr>
              <a:t>Alentar los acuerdos entre actores públicos y privados en los distintos ámbitos territoriales</a:t>
            </a:r>
          </a:p>
          <a:p>
            <a:pPr algn="l"/>
            <a:endParaRPr lang="es-ES" dirty="0">
              <a:latin typeface="RotisSansSerif"/>
            </a:endParaRPr>
          </a:p>
          <a:p>
            <a:pPr algn="l"/>
            <a:r>
              <a:rPr lang="es-ES" sz="1800" b="0" i="0" u="none" strike="noStrike" baseline="0" dirty="0">
                <a:latin typeface="RotisSansSerif"/>
              </a:rPr>
              <a:t>Apoyo, colaboración y coordinación eficiente desde la administración pública para favorecer los procesos de articulación institucional en lo que respecta a políticas territoriales</a:t>
            </a:r>
          </a:p>
          <a:p>
            <a:pPr algn="l"/>
            <a:endParaRPr lang="es-ES" dirty="0">
              <a:latin typeface="RotisSansSerif"/>
            </a:endParaRPr>
          </a:p>
          <a:p>
            <a:pPr algn="l"/>
            <a:r>
              <a:rPr lang="es-ES" sz="1800" b="0" i="0" u="none" strike="noStrike" baseline="0" dirty="0">
                <a:latin typeface="RotisSansSerif"/>
              </a:rPr>
              <a:t>Son los propios territorios los que deben responsabilizarse de los procesos innovadores impulsando las alianzas territoriales oportunas, lo cual requiere dedicar tiempo y recursos para </a:t>
            </a:r>
            <a:r>
              <a:rPr lang="es-ES" sz="1800" b="0" i="1" u="none" strike="noStrike" baseline="0" dirty="0">
                <a:latin typeface="RotisSansSerif-Italic"/>
              </a:rPr>
              <a:t>aprender a innovar.</a:t>
            </a:r>
          </a:p>
          <a:p>
            <a:pPr algn="l"/>
            <a:endParaRPr lang="es-ES" i="1" dirty="0">
              <a:latin typeface="RotisSansSerif-Italic"/>
            </a:endParaRPr>
          </a:p>
          <a:p>
            <a:pPr algn="l">
              <a:lnSpc>
                <a:spcPct val="150000"/>
              </a:lnSpc>
            </a:pPr>
            <a:r>
              <a:rPr lang="es-ES" i="1" dirty="0">
                <a:latin typeface="RotisSansSerif-Italic"/>
              </a:rPr>
              <a:t>Acción innovadora interna</a:t>
            </a:r>
          </a:p>
          <a:p>
            <a:pPr algn="l">
              <a:lnSpc>
                <a:spcPct val="150000"/>
              </a:lnSpc>
            </a:pPr>
            <a:r>
              <a:rPr lang="es-ES" i="1" dirty="0">
                <a:latin typeface="RotisSansSerif-Italic"/>
              </a:rPr>
              <a:t>Los derrames de las grandes empresas no son suficientes, entre otras cosas porque siempre existe la dependencia</a:t>
            </a:r>
          </a:p>
          <a:p>
            <a:pPr algn="l">
              <a:lnSpc>
                <a:spcPct val="150000"/>
              </a:lnSpc>
            </a:pPr>
            <a:r>
              <a:rPr lang="es-ES" i="1" dirty="0">
                <a:latin typeface="RotisSansSerif-Italic"/>
              </a:rPr>
              <a:t>Se necesitan redes internas locales de pequeñas empresas </a:t>
            </a:r>
          </a:p>
          <a:p>
            <a:pPr algn="l"/>
            <a:endParaRPr lang="es-ES" i="1" dirty="0">
              <a:latin typeface="RotisSansSerif-Italic"/>
            </a:endParaRPr>
          </a:p>
          <a:p>
            <a:pPr algn="l"/>
            <a:r>
              <a:rPr lang="es-ES" i="1" dirty="0">
                <a:latin typeface="RotisSansSerif-Italic"/>
              </a:rPr>
              <a:t>Diseñar una</a:t>
            </a:r>
            <a:r>
              <a:rPr lang="es-ES" sz="1800" b="0" i="0" u="none" strike="noStrike" baseline="0" dirty="0">
                <a:latin typeface="RotisSansSerif"/>
              </a:rPr>
              <a:t> política de innovación y desarrollo productivo complementarias, con capacidad para</a:t>
            </a:r>
          </a:p>
          <a:p>
            <a:pPr algn="l"/>
            <a:r>
              <a:rPr lang="es-ES" sz="1800" b="0" i="0" u="none" strike="noStrike" baseline="0" dirty="0">
                <a:latin typeface="RotisSansSerif"/>
              </a:rPr>
              <a:t>enfrentar los desequilibrios y la inequidad social, dando importancia a los objetivos de articulación productiva y mercado internos.</a:t>
            </a:r>
            <a:endParaRPr lang="es-ES" dirty="0">
              <a:latin typeface="RotisSansSerif"/>
            </a:endParaRPr>
          </a:p>
          <a:p>
            <a:pPr algn="l"/>
            <a:endParaRPr lang="es-ES" dirty="0"/>
          </a:p>
        </p:txBody>
      </p:sp>
      <p:pic>
        <p:nvPicPr>
          <p:cNvPr id="3" name="Imagen 2">
            <a:extLst>
              <a:ext uri="{FF2B5EF4-FFF2-40B4-BE49-F238E27FC236}">
                <a16:creationId xmlns:a16="http://schemas.microsoft.com/office/drawing/2014/main" id="{2A7CF81B-4490-DF17-07D0-0BF427EBA5AD}"/>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239640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FB4630-D46E-C644-F888-C6E41AEA2B11}"/>
              </a:ext>
            </a:extLst>
          </p:cNvPr>
          <p:cNvSpPr txBox="1"/>
          <p:nvPr/>
        </p:nvSpPr>
        <p:spPr>
          <a:xfrm>
            <a:off x="905107" y="368826"/>
            <a:ext cx="10480288" cy="6140142"/>
          </a:xfrm>
          <a:prstGeom prst="rect">
            <a:avLst/>
          </a:prstGeom>
          <a:noFill/>
        </p:spPr>
        <p:txBody>
          <a:bodyPr wrap="square" rtlCol="0">
            <a:spAutoFit/>
          </a:bodyPr>
          <a:lstStyle/>
          <a:p>
            <a:pPr algn="l"/>
            <a:r>
              <a:rPr lang="es-ES" sz="2400" b="1" dirty="0"/>
              <a:t>El contexto sistémico de la productividad y la competitividad</a:t>
            </a:r>
          </a:p>
          <a:p>
            <a:pPr algn="l"/>
            <a:endParaRPr lang="es-ES" dirty="0"/>
          </a:p>
          <a:p>
            <a:pPr algn="l"/>
            <a:r>
              <a:rPr lang="es-ES" dirty="0"/>
              <a:t>Tenemos que hablar de productividad</a:t>
            </a:r>
          </a:p>
          <a:p>
            <a:pPr algn="l"/>
            <a:endParaRPr lang="es-ES" dirty="0"/>
          </a:p>
          <a:p>
            <a:pPr algn="l"/>
            <a:r>
              <a:rPr lang="es-ES" sz="1800" b="0" i="0" u="none" strike="noStrike" baseline="0" dirty="0">
                <a:latin typeface="RotisSansSerif"/>
              </a:rPr>
              <a:t>La relación entre la producción de bienes y servicios que se obtiene mediante un determinado sistema de producción y los recursos empleados para obtenerla, es decir, trabajo, capital, energía, materiales, tierra, información y tiempo.</a:t>
            </a:r>
          </a:p>
          <a:p>
            <a:pPr algn="l"/>
            <a:endParaRPr lang="es-ES" dirty="0">
              <a:latin typeface="RotisSansSerif"/>
            </a:endParaRPr>
          </a:p>
          <a:p>
            <a:pPr algn="l"/>
            <a:r>
              <a:rPr lang="es-ES" dirty="0">
                <a:latin typeface="RotisSansSerif"/>
              </a:rPr>
              <a:t>Supone: </a:t>
            </a:r>
          </a:p>
          <a:p>
            <a:pPr algn="l"/>
            <a:endParaRPr lang="es-ES" dirty="0">
              <a:latin typeface="RotisSansSerif"/>
            </a:endParaRPr>
          </a:p>
          <a:p>
            <a:pPr marL="285750" indent="-285750" algn="l">
              <a:lnSpc>
                <a:spcPct val="150000"/>
              </a:lnSpc>
              <a:buFont typeface="Arial" panose="020B0604020202020204" pitchFamily="34" charset="0"/>
              <a:buChar char="•"/>
            </a:pPr>
            <a:r>
              <a:rPr lang="es-ES" dirty="0">
                <a:latin typeface="RotisSansSerif"/>
              </a:rPr>
              <a:t>Incorporación de mejoras en la calidad y la capacidad de responder a la demanda de los consumidores</a:t>
            </a:r>
          </a:p>
          <a:p>
            <a:pPr marL="285750" indent="-285750" algn="l">
              <a:lnSpc>
                <a:spcPct val="150000"/>
              </a:lnSpc>
              <a:buFont typeface="Arial" panose="020B0604020202020204" pitchFamily="34" charset="0"/>
              <a:buChar char="•"/>
            </a:pPr>
            <a:r>
              <a:rPr lang="es-ES" dirty="0">
                <a:latin typeface="RotisSansSerif"/>
              </a:rPr>
              <a:t>Soluciones originales en materiales y diseños</a:t>
            </a:r>
          </a:p>
          <a:p>
            <a:pPr marL="285750" indent="-285750" algn="l">
              <a:lnSpc>
                <a:spcPct val="150000"/>
              </a:lnSpc>
              <a:buFont typeface="Arial" panose="020B0604020202020204" pitchFamily="34" charset="0"/>
              <a:buChar char="•"/>
            </a:pPr>
            <a:r>
              <a:rPr lang="es-ES" dirty="0">
                <a:latin typeface="RotisSansSerif"/>
              </a:rPr>
              <a:t>Calificación de los recursos humanos y las condiciones de trabajo</a:t>
            </a:r>
          </a:p>
          <a:p>
            <a:pPr marL="285750" indent="-285750" algn="l">
              <a:lnSpc>
                <a:spcPct val="150000"/>
              </a:lnSpc>
              <a:buFont typeface="Arial" panose="020B0604020202020204" pitchFamily="34" charset="0"/>
              <a:buChar char="•"/>
            </a:pPr>
            <a:r>
              <a:rPr lang="es-ES" dirty="0">
                <a:latin typeface="RotisSansSerif"/>
              </a:rPr>
              <a:t>Involucramiento de los trabajadores en los procesos productivos: reconocimiento de saberes</a:t>
            </a:r>
          </a:p>
          <a:p>
            <a:pPr marL="285750" indent="-285750" algn="l">
              <a:lnSpc>
                <a:spcPct val="150000"/>
              </a:lnSpc>
              <a:buFont typeface="Arial" panose="020B0604020202020204" pitchFamily="34" charset="0"/>
              <a:buChar char="•"/>
            </a:pPr>
            <a:r>
              <a:rPr lang="es-ES" dirty="0">
                <a:latin typeface="RotisSansSerif"/>
              </a:rPr>
              <a:t>Formas de producción sostenibles ambientalmente</a:t>
            </a:r>
          </a:p>
          <a:p>
            <a:pPr marL="285750" indent="-285750" algn="l">
              <a:lnSpc>
                <a:spcPct val="150000"/>
              </a:lnSpc>
              <a:buFont typeface="Arial" panose="020B0604020202020204" pitchFamily="34" charset="0"/>
              <a:buChar char="•"/>
            </a:pPr>
            <a:r>
              <a:rPr lang="es-ES" dirty="0">
                <a:latin typeface="RotisSansSerif"/>
              </a:rPr>
              <a:t>Incorporación de tecnologías y procesos productivos ecoeficientes</a:t>
            </a:r>
          </a:p>
          <a:p>
            <a:pPr marL="285750" indent="-285750" algn="l">
              <a:lnSpc>
                <a:spcPct val="150000"/>
              </a:lnSpc>
              <a:buFont typeface="Arial" panose="020B0604020202020204" pitchFamily="34" charset="0"/>
              <a:buChar char="•"/>
            </a:pPr>
            <a:r>
              <a:rPr lang="es-ES" dirty="0">
                <a:latin typeface="RotisSansSerif"/>
              </a:rPr>
              <a:t>Incorporar innovación sostenible y recursos humanos calificados</a:t>
            </a:r>
          </a:p>
          <a:p>
            <a:pPr algn="l"/>
            <a:endParaRPr lang="es-ES" dirty="0"/>
          </a:p>
        </p:txBody>
      </p:sp>
      <p:pic>
        <p:nvPicPr>
          <p:cNvPr id="3" name="Imagen 2">
            <a:extLst>
              <a:ext uri="{FF2B5EF4-FFF2-40B4-BE49-F238E27FC236}">
                <a16:creationId xmlns:a16="http://schemas.microsoft.com/office/drawing/2014/main" id="{A7D9D79D-D161-CA21-1B34-ADBA418F65E4}"/>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25415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BA3934-6D4C-A9DB-9354-CB2058C66E60}"/>
              </a:ext>
            </a:extLst>
          </p:cNvPr>
          <p:cNvSpPr txBox="1"/>
          <p:nvPr/>
        </p:nvSpPr>
        <p:spPr>
          <a:xfrm>
            <a:off x="512955" y="945600"/>
            <a:ext cx="10192215" cy="5632311"/>
          </a:xfrm>
          <a:prstGeom prst="rect">
            <a:avLst/>
          </a:prstGeom>
          <a:noFill/>
        </p:spPr>
        <p:txBody>
          <a:bodyPr wrap="square">
            <a:spAutoFit/>
          </a:bodyPr>
          <a:lstStyle/>
          <a:p>
            <a:pPr algn="l"/>
            <a:r>
              <a:rPr lang="es-ES" sz="1800" b="0" i="0" u="none" strike="noStrike" baseline="0" dirty="0">
                <a:latin typeface="RotisSansSerif"/>
              </a:rPr>
              <a:t>Productividad</a:t>
            </a:r>
          </a:p>
          <a:p>
            <a:pPr algn="l"/>
            <a:endParaRPr lang="es-ES" dirty="0">
              <a:latin typeface="RotisSansSerif"/>
            </a:endParaRPr>
          </a:p>
          <a:p>
            <a:pPr marL="285750" indent="-285750" algn="l">
              <a:buFont typeface="Arial" panose="020B0604020202020204" pitchFamily="34" charset="0"/>
              <a:buChar char="•"/>
            </a:pPr>
            <a:r>
              <a:rPr lang="es-ES" dirty="0">
                <a:latin typeface="RotisSansSerif"/>
              </a:rPr>
              <a:t>C</a:t>
            </a:r>
            <a:r>
              <a:rPr lang="es-ES" sz="1800" b="0" i="0" u="none" strike="noStrike" baseline="0" dirty="0">
                <a:latin typeface="RotisSansSerif"/>
              </a:rPr>
              <a:t>onocimientos técnicos</a:t>
            </a:r>
          </a:p>
          <a:p>
            <a:pPr marL="285750" indent="-285750" algn="l">
              <a:buFont typeface="Arial" panose="020B0604020202020204" pitchFamily="34" charset="0"/>
              <a:buChar char="•"/>
            </a:pPr>
            <a:r>
              <a:rPr lang="es-ES" dirty="0">
                <a:latin typeface="RotisSansSerif"/>
              </a:rPr>
              <a:t>S</a:t>
            </a:r>
            <a:r>
              <a:rPr lang="es-ES" sz="1800" b="0" i="0" u="none" strike="noStrike" baseline="0" dirty="0">
                <a:latin typeface="RotisSansSerif"/>
              </a:rPr>
              <a:t>uperior calificación de los recursos humanos </a:t>
            </a:r>
          </a:p>
          <a:p>
            <a:pPr marL="285750" indent="-285750" algn="l">
              <a:buFont typeface="Arial" panose="020B0604020202020204" pitchFamily="34" charset="0"/>
              <a:buChar char="•"/>
            </a:pPr>
            <a:r>
              <a:rPr lang="es-ES" dirty="0">
                <a:latin typeface="RotisSansSerif"/>
              </a:rPr>
              <a:t>M</a:t>
            </a:r>
            <a:r>
              <a:rPr lang="es-ES" sz="1800" b="0" i="0" u="none" strike="noStrike" baseline="0" dirty="0">
                <a:latin typeface="RotisSansSerif"/>
              </a:rPr>
              <a:t>ejoras de la gestión y organización empresarial</a:t>
            </a:r>
          </a:p>
          <a:p>
            <a:pPr marL="285750" indent="-285750" algn="l">
              <a:buFont typeface="Arial" panose="020B0604020202020204" pitchFamily="34" charset="0"/>
              <a:buChar char="•"/>
            </a:pPr>
            <a:r>
              <a:rPr lang="es-ES" dirty="0">
                <a:latin typeface="RotisSansSerif"/>
              </a:rPr>
              <a:t>A</a:t>
            </a:r>
            <a:r>
              <a:rPr lang="es-ES" sz="1800" b="0" i="0" u="none" strike="noStrike" baseline="0" dirty="0">
                <a:latin typeface="RotisSansSerif"/>
              </a:rPr>
              <a:t>decuado entorno social e institucional en cada territorio</a:t>
            </a:r>
            <a:endParaRPr lang="es-ES" dirty="0"/>
          </a:p>
          <a:p>
            <a:endParaRPr lang="es-ES" dirty="0"/>
          </a:p>
          <a:p>
            <a:r>
              <a:rPr lang="es-ES" dirty="0"/>
              <a:t>En el nivel micro, las mejoras introducidas en las empresas o en las cadenas productivas.</a:t>
            </a:r>
          </a:p>
          <a:p>
            <a:endParaRPr lang="es-ES" dirty="0"/>
          </a:p>
          <a:p>
            <a:r>
              <a:rPr lang="es-ES" dirty="0"/>
              <a:t>En el nivel meso, la existencia de condiciones de competitividad sistémica territorial, construcción de “capital social” entre los diferentes actores territoriales, cooperación institucional, concertación público privada y eficiente gestión pública local.</a:t>
            </a:r>
          </a:p>
          <a:p>
            <a:endParaRPr lang="es-ES" dirty="0"/>
          </a:p>
          <a:p>
            <a:r>
              <a:rPr lang="es-ES" dirty="0"/>
              <a:t>En el nivel macro, las políticas públicas, el marco jurídico y regulatorio, el ciclo económico y la competencia internacional.</a:t>
            </a:r>
          </a:p>
          <a:p>
            <a:endParaRPr lang="es-ES" dirty="0"/>
          </a:p>
          <a:p>
            <a:r>
              <a:rPr lang="es-ES" dirty="0"/>
              <a:t>En el nivel meta, los valores y cultura emprendedora territorial, la valoración social favorable a los emprendedores/as, y la búsqueda de cohesión social.</a:t>
            </a:r>
          </a:p>
          <a:p>
            <a:endParaRPr lang="es-ES" dirty="0"/>
          </a:p>
          <a:p>
            <a:endParaRPr lang="es-ES" dirty="0"/>
          </a:p>
        </p:txBody>
      </p:sp>
      <p:pic>
        <p:nvPicPr>
          <p:cNvPr id="2" name="Imagen 1">
            <a:extLst>
              <a:ext uri="{FF2B5EF4-FFF2-40B4-BE49-F238E27FC236}">
                <a16:creationId xmlns:a16="http://schemas.microsoft.com/office/drawing/2014/main" id="{889A07DE-00AE-F13E-48A8-E9BB8F5B12A5}"/>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41967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39C6E0-825A-DF90-14B2-301DC4F49532}"/>
              </a:ext>
            </a:extLst>
          </p:cNvPr>
          <p:cNvPicPr>
            <a:picLocks noChangeAspect="1"/>
          </p:cNvPicPr>
          <p:nvPr/>
        </p:nvPicPr>
        <p:blipFill>
          <a:blip r:embed="rId2"/>
          <a:stretch>
            <a:fillRect/>
          </a:stretch>
        </p:blipFill>
        <p:spPr>
          <a:xfrm>
            <a:off x="1416205" y="286325"/>
            <a:ext cx="9420642" cy="6326348"/>
          </a:xfrm>
          <a:prstGeom prst="rect">
            <a:avLst/>
          </a:prstGeom>
        </p:spPr>
      </p:pic>
      <p:pic>
        <p:nvPicPr>
          <p:cNvPr id="2" name="Imagen 1">
            <a:extLst>
              <a:ext uri="{FF2B5EF4-FFF2-40B4-BE49-F238E27FC236}">
                <a16:creationId xmlns:a16="http://schemas.microsoft.com/office/drawing/2014/main" id="{17F808A6-7F12-8437-AFEA-EA297F32599E}"/>
              </a:ext>
            </a:extLst>
          </p:cNvPr>
          <p:cNvPicPr>
            <a:picLocks noChangeAspect="1"/>
          </p:cNvPicPr>
          <p:nvPr/>
        </p:nvPicPr>
        <p:blipFill>
          <a:blip r:embed="rId3"/>
          <a:stretch>
            <a:fillRect/>
          </a:stretch>
        </p:blipFill>
        <p:spPr>
          <a:xfrm>
            <a:off x="11301513" y="0"/>
            <a:ext cx="628682" cy="6858000"/>
          </a:xfrm>
          <a:prstGeom prst="rect">
            <a:avLst/>
          </a:prstGeom>
        </p:spPr>
      </p:pic>
    </p:spTree>
    <p:extLst>
      <p:ext uri="{BB962C8B-B14F-4D97-AF65-F5344CB8AC3E}">
        <p14:creationId xmlns:p14="http://schemas.microsoft.com/office/powerpoint/2010/main" val="266019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3DA768-CC16-9F5B-3FDC-4C1415F8319B}"/>
              </a:ext>
            </a:extLst>
          </p:cNvPr>
          <p:cNvSpPr txBox="1"/>
          <p:nvPr/>
        </p:nvSpPr>
        <p:spPr>
          <a:xfrm>
            <a:off x="479502" y="657922"/>
            <a:ext cx="10838986" cy="5078313"/>
          </a:xfrm>
          <a:prstGeom prst="rect">
            <a:avLst/>
          </a:prstGeom>
          <a:noFill/>
        </p:spPr>
        <p:txBody>
          <a:bodyPr wrap="square">
            <a:spAutoFit/>
          </a:bodyPr>
          <a:lstStyle/>
          <a:p>
            <a:pPr algn="l"/>
            <a:r>
              <a:rPr lang="es-ES" sz="1800" b="0" i="0" u="none" strike="noStrike" baseline="0" dirty="0">
                <a:latin typeface="RotisSansSerif"/>
              </a:rPr>
              <a:t>La </a:t>
            </a:r>
            <a:r>
              <a:rPr lang="es-ES" sz="1800" b="0" i="1" u="none" strike="noStrike" baseline="0" dirty="0">
                <a:latin typeface="RotisSansSerif-Italic"/>
              </a:rPr>
              <a:t>competitividad</a:t>
            </a:r>
          </a:p>
          <a:p>
            <a:pPr algn="l"/>
            <a:endParaRPr lang="es-ES" sz="1800" b="0" i="1" u="none" strike="noStrike" baseline="0" dirty="0">
              <a:latin typeface="RotisSansSerif-Italic"/>
            </a:endParaRPr>
          </a:p>
          <a:p>
            <a:pPr algn="l"/>
            <a:r>
              <a:rPr lang="es-ES" i="1" dirty="0">
                <a:latin typeface="RotisSansSerif-Italic"/>
              </a:rPr>
              <a:t>Consiste en la combinación de los siguientes factores:</a:t>
            </a:r>
          </a:p>
          <a:p>
            <a:pPr algn="l"/>
            <a:endParaRPr lang="es-ES" sz="1800" b="0" i="1" u="none" strike="noStrike" baseline="0" dirty="0">
              <a:latin typeface="RotisSansSerif-Italic"/>
            </a:endParaRPr>
          </a:p>
          <a:p>
            <a:pPr marL="285750" indent="-285750" algn="l">
              <a:buFont typeface="Arial" panose="020B0604020202020204" pitchFamily="34" charset="0"/>
              <a:buChar char="•"/>
            </a:pPr>
            <a:r>
              <a:rPr lang="es-ES" sz="1800" b="0" i="0" u="none" strike="noStrike" baseline="0" dirty="0">
                <a:latin typeface="RotisSansSerif"/>
              </a:rPr>
              <a:t>La mejora de la calidad y diferenciación del producto, </a:t>
            </a:r>
          </a:p>
          <a:p>
            <a:pPr marL="285750" indent="-285750" algn="l">
              <a:buFont typeface="Arial" panose="020B0604020202020204" pitchFamily="34" charset="0"/>
              <a:buChar char="•"/>
            </a:pPr>
            <a:r>
              <a:rPr lang="es-ES" dirty="0">
                <a:latin typeface="RotisSansSerif"/>
              </a:rPr>
              <a:t>L</a:t>
            </a:r>
            <a:r>
              <a:rPr lang="es-ES" sz="1800" b="0" i="0" u="none" strike="noStrike" baseline="0" dirty="0">
                <a:latin typeface="RotisSansSerif"/>
              </a:rPr>
              <a:t>a entrega a tiempo, o la eficiencia en el servicio  </a:t>
            </a:r>
          </a:p>
          <a:p>
            <a:pPr marL="285750" indent="-285750" algn="l">
              <a:buFont typeface="Arial" panose="020B0604020202020204" pitchFamily="34" charset="0"/>
              <a:buChar char="•"/>
            </a:pPr>
            <a:r>
              <a:rPr lang="es-ES" sz="1800" b="0" i="0" u="none" strike="noStrike" baseline="0" dirty="0">
                <a:latin typeface="RotisSansSerif"/>
              </a:rPr>
              <a:t>La disponibilidad de información estratégica sobre mercados y pautas de</a:t>
            </a:r>
          </a:p>
          <a:p>
            <a:pPr marL="285750" indent="-285750" algn="l">
              <a:buFont typeface="Arial" panose="020B0604020202020204" pitchFamily="34" charset="0"/>
              <a:buChar char="•"/>
            </a:pPr>
            <a:r>
              <a:rPr lang="es-ES" sz="1800" b="0" i="0" u="none" strike="noStrike" baseline="0" dirty="0">
                <a:latin typeface="RotisSansSerif"/>
              </a:rPr>
              <a:t>Consumo</a:t>
            </a:r>
          </a:p>
          <a:p>
            <a:pPr marL="285750" indent="-285750" algn="l">
              <a:buFont typeface="Arial" panose="020B0604020202020204" pitchFamily="34" charset="0"/>
              <a:buChar char="•"/>
            </a:pPr>
            <a:r>
              <a:rPr lang="es-ES" dirty="0">
                <a:latin typeface="RotisSansSerif"/>
              </a:rPr>
              <a:t>U</a:t>
            </a:r>
            <a:r>
              <a:rPr lang="es-ES" sz="1800" b="0" i="0" u="none" strike="noStrike" baseline="0" dirty="0">
                <a:latin typeface="RotisSansSerif"/>
              </a:rPr>
              <a:t>na apuesta clara por la calidad del producto o del servicio prestado</a:t>
            </a:r>
          </a:p>
          <a:p>
            <a:pPr algn="l"/>
            <a:endParaRPr lang="es-ES" dirty="0">
              <a:latin typeface="RotisSansSerif"/>
            </a:endParaRPr>
          </a:p>
          <a:p>
            <a:pPr algn="l"/>
            <a:r>
              <a:rPr lang="es-ES" dirty="0">
                <a:latin typeface="RotisSansSerif"/>
              </a:rPr>
              <a:t>L</a:t>
            </a:r>
            <a:r>
              <a:rPr lang="es-ES" sz="1800" b="0" i="0" u="none" strike="noStrike" baseline="0" dirty="0">
                <a:latin typeface="RotisSansSerif"/>
              </a:rPr>
              <a:t>a competitividad es </a:t>
            </a:r>
            <a:r>
              <a:rPr lang="es-ES" sz="1800" b="0" i="1" u="none" strike="noStrike" baseline="0" dirty="0">
                <a:latin typeface="RotisSansSerif-Italic"/>
              </a:rPr>
              <a:t>sistémica </a:t>
            </a:r>
            <a:r>
              <a:rPr lang="es-ES" sz="1800" b="0" i="0" u="none" strike="noStrike" baseline="0" dirty="0">
                <a:latin typeface="RotisSansSerif"/>
              </a:rPr>
              <a:t>o </a:t>
            </a:r>
            <a:r>
              <a:rPr lang="es-ES" sz="1800" b="0" i="1" u="none" strike="noStrike" baseline="0" dirty="0">
                <a:latin typeface="RotisSansSerif-Italic"/>
              </a:rPr>
              <a:t>estructural </a:t>
            </a:r>
            <a:r>
              <a:rPr lang="es-ES" sz="1800" b="0" i="0" u="none" strike="noStrike" baseline="0" dirty="0">
                <a:latin typeface="RotisSansSerif"/>
              </a:rPr>
              <a:t>lo cual significa que las empresas</a:t>
            </a:r>
          </a:p>
          <a:p>
            <a:pPr algn="l"/>
            <a:r>
              <a:rPr lang="es-ES" sz="1800" b="0" i="0" u="none" strike="noStrike" baseline="0" dirty="0">
                <a:latin typeface="RotisSansSerif"/>
              </a:rPr>
              <a:t>no enfrentan la pugna competitiva en los mercados por sí solas</a:t>
            </a:r>
          </a:p>
          <a:p>
            <a:pPr algn="l"/>
            <a:endParaRPr lang="es-ES" dirty="0">
              <a:latin typeface="RotisSansSerif"/>
            </a:endParaRPr>
          </a:p>
          <a:p>
            <a:pPr algn="l"/>
            <a:r>
              <a:rPr lang="es-ES" sz="1800" b="0" i="0" u="none" strike="noStrike" baseline="0" dirty="0">
                <a:latin typeface="RotisSansSerif"/>
              </a:rPr>
              <a:t>Depende de tres actuaciones:</a:t>
            </a:r>
          </a:p>
          <a:p>
            <a:pPr algn="l"/>
            <a:endParaRPr lang="es-ES" dirty="0">
              <a:latin typeface="RotisSansSerif"/>
            </a:endParaRPr>
          </a:p>
          <a:p>
            <a:pPr marL="342900" indent="-342900" algn="l">
              <a:buAutoNum type="arabicParenR"/>
            </a:pPr>
            <a:r>
              <a:rPr lang="es-ES" sz="1800" b="0" i="0" u="none" strike="noStrike" baseline="0" dirty="0">
                <a:latin typeface="RotisSansSerif"/>
              </a:rPr>
              <a:t>Al interior de la empresa la búsqueda de eficiencia organizativa y la calidad en la producción o servicios</a:t>
            </a:r>
          </a:p>
          <a:p>
            <a:pPr marL="342900" indent="-342900" algn="l">
              <a:buAutoNum type="arabicParenR" startAt="2"/>
            </a:pPr>
            <a:r>
              <a:rPr lang="es-ES" dirty="0">
                <a:latin typeface="RotisSansSerif"/>
              </a:rPr>
              <a:t>Hacia afuera:</a:t>
            </a:r>
            <a:r>
              <a:rPr lang="es-ES" sz="1800" b="0" i="0" u="none" strike="noStrike" baseline="0" dirty="0">
                <a:latin typeface="RotisSansSerif"/>
              </a:rPr>
              <a:t> con la red de proveedores y los clientes, la construcción de la trama productiva o cadena de valor</a:t>
            </a:r>
          </a:p>
          <a:p>
            <a:pPr marL="342900" indent="-342900" algn="l">
              <a:buAutoNum type="arabicParenR" startAt="2"/>
            </a:pPr>
            <a:r>
              <a:rPr lang="es-ES" dirty="0">
                <a:latin typeface="RotisSansSerif"/>
              </a:rPr>
              <a:t>La construcción del </a:t>
            </a:r>
            <a:r>
              <a:rPr lang="es-ES" sz="1800" b="0" i="0" u="none" strike="noStrike" baseline="0" dirty="0">
                <a:latin typeface="RotisSansSerif"/>
              </a:rPr>
              <a:t>“entorno territorial” propicio para la incorporación de innovaciones</a:t>
            </a:r>
            <a:endParaRPr lang="es-ES" dirty="0"/>
          </a:p>
        </p:txBody>
      </p:sp>
      <p:pic>
        <p:nvPicPr>
          <p:cNvPr id="2" name="Imagen 1">
            <a:extLst>
              <a:ext uri="{FF2B5EF4-FFF2-40B4-BE49-F238E27FC236}">
                <a16:creationId xmlns:a16="http://schemas.microsoft.com/office/drawing/2014/main" id="{BD170BD2-59A6-CEEB-8E58-332A1E3B06AF}"/>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102629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E9B0EC-4667-323F-22FF-2CE4E704DA70}"/>
              </a:ext>
            </a:extLst>
          </p:cNvPr>
          <p:cNvSpPr txBox="1"/>
          <p:nvPr/>
        </p:nvSpPr>
        <p:spPr>
          <a:xfrm>
            <a:off x="758283" y="880946"/>
            <a:ext cx="10247972" cy="5355312"/>
          </a:xfrm>
          <a:prstGeom prst="rect">
            <a:avLst/>
          </a:prstGeom>
          <a:noFill/>
        </p:spPr>
        <p:txBody>
          <a:bodyPr wrap="square" rtlCol="0">
            <a:spAutoFit/>
          </a:bodyPr>
          <a:lstStyle/>
          <a:p>
            <a:r>
              <a:rPr lang="es-ES" dirty="0"/>
              <a:t>Competencias estratégicas para desarrollar los procesos de innovación</a:t>
            </a:r>
          </a:p>
          <a:p>
            <a:endParaRPr lang="es-ES" dirty="0"/>
          </a:p>
          <a:p>
            <a:pPr marL="285750" indent="-285750">
              <a:buFont typeface="Arial" panose="020B0604020202020204" pitchFamily="34" charset="0"/>
              <a:buChar char="•"/>
            </a:pPr>
            <a:r>
              <a:rPr lang="es-ES" dirty="0"/>
              <a:t>Visión de largo plazo</a:t>
            </a:r>
          </a:p>
          <a:p>
            <a:pPr marL="285750" indent="-285750">
              <a:buFont typeface="Arial" panose="020B0604020202020204" pitchFamily="34" charset="0"/>
              <a:buChar char="•"/>
            </a:pPr>
            <a:r>
              <a:rPr lang="es-ES" dirty="0"/>
              <a:t>Capacidad para anticipar las tendencias de los mercados</a:t>
            </a:r>
          </a:p>
          <a:p>
            <a:pPr marL="285750" indent="-285750">
              <a:buFont typeface="Arial" panose="020B0604020202020204" pitchFamily="34" charset="0"/>
              <a:buChar char="•"/>
            </a:pPr>
            <a:r>
              <a:rPr lang="es-ES" dirty="0"/>
              <a:t>Capacidad de análisis de las necesidades </a:t>
            </a:r>
          </a:p>
          <a:p>
            <a:pPr marL="285750" indent="-285750">
              <a:buFont typeface="Arial" panose="020B0604020202020204" pitchFamily="34" charset="0"/>
              <a:buChar char="•"/>
            </a:pPr>
            <a:r>
              <a:rPr lang="es-ES" dirty="0"/>
              <a:t>Aptitud para recopilar, tratar e integrar la información socioeconómica y tecnológica</a:t>
            </a:r>
          </a:p>
          <a:p>
            <a:endParaRPr lang="es-ES" dirty="0"/>
          </a:p>
          <a:p>
            <a:r>
              <a:rPr lang="es-ES" dirty="0"/>
              <a:t>Competencias organizativas para el desarrollo de la innovación</a:t>
            </a:r>
          </a:p>
          <a:p>
            <a:pPr algn="l"/>
            <a:endParaRPr lang="es-ES" sz="1800" b="0" i="0" u="none" strike="noStrike" baseline="0" dirty="0">
              <a:latin typeface="RotisSansSerif"/>
            </a:endParaRPr>
          </a:p>
          <a:p>
            <a:pPr marL="285750" indent="-285750" algn="l">
              <a:buFont typeface="Arial" panose="020B0604020202020204" pitchFamily="34" charset="0"/>
              <a:buChar char="•"/>
            </a:pPr>
            <a:r>
              <a:rPr lang="es-ES" dirty="0">
                <a:latin typeface="RotisSansSerif"/>
              </a:rPr>
              <a:t>Capacidad para asumir riesgos</a:t>
            </a:r>
          </a:p>
          <a:p>
            <a:pPr marL="285750" indent="-285750" algn="l">
              <a:buFont typeface="Arial" panose="020B0604020202020204" pitchFamily="34" charset="0"/>
              <a:buChar char="•"/>
            </a:pPr>
            <a:r>
              <a:rPr lang="es-ES" sz="1800" b="0" i="0" u="none" strike="noStrike" baseline="0" dirty="0">
                <a:latin typeface="RotisSansSerif"/>
              </a:rPr>
              <a:t>Cooperación a la interna de </a:t>
            </a:r>
            <a:r>
              <a:rPr lang="es-ES" dirty="0">
                <a:latin typeface="RotisSansSerif"/>
              </a:rPr>
              <a:t>la empresa u organización</a:t>
            </a:r>
          </a:p>
          <a:p>
            <a:pPr marL="285750" indent="-285750" algn="l">
              <a:buFont typeface="Arial" panose="020B0604020202020204" pitchFamily="34" charset="0"/>
              <a:buChar char="•"/>
            </a:pPr>
            <a:r>
              <a:rPr lang="es-ES" sz="1800" b="0" i="0" u="none" strike="noStrike" baseline="0" dirty="0">
                <a:latin typeface="RotisSansSerif"/>
              </a:rPr>
              <a:t>Cooperación eficiente dentro de la red de empresa u organizaciones</a:t>
            </a:r>
          </a:p>
          <a:p>
            <a:pPr marL="285750" indent="-285750" algn="l">
              <a:buFont typeface="Arial" panose="020B0604020202020204" pitchFamily="34" charset="0"/>
              <a:buChar char="•"/>
            </a:pPr>
            <a:r>
              <a:rPr lang="es-ES" dirty="0">
                <a:latin typeface="RotisSansSerif"/>
              </a:rPr>
              <a:t>Involucramiento en el proceso de cambio y formación de recursos humanos</a:t>
            </a:r>
          </a:p>
          <a:p>
            <a:pPr marL="285750" indent="-285750" algn="l">
              <a:buFont typeface="Arial" panose="020B0604020202020204" pitchFamily="34" charset="0"/>
              <a:buChar char="•"/>
            </a:pPr>
            <a:r>
              <a:rPr lang="es-ES" dirty="0">
                <a:latin typeface="RotisSansSerif"/>
              </a:rPr>
              <a:t>Incorporación a las entidades públicas y privadas de investigación y desarrollo para poder incorporar innovaciones</a:t>
            </a:r>
          </a:p>
          <a:p>
            <a:pPr algn="l"/>
            <a:endParaRPr lang="es-ES" sz="1800" b="0" i="0" u="none" strike="noStrike" baseline="0" dirty="0">
              <a:latin typeface="RotisSansSerif"/>
            </a:endParaRPr>
          </a:p>
          <a:p>
            <a:pPr algn="r"/>
            <a:r>
              <a:rPr lang="es-ES" sz="1800" b="0" i="0" u="none" strike="noStrike" baseline="0" dirty="0">
                <a:latin typeface="RotisSansSerif"/>
              </a:rPr>
              <a:t> (Comisión Europea, 1996).</a:t>
            </a:r>
            <a:endParaRPr lang="es-ES" dirty="0"/>
          </a:p>
          <a:p>
            <a:endParaRPr lang="es-ES" dirty="0"/>
          </a:p>
          <a:p>
            <a:endParaRPr lang="es-ES" dirty="0"/>
          </a:p>
        </p:txBody>
      </p:sp>
      <p:pic>
        <p:nvPicPr>
          <p:cNvPr id="3" name="Imagen 2">
            <a:extLst>
              <a:ext uri="{FF2B5EF4-FFF2-40B4-BE49-F238E27FC236}">
                <a16:creationId xmlns:a16="http://schemas.microsoft.com/office/drawing/2014/main" id="{349EBD0A-0BCA-68EA-8920-575F758602E4}"/>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00811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BFBE54-2663-FBBD-D953-386E27F72DCA}"/>
              </a:ext>
            </a:extLst>
          </p:cNvPr>
          <p:cNvPicPr>
            <a:picLocks noChangeAspect="1"/>
          </p:cNvPicPr>
          <p:nvPr/>
        </p:nvPicPr>
        <p:blipFill>
          <a:blip r:embed="rId2"/>
          <a:stretch>
            <a:fillRect/>
          </a:stretch>
        </p:blipFill>
        <p:spPr>
          <a:xfrm>
            <a:off x="981716" y="901605"/>
            <a:ext cx="8296099" cy="5588405"/>
          </a:xfrm>
          <a:prstGeom prst="rect">
            <a:avLst/>
          </a:prstGeom>
        </p:spPr>
      </p:pic>
      <p:sp>
        <p:nvSpPr>
          <p:cNvPr id="4" name="CuadroTexto 3">
            <a:extLst>
              <a:ext uri="{FF2B5EF4-FFF2-40B4-BE49-F238E27FC236}">
                <a16:creationId xmlns:a16="http://schemas.microsoft.com/office/drawing/2014/main" id="{684E4960-7877-65EC-37FA-47D63254AEFA}"/>
              </a:ext>
            </a:extLst>
          </p:cNvPr>
          <p:cNvSpPr txBox="1"/>
          <p:nvPr/>
        </p:nvSpPr>
        <p:spPr>
          <a:xfrm>
            <a:off x="1500043" y="367990"/>
            <a:ext cx="7259444" cy="369332"/>
          </a:xfrm>
          <a:prstGeom prst="rect">
            <a:avLst/>
          </a:prstGeom>
          <a:noFill/>
        </p:spPr>
        <p:txBody>
          <a:bodyPr wrap="square" rtlCol="0">
            <a:spAutoFit/>
          </a:bodyPr>
          <a:lstStyle/>
          <a:p>
            <a:pPr algn="ctr"/>
            <a:r>
              <a:rPr lang="es-ES" b="1" dirty="0"/>
              <a:t>El entorno competitivo territorial</a:t>
            </a:r>
          </a:p>
        </p:txBody>
      </p:sp>
      <p:pic>
        <p:nvPicPr>
          <p:cNvPr id="2" name="Imagen 1">
            <a:extLst>
              <a:ext uri="{FF2B5EF4-FFF2-40B4-BE49-F238E27FC236}">
                <a16:creationId xmlns:a16="http://schemas.microsoft.com/office/drawing/2014/main" id="{53497025-AA97-A9A3-1B38-9AB17BBAA3AA}"/>
              </a:ext>
            </a:extLst>
          </p:cNvPr>
          <p:cNvPicPr>
            <a:picLocks noChangeAspect="1"/>
          </p:cNvPicPr>
          <p:nvPr/>
        </p:nvPicPr>
        <p:blipFill>
          <a:blip r:embed="rId3"/>
          <a:stretch>
            <a:fillRect/>
          </a:stretch>
        </p:blipFill>
        <p:spPr>
          <a:xfrm>
            <a:off x="11301513" y="0"/>
            <a:ext cx="628682" cy="6858000"/>
          </a:xfrm>
          <a:prstGeom prst="rect">
            <a:avLst/>
          </a:prstGeom>
        </p:spPr>
      </p:pic>
    </p:spTree>
    <p:extLst>
      <p:ext uri="{BB962C8B-B14F-4D97-AF65-F5344CB8AC3E}">
        <p14:creationId xmlns:p14="http://schemas.microsoft.com/office/powerpoint/2010/main" val="27774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1182901-568D-955E-C804-26E74749422F}"/>
              </a:ext>
            </a:extLst>
          </p:cNvPr>
          <p:cNvPicPr>
            <a:picLocks noChangeAspect="1"/>
          </p:cNvPicPr>
          <p:nvPr/>
        </p:nvPicPr>
        <p:blipFill>
          <a:blip r:embed="rId2"/>
          <a:stretch>
            <a:fillRect/>
          </a:stretch>
        </p:blipFill>
        <p:spPr>
          <a:xfrm>
            <a:off x="8396618" y="361522"/>
            <a:ext cx="3458058" cy="3067478"/>
          </a:xfrm>
          <a:prstGeom prst="rect">
            <a:avLst/>
          </a:prstGeom>
        </p:spPr>
      </p:pic>
      <p:sp>
        <p:nvSpPr>
          <p:cNvPr id="5" name="CuadroTexto 4">
            <a:extLst>
              <a:ext uri="{FF2B5EF4-FFF2-40B4-BE49-F238E27FC236}">
                <a16:creationId xmlns:a16="http://schemas.microsoft.com/office/drawing/2014/main" id="{BEEC5B50-FF8A-A4EE-DDB0-D41ABBA78FFE}"/>
              </a:ext>
            </a:extLst>
          </p:cNvPr>
          <p:cNvSpPr txBox="1"/>
          <p:nvPr/>
        </p:nvSpPr>
        <p:spPr>
          <a:xfrm>
            <a:off x="259265" y="656736"/>
            <a:ext cx="8929339" cy="5031570"/>
          </a:xfrm>
          <a:prstGeom prst="rect">
            <a:avLst/>
          </a:prstGeom>
          <a:noFill/>
        </p:spPr>
        <p:txBody>
          <a:bodyPr wrap="square">
            <a:spAutoFit/>
          </a:bodyPr>
          <a:lstStyle/>
          <a:p>
            <a:r>
              <a:rPr lang="es-ES" b="1" dirty="0"/>
              <a:t>FRANCISCO ALBURQUERQUE</a:t>
            </a:r>
          </a:p>
          <a:p>
            <a:endParaRPr lang="es-ES" dirty="0"/>
          </a:p>
          <a:p>
            <a:endParaRPr lang="es-ES" dirty="0"/>
          </a:p>
          <a:p>
            <a:pPr>
              <a:lnSpc>
                <a:spcPct val="150000"/>
              </a:lnSpc>
            </a:pPr>
            <a:r>
              <a:rPr lang="es-ES" dirty="0"/>
              <a:t>Nacido en Córdoba (Andalucía) en 1944. Tiene 80 años.</a:t>
            </a:r>
          </a:p>
          <a:p>
            <a:pPr>
              <a:lnSpc>
                <a:spcPct val="150000"/>
              </a:lnSpc>
            </a:pPr>
            <a:r>
              <a:rPr lang="es-ES" dirty="0"/>
              <a:t>Es doctor en Economía y Master en Desarrollo y Políticas Públicas. </a:t>
            </a:r>
          </a:p>
          <a:p>
            <a:pPr>
              <a:lnSpc>
                <a:spcPct val="150000"/>
              </a:lnSpc>
            </a:pPr>
            <a:r>
              <a:rPr lang="es-ES" dirty="0"/>
              <a:t>Ha sido funcionario de Naciones Unidas en la sede de la Comisión Económica para América Latina y Caribe (CEPAL), en Santiago de Chile. </a:t>
            </a:r>
          </a:p>
          <a:p>
            <a:pPr>
              <a:lnSpc>
                <a:spcPct val="150000"/>
              </a:lnSpc>
            </a:pPr>
            <a:r>
              <a:rPr lang="es-ES" dirty="0"/>
              <a:t>Profesor universitario e investigador del Consejo Superior de Investigaciones Científicas en España</a:t>
            </a:r>
          </a:p>
          <a:p>
            <a:pPr>
              <a:lnSpc>
                <a:spcPct val="150000"/>
              </a:lnSpc>
            </a:pPr>
            <a:r>
              <a:rPr lang="es-ES" dirty="0"/>
              <a:t>Actualmente es Coordinador del Comité Científico de la Red de Desarrollo Territorial para América Latina (Red DETE). </a:t>
            </a:r>
          </a:p>
          <a:p>
            <a:pPr>
              <a:lnSpc>
                <a:spcPct val="150000"/>
              </a:lnSpc>
            </a:pPr>
            <a:r>
              <a:rPr lang="es-ES" dirty="0"/>
              <a:t>Ha colaborado en numerosos programas de cooperación técnica internacional en Desarrollo Económico Local tanto en América Latina como en el Sur de Europa.</a:t>
            </a:r>
          </a:p>
        </p:txBody>
      </p:sp>
      <p:sp>
        <p:nvSpPr>
          <p:cNvPr id="8" name="CuadroTexto 7">
            <a:extLst>
              <a:ext uri="{FF2B5EF4-FFF2-40B4-BE49-F238E27FC236}">
                <a16:creationId xmlns:a16="http://schemas.microsoft.com/office/drawing/2014/main" id="{4566EA68-4EEB-743F-2DAF-A2FF6C0C22A8}"/>
              </a:ext>
            </a:extLst>
          </p:cNvPr>
          <p:cNvSpPr txBox="1"/>
          <p:nvPr/>
        </p:nvSpPr>
        <p:spPr>
          <a:xfrm>
            <a:off x="259265" y="5934670"/>
            <a:ext cx="11273882" cy="923330"/>
          </a:xfrm>
          <a:prstGeom prst="rect">
            <a:avLst/>
          </a:prstGeom>
          <a:noFill/>
        </p:spPr>
        <p:txBody>
          <a:bodyPr wrap="square" rtlCol="0">
            <a:spAutoFit/>
          </a:bodyPr>
          <a:lstStyle/>
          <a:p>
            <a:pPr algn="just"/>
            <a:r>
              <a:rPr lang="es-ES" dirty="0"/>
              <a:t>Texto: Innovación, transferencia de conocimientos y desarrollo económico territorial: una política pendiente. (2008).Francisco Alburquerque</a:t>
            </a:r>
          </a:p>
          <a:p>
            <a:endParaRPr lang="es-ES" dirty="0"/>
          </a:p>
        </p:txBody>
      </p:sp>
    </p:spTree>
    <p:extLst>
      <p:ext uri="{BB962C8B-B14F-4D97-AF65-F5344CB8AC3E}">
        <p14:creationId xmlns:p14="http://schemas.microsoft.com/office/powerpoint/2010/main" val="97660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641935-95EB-DC2D-E99F-4AE34DBE1586}"/>
              </a:ext>
            </a:extLst>
          </p:cNvPr>
          <p:cNvSpPr txBox="1"/>
          <p:nvPr/>
        </p:nvSpPr>
        <p:spPr>
          <a:xfrm>
            <a:off x="702526" y="1120676"/>
            <a:ext cx="10259122" cy="4801314"/>
          </a:xfrm>
          <a:prstGeom prst="rect">
            <a:avLst/>
          </a:prstGeom>
          <a:noFill/>
        </p:spPr>
        <p:txBody>
          <a:bodyPr wrap="square" rtlCol="0">
            <a:spAutoFit/>
          </a:bodyPr>
          <a:lstStyle/>
          <a:p>
            <a:r>
              <a:rPr lang="es-ES" dirty="0"/>
              <a:t>La competitividad, tanto de una empresa como de un territorio depende de su capacidad para invertir en investigación y tecnología, así como de la creación de competencias que hagan posible sacar el mejor partido en términos de nuevos productos o servicios.</a:t>
            </a:r>
          </a:p>
          <a:p>
            <a:endParaRPr lang="es-ES" dirty="0"/>
          </a:p>
          <a:p>
            <a:pPr marL="285750" indent="-285750">
              <a:buFont typeface="Arial" panose="020B0604020202020204" pitchFamily="34" charset="0"/>
              <a:buChar char="•"/>
            </a:pPr>
            <a:r>
              <a:rPr lang="es-ES" dirty="0"/>
              <a:t>La innovación es un factor importante para la competitividad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Innovar en los procedimientos y métodos de organización empresarial</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La innovación dirigida a diferenciar los bienes o servicios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Innovar en la organización del trabajo y la valorización de los recursos humanos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Desarrollar la capacidad de anticipación de las tecnologías y técnicas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Desarrollar la capacidad de observar las necesidades y las demandas de las personas </a:t>
            </a:r>
          </a:p>
          <a:p>
            <a:endParaRPr lang="es-ES" dirty="0"/>
          </a:p>
          <a:p>
            <a:endParaRPr lang="es-ES" dirty="0"/>
          </a:p>
        </p:txBody>
      </p:sp>
      <p:pic>
        <p:nvPicPr>
          <p:cNvPr id="3" name="Imagen 2">
            <a:extLst>
              <a:ext uri="{FF2B5EF4-FFF2-40B4-BE49-F238E27FC236}">
                <a16:creationId xmlns:a16="http://schemas.microsoft.com/office/drawing/2014/main" id="{A48CC563-814D-248F-2EA0-03F1B45B26AD}"/>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426606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1CB8DE-9A6E-D1B2-715E-FD4E919EBD53}"/>
              </a:ext>
            </a:extLst>
          </p:cNvPr>
          <p:cNvSpPr txBox="1"/>
          <p:nvPr/>
        </p:nvSpPr>
        <p:spPr>
          <a:xfrm>
            <a:off x="524107" y="612844"/>
            <a:ext cx="10470995" cy="5632311"/>
          </a:xfrm>
          <a:prstGeom prst="rect">
            <a:avLst/>
          </a:prstGeom>
          <a:noFill/>
        </p:spPr>
        <p:txBody>
          <a:bodyPr wrap="square" rtlCol="0">
            <a:spAutoFit/>
          </a:bodyPr>
          <a:lstStyle/>
          <a:p>
            <a:r>
              <a:rPr lang="es-ES" b="1" dirty="0"/>
              <a:t>Innovación y empleo</a:t>
            </a:r>
          </a:p>
          <a:p>
            <a:endParaRPr lang="es-ES" dirty="0"/>
          </a:p>
          <a:p>
            <a:r>
              <a:rPr lang="es-ES" dirty="0"/>
              <a:t>Impacto de la innovación tecnológica en el empleo</a:t>
            </a:r>
          </a:p>
          <a:p>
            <a:endParaRPr lang="es-ES" dirty="0"/>
          </a:p>
          <a:p>
            <a:r>
              <a:rPr lang="es-ES" dirty="0"/>
              <a:t>¿Cómo evitar que no sea un factor de desigualdad en el empleo?</a:t>
            </a:r>
          </a:p>
          <a:p>
            <a:endParaRPr lang="es-ES" dirty="0"/>
          </a:p>
          <a:p>
            <a:r>
              <a:rPr lang="es-ES" dirty="0"/>
              <a:t>Los desafíos</a:t>
            </a:r>
          </a:p>
          <a:p>
            <a:endParaRPr lang="es-ES" dirty="0"/>
          </a:p>
          <a:p>
            <a:pPr marL="285750" indent="-285750">
              <a:buFont typeface="Arial" panose="020B0604020202020204" pitchFamily="34" charset="0"/>
              <a:buChar char="•"/>
            </a:pPr>
            <a:r>
              <a:rPr lang="es-ES" dirty="0"/>
              <a:t>Modificar la capacitación de los recursos humanos</a:t>
            </a:r>
          </a:p>
          <a:p>
            <a:pPr marL="285750" indent="-285750">
              <a:buFont typeface="Arial" panose="020B0604020202020204" pitchFamily="34" charset="0"/>
              <a:buChar char="•"/>
            </a:pPr>
            <a:r>
              <a:rPr lang="es-ES" dirty="0"/>
              <a:t>Cambios en la organización del trabajo</a:t>
            </a:r>
          </a:p>
          <a:p>
            <a:pPr marL="285750" indent="-285750">
              <a:buFont typeface="Arial" panose="020B0604020202020204" pitchFamily="34" charset="0"/>
              <a:buChar char="•"/>
            </a:pPr>
            <a:r>
              <a:rPr lang="es-ES" dirty="0"/>
              <a:t>Cómo abordar el informalismo en el empleo</a:t>
            </a:r>
          </a:p>
          <a:p>
            <a:pPr marL="285750" indent="-285750">
              <a:buFont typeface="Arial" panose="020B0604020202020204" pitchFamily="34" charset="0"/>
              <a:buChar char="•"/>
            </a:pPr>
            <a:r>
              <a:rPr lang="es-ES" dirty="0"/>
              <a:t>Las políticas de empleo no pueden depender  de las políticas de crecimiento económico</a:t>
            </a:r>
          </a:p>
          <a:p>
            <a:pPr marL="285750" indent="-285750">
              <a:buFont typeface="Arial" panose="020B0604020202020204" pitchFamily="34" charset="0"/>
              <a:buChar char="•"/>
            </a:pPr>
            <a:r>
              <a:rPr lang="es-ES" dirty="0"/>
              <a:t>Políticas específicas para la generación de empleo productivo a nivel territorial</a:t>
            </a:r>
          </a:p>
          <a:p>
            <a:pPr marL="285750" indent="-285750">
              <a:buFont typeface="Arial" panose="020B0604020202020204" pitchFamily="34" charset="0"/>
              <a:buChar char="•"/>
            </a:pPr>
            <a:r>
              <a:rPr lang="es-ES" dirty="0"/>
              <a:t>El acelerado cambio en las tecnologías de la información y la comunicación que hacen obsoletos los equipos en poco tiempo</a:t>
            </a:r>
          </a:p>
          <a:p>
            <a:pPr marL="285750" indent="-285750">
              <a:buFont typeface="Arial" panose="020B0604020202020204" pitchFamily="34" charset="0"/>
              <a:buChar char="•"/>
            </a:pPr>
            <a:r>
              <a:rPr lang="es-ES" dirty="0"/>
              <a:t>La creación de nuevas condiciones competitivas</a:t>
            </a:r>
          </a:p>
          <a:p>
            <a:pPr marL="285750" indent="-285750">
              <a:buFont typeface="Arial" panose="020B0604020202020204" pitchFamily="34" charset="0"/>
              <a:buChar char="•"/>
            </a:pPr>
            <a:r>
              <a:rPr lang="es-ES" dirty="0"/>
              <a:t>Cómo construir espacios de concertación estratégica entre los actores locales</a:t>
            </a:r>
          </a:p>
          <a:p>
            <a:pPr marL="285750" indent="-285750">
              <a:buFont typeface="Arial" panose="020B0604020202020204" pitchFamily="34" charset="0"/>
              <a:buChar char="•"/>
            </a:pPr>
            <a:r>
              <a:rPr lang="es-ES" dirty="0"/>
              <a:t>(Pymes, agencias de desarrollo local, entidades de asistencia técnica)</a:t>
            </a:r>
          </a:p>
          <a:p>
            <a:pPr marL="285750" indent="-285750">
              <a:buFont typeface="Arial" panose="020B0604020202020204" pitchFamily="34" charset="0"/>
              <a:buChar char="•"/>
            </a:pPr>
            <a:r>
              <a:rPr lang="es-ES" dirty="0"/>
              <a:t>Cómo articular los actores públicos y privados para facilitar procesos de cooperación en el territorio</a:t>
            </a:r>
          </a:p>
        </p:txBody>
      </p:sp>
      <p:pic>
        <p:nvPicPr>
          <p:cNvPr id="3" name="Imagen 2">
            <a:extLst>
              <a:ext uri="{FF2B5EF4-FFF2-40B4-BE49-F238E27FC236}">
                <a16:creationId xmlns:a16="http://schemas.microsoft.com/office/drawing/2014/main" id="{558713BE-F535-F185-D5DE-4FACD2433460}"/>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247228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9B7B04-CD4A-03D3-CBF5-98D2A9E96F9F}"/>
              </a:ext>
            </a:extLst>
          </p:cNvPr>
          <p:cNvSpPr txBox="1"/>
          <p:nvPr/>
        </p:nvSpPr>
        <p:spPr>
          <a:xfrm>
            <a:off x="843775" y="474345"/>
            <a:ext cx="10504449" cy="6093976"/>
          </a:xfrm>
          <a:prstGeom prst="rect">
            <a:avLst/>
          </a:prstGeom>
          <a:noFill/>
        </p:spPr>
        <p:txBody>
          <a:bodyPr wrap="square" rtlCol="0">
            <a:spAutoFit/>
          </a:bodyPr>
          <a:lstStyle/>
          <a:p>
            <a:r>
              <a:rPr lang="es-ES" sz="2400" b="1" dirty="0"/>
              <a:t>Algunos caminos que se proponen…</a:t>
            </a:r>
          </a:p>
          <a:p>
            <a:endParaRPr lang="es-ES" sz="2400" b="1" dirty="0"/>
          </a:p>
          <a:p>
            <a:r>
              <a:rPr lang="es-ES" dirty="0"/>
              <a:t>Estrategias asociativas</a:t>
            </a:r>
          </a:p>
          <a:p>
            <a:pPr algn="l"/>
            <a:r>
              <a:rPr lang="es-ES" sz="1800" b="0" i="0" u="none" strike="noStrike" baseline="0" dirty="0">
                <a:latin typeface="RotisSansSerif"/>
              </a:rPr>
              <a:t>Alianzas temporales para acceder al conocimiento tecnológico en cada sector de actividad</a:t>
            </a:r>
          </a:p>
          <a:p>
            <a:pPr algn="l"/>
            <a:endParaRPr lang="es-ES" dirty="0">
              <a:latin typeface="RotisSansSerif"/>
            </a:endParaRPr>
          </a:p>
          <a:p>
            <a:pPr algn="l"/>
            <a:r>
              <a:rPr lang="es-ES" sz="1800" b="1" i="0" u="none" strike="noStrike" baseline="0" dirty="0">
                <a:latin typeface="RotisSansSerif-ExtraBold"/>
              </a:rPr>
              <a:t>Crear alianzas estratégicas territoriales para la innovación</a:t>
            </a:r>
          </a:p>
          <a:p>
            <a:pPr algn="l"/>
            <a:endParaRPr lang="es-ES" b="1" dirty="0">
              <a:latin typeface="RotisSansSerif-ExtraBold"/>
            </a:endParaRPr>
          </a:p>
          <a:p>
            <a:pPr algn="l"/>
            <a:r>
              <a:rPr lang="es-ES" dirty="0">
                <a:latin typeface="RotisSansSerif-ExtraBold"/>
              </a:rPr>
              <a:t>La creación de un entorno territorial facilitador del acceso a contactos empresariales y de apoyo a la producción</a:t>
            </a:r>
          </a:p>
          <a:p>
            <a:pPr algn="l"/>
            <a:endParaRPr lang="es-ES" dirty="0">
              <a:latin typeface="RotisSansSerif-ExtraBold"/>
            </a:endParaRPr>
          </a:p>
          <a:p>
            <a:pPr algn="l"/>
            <a:r>
              <a:rPr lang="es-ES" dirty="0">
                <a:latin typeface="RotisSansSerif-ExtraBold"/>
              </a:rPr>
              <a:t>Papel decisivo de las administraciones públicas en ese proceso de creación del entorno</a:t>
            </a:r>
          </a:p>
          <a:p>
            <a:pPr algn="l"/>
            <a:endParaRPr lang="es-ES" dirty="0">
              <a:latin typeface="RotisSansSerif-ExtraBold"/>
            </a:endParaRPr>
          </a:p>
          <a:p>
            <a:pPr algn="l"/>
            <a:r>
              <a:rPr lang="es-ES" dirty="0">
                <a:latin typeface="RotisSansSerif"/>
              </a:rPr>
              <a:t>A</a:t>
            </a:r>
            <a:r>
              <a:rPr lang="es-ES" sz="1800" b="0" i="0" u="none" strike="noStrike" baseline="0" dirty="0">
                <a:latin typeface="RotisSansSerif"/>
              </a:rPr>
              <a:t>gentes animadores o facilitadores para el acceso a las innovaciones tecnológicas, organizativas y sociales fundamentales para el tejido empresarial, mayoritariamente formado por emprendimientos de pequeña dimensión, los cuales no pueden acceder por sí solos a las exigencias necesarias para su modernización.</a:t>
            </a:r>
          </a:p>
          <a:p>
            <a:pPr algn="l"/>
            <a:endParaRPr lang="es-ES" dirty="0">
              <a:latin typeface="RotisSansSerif"/>
            </a:endParaRPr>
          </a:p>
          <a:p>
            <a:pPr algn="l"/>
            <a:r>
              <a:rPr lang="es-ES" dirty="0">
                <a:latin typeface="RotisSansSerif"/>
              </a:rPr>
              <a:t>Desde el sector privado</a:t>
            </a:r>
          </a:p>
          <a:p>
            <a:pPr algn="l"/>
            <a:endParaRPr lang="es-ES" dirty="0">
              <a:latin typeface="RotisSansSerif"/>
            </a:endParaRPr>
          </a:p>
          <a:p>
            <a:pPr algn="l"/>
            <a:r>
              <a:rPr lang="es-ES" dirty="0">
                <a:latin typeface="RotisSansSerif"/>
              </a:rPr>
              <a:t>F</a:t>
            </a:r>
            <a:r>
              <a:rPr lang="es-ES" sz="1800" b="0" i="0" u="none" strike="noStrike" baseline="0" dirty="0">
                <a:latin typeface="RotisSansSerif"/>
              </a:rPr>
              <a:t>omentar los procesos de integración productiva a través de la formación de redes empresariales y </a:t>
            </a:r>
            <a:r>
              <a:rPr lang="es-ES" sz="1800" b="0" i="1" u="none" strike="noStrike" baseline="0" dirty="0" err="1">
                <a:latin typeface="RotisSansSerif-Italic"/>
              </a:rPr>
              <a:t>clusters</a:t>
            </a:r>
            <a:r>
              <a:rPr lang="es-ES" sz="1800" b="0" i="1" u="none" strike="noStrike" baseline="0" dirty="0">
                <a:latin typeface="RotisSansSerif-Italic"/>
              </a:rPr>
              <a:t> </a:t>
            </a:r>
            <a:r>
              <a:rPr lang="es-ES" sz="1800" b="0" i="0" u="none" strike="noStrike" baseline="0" dirty="0">
                <a:latin typeface="RotisSansSerif"/>
              </a:rPr>
              <a:t>de empresas.</a:t>
            </a:r>
            <a:endParaRPr lang="es-ES" dirty="0">
              <a:latin typeface="RotisSansSerif-ExtraBold"/>
            </a:endParaRPr>
          </a:p>
          <a:p>
            <a:pPr algn="l"/>
            <a:endParaRPr lang="es-ES" dirty="0"/>
          </a:p>
        </p:txBody>
      </p:sp>
      <p:pic>
        <p:nvPicPr>
          <p:cNvPr id="3" name="Imagen 2">
            <a:extLst>
              <a:ext uri="{FF2B5EF4-FFF2-40B4-BE49-F238E27FC236}">
                <a16:creationId xmlns:a16="http://schemas.microsoft.com/office/drawing/2014/main" id="{FE16AB66-2061-888A-A9CF-C2D8AE63FE7E}"/>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109486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09B098-4763-3A41-B758-057EF0973ACD}"/>
              </a:ext>
            </a:extLst>
          </p:cNvPr>
          <p:cNvSpPr txBox="1"/>
          <p:nvPr/>
        </p:nvSpPr>
        <p:spPr>
          <a:xfrm>
            <a:off x="1025912" y="1037063"/>
            <a:ext cx="9924586" cy="4801314"/>
          </a:xfrm>
          <a:prstGeom prst="rect">
            <a:avLst/>
          </a:prstGeom>
          <a:noFill/>
        </p:spPr>
        <p:txBody>
          <a:bodyPr wrap="square" rtlCol="0">
            <a:spAutoFit/>
          </a:bodyPr>
          <a:lstStyle/>
          <a:p>
            <a:r>
              <a:rPr lang="es-ES" b="1" dirty="0"/>
              <a:t>Factores estratégicos para el logro de la competitividad territorial</a:t>
            </a:r>
          </a:p>
          <a:p>
            <a:endParaRPr lang="es-ES" b="1" dirty="0"/>
          </a:p>
          <a:p>
            <a:r>
              <a:rPr lang="es-ES" dirty="0"/>
              <a:t>Existencia de recursos financieros</a:t>
            </a:r>
          </a:p>
          <a:p>
            <a:endParaRPr lang="es-ES" dirty="0"/>
          </a:p>
          <a:p>
            <a:r>
              <a:rPr lang="es-ES" dirty="0"/>
              <a:t>Actitud y predisposición al cambio</a:t>
            </a:r>
          </a:p>
          <a:p>
            <a:endParaRPr lang="es-ES" dirty="0"/>
          </a:p>
          <a:p>
            <a:r>
              <a:rPr lang="es-ES" dirty="0"/>
              <a:t>Promoción de una cultura innovadora</a:t>
            </a:r>
          </a:p>
          <a:p>
            <a:endParaRPr lang="es-ES" dirty="0"/>
          </a:p>
          <a:p>
            <a:r>
              <a:rPr lang="es-ES" dirty="0"/>
              <a:t>Asunción de los riesgos</a:t>
            </a:r>
          </a:p>
          <a:p>
            <a:endParaRPr lang="es-ES" dirty="0"/>
          </a:p>
          <a:p>
            <a:r>
              <a:rPr lang="es-ES" dirty="0"/>
              <a:t>Estímulo a la participación</a:t>
            </a:r>
          </a:p>
          <a:p>
            <a:endParaRPr lang="es-ES" dirty="0"/>
          </a:p>
          <a:p>
            <a:r>
              <a:rPr lang="es-ES" dirty="0"/>
              <a:t>Incentivo a la creatividad</a:t>
            </a:r>
          </a:p>
          <a:p>
            <a:endParaRPr lang="es-ES" dirty="0"/>
          </a:p>
          <a:p>
            <a:r>
              <a:rPr lang="es-ES" dirty="0"/>
              <a:t>Enfrentar a herencia de administraciones centralistas y verticales</a:t>
            </a:r>
          </a:p>
          <a:p>
            <a:endParaRPr lang="es-ES" dirty="0"/>
          </a:p>
          <a:p>
            <a:endParaRPr lang="es-ES" b="1" dirty="0"/>
          </a:p>
        </p:txBody>
      </p:sp>
      <p:pic>
        <p:nvPicPr>
          <p:cNvPr id="3" name="Imagen 2">
            <a:extLst>
              <a:ext uri="{FF2B5EF4-FFF2-40B4-BE49-F238E27FC236}">
                <a16:creationId xmlns:a16="http://schemas.microsoft.com/office/drawing/2014/main" id="{FB18A6A9-B601-EBDB-E36E-34980B904970}"/>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201484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71A1C1-5551-5E1F-5898-2BBE6098DFB3}"/>
              </a:ext>
            </a:extLst>
          </p:cNvPr>
          <p:cNvSpPr txBox="1"/>
          <p:nvPr/>
        </p:nvSpPr>
        <p:spPr>
          <a:xfrm>
            <a:off x="1014761" y="970156"/>
            <a:ext cx="9255512" cy="4893647"/>
          </a:xfrm>
          <a:prstGeom prst="rect">
            <a:avLst/>
          </a:prstGeom>
          <a:noFill/>
        </p:spPr>
        <p:txBody>
          <a:bodyPr wrap="square" rtlCol="0">
            <a:spAutoFit/>
          </a:bodyPr>
          <a:lstStyle/>
          <a:p>
            <a:r>
              <a:rPr lang="es-ES" sz="2400" b="1" dirty="0"/>
              <a:t>Propuestas de acción para el fomento de la innovación</a:t>
            </a:r>
          </a:p>
          <a:p>
            <a:endParaRPr lang="es-ES" dirty="0"/>
          </a:p>
          <a:p>
            <a:r>
              <a:rPr lang="es-ES" dirty="0"/>
              <a:t>1996 Libro Verde para la Innovación -  Comisión europea</a:t>
            </a:r>
          </a:p>
          <a:p>
            <a:endParaRPr lang="es-ES" dirty="0"/>
          </a:p>
          <a:p>
            <a:pPr algn="l"/>
            <a:r>
              <a:rPr lang="es-ES" dirty="0">
                <a:latin typeface="RotisSansSerif"/>
              </a:rPr>
              <a:t>Sensibilizar a los agentes económicos y sociales sobre la necesidad de innovar</a:t>
            </a:r>
          </a:p>
          <a:p>
            <a:pPr algn="l"/>
            <a:endParaRPr lang="es-ES" sz="1800" b="0" i="0" u="none" strike="noStrike" baseline="0" dirty="0">
              <a:latin typeface="RotisSansSerif"/>
            </a:endParaRPr>
          </a:p>
          <a:p>
            <a:pPr marL="1177925" indent="-285750" algn="l">
              <a:buFont typeface="Arial" panose="020B0604020202020204" pitchFamily="34" charset="0"/>
              <a:buChar char="•"/>
            </a:pPr>
            <a:r>
              <a:rPr lang="es-ES" dirty="0">
                <a:latin typeface="RotisSansSerif"/>
              </a:rPr>
              <a:t>Consolidar la competitividad </a:t>
            </a:r>
          </a:p>
          <a:p>
            <a:pPr marL="1177925" indent="-285750" algn="l">
              <a:buFont typeface="Arial" panose="020B0604020202020204" pitchFamily="34" charset="0"/>
              <a:buChar char="•"/>
            </a:pPr>
            <a:r>
              <a:rPr lang="es-ES" sz="1800" b="0" i="0" u="none" strike="noStrike" baseline="0" dirty="0">
                <a:latin typeface="RotisSansSerif"/>
              </a:rPr>
              <a:t>Contribuir al crecimiento económico</a:t>
            </a:r>
          </a:p>
          <a:p>
            <a:pPr marL="1177925" indent="-285750" algn="l">
              <a:buFont typeface="Arial" panose="020B0604020202020204" pitchFamily="34" charset="0"/>
              <a:buChar char="•"/>
            </a:pPr>
            <a:r>
              <a:rPr lang="es-ES" dirty="0">
                <a:latin typeface="RotisSansSerif"/>
              </a:rPr>
              <a:t>Mejorar las perspectivas de empleo</a:t>
            </a:r>
          </a:p>
          <a:p>
            <a:pPr marL="1177925" indent="-285750" algn="l">
              <a:buFont typeface="Arial" panose="020B0604020202020204" pitchFamily="34" charset="0"/>
              <a:buChar char="•"/>
            </a:pPr>
            <a:endParaRPr lang="es-ES" dirty="0">
              <a:latin typeface="RotisSansSerif"/>
            </a:endParaRPr>
          </a:p>
          <a:p>
            <a:pPr algn="just"/>
            <a:r>
              <a:rPr lang="es-ES" sz="1800" b="0" i="0" u="none" strike="noStrike" baseline="0" dirty="0">
                <a:latin typeface="RotisSansSerif"/>
              </a:rPr>
              <a:t>Los </a:t>
            </a:r>
            <a:r>
              <a:rPr lang="es-ES" sz="1800" b="0" i="1" u="none" strike="noStrike" baseline="0" dirty="0">
                <a:latin typeface="RotisSansSerif-Italic"/>
              </a:rPr>
              <a:t>sistemas de innovación, </a:t>
            </a:r>
            <a:r>
              <a:rPr lang="es-ES" sz="1800" b="0" i="0" u="none" strike="noStrike" baseline="0" dirty="0">
                <a:latin typeface="RotisSansSerif"/>
              </a:rPr>
              <a:t>están compuestos por las empresas, el tejido de las actividades económicas y sociales de una región e incluso la sociedad en su conjunto.</a:t>
            </a:r>
          </a:p>
          <a:p>
            <a:pPr algn="just"/>
            <a:endParaRPr lang="es-ES" sz="1800" b="0" i="0" u="none" strike="noStrike" baseline="0" dirty="0">
              <a:latin typeface="RotisSansSerif"/>
            </a:endParaRPr>
          </a:p>
          <a:p>
            <a:pPr algn="just"/>
            <a:r>
              <a:rPr lang="es-ES" sz="1800" b="0" i="0" u="none" strike="noStrike" baseline="0" dirty="0">
                <a:latin typeface="RotisSansSerif"/>
              </a:rPr>
              <a:t>La calidad del sistema educativo, el marco reglamentario, normativo y fiscal, el entorno competitivo, la  infraestructura pública de investigación y de servicios de apoyo a la innovación son todos ellos factores inhibitorios o favorables” (Comisión Europea, 1996: 10).</a:t>
            </a:r>
            <a:endParaRPr lang="es-ES" dirty="0"/>
          </a:p>
          <a:p>
            <a:endParaRPr lang="es-ES" dirty="0"/>
          </a:p>
        </p:txBody>
      </p:sp>
      <p:pic>
        <p:nvPicPr>
          <p:cNvPr id="3" name="Imagen 2">
            <a:extLst>
              <a:ext uri="{FF2B5EF4-FFF2-40B4-BE49-F238E27FC236}">
                <a16:creationId xmlns:a16="http://schemas.microsoft.com/office/drawing/2014/main" id="{9C8A12FB-0D8D-396E-A513-831273068427}"/>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61520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C3E4067-1EF1-A7A1-A568-2AB721C8640A}"/>
              </a:ext>
            </a:extLst>
          </p:cNvPr>
          <p:cNvPicPr>
            <a:picLocks noChangeAspect="1"/>
          </p:cNvPicPr>
          <p:nvPr/>
        </p:nvPicPr>
        <p:blipFill>
          <a:blip r:embed="rId2"/>
          <a:stretch>
            <a:fillRect/>
          </a:stretch>
        </p:blipFill>
        <p:spPr>
          <a:xfrm>
            <a:off x="1550020" y="579087"/>
            <a:ext cx="8895058" cy="5576386"/>
          </a:xfrm>
          <a:prstGeom prst="rect">
            <a:avLst/>
          </a:prstGeom>
        </p:spPr>
      </p:pic>
      <p:pic>
        <p:nvPicPr>
          <p:cNvPr id="2" name="Imagen 1">
            <a:extLst>
              <a:ext uri="{FF2B5EF4-FFF2-40B4-BE49-F238E27FC236}">
                <a16:creationId xmlns:a16="http://schemas.microsoft.com/office/drawing/2014/main" id="{06A25BDB-4985-E694-0034-744271847E40}"/>
              </a:ext>
            </a:extLst>
          </p:cNvPr>
          <p:cNvPicPr>
            <a:picLocks noChangeAspect="1"/>
          </p:cNvPicPr>
          <p:nvPr/>
        </p:nvPicPr>
        <p:blipFill>
          <a:blip r:embed="rId3"/>
          <a:stretch>
            <a:fillRect/>
          </a:stretch>
        </p:blipFill>
        <p:spPr>
          <a:xfrm>
            <a:off x="11301513" y="0"/>
            <a:ext cx="628682" cy="6858000"/>
          </a:xfrm>
          <a:prstGeom prst="rect">
            <a:avLst/>
          </a:prstGeom>
        </p:spPr>
      </p:pic>
    </p:spTree>
    <p:extLst>
      <p:ext uri="{BB962C8B-B14F-4D97-AF65-F5344CB8AC3E}">
        <p14:creationId xmlns:p14="http://schemas.microsoft.com/office/powerpoint/2010/main" val="162584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14C9CD-8C2D-D837-3F8F-B9EF88C257B5}"/>
              </a:ext>
            </a:extLst>
          </p:cNvPr>
          <p:cNvSpPr txBox="1"/>
          <p:nvPr/>
        </p:nvSpPr>
        <p:spPr>
          <a:xfrm>
            <a:off x="325244" y="394692"/>
            <a:ext cx="10569497" cy="6894195"/>
          </a:xfrm>
          <a:prstGeom prst="rect">
            <a:avLst/>
          </a:prstGeom>
          <a:noFill/>
        </p:spPr>
        <p:txBody>
          <a:bodyPr wrap="square">
            <a:spAutoFit/>
          </a:bodyPr>
          <a:lstStyle/>
          <a:p>
            <a:pPr algn="l"/>
            <a:r>
              <a:rPr lang="es-ES" sz="2400" b="1" dirty="0">
                <a:latin typeface="RotisSansSerif"/>
              </a:rPr>
              <a:t>A</a:t>
            </a:r>
            <a:r>
              <a:rPr lang="es-ES" sz="2400" b="1" i="0" u="none" strike="noStrike" baseline="0" dirty="0">
                <a:latin typeface="RotisSansSerif"/>
              </a:rPr>
              <a:t>cciones prioritarias </a:t>
            </a:r>
          </a:p>
          <a:p>
            <a:pPr algn="l"/>
            <a:endParaRPr lang="es-ES" sz="800" b="1" dirty="0">
              <a:latin typeface="RotisSansSerif"/>
            </a:endParaRPr>
          </a:p>
          <a:p>
            <a:pPr algn="l"/>
            <a:r>
              <a:rPr lang="es-ES" i="0" u="none" strike="noStrike" baseline="0" dirty="0">
                <a:latin typeface="RotisSansSerif"/>
              </a:rPr>
              <a:t>Tres ámbitos de acción: </a:t>
            </a:r>
          </a:p>
          <a:p>
            <a:pPr algn="l"/>
            <a:endParaRPr lang="es-ES" sz="800" b="0" i="0" u="none" strike="noStrike" baseline="0" dirty="0">
              <a:latin typeface="RotisSansSerif"/>
            </a:endParaRPr>
          </a:p>
          <a:p>
            <a:pPr marL="342900" indent="-342900" algn="l">
              <a:buAutoNum type="alphaLcParenR"/>
            </a:pPr>
            <a:r>
              <a:rPr lang="es-ES" sz="1800" b="0" i="0" u="none" strike="noStrike" baseline="0" dirty="0">
                <a:latin typeface="RotisSansSerif"/>
              </a:rPr>
              <a:t>Promoción de una cultura de innovación </a:t>
            </a:r>
          </a:p>
          <a:p>
            <a:pPr marL="342900" indent="-342900" algn="l">
              <a:buAutoNum type="alphaLcParenR"/>
            </a:pPr>
            <a:r>
              <a:rPr lang="es-ES" sz="1800" b="0" i="0" u="none" strike="noStrike" baseline="0" dirty="0">
                <a:latin typeface="RotisSansSerif"/>
              </a:rPr>
              <a:t>Establecimiento de un marco favorable para la misma</a:t>
            </a:r>
          </a:p>
          <a:p>
            <a:pPr marL="342900" indent="-342900" algn="l">
              <a:buAutoNum type="alphaLcParenR"/>
            </a:pPr>
            <a:r>
              <a:rPr lang="es-ES" dirty="0">
                <a:latin typeface="RotisSansSerif"/>
              </a:rPr>
              <a:t>M</a:t>
            </a:r>
            <a:r>
              <a:rPr lang="es-ES" sz="1800" b="0" i="0" u="none" strike="noStrike" baseline="0" dirty="0">
                <a:latin typeface="RotisSansSerif"/>
              </a:rPr>
              <a:t>ejora de la articulación de las actividades de investigación e innovación</a:t>
            </a:r>
          </a:p>
          <a:p>
            <a:pPr algn="l"/>
            <a:endParaRPr lang="es-ES" dirty="0">
              <a:latin typeface="RotisSansSerif"/>
            </a:endParaRPr>
          </a:p>
          <a:p>
            <a:pPr algn="l"/>
            <a:r>
              <a:rPr lang="es-ES" sz="1800" b="0" i="0" u="none" strike="noStrike" baseline="0" dirty="0">
                <a:latin typeface="RotisSansSerif"/>
              </a:rPr>
              <a:t>• Incorporar en los programas escolares la cultura y valores de experimentación, creatividad y emprendimiento</a:t>
            </a:r>
          </a:p>
          <a:p>
            <a:pPr algn="l"/>
            <a:endParaRPr lang="es-ES" sz="1800" b="0" i="0" u="none" strike="noStrike" baseline="0" dirty="0">
              <a:latin typeface="RotisSansSerif"/>
            </a:endParaRPr>
          </a:p>
          <a:p>
            <a:pPr algn="l"/>
            <a:r>
              <a:rPr lang="es-ES" sz="1800" b="0" i="0" u="none" strike="noStrike" baseline="0" dirty="0">
                <a:latin typeface="RotisSansSerif"/>
              </a:rPr>
              <a:t>• Determinar las nuevas competencias y calificaciones requeridas por los cambios tecnológicos en curso y previsibles</a:t>
            </a:r>
          </a:p>
          <a:p>
            <a:pPr algn="l"/>
            <a:endParaRPr lang="es-ES" sz="1800" b="0" i="0" u="none" strike="noStrike" baseline="0" dirty="0">
              <a:latin typeface="RotisSansSerif"/>
            </a:endParaRPr>
          </a:p>
          <a:p>
            <a:pPr algn="l"/>
            <a:r>
              <a:rPr lang="es-ES" sz="1800" b="0" i="0" u="none" strike="noStrike" baseline="0" dirty="0">
                <a:latin typeface="RotisSansSerif"/>
              </a:rPr>
              <a:t>• Fomentar y facilitar la transversalidad de conocimientos en las diferentes titulaciones académicas, a fin de facilitar</a:t>
            </a:r>
          </a:p>
          <a:p>
            <a:pPr algn="l"/>
            <a:r>
              <a:rPr lang="es-ES" sz="1800" b="0" i="0" u="none" strike="noStrike" baseline="0" dirty="0">
                <a:latin typeface="RotisSansSerif"/>
              </a:rPr>
              <a:t>una visión integrada de los procesos de desarrollo.</a:t>
            </a:r>
          </a:p>
          <a:p>
            <a:pPr algn="l"/>
            <a:endParaRPr lang="es-ES" sz="1800" b="0" i="0" u="none" strike="noStrike" baseline="0" dirty="0">
              <a:latin typeface="RotisSansSerif"/>
            </a:endParaRPr>
          </a:p>
          <a:p>
            <a:pPr algn="l"/>
            <a:r>
              <a:rPr lang="es-ES" sz="1800" b="0" i="0" u="none" strike="noStrike" baseline="0" dirty="0">
                <a:latin typeface="RotisSansSerif"/>
              </a:rPr>
              <a:t>• Incorporar módulos de formación sobre gestión de la innovación y gestión del conocimiento en las enseñanzas</a:t>
            </a:r>
          </a:p>
          <a:p>
            <a:pPr algn="l"/>
            <a:r>
              <a:rPr lang="es-ES" sz="1800" b="0" i="0" u="none" strike="noStrike" baseline="0" dirty="0">
                <a:latin typeface="RotisSansSerif"/>
              </a:rPr>
              <a:t>científicas y tecnológicas y módulos de gestión tecnológica en los programas de formación en economía y gestión empresarial.</a:t>
            </a:r>
          </a:p>
          <a:p>
            <a:pPr algn="l"/>
            <a:endParaRPr lang="es-ES" sz="1800" b="0" i="0" u="none" strike="noStrike" baseline="0" dirty="0">
              <a:latin typeface="RotisSansSerif"/>
            </a:endParaRPr>
          </a:p>
          <a:p>
            <a:pPr algn="just"/>
            <a:r>
              <a:rPr lang="es-ES" sz="1800" b="0" i="0" u="none" strike="noStrike" baseline="0" dirty="0">
                <a:latin typeface="RotisSansSerif"/>
              </a:rPr>
              <a:t>• Estimular la formación permanente, en particular en las pequeñas y medianas empresas, desarrollando y generalizando la innovación y la transferencia de tecnologías en las empresas y organismos de apoyo.</a:t>
            </a:r>
            <a:endParaRPr lang="es-ES" dirty="0">
              <a:latin typeface="RotisSansSerif"/>
            </a:endParaRPr>
          </a:p>
          <a:p>
            <a:pPr algn="just"/>
            <a:endParaRPr lang="es-ES" dirty="0"/>
          </a:p>
        </p:txBody>
      </p:sp>
      <p:pic>
        <p:nvPicPr>
          <p:cNvPr id="2" name="Imagen 1">
            <a:extLst>
              <a:ext uri="{FF2B5EF4-FFF2-40B4-BE49-F238E27FC236}">
                <a16:creationId xmlns:a16="http://schemas.microsoft.com/office/drawing/2014/main" id="{4B457016-9BFC-3FD7-6432-7009D34AE949}"/>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160162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CE2B59-B519-AF16-8F9B-49CE6B797FB1}"/>
              </a:ext>
            </a:extLst>
          </p:cNvPr>
          <p:cNvSpPr txBox="1"/>
          <p:nvPr/>
        </p:nvSpPr>
        <p:spPr>
          <a:xfrm>
            <a:off x="973409" y="1082203"/>
            <a:ext cx="8907036" cy="4693593"/>
          </a:xfrm>
          <a:prstGeom prst="rect">
            <a:avLst/>
          </a:prstGeom>
          <a:noFill/>
        </p:spPr>
        <p:txBody>
          <a:bodyPr wrap="square">
            <a:spAutoFit/>
          </a:bodyPr>
          <a:lstStyle/>
          <a:p>
            <a:pPr algn="just">
              <a:lnSpc>
                <a:spcPct val="150000"/>
              </a:lnSpc>
            </a:pPr>
            <a:r>
              <a:rPr lang="es-ES" sz="2400" i="0" u="none" strike="noStrike" baseline="0" dirty="0">
                <a:latin typeface="RotisSansSerif"/>
              </a:rPr>
              <a:t>Promover una cultura de innovación significa estimular la creatividad, el espíritu de iniciativa  y de emprendimiento, así como la aceptación del riesgo y la movilidad social, geográfica y profesional. </a:t>
            </a:r>
          </a:p>
          <a:p>
            <a:pPr algn="just">
              <a:lnSpc>
                <a:spcPct val="150000"/>
              </a:lnSpc>
            </a:pPr>
            <a:r>
              <a:rPr lang="es-ES" sz="2400" i="0" u="none" strike="noStrike" baseline="0" dirty="0">
                <a:latin typeface="RotisSansSerif"/>
              </a:rPr>
              <a:t>Asimismo, innovar requiere tam</a:t>
            </a:r>
            <a:r>
              <a:rPr lang="es-ES" sz="2400" b="0" i="0" u="none" strike="noStrike" baseline="0" dirty="0">
                <a:latin typeface="RotisSansSerif"/>
              </a:rPr>
              <a:t>bién una capacidad de anticiparse a las necesidades, y dotarse de eficiencia organizativa. </a:t>
            </a:r>
          </a:p>
          <a:p>
            <a:pPr algn="just">
              <a:lnSpc>
                <a:spcPct val="150000"/>
              </a:lnSpc>
            </a:pPr>
            <a:r>
              <a:rPr lang="es-ES" sz="2400" b="0" i="0" u="none" strike="noStrike" baseline="0" dirty="0">
                <a:latin typeface="RotisSansSerif"/>
              </a:rPr>
              <a:t>La innovación supone igualmente, la incorporación de competencias para la recopilación y tratamiento de la información, así como para la comunicación interpersonal y social.</a:t>
            </a:r>
            <a:endParaRPr lang="es-ES" sz="2400" i="0" u="none" strike="noStrike" baseline="0" dirty="0">
              <a:latin typeface="RotisSansSerif"/>
            </a:endParaRPr>
          </a:p>
          <a:p>
            <a:pPr algn="l"/>
            <a:r>
              <a:rPr lang="es-ES" sz="1100" b="0" i="1" u="none" strike="noStrike" baseline="0" dirty="0">
                <a:latin typeface="BauerBodoniBT-Italic"/>
              </a:rPr>
              <a:t> </a:t>
            </a:r>
            <a:endParaRPr lang="es-ES" sz="1800" b="0" i="0" u="none" strike="noStrike" baseline="0" dirty="0">
              <a:latin typeface="DIN-Regular"/>
            </a:endParaRPr>
          </a:p>
        </p:txBody>
      </p:sp>
      <p:pic>
        <p:nvPicPr>
          <p:cNvPr id="2" name="Imagen 1">
            <a:extLst>
              <a:ext uri="{FF2B5EF4-FFF2-40B4-BE49-F238E27FC236}">
                <a16:creationId xmlns:a16="http://schemas.microsoft.com/office/drawing/2014/main" id="{E33F2D23-A95D-C8E2-5419-DCEA28BB4064}"/>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12893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99587A-B3D8-9756-6FDF-07169FC8FA75}"/>
              </a:ext>
            </a:extLst>
          </p:cNvPr>
          <p:cNvSpPr txBox="1"/>
          <p:nvPr/>
        </p:nvSpPr>
        <p:spPr>
          <a:xfrm>
            <a:off x="3048930" y="5877584"/>
            <a:ext cx="6094140" cy="646331"/>
          </a:xfrm>
          <a:prstGeom prst="rect">
            <a:avLst/>
          </a:prstGeom>
          <a:noFill/>
        </p:spPr>
        <p:txBody>
          <a:bodyPr wrap="square">
            <a:spAutoFit/>
          </a:bodyPr>
          <a:lstStyle/>
          <a:p>
            <a:r>
              <a:rPr lang="es-ES" dirty="0">
                <a:hlinkClick r:id="rId2"/>
              </a:rPr>
              <a:t>https://www.youtube.com/watch?v=krL4Y88SkKo</a:t>
            </a:r>
            <a:endParaRPr lang="es-ES" dirty="0"/>
          </a:p>
          <a:p>
            <a:endParaRPr lang="es-ES" dirty="0"/>
          </a:p>
        </p:txBody>
      </p:sp>
      <p:sp>
        <p:nvSpPr>
          <p:cNvPr id="5" name="CuadroTexto 4">
            <a:extLst>
              <a:ext uri="{FF2B5EF4-FFF2-40B4-BE49-F238E27FC236}">
                <a16:creationId xmlns:a16="http://schemas.microsoft.com/office/drawing/2014/main" id="{0F680F96-707E-CF86-A265-4398C0837E8E}"/>
              </a:ext>
            </a:extLst>
          </p:cNvPr>
          <p:cNvSpPr txBox="1"/>
          <p:nvPr/>
        </p:nvSpPr>
        <p:spPr>
          <a:xfrm>
            <a:off x="1129061" y="4552588"/>
            <a:ext cx="10323241" cy="923330"/>
          </a:xfrm>
          <a:prstGeom prst="rect">
            <a:avLst/>
          </a:prstGeom>
          <a:noFill/>
        </p:spPr>
        <p:txBody>
          <a:bodyPr wrap="square">
            <a:spAutoFit/>
          </a:bodyPr>
          <a:lstStyle/>
          <a:p>
            <a:pPr fontAlgn="t"/>
            <a:r>
              <a:rPr lang="es-ES" dirty="0">
                <a:effectLst/>
              </a:rPr>
              <a:t>13 dic 2018</a:t>
            </a:r>
          </a:p>
          <a:p>
            <a:r>
              <a:rPr lang="es-ES" dirty="0">
                <a:solidFill>
                  <a:srgbClr val="131313"/>
                </a:solidFill>
                <a:effectLst/>
              </a:rPr>
              <a:t>Entrevista a Francisco Alburquerque, de la Red de Desarrollo Territorial para América Latina y el Caribe, que ha participado en el IV Congreso Internacional de Estudios del Desarrollo.</a:t>
            </a:r>
            <a:endParaRPr lang="es-ES" dirty="0"/>
          </a:p>
        </p:txBody>
      </p:sp>
      <p:pic>
        <p:nvPicPr>
          <p:cNvPr id="9" name="Imagen 8">
            <a:extLst>
              <a:ext uri="{FF2B5EF4-FFF2-40B4-BE49-F238E27FC236}">
                <a16:creationId xmlns:a16="http://schemas.microsoft.com/office/drawing/2014/main" id="{2DC09670-6D03-1221-B8A3-221B1EEE2AC9}"/>
              </a:ext>
            </a:extLst>
          </p:cNvPr>
          <p:cNvPicPr>
            <a:picLocks noChangeAspect="1"/>
          </p:cNvPicPr>
          <p:nvPr/>
        </p:nvPicPr>
        <p:blipFill>
          <a:blip r:embed="rId3"/>
          <a:stretch>
            <a:fillRect/>
          </a:stretch>
        </p:blipFill>
        <p:spPr>
          <a:xfrm>
            <a:off x="2616731" y="466992"/>
            <a:ext cx="6445581" cy="3676839"/>
          </a:xfrm>
          <a:prstGeom prst="rect">
            <a:avLst/>
          </a:prstGeom>
        </p:spPr>
      </p:pic>
    </p:spTree>
    <p:extLst>
      <p:ext uri="{BB962C8B-B14F-4D97-AF65-F5344CB8AC3E}">
        <p14:creationId xmlns:p14="http://schemas.microsoft.com/office/powerpoint/2010/main" val="249769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3F1180-E493-4D1C-AABB-3C8A0D814EA8}"/>
              </a:ext>
            </a:extLst>
          </p:cNvPr>
          <p:cNvSpPr txBox="1"/>
          <p:nvPr/>
        </p:nvSpPr>
        <p:spPr>
          <a:xfrm>
            <a:off x="919976" y="1001390"/>
            <a:ext cx="9629078" cy="5262979"/>
          </a:xfrm>
          <a:prstGeom prst="rect">
            <a:avLst/>
          </a:prstGeom>
          <a:noFill/>
        </p:spPr>
        <p:txBody>
          <a:bodyPr wrap="square">
            <a:spAutoFit/>
          </a:bodyPr>
          <a:lstStyle/>
          <a:p>
            <a:pPr algn="just"/>
            <a:r>
              <a:rPr lang="es-ES" sz="2400" b="0" i="1" u="none" strike="noStrike" baseline="0" dirty="0">
                <a:latin typeface="Arial" panose="020B0604020202020204" pitchFamily="34" charset="0"/>
                <a:cs typeface="Arial" panose="020B0604020202020204" pitchFamily="34" charset="0"/>
              </a:rPr>
              <a:t>“La innovación no es únicamente un mecanismo económico o un proceso técnico. Ante todo, es un fenómeno social a través del cual los individuos y las sociedades expresan su creatividad, sus necesidades y sus deseos. De esta forma, independientemente de su finalidad, sus efectos o sus modalidades, la innovación está estrechamente imbricada en las condiciones sociales en que se produce. La historia, la cultura, la educación, la organización política institucional y la estructura económica de cada sociedad determinan, en último término, su capacidad de generar y aceptar las novedades. Ésta es una razón más para prestar una mayor atención a la aplicación del principio de subsidiariedad en las políticas de promoción de la innovación”.</a:t>
            </a:r>
          </a:p>
          <a:p>
            <a:pPr algn="just"/>
            <a:endParaRPr lang="es-ES" sz="2400" b="0" i="1" u="none" strike="noStrike" baseline="0" dirty="0">
              <a:latin typeface="Arial" panose="020B0604020202020204" pitchFamily="34" charset="0"/>
              <a:cs typeface="Arial" panose="020B0604020202020204" pitchFamily="34" charset="0"/>
            </a:endParaRPr>
          </a:p>
          <a:p>
            <a:pPr algn="just"/>
            <a:r>
              <a:rPr lang="es-ES" sz="2400" b="0" i="0" u="none" strike="noStrike" baseline="0" dirty="0">
                <a:latin typeface="Arial" panose="020B0604020202020204" pitchFamily="34" charset="0"/>
                <a:cs typeface="Arial" panose="020B0604020202020204" pitchFamily="34" charset="0"/>
              </a:rPr>
              <a:t>Libro Verde sobre la Innovación. Comisión Europea (1996).</a:t>
            </a:r>
            <a:endParaRPr lang="es-ES" sz="24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AE127C4-FC1B-37DE-312E-7F8A937D3C50}"/>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65666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5D9978-9ED2-D8A1-75CB-1A563D3DDB47}"/>
              </a:ext>
            </a:extLst>
          </p:cNvPr>
          <p:cNvSpPr txBox="1"/>
          <p:nvPr/>
        </p:nvSpPr>
        <p:spPr>
          <a:xfrm>
            <a:off x="328713" y="566678"/>
            <a:ext cx="10972800" cy="5724644"/>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Repasando conceptos</a:t>
            </a:r>
          </a:p>
          <a:p>
            <a:endParaRPr lang="es-ES" dirty="0"/>
          </a:p>
          <a:p>
            <a:endParaRPr lang="es-ES" b="1" dirty="0"/>
          </a:p>
          <a:p>
            <a:pPr algn="l"/>
            <a:r>
              <a:rPr lang="es-ES" b="1" dirty="0"/>
              <a:t>Tecnología: </a:t>
            </a:r>
            <a:r>
              <a:rPr lang="es-ES" dirty="0"/>
              <a:t>proceso  de aplicación de conocimientos científicos y técnicos en el ámbito de la producción. Es la transformación de los factores de producción en productos, de técnicas , procesos, procedimientos, formas de producción o sistemas de organización.</a:t>
            </a:r>
            <a:endParaRPr lang="es-ES" sz="1800" b="0" i="0" u="none" strike="noStrike" baseline="0" dirty="0">
              <a:latin typeface="RotisSansSerif"/>
            </a:endParaRPr>
          </a:p>
          <a:p>
            <a:pPr algn="l"/>
            <a:endParaRPr lang="es-ES" dirty="0">
              <a:latin typeface="RotisSansSerif"/>
            </a:endParaRPr>
          </a:p>
          <a:p>
            <a:pPr algn="l"/>
            <a:r>
              <a:rPr lang="es-ES" b="1" dirty="0"/>
              <a:t>Técnica:</a:t>
            </a:r>
            <a:r>
              <a:rPr lang="es-ES" dirty="0"/>
              <a:t> hace referencia a los métodos operativos que intervienen esa transformación. Son habilidades o destrezas adquiridas a través del aprendizaje y perfeccionadas incesantemente en la práctica.</a:t>
            </a:r>
          </a:p>
          <a:p>
            <a:endParaRPr lang="es-ES" dirty="0"/>
          </a:p>
          <a:p>
            <a:r>
              <a:rPr lang="es-ES" b="1" dirty="0"/>
              <a:t>Cambio tecnológico: </a:t>
            </a:r>
            <a:r>
              <a:rPr lang="es-ES" dirty="0"/>
              <a:t>incorporación y difusión de innovaciones tecnológicas, así como de sus efectos e impactos</a:t>
            </a:r>
          </a:p>
          <a:p>
            <a:endParaRPr lang="es-ES" dirty="0"/>
          </a:p>
          <a:p>
            <a:r>
              <a:rPr lang="es-ES" b="1" dirty="0"/>
              <a:t>Innovaciones tecnológicas: </a:t>
            </a:r>
            <a:r>
              <a:rPr lang="es-ES" dirty="0"/>
              <a:t>actividades o procesos que incorporan nuevas posibilidades o alternativas técnicas en la producción, orientadas a identificar oportunidades de mercado o necesidades de la población</a:t>
            </a:r>
          </a:p>
          <a:p>
            <a:endParaRPr lang="es-ES" dirty="0"/>
          </a:p>
          <a:p>
            <a:r>
              <a:rPr lang="es-ES" dirty="0"/>
              <a:t>El origen de las innovaciones tecnológicas puede ser resultado de una invención o de la transferencia de tecnologías.</a:t>
            </a:r>
          </a:p>
          <a:p>
            <a:endParaRPr lang="es-ES" dirty="0"/>
          </a:p>
        </p:txBody>
      </p:sp>
      <p:pic>
        <p:nvPicPr>
          <p:cNvPr id="3" name="Imagen 2">
            <a:extLst>
              <a:ext uri="{FF2B5EF4-FFF2-40B4-BE49-F238E27FC236}">
                <a16:creationId xmlns:a16="http://schemas.microsoft.com/office/drawing/2014/main" id="{C2F8C1C9-6BC8-58D7-A4FE-6E3C5682A20D}"/>
              </a:ext>
            </a:extLst>
          </p:cNvPr>
          <p:cNvPicPr>
            <a:picLocks noChangeAspect="1"/>
          </p:cNvPicPr>
          <p:nvPr/>
        </p:nvPicPr>
        <p:blipFill>
          <a:blip r:embed="rId2"/>
          <a:stretch>
            <a:fillRect/>
          </a:stretch>
        </p:blipFill>
        <p:spPr>
          <a:xfrm>
            <a:off x="11435328" y="16727"/>
            <a:ext cx="628682" cy="6858000"/>
          </a:xfrm>
          <a:prstGeom prst="rect">
            <a:avLst/>
          </a:prstGeom>
        </p:spPr>
      </p:pic>
    </p:spTree>
    <p:extLst>
      <p:ext uri="{BB962C8B-B14F-4D97-AF65-F5344CB8AC3E}">
        <p14:creationId xmlns:p14="http://schemas.microsoft.com/office/powerpoint/2010/main" val="77635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12DA36-745B-9450-018F-F0F711241899}"/>
              </a:ext>
            </a:extLst>
          </p:cNvPr>
          <p:cNvSpPr txBox="1"/>
          <p:nvPr/>
        </p:nvSpPr>
        <p:spPr>
          <a:xfrm>
            <a:off x="758283" y="256478"/>
            <a:ext cx="10303727" cy="6001643"/>
          </a:xfrm>
          <a:prstGeom prst="rect">
            <a:avLst/>
          </a:prstGeom>
          <a:noFill/>
        </p:spPr>
        <p:txBody>
          <a:bodyPr wrap="square" rtlCol="0">
            <a:spAutoFit/>
          </a:bodyPr>
          <a:lstStyle/>
          <a:p>
            <a:pPr algn="l"/>
            <a:endParaRPr lang="es-ES" sz="1800" b="0" i="0" u="none" strike="noStrike" baseline="0" dirty="0">
              <a:latin typeface="RotisSansSerif"/>
            </a:endParaRPr>
          </a:p>
          <a:p>
            <a:pPr algn="l"/>
            <a:r>
              <a:rPr lang="es-ES" b="1" dirty="0">
                <a:latin typeface="RotisSansSerif"/>
              </a:rPr>
              <a:t>¿</a:t>
            </a:r>
            <a:r>
              <a:rPr lang="es-ES" sz="2400" b="1" dirty="0">
                <a:latin typeface="RotisSansSerif"/>
              </a:rPr>
              <a:t>Qué se entiende por innovación?</a:t>
            </a:r>
          </a:p>
          <a:p>
            <a:pPr algn="l"/>
            <a:endParaRPr lang="es-ES" sz="1800" b="0" i="1" u="none" strike="noStrike" baseline="0" dirty="0">
              <a:latin typeface="RotisSansSerif-Italic"/>
            </a:endParaRPr>
          </a:p>
          <a:p>
            <a:pPr algn="l"/>
            <a:r>
              <a:rPr lang="es-ES" dirty="0">
                <a:latin typeface="RotisSansSerif"/>
              </a:rPr>
              <a:t>C</a:t>
            </a:r>
            <a:r>
              <a:rPr lang="es-ES" sz="1800" b="0" i="0" u="none" strike="noStrike" baseline="0" dirty="0">
                <a:latin typeface="RotisSansSerif"/>
              </a:rPr>
              <a:t>apacidad para producir, asimilar y difundir con éxito una novedad, en las esferas económica y social, de</a:t>
            </a:r>
          </a:p>
          <a:p>
            <a:pPr algn="l"/>
            <a:r>
              <a:rPr lang="es-ES" sz="1800" b="0" i="0" u="none" strike="noStrike" baseline="0" dirty="0">
                <a:latin typeface="RotisSansSerif"/>
              </a:rPr>
              <a:t>forma que aporte soluciones novedosas a los problemas y permita así responder a las necesidades de las personas y de la sociedad.</a:t>
            </a:r>
          </a:p>
          <a:p>
            <a:pPr algn="l"/>
            <a:endParaRPr lang="es-ES" dirty="0">
              <a:latin typeface="RotisSansSerif"/>
            </a:endParaRPr>
          </a:p>
          <a:p>
            <a:pPr algn="l"/>
            <a:r>
              <a:rPr lang="es-ES" dirty="0">
                <a:latin typeface="RotisSansSerif"/>
              </a:rPr>
              <a:t>Entonces, podemos decir que es:</a:t>
            </a:r>
          </a:p>
          <a:p>
            <a:pPr algn="l"/>
            <a:endParaRPr lang="es-ES" dirty="0">
              <a:latin typeface="RotisSansSerif"/>
            </a:endParaRPr>
          </a:p>
          <a:p>
            <a:pPr marL="285750" indent="-285750" algn="l">
              <a:buFont typeface="Arial" panose="020B0604020202020204" pitchFamily="34" charset="0"/>
              <a:buChar char="•"/>
            </a:pPr>
            <a:r>
              <a:rPr lang="es-ES" dirty="0">
                <a:latin typeface="RotisSansSerif"/>
              </a:rPr>
              <a:t>Un proceso                      se concibe, se produce, a través de    </a:t>
            </a:r>
            <a:r>
              <a:rPr lang="es-ES" b="1" dirty="0">
                <a:latin typeface="RotisSansSerif"/>
              </a:rPr>
              <a:t>la creatividad, </a:t>
            </a:r>
          </a:p>
          <a:p>
            <a:pPr marL="5938838" indent="-285750" algn="l">
              <a:buFont typeface="Arial" panose="020B0604020202020204" pitchFamily="34" charset="0"/>
              <a:buChar char="•"/>
            </a:pPr>
            <a:r>
              <a:rPr lang="es-ES" b="1" dirty="0">
                <a:latin typeface="RotisSansSerif"/>
              </a:rPr>
              <a:t>el acceso a la información estratégica</a:t>
            </a:r>
          </a:p>
          <a:p>
            <a:pPr marL="5938838" indent="-285750" algn="l">
              <a:buFont typeface="Arial" panose="020B0604020202020204" pitchFamily="34" charset="0"/>
              <a:buChar char="•"/>
            </a:pPr>
            <a:r>
              <a:rPr lang="es-ES" b="1" dirty="0">
                <a:latin typeface="RotisSansSerif"/>
              </a:rPr>
              <a:t>el diseño </a:t>
            </a:r>
          </a:p>
          <a:p>
            <a:pPr marL="5938838" indent="-285750" algn="l">
              <a:buFont typeface="Arial" panose="020B0604020202020204" pitchFamily="34" charset="0"/>
              <a:buChar char="•"/>
            </a:pPr>
            <a:r>
              <a:rPr lang="es-ES" b="1" dirty="0">
                <a:latin typeface="RotisSansSerif"/>
              </a:rPr>
              <a:t>la calidad </a:t>
            </a:r>
          </a:p>
          <a:p>
            <a:pPr marL="5938838" indent="-285750" algn="l">
              <a:buFont typeface="Arial" panose="020B0604020202020204" pitchFamily="34" charset="0"/>
              <a:buChar char="•"/>
            </a:pPr>
            <a:r>
              <a:rPr lang="es-ES" b="1" dirty="0">
                <a:latin typeface="RotisSansSerif"/>
              </a:rPr>
              <a:t>y la articulación de todos estos elementos</a:t>
            </a:r>
          </a:p>
          <a:p>
            <a:pPr algn="l"/>
            <a:endParaRPr lang="es-ES" dirty="0">
              <a:latin typeface="RotisSansSerif"/>
            </a:endParaRPr>
          </a:p>
          <a:p>
            <a:pPr algn="l"/>
            <a:r>
              <a:rPr lang="es-ES" dirty="0">
                <a:latin typeface="RotisSansSerif"/>
              </a:rPr>
              <a:t>Logros: </a:t>
            </a:r>
            <a:r>
              <a:rPr lang="es-ES" sz="1800" b="0" i="0" u="none" strike="noStrike" baseline="0" dirty="0">
                <a:latin typeface="RotisSansSerif"/>
              </a:rPr>
              <a:t> la incorporación de nuevos productos, procedimientos o servicios.</a:t>
            </a:r>
          </a:p>
          <a:p>
            <a:pPr algn="l"/>
            <a:endParaRPr lang="es-ES" sz="1800" b="0" i="0" u="none" strike="noStrike" baseline="0" dirty="0">
              <a:latin typeface="RotisSansSerif"/>
            </a:endParaRPr>
          </a:p>
          <a:p>
            <a:pPr algn="l"/>
            <a:r>
              <a:rPr lang="es-ES" sz="1800" b="0" i="0" u="none" strike="noStrike" baseline="0" dirty="0">
                <a:latin typeface="RotisSansSerif"/>
              </a:rPr>
              <a:t>Innovación incremental: mejoras sucesivas en productos, procedimientos o servicios</a:t>
            </a:r>
          </a:p>
          <a:p>
            <a:pPr algn="l"/>
            <a:endParaRPr lang="es-ES" sz="1800" b="0" i="0" u="none" strike="noStrike" baseline="0" dirty="0">
              <a:latin typeface="RotisSansSerif"/>
            </a:endParaRPr>
          </a:p>
          <a:p>
            <a:pPr algn="l"/>
            <a:r>
              <a:rPr lang="es-ES" dirty="0">
                <a:latin typeface="RotisSansSerif"/>
              </a:rPr>
              <a:t>I</a:t>
            </a:r>
            <a:r>
              <a:rPr lang="es-ES" sz="1800" b="0" i="0" u="none" strike="noStrike" baseline="0" dirty="0">
                <a:latin typeface="RotisSansSerif"/>
              </a:rPr>
              <a:t>nnovaciones radicales: rupturas con las anteriores formas de producción de bienes y servicios.</a:t>
            </a:r>
          </a:p>
          <a:p>
            <a:pPr algn="l"/>
            <a:endParaRPr lang="es-ES" dirty="0"/>
          </a:p>
        </p:txBody>
      </p:sp>
      <p:cxnSp>
        <p:nvCxnSpPr>
          <p:cNvPr id="4" name="Conector recto de flecha 3">
            <a:extLst>
              <a:ext uri="{FF2B5EF4-FFF2-40B4-BE49-F238E27FC236}">
                <a16:creationId xmlns:a16="http://schemas.microsoft.com/office/drawing/2014/main" id="{E0F9647A-41E6-8AC7-0DE5-60801F16DF28}"/>
              </a:ext>
            </a:extLst>
          </p:cNvPr>
          <p:cNvCxnSpPr>
            <a:cxnSpLocks/>
          </p:cNvCxnSpPr>
          <p:nvPr/>
        </p:nvCxnSpPr>
        <p:spPr>
          <a:xfrm>
            <a:off x="2051824" y="3027829"/>
            <a:ext cx="7694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9AA5AA2C-9D67-9A20-8514-CD426A6E5E84}"/>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273911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6207B59-3F54-37FE-7B02-92EB311A6609}"/>
              </a:ext>
            </a:extLst>
          </p:cNvPr>
          <p:cNvSpPr txBox="1"/>
          <p:nvPr/>
        </p:nvSpPr>
        <p:spPr>
          <a:xfrm>
            <a:off x="591015" y="321039"/>
            <a:ext cx="10627112" cy="646331"/>
          </a:xfrm>
          <a:prstGeom prst="rect">
            <a:avLst/>
          </a:prstGeom>
          <a:noFill/>
        </p:spPr>
        <p:txBody>
          <a:bodyPr wrap="square" rtlCol="0">
            <a:spAutoFit/>
          </a:bodyPr>
          <a:lstStyle/>
          <a:p>
            <a:r>
              <a:rPr lang="es-ES" b="1" dirty="0"/>
              <a:t>La innovación es interactiva / La innovación no es un proceso lineal, es un proceso complejo</a:t>
            </a:r>
          </a:p>
          <a:p>
            <a:endParaRPr lang="es-ES" dirty="0"/>
          </a:p>
        </p:txBody>
      </p:sp>
      <p:pic>
        <p:nvPicPr>
          <p:cNvPr id="4" name="Imagen 3">
            <a:extLst>
              <a:ext uri="{FF2B5EF4-FFF2-40B4-BE49-F238E27FC236}">
                <a16:creationId xmlns:a16="http://schemas.microsoft.com/office/drawing/2014/main" id="{2EAC4340-D61D-6C1A-1D43-A167DC9C420C}"/>
              </a:ext>
            </a:extLst>
          </p:cNvPr>
          <p:cNvPicPr>
            <a:picLocks noChangeAspect="1"/>
          </p:cNvPicPr>
          <p:nvPr/>
        </p:nvPicPr>
        <p:blipFill>
          <a:blip r:embed="rId2"/>
          <a:stretch>
            <a:fillRect/>
          </a:stretch>
        </p:blipFill>
        <p:spPr>
          <a:xfrm>
            <a:off x="1786608" y="967370"/>
            <a:ext cx="7558113" cy="5684055"/>
          </a:xfrm>
          <a:prstGeom prst="rect">
            <a:avLst/>
          </a:prstGeom>
        </p:spPr>
      </p:pic>
      <p:pic>
        <p:nvPicPr>
          <p:cNvPr id="3" name="Imagen 2">
            <a:extLst>
              <a:ext uri="{FF2B5EF4-FFF2-40B4-BE49-F238E27FC236}">
                <a16:creationId xmlns:a16="http://schemas.microsoft.com/office/drawing/2014/main" id="{C39EBE86-F453-D0E0-6847-430374845593}"/>
              </a:ext>
            </a:extLst>
          </p:cNvPr>
          <p:cNvPicPr>
            <a:picLocks noChangeAspect="1"/>
          </p:cNvPicPr>
          <p:nvPr/>
        </p:nvPicPr>
        <p:blipFill>
          <a:blip r:embed="rId3"/>
          <a:stretch>
            <a:fillRect/>
          </a:stretch>
        </p:blipFill>
        <p:spPr>
          <a:xfrm>
            <a:off x="11301513" y="0"/>
            <a:ext cx="628682" cy="6858000"/>
          </a:xfrm>
          <a:prstGeom prst="rect">
            <a:avLst/>
          </a:prstGeom>
        </p:spPr>
      </p:pic>
    </p:spTree>
    <p:extLst>
      <p:ext uri="{BB962C8B-B14F-4D97-AF65-F5344CB8AC3E}">
        <p14:creationId xmlns:p14="http://schemas.microsoft.com/office/powerpoint/2010/main" val="20832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39B3AF-506C-51F3-0EFB-2076348E75D1}"/>
              </a:ext>
            </a:extLst>
          </p:cNvPr>
          <p:cNvSpPr txBox="1"/>
          <p:nvPr/>
        </p:nvSpPr>
        <p:spPr>
          <a:xfrm>
            <a:off x="1051003" y="291042"/>
            <a:ext cx="9999856" cy="5909310"/>
          </a:xfrm>
          <a:prstGeom prst="rect">
            <a:avLst/>
          </a:prstGeom>
          <a:noFill/>
        </p:spPr>
        <p:txBody>
          <a:bodyPr wrap="square">
            <a:spAutoFit/>
          </a:bodyPr>
          <a:lstStyle/>
          <a:p>
            <a:pPr algn="l"/>
            <a:r>
              <a:rPr lang="es-ES" sz="3600" b="1" i="0" u="none" strike="noStrike" baseline="0" dirty="0">
                <a:latin typeface="RotisSansSerif-ExtraBold"/>
              </a:rPr>
              <a:t>I</a:t>
            </a:r>
            <a:r>
              <a:rPr lang="es-ES" sz="1800" b="1" i="0" u="none" strike="noStrike" baseline="0" dirty="0">
                <a:latin typeface="RotisSansSerif-ExtraBold"/>
              </a:rPr>
              <a:t>NNOVACIÓN</a:t>
            </a:r>
            <a:r>
              <a:rPr lang="es-ES" sz="3600" b="1" i="0" u="none" strike="noStrike" baseline="0" dirty="0">
                <a:latin typeface="RotisSansSerif-ExtraBold"/>
              </a:rPr>
              <a:t>, </a:t>
            </a:r>
            <a:r>
              <a:rPr lang="es-ES" sz="1800" b="1" i="0" u="none" strike="noStrike" baseline="0" dirty="0">
                <a:latin typeface="RotisSansSerif-ExtraBold"/>
              </a:rPr>
              <a:t>COMPETITIVIDAD Y DESARROLLO TERRITORIAL</a:t>
            </a:r>
          </a:p>
          <a:p>
            <a:pPr algn="l"/>
            <a:endParaRPr lang="es-ES" b="1" dirty="0">
              <a:latin typeface="RotisSansSerif-ExtraBold"/>
            </a:endParaRPr>
          </a:p>
          <a:p>
            <a:pPr marL="285750" indent="-285750" algn="l">
              <a:buFont typeface="Wingdings" panose="05000000000000000000" pitchFamily="2" charset="2"/>
              <a:buChar char="ü"/>
            </a:pPr>
            <a:r>
              <a:rPr lang="es-ES" sz="1800" b="0" i="0" u="none" strike="noStrike" baseline="0" dirty="0">
                <a:solidFill>
                  <a:srgbClr val="000000"/>
                </a:solidFill>
                <a:latin typeface="RotisSansSerif"/>
              </a:rPr>
              <a:t>El desarrollo de cualquier territorio depende, en gran medida, de su capacidad para utilizar al máximo todos sus recursos de conocimientos, aptitudes y creatividad emprendedora.</a:t>
            </a:r>
          </a:p>
          <a:p>
            <a:pPr marL="285750" indent="-285750" algn="l">
              <a:buFont typeface="Wingdings" panose="05000000000000000000" pitchFamily="2" charset="2"/>
              <a:buChar char="ü"/>
            </a:pPr>
            <a:endParaRPr lang="es-ES" dirty="0">
              <a:solidFill>
                <a:srgbClr val="000000"/>
              </a:solidFill>
              <a:latin typeface="RotisSansSerif"/>
            </a:endParaRPr>
          </a:p>
          <a:p>
            <a:pPr marL="285750" indent="-285750" algn="l">
              <a:buFont typeface="Wingdings" panose="05000000000000000000" pitchFamily="2" charset="2"/>
              <a:buChar char="ü"/>
            </a:pPr>
            <a:r>
              <a:rPr lang="es-ES" dirty="0">
                <a:solidFill>
                  <a:srgbClr val="000000"/>
                </a:solidFill>
                <a:latin typeface="RotisSansSerif"/>
              </a:rPr>
              <a:t>Cuando ponemos el foco en el desarrollo local, hay que tener en cuenta que es un proceso de gran complejidad</a:t>
            </a:r>
          </a:p>
          <a:p>
            <a:pPr marL="285750" indent="-285750" algn="l">
              <a:buFont typeface="Wingdings" panose="05000000000000000000" pitchFamily="2" charset="2"/>
              <a:buChar char="ü"/>
            </a:pPr>
            <a:endParaRPr lang="es-ES" dirty="0">
              <a:solidFill>
                <a:srgbClr val="000000"/>
              </a:solidFill>
              <a:latin typeface="RotisSansSerif"/>
            </a:endParaRPr>
          </a:p>
          <a:p>
            <a:pPr algn="l"/>
            <a:r>
              <a:rPr lang="es-ES" b="1" dirty="0">
                <a:solidFill>
                  <a:srgbClr val="000000"/>
                </a:solidFill>
                <a:latin typeface="RotisSansSerif"/>
              </a:rPr>
              <a:t>Abarca muchas dimensiones, tres por lo menos básicas:</a:t>
            </a:r>
          </a:p>
          <a:p>
            <a:pPr marL="285750" indent="-285750" algn="l">
              <a:buFont typeface="Wingdings" panose="05000000000000000000" pitchFamily="2" charset="2"/>
              <a:buChar char="ü"/>
            </a:pPr>
            <a:endParaRPr lang="es-ES" dirty="0">
              <a:solidFill>
                <a:srgbClr val="000000"/>
              </a:solidFill>
              <a:latin typeface="RotisSansSerif"/>
            </a:endParaRPr>
          </a:p>
          <a:p>
            <a:pPr marL="285750" indent="-285750" algn="l">
              <a:buFont typeface="Wingdings" panose="05000000000000000000" pitchFamily="2" charset="2"/>
              <a:buChar char="ü"/>
            </a:pPr>
            <a:r>
              <a:rPr lang="es-ES" dirty="0">
                <a:solidFill>
                  <a:srgbClr val="000000"/>
                </a:solidFill>
                <a:latin typeface="RotisSansSerif"/>
              </a:rPr>
              <a:t>Dimensión económica: sistema de producción que permite a los empresarios locales usar eficientemente los factores productivos, generar economías de escala y aumentar la productividad a niveles que permitan mejorar la competitividad territorial</a:t>
            </a:r>
          </a:p>
          <a:p>
            <a:pPr marL="285750" indent="-285750" algn="l">
              <a:buFont typeface="Wingdings" panose="05000000000000000000" pitchFamily="2" charset="2"/>
              <a:buChar char="ü"/>
            </a:pPr>
            <a:endParaRPr lang="es-ES" dirty="0">
              <a:solidFill>
                <a:srgbClr val="000000"/>
              </a:solidFill>
              <a:latin typeface="RotisSansSerif"/>
            </a:endParaRPr>
          </a:p>
          <a:p>
            <a:pPr marL="285750" indent="-285750" algn="l">
              <a:buFont typeface="Wingdings" panose="05000000000000000000" pitchFamily="2" charset="2"/>
              <a:buChar char="ü"/>
            </a:pPr>
            <a:r>
              <a:rPr lang="es-ES" dirty="0">
                <a:solidFill>
                  <a:srgbClr val="000000"/>
                </a:solidFill>
                <a:latin typeface="RotisSansSerif"/>
              </a:rPr>
              <a:t>Dimensión sociocultural: donde las relaciones económicas y sociales, las instituciones locales y los valores sirven como base al proceso de desarrollo</a:t>
            </a:r>
          </a:p>
          <a:p>
            <a:pPr marL="285750" indent="-285750" algn="l">
              <a:buFont typeface="Wingdings" panose="05000000000000000000" pitchFamily="2" charset="2"/>
              <a:buChar char="ü"/>
            </a:pPr>
            <a:endParaRPr lang="es-ES" dirty="0">
              <a:solidFill>
                <a:srgbClr val="000000"/>
              </a:solidFill>
              <a:latin typeface="RotisSansSerif"/>
            </a:endParaRPr>
          </a:p>
          <a:p>
            <a:pPr marL="285750" indent="-285750" algn="l">
              <a:buFont typeface="Wingdings" panose="05000000000000000000" pitchFamily="2" charset="2"/>
              <a:buChar char="ü"/>
            </a:pPr>
            <a:r>
              <a:rPr lang="es-ES" dirty="0">
                <a:solidFill>
                  <a:srgbClr val="000000"/>
                </a:solidFill>
                <a:latin typeface="RotisSansSerif"/>
              </a:rPr>
              <a:t>Dimensión política y administrativa: las iniciativas locales crean un entorno favorable a la producción e impulsan el desarrollo sostenible.</a:t>
            </a:r>
          </a:p>
          <a:p>
            <a:pPr algn="l"/>
            <a:endParaRPr lang="es-ES" dirty="0"/>
          </a:p>
        </p:txBody>
      </p:sp>
      <p:pic>
        <p:nvPicPr>
          <p:cNvPr id="2" name="Imagen 1">
            <a:extLst>
              <a:ext uri="{FF2B5EF4-FFF2-40B4-BE49-F238E27FC236}">
                <a16:creationId xmlns:a16="http://schemas.microsoft.com/office/drawing/2014/main" id="{AEE77DE7-A78F-5AED-F690-E38FE616944D}"/>
              </a:ext>
            </a:extLst>
          </p:cNvPr>
          <p:cNvPicPr>
            <a:picLocks noChangeAspect="1"/>
          </p:cNvPicPr>
          <p:nvPr/>
        </p:nvPicPr>
        <p:blipFill>
          <a:blip r:embed="rId2"/>
          <a:stretch>
            <a:fillRect/>
          </a:stretch>
        </p:blipFill>
        <p:spPr>
          <a:xfrm>
            <a:off x="11301513" y="0"/>
            <a:ext cx="628682" cy="6858000"/>
          </a:xfrm>
          <a:prstGeom prst="rect">
            <a:avLst/>
          </a:prstGeom>
        </p:spPr>
      </p:pic>
    </p:spTree>
    <p:extLst>
      <p:ext uri="{BB962C8B-B14F-4D97-AF65-F5344CB8AC3E}">
        <p14:creationId xmlns:p14="http://schemas.microsoft.com/office/powerpoint/2010/main" val="346861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405B6D4-6D15-E4E8-4101-C46A57093439}"/>
              </a:ext>
            </a:extLst>
          </p:cNvPr>
          <p:cNvPicPr>
            <a:picLocks noChangeAspect="1"/>
          </p:cNvPicPr>
          <p:nvPr/>
        </p:nvPicPr>
        <p:blipFill>
          <a:blip r:embed="rId2"/>
          <a:stretch>
            <a:fillRect/>
          </a:stretch>
        </p:blipFill>
        <p:spPr>
          <a:xfrm>
            <a:off x="497848" y="1275419"/>
            <a:ext cx="10408045" cy="3965653"/>
          </a:xfrm>
          <a:prstGeom prst="rect">
            <a:avLst/>
          </a:prstGeom>
        </p:spPr>
      </p:pic>
      <p:pic>
        <p:nvPicPr>
          <p:cNvPr id="4" name="Imagen 3">
            <a:extLst>
              <a:ext uri="{FF2B5EF4-FFF2-40B4-BE49-F238E27FC236}">
                <a16:creationId xmlns:a16="http://schemas.microsoft.com/office/drawing/2014/main" id="{CFA699A8-7BB1-C3E2-BA94-D5C3BFC730A1}"/>
              </a:ext>
            </a:extLst>
          </p:cNvPr>
          <p:cNvPicPr>
            <a:picLocks noChangeAspect="1"/>
          </p:cNvPicPr>
          <p:nvPr/>
        </p:nvPicPr>
        <p:blipFill>
          <a:blip r:embed="rId3"/>
          <a:stretch>
            <a:fillRect/>
          </a:stretch>
        </p:blipFill>
        <p:spPr>
          <a:xfrm>
            <a:off x="11301513" y="0"/>
            <a:ext cx="628682" cy="6858000"/>
          </a:xfrm>
          <a:prstGeom prst="rect">
            <a:avLst/>
          </a:prstGeom>
        </p:spPr>
      </p:pic>
    </p:spTree>
    <p:extLst>
      <p:ext uri="{BB962C8B-B14F-4D97-AF65-F5344CB8AC3E}">
        <p14:creationId xmlns:p14="http://schemas.microsoft.com/office/powerpoint/2010/main" val="1463873058"/>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1C2031"/>
      </a:dk2>
      <a:lt2>
        <a:srgbClr val="F0F3F1"/>
      </a:lt2>
      <a:accent1>
        <a:srgbClr val="D040B9"/>
      </a:accent1>
      <a:accent2>
        <a:srgbClr val="9A2EBE"/>
      </a:accent2>
      <a:accent3>
        <a:srgbClr val="6F40D0"/>
      </a:accent3>
      <a:accent4>
        <a:srgbClr val="3440C0"/>
      </a:accent4>
      <a:accent5>
        <a:srgbClr val="4088D0"/>
      </a:accent5>
      <a:accent6>
        <a:srgbClr val="2EB3BE"/>
      </a:accent6>
      <a:hlink>
        <a:srgbClr val="3F6A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323</TotalTime>
  <Words>2671</Words>
  <Application>Microsoft Office PowerPoint</Application>
  <PresentationFormat>Panorámica</PresentationFormat>
  <Paragraphs>280</Paragraphs>
  <Slides>27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27</vt:i4>
      </vt:variant>
    </vt:vector>
  </HeadingPairs>
  <TitlesOfParts>
    <vt:vector size="39" baseType="lpstr">
      <vt:lpstr>Arial</vt:lpstr>
      <vt:lpstr>Avenir Next LT Pro</vt:lpstr>
      <vt:lpstr>AvenirNext LT Pro Medium</vt:lpstr>
      <vt:lpstr>BauerBodoniBT-Italic</vt:lpstr>
      <vt:lpstr>DIN-Regular</vt:lpstr>
      <vt:lpstr>RotisSansSerif</vt:lpstr>
      <vt:lpstr>RotisSansSerif-ExtraBold</vt:lpstr>
      <vt:lpstr>RotisSansSerif-Italic</vt:lpstr>
      <vt:lpstr>Sabon Next LT</vt:lpstr>
      <vt:lpstr>verdana</vt:lpstr>
      <vt:lpstr>Wingdings</vt:lpstr>
      <vt:lpstr>DappledVTI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María Barbosa</dc:creator>
  <cp:lastModifiedBy>Ana María Barbosa</cp:lastModifiedBy>
  <cp:revision>1</cp:revision>
  <dcterms:created xsi:type="dcterms:W3CDTF">2024-04-15T19:04:49Z</dcterms:created>
  <dcterms:modified xsi:type="dcterms:W3CDTF">2024-05-14T18:02:03Z</dcterms:modified>
</cp:coreProperties>
</file>