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C48E4CF-633F-4C76-8D69-1BE4F024325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2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7934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8924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113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78926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10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3305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53683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163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9751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260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6538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424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7047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4230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2724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107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062F-22D8-4C01-B757-096083611E4B}" type="datetimeFigureOut">
              <a:rPr lang="es-UY" smtClean="0"/>
              <a:t>10/4/2024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AEB4B0-4ED1-4022-A921-37F264689B7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4235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C8B31-5A58-A60E-D25B-6D46B561D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Eras Demi ITC" panose="020B0805030504020804" pitchFamily="34" charset="0"/>
              </a:rPr>
              <a:t>POLINOMIOS</a:t>
            </a:r>
            <a:endParaRPr lang="es-UY" b="1" dirty="0">
              <a:latin typeface="Eras Demi ITC" panose="020B08050305040208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521E47-1111-D4FD-4ADD-47789E33CC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754413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51" y="439114"/>
            <a:ext cx="8596668" cy="937398"/>
          </a:xfrm>
        </p:spPr>
        <p:txBody>
          <a:bodyPr/>
          <a:lstStyle/>
          <a:p>
            <a:r>
              <a:rPr lang="es-ES" sz="3200" b="1" dirty="0">
                <a:latin typeface="Eras Demi ITC" panose="020B0805030504020804" pitchFamily="34" charset="0"/>
              </a:rPr>
              <a:t>Polinomios</a:t>
            </a:r>
            <a:endParaRPr lang="es-U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5012"/>
            <a:ext cx="5315503" cy="679157"/>
          </a:xfrm>
        </p:spPr>
        <p:txBody>
          <a:bodyPr>
            <a:normAutofit/>
          </a:bodyPr>
          <a:lstStyle/>
          <a:p>
            <a:pPr algn="l"/>
            <a:endParaRPr lang="es-UY" sz="2400" b="1" i="0" dirty="0">
              <a:solidFill>
                <a:srgbClr val="222222"/>
              </a:solidFill>
              <a:effectLst/>
              <a:latin typeface="Plus Jakarta Sans"/>
            </a:endParaRPr>
          </a:p>
          <a:p>
            <a:endParaRPr lang="es-UY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30A913-7AE2-2E52-90AF-7A016F1E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4" y="1466999"/>
            <a:ext cx="8596667" cy="44627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252000">
              <a:lnSpc>
                <a:spcPts val="2400"/>
              </a:lnSpc>
              <a:spcBef>
                <a:spcPts val="1500"/>
              </a:spcBef>
              <a:buFont typeface="Arial" panose="020B0604020202020204" pitchFamily="34" charset="0"/>
              <a:buChar char="•"/>
              <a:tabLst>
                <a:tab pos="252000" algn="l"/>
              </a:tabLst>
            </a:pPr>
            <a:r>
              <a:rPr lang="es-ES" sz="2200" b="1" i="0" dirty="0">
                <a:effectLst/>
                <a:latin typeface="Open Sans" panose="020F0502020204030204" pitchFamily="34" charset="0"/>
              </a:rPr>
              <a:t>   Coeficiente</a:t>
            </a:r>
            <a:r>
              <a:rPr lang="es-ES" sz="2200" b="0" i="0" dirty="0">
                <a:effectLst/>
                <a:latin typeface="Open Sans" panose="020F0502020204030204" pitchFamily="34" charset="0"/>
              </a:rPr>
              <a:t>: Es el número que multiplica a la variable en cada término. Puede ser cualquier número real. </a:t>
            </a:r>
          </a:p>
          <a:p>
            <a:pPr algn="just" defTabSz="252000">
              <a:lnSpc>
                <a:spcPts val="2400"/>
              </a:lnSpc>
              <a:spcBef>
                <a:spcPts val="1500"/>
              </a:spcBef>
              <a:buFont typeface="Arial" panose="020B0604020202020204" pitchFamily="34" charset="0"/>
              <a:buChar char="•"/>
              <a:tabLst>
                <a:tab pos="252000" algn="l"/>
              </a:tabLst>
            </a:pPr>
            <a:r>
              <a:rPr lang="es-ES" sz="2200" b="1" i="0" dirty="0">
                <a:effectLst/>
                <a:latin typeface="Open Sans" panose="020F0502020204030204" pitchFamily="34" charset="0"/>
              </a:rPr>
              <a:t>   Variable</a:t>
            </a:r>
            <a:r>
              <a:rPr lang="es-ES" sz="2200" b="0" i="0" dirty="0">
                <a:effectLst/>
                <a:latin typeface="Open Sans" panose="020F0502020204030204" pitchFamily="34" charset="0"/>
              </a:rPr>
              <a:t>: Representa la incógnita o el valor desconocido. Por lo general, se utiliza la letra «x», pero también podrían usarse otras letras. </a:t>
            </a:r>
          </a:p>
          <a:p>
            <a:pPr algn="just" defTabSz="252000">
              <a:lnSpc>
                <a:spcPts val="2400"/>
              </a:lnSpc>
              <a:spcBef>
                <a:spcPts val="1500"/>
              </a:spcBef>
              <a:buFont typeface="Arial" panose="020B0604020202020204" pitchFamily="34" charset="0"/>
              <a:buChar char="•"/>
              <a:tabLst>
                <a:tab pos="252000" algn="l"/>
              </a:tabLst>
            </a:pPr>
            <a:r>
              <a:rPr lang="es-ES" sz="2200" b="1" i="0" dirty="0">
                <a:effectLst/>
                <a:latin typeface="Open Sans" panose="020F0502020204030204" pitchFamily="34" charset="0"/>
              </a:rPr>
              <a:t>   Exponente</a:t>
            </a:r>
            <a:r>
              <a:rPr lang="es-ES" sz="2200" b="0" i="0" dirty="0">
                <a:effectLst/>
                <a:latin typeface="Open Sans" panose="020F0502020204030204" pitchFamily="34" charset="0"/>
              </a:rPr>
              <a:t>: Es el número que indica el grado al que se eleva la variable en cada término. Debe ser un número natural.</a:t>
            </a:r>
          </a:p>
          <a:p>
            <a:pPr algn="just" defTabSz="252000">
              <a:lnSpc>
                <a:spcPts val="2400"/>
              </a:lnSpc>
              <a:spcBef>
                <a:spcPts val="1500"/>
              </a:spcBef>
              <a:buFont typeface="Arial" panose="020B0604020202020204" pitchFamily="34" charset="0"/>
              <a:buChar char="•"/>
              <a:tabLst>
                <a:tab pos="252000" algn="l"/>
              </a:tabLst>
            </a:pPr>
            <a:r>
              <a:rPr lang="es-ES" sz="2200" b="1" i="0" dirty="0">
                <a:effectLst/>
                <a:latin typeface="Open Sans" panose="020F0502020204030204" pitchFamily="34" charset="0"/>
              </a:rPr>
              <a:t>   Término</a:t>
            </a:r>
            <a:r>
              <a:rPr lang="es-ES" sz="2200" b="0" i="0" dirty="0">
                <a:effectLst/>
                <a:latin typeface="Open Sans" panose="020F0502020204030204" pitchFamily="34" charset="0"/>
              </a:rPr>
              <a:t>: Es la combinación del coeficiente, la variable y el exponente. En un polinomio, los términos están separados por sumas o restas. </a:t>
            </a:r>
          </a:p>
          <a:p>
            <a:pPr algn="just" defTabSz="252000">
              <a:lnSpc>
                <a:spcPts val="2400"/>
              </a:lnSpc>
              <a:spcBef>
                <a:spcPts val="1500"/>
              </a:spcBef>
              <a:buFont typeface="Arial" panose="020B0604020202020204" pitchFamily="34" charset="0"/>
              <a:buChar char="•"/>
              <a:tabLst>
                <a:tab pos="252000" algn="l"/>
              </a:tabLst>
            </a:pPr>
            <a:r>
              <a:rPr lang="es-ES" sz="2200" b="1" i="0" dirty="0">
                <a:effectLst/>
                <a:latin typeface="Open Sans" panose="020F0502020204030204" pitchFamily="34" charset="0"/>
              </a:rPr>
              <a:t>   Grado del polinomio</a:t>
            </a:r>
            <a:r>
              <a:rPr lang="es-ES" sz="2200" b="0" i="0" dirty="0">
                <a:effectLst/>
                <a:latin typeface="Open Sans" panose="020F0502020204030204" pitchFamily="34" charset="0"/>
              </a:rPr>
              <a:t>: Es el exponente más alto presente en el polinomio. Determina el mayor grado entre todos los términos. </a:t>
            </a:r>
          </a:p>
        </p:txBody>
      </p:sp>
    </p:spTree>
    <p:extLst>
      <p:ext uri="{BB962C8B-B14F-4D97-AF65-F5344CB8AC3E}">
        <p14:creationId xmlns:p14="http://schemas.microsoft.com/office/powerpoint/2010/main" val="2256327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667872"/>
          </a:xfrm>
        </p:spPr>
        <p:txBody>
          <a:bodyPr/>
          <a:lstStyle/>
          <a:p>
            <a:r>
              <a:rPr lang="es-ES" sz="3200" b="1" dirty="0">
                <a:latin typeface="Eras Demi ITC" panose="020B0805030504020804" pitchFamily="34" charset="0"/>
              </a:rPr>
              <a:t>Polinomios</a:t>
            </a:r>
            <a:endParaRPr lang="es-U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4609" y="3977527"/>
            <a:ext cx="8596668" cy="1036490"/>
          </a:xfrm>
        </p:spPr>
        <p:txBody>
          <a:bodyPr bIns="3600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s-ES" sz="2400" b="1" i="0" dirty="0">
                <a:solidFill>
                  <a:srgbClr val="222222"/>
                </a:solidFill>
                <a:effectLst/>
                <a:latin typeface="Plus Jakarta Sans"/>
              </a:rPr>
              <a:t>N</a:t>
            </a:r>
            <a:r>
              <a:rPr lang="es-UY" sz="2400" b="1" i="0" dirty="0" err="1">
                <a:solidFill>
                  <a:srgbClr val="222222"/>
                </a:solidFill>
                <a:effectLst/>
                <a:latin typeface="Plus Jakarta Sans"/>
              </a:rPr>
              <a:t>otación</a:t>
            </a:r>
            <a:endParaRPr lang="es-UY" sz="2400" b="1" dirty="0">
              <a:solidFill>
                <a:srgbClr val="222222"/>
              </a:solidFill>
              <a:latin typeface="Plus Jakarta Sans"/>
            </a:endParaRPr>
          </a:p>
          <a:p>
            <a:pPr algn="l">
              <a:spcBef>
                <a:spcPts val="0"/>
              </a:spcBef>
            </a:pPr>
            <a:r>
              <a:rPr lang="es-UY" sz="2400" i="0" dirty="0">
                <a:solidFill>
                  <a:srgbClr val="222222"/>
                </a:solidFill>
                <a:effectLst/>
                <a:latin typeface="Plus Jakarta Sans"/>
              </a:rPr>
              <a:t>Es la representación de la (o las</a:t>
            </a:r>
            <a:r>
              <a:rPr lang="es-UY" sz="2400" dirty="0">
                <a:solidFill>
                  <a:srgbClr val="222222"/>
                </a:solidFill>
                <a:latin typeface="Plus Jakarta Sans"/>
              </a:rPr>
              <a:t>) variables que forman un polinomio</a:t>
            </a:r>
            <a:endParaRPr lang="es-UY" sz="2400" i="0" dirty="0">
              <a:solidFill>
                <a:srgbClr val="222222"/>
              </a:solidFill>
              <a:effectLst/>
              <a:latin typeface="Plus Jakarta Sans"/>
            </a:endParaRPr>
          </a:p>
        </p:txBody>
      </p:sp>
      <p:pic>
        <p:nvPicPr>
          <p:cNvPr id="2052" name="Picture 4" descr="Partes del polinomio">
            <a:extLst>
              <a:ext uri="{FF2B5EF4-FFF2-40B4-BE49-F238E27FC236}">
                <a16:creationId xmlns:a16="http://schemas.microsoft.com/office/drawing/2014/main" id="{2543C417-2F74-2468-0E4B-5B7B4BFCEE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4" t="24385" r="5641" b="9239"/>
          <a:stretch/>
        </p:blipFill>
        <p:spPr bwMode="auto">
          <a:xfrm>
            <a:off x="685420" y="1306290"/>
            <a:ext cx="4257523" cy="21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jemplos de división de polinomios: Aprende fácilmente">
            <a:extLst>
              <a:ext uri="{FF2B5EF4-FFF2-40B4-BE49-F238E27FC236}">
                <a16:creationId xmlns:a16="http://schemas.microsoft.com/office/drawing/2014/main" id="{2B6F1F37-9807-780D-3A68-BF00D3AA47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5" t="88989" r="58459" b="999"/>
          <a:stretch/>
        </p:blipFill>
        <p:spPr bwMode="auto">
          <a:xfrm>
            <a:off x="685420" y="5106307"/>
            <a:ext cx="3365723" cy="114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36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D93B5EAA-0431-18BC-7580-032D6FFAC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Eras Demi ITC" panose="020B0805030504020804" pitchFamily="34" charset="0"/>
              </a:rPr>
              <a:t>POLINOMIOS</a:t>
            </a:r>
            <a:endParaRPr lang="es-UY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85D6B9FF-FC77-9C0D-B76B-1D3DD0913E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2" y="2090251"/>
            <a:ext cx="7413674" cy="2172260"/>
          </a:xfrm>
        </p:spPr>
        <p:txBody>
          <a:bodyPr/>
          <a:lstStyle/>
          <a:p>
            <a:pPr marL="0" indent="0">
              <a:buNone/>
            </a:pPr>
            <a:r>
              <a:rPr lang="es-ES" sz="2800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Un polinomio es una </a:t>
            </a:r>
            <a:r>
              <a:rPr lang="es-ES" sz="2800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expresión algebraica de sumas, restas y multiplicaciones ordenadas hecha de variables, coeficientes (o constantes) y exponentes</a:t>
            </a:r>
            <a:r>
              <a:rPr lang="es-ES" sz="2800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.</a:t>
            </a:r>
            <a:endParaRPr lang="es-UY" sz="28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2382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nomios">
            <a:extLst>
              <a:ext uri="{FF2B5EF4-FFF2-40B4-BE49-F238E27FC236}">
                <a16:creationId xmlns:a16="http://schemas.microsoft.com/office/drawing/2014/main" id="{7230B9EA-6C21-EBAC-948E-901AB1EE6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228" y="1880135"/>
            <a:ext cx="4098534" cy="309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Eras Demi ITC" panose="020B0805030504020804" pitchFamily="34" charset="0"/>
              </a:rPr>
              <a:t>Monomios</a:t>
            </a:r>
            <a:endParaRPr lang="es-U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725" y="1880135"/>
            <a:ext cx="5315503" cy="4294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200" dirty="0"/>
              <a:t>Es una expresión algebraica que consta de un solo término.</a:t>
            </a:r>
          </a:p>
          <a:p>
            <a:pPr marL="0" indent="0">
              <a:buNone/>
            </a:pPr>
            <a:endParaRPr lang="es-ES" sz="2200" dirty="0"/>
          </a:p>
          <a:p>
            <a:r>
              <a:rPr lang="es-ES" sz="2200" dirty="0"/>
              <a:t>Esta formado por el coeficiente y la parte literal.</a:t>
            </a:r>
          </a:p>
          <a:p>
            <a:r>
              <a:rPr lang="es-ES" sz="2200" dirty="0"/>
              <a:t>Las únicas operaciones que afectan a la parte literal son la multiplicación y la potencia de exponente natural.</a:t>
            </a:r>
          </a:p>
          <a:p>
            <a:r>
              <a:rPr lang="es-ES" sz="2200" dirty="0"/>
              <a:t>El grado es igual a la suma de los exponentes de sus variables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7145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Eras Demi ITC" panose="020B0805030504020804" pitchFamily="34" charset="0"/>
              </a:rPr>
              <a:t>Monomios semejantes</a:t>
            </a:r>
            <a:endParaRPr lang="es-UY" sz="3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726" y="2263515"/>
            <a:ext cx="4845734" cy="3910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200" dirty="0"/>
              <a:t>Dos monomios son semejantes si tienen la misma parte literal, o sea las mismas letras elevadas a los mismos exponentes</a:t>
            </a:r>
          </a:p>
          <a:p>
            <a:endParaRPr lang="es-UY" dirty="0"/>
          </a:p>
        </p:txBody>
      </p:sp>
      <p:pic>
        <p:nvPicPr>
          <p:cNvPr id="1026" name="Picture 2" descr="Resultado de imagen de monomios semejantes">
            <a:extLst>
              <a:ext uri="{FF2B5EF4-FFF2-40B4-BE49-F238E27FC236}">
                <a16:creationId xmlns:a16="http://schemas.microsoft.com/office/drawing/2014/main" id="{0103C653-D718-81E0-0463-7585404A6A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11448" r="53987" b="5984"/>
          <a:stretch/>
        </p:blipFill>
        <p:spPr bwMode="auto">
          <a:xfrm>
            <a:off x="5724821" y="1739174"/>
            <a:ext cx="3190579" cy="429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34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latin typeface="Eras Demi ITC" panose="020B0805030504020804" pitchFamily="34" charset="0"/>
              </a:rPr>
              <a:t>Operaciones con Monomios</a:t>
            </a:r>
            <a:endParaRPr lang="es-U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497" y="1402861"/>
            <a:ext cx="5315503" cy="105507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s-UY" sz="3000" b="1" i="0" dirty="0">
                <a:solidFill>
                  <a:srgbClr val="222222"/>
                </a:solidFill>
                <a:effectLst/>
                <a:latin typeface="Plus Jakarta Sans"/>
              </a:rPr>
              <a:t>Suma de monomios</a:t>
            </a:r>
          </a:p>
          <a:p>
            <a:pPr algn="l"/>
            <a:endParaRPr lang="es-UY" sz="2400" b="1" i="0" dirty="0">
              <a:solidFill>
                <a:srgbClr val="222222"/>
              </a:solidFill>
              <a:effectLst/>
              <a:latin typeface="Plus Jakarta Sans"/>
            </a:endParaRPr>
          </a:p>
          <a:p>
            <a:endParaRPr lang="es-UY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30A913-7AE2-2E52-90AF-7A016F1E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43" y="2251754"/>
            <a:ext cx="7594469" cy="23544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UY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lus Jakarta Sans"/>
              </a:rPr>
              <a:t>Solo se pueden sumar monomios semejantes, es decir, monomios que tienen la misma parte literal.</a:t>
            </a:r>
            <a:endParaRPr kumimoji="0" lang="es-UY" altLang="es-UY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UY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lus Jakarta Sans"/>
              </a:rPr>
              <a:t>La suma de monomios es otro monomio que tiene la misma parte literal y cuyo coeficiente es la suma de los coeficientes.</a:t>
            </a:r>
            <a:endParaRPr kumimoji="0" lang="es-UY" altLang="es-UY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UY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lus Jakarta Sans"/>
              </a:rPr>
              <a:t>  </a:t>
            </a:r>
            <a:r>
              <a:rPr kumimoji="0" lang="es-UY" altLang="es-UY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lus Jakarta Sans"/>
              </a:rPr>
              <a:t>                                                   </a:t>
            </a:r>
            <a:endParaRPr kumimoji="0" lang="es-UY" altLang="es-UY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4DA8F68-CE86-99E2-D146-E1B0FBF40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10" y="4927599"/>
            <a:ext cx="5664636" cy="7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75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latin typeface="Eras Demi ITC" panose="020B0805030504020804" pitchFamily="34" charset="0"/>
              </a:rPr>
              <a:t>Operaciones con Monomios</a:t>
            </a:r>
            <a:endParaRPr lang="es-U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3526"/>
            <a:ext cx="5315503" cy="105507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s-UY" sz="3000" b="1" i="0" dirty="0">
                <a:solidFill>
                  <a:srgbClr val="222222"/>
                </a:solidFill>
                <a:effectLst/>
                <a:latin typeface="Plus Jakarta Sans"/>
              </a:rPr>
              <a:t>Multiplicación de monomios</a:t>
            </a:r>
          </a:p>
          <a:p>
            <a:pPr algn="l"/>
            <a:endParaRPr lang="es-UY" sz="2400" b="1" i="0" dirty="0">
              <a:solidFill>
                <a:srgbClr val="222222"/>
              </a:solidFill>
              <a:effectLst/>
              <a:latin typeface="Plus Jakarta Sans"/>
            </a:endParaRPr>
          </a:p>
          <a:p>
            <a:endParaRPr lang="es-UY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30A913-7AE2-2E52-90AF-7A016F1E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876" y="2373056"/>
            <a:ext cx="7594469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b="0" i="0" dirty="0">
                <a:solidFill>
                  <a:srgbClr val="222222"/>
                </a:solidFill>
                <a:effectLst/>
                <a:latin typeface="Plus Jakarta Sans"/>
              </a:rPr>
              <a:t>La multiplicación de monomios es otro monomio que tiene por coeficiente el producto de los coeficientes y cuya parte literal se obtiene multiplicando las potencias que tengan la misma base, es decir, sumando los exponentes.</a:t>
            </a:r>
            <a:endParaRPr kumimoji="0" lang="es-UY" altLang="es-UY" sz="24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Plus Jakarta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UY" altLang="es-UY" sz="1300" dirty="0">
              <a:solidFill>
                <a:srgbClr val="222222"/>
              </a:solidFill>
              <a:latin typeface="Plus Jakarta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UY" altLang="es-UY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lus Jakarta Sans"/>
              </a:rPr>
              <a:t>                                                </a:t>
            </a:r>
            <a:endParaRPr kumimoji="0" lang="es-UY" altLang="es-UY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0F024E6-F893-4363-DC86-F7FD1D3C6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972" y="5136577"/>
            <a:ext cx="4089391" cy="46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92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latin typeface="Eras Demi ITC" panose="020B0805030504020804" pitchFamily="34" charset="0"/>
              </a:rPr>
              <a:t>Operaciones con Monomios</a:t>
            </a:r>
            <a:endParaRPr lang="es-U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497" y="1402861"/>
            <a:ext cx="5315503" cy="105507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s-UY" sz="3000" b="1" i="0" dirty="0">
                <a:solidFill>
                  <a:srgbClr val="222222"/>
                </a:solidFill>
                <a:effectLst/>
                <a:latin typeface="Plus Jakarta Sans"/>
              </a:rPr>
              <a:t>División de monomios</a:t>
            </a:r>
          </a:p>
          <a:p>
            <a:pPr algn="l"/>
            <a:endParaRPr lang="es-UY" sz="2400" b="1" i="0" dirty="0">
              <a:solidFill>
                <a:srgbClr val="222222"/>
              </a:solidFill>
              <a:effectLst/>
              <a:latin typeface="Plus Jakarta Sans"/>
            </a:endParaRPr>
          </a:p>
          <a:p>
            <a:endParaRPr lang="es-UY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30A913-7AE2-2E52-90AF-7A016F1E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028" y="2251095"/>
            <a:ext cx="7594469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s-ES" sz="2800" b="0" i="0" dirty="0">
                <a:solidFill>
                  <a:srgbClr val="222222"/>
                </a:solidFill>
                <a:effectLst/>
                <a:latin typeface="Plus Jakarta Sans"/>
              </a:rPr>
              <a:t>Sólo se pueden dividir monomios cuando el grado del dividendo es mayor o igual que el del divisor.</a:t>
            </a:r>
          </a:p>
          <a:p>
            <a:pPr algn="l"/>
            <a:r>
              <a:rPr lang="es-ES" sz="2800" b="0" i="0" dirty="0">
                <a:solidFill>
                  <a:srgbClr val="222222"/>
                </a:solidFill>
                <a:effectLst/>
                <a:latin typeface="Plus Jakarta Sans"/>
              </a:rPr>
              <a:t>La división de monomios es otro monomio que tiene por coeficiente el cociente de los coeficientes y cuya parte literal se obtiene dividiendo las potencias que tengan la misma base, es decir, restando los exponentes.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50082CD-F8F2-DE04-AA93-5425B9F6E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800" y="5588000"/>
            <a:ext cx="5281843" cy="52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69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latin typeface="Eras Demi ITC" panose="020B0805030504020804" pitchFamily="34" charset="0"/>
              </a:rPr>
              <a:t>Operaciones con Monomios</a:t>
            </a:r>
            <a:endParaRPr lang="es-U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5012"/>
            <a:ext cx="5315503" cy="67915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s-UY" sz="3200" b="1" i="0" dirty="0">
                <a:solidFill>
                  <a:srgbClr val="222222"/>
                </a:solidFill>
                <a:effectLst/>
                <a:latin typeface="Plus Jakarta Sans"/>
              </a:rPr>
              <a:t>Potencia de un monomio</a:t>
            </a:r>
          </a:p>
          <a:p>
            <a:pPr algn="l"/>
            <a:endParaRPr lang="es-UY" sz="2400" b="1" i="0" dirty="0">
              <a:solidFill>
                <a:srgbClr val="222222"/>
              </a:solidFill>
              <a:effectLst/>
              <a:latin typeface="Plus Jakarta Sans"/>
            </a:endParaRPr>
          </a:p>
          <a:p>
            <a:endParaRPr lang="es-UY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30A913-7AE2-2E52-90AF-7A016F1E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68" y="2453250"/>
            <a:ext cx="7594469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s-ES" sz="2800" b="0" i="0" dirty="0">
                <a:solidFill>
                  <a:srgbClr val="222222"/>
                </a:solidFill>
                <a:effectLst/>
                <a:latin typeface="Plus Jakarta Sans"/>
              </a:rPr>
              <a:t>Para realizar la potencia de un monomio se eleva, cada elemento de este, al exponente que indique la potencia.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CBA3103-B6F5-E777-2A74-F09A4BF39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116" y="4669961"/>
            <a:ext cx="4219974" cy="57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21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7F661-2969-FBE3-C1A5-216E6652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latin typeface="Eras Demi ITC" panose="020B0805030504020804" pitchFamily="34" charset="0"/>
              </a:rPr>
              <a:t>Polinomios</a:t>
            </a:r>
            <a:endParaRPr lang="es-UY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96E5F-E74D-FDB8-B494-94F84CBF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5012"/>
            <a:ext cx="5315503" cy="679157"/>
          </a:xfrm>
        </p:spPr>
        <p:txBody>
          <a:bodyPr>
            <a:normAutofit/>
          </a:bodyPr>
          <a:lstStyle/>
          <a:p>
            <a:pPr algn="l"/>
            <a:endParaRPr lang="es-UY" sz="2400" b="1" i="0" dirty="0">
              <a:solidFill>
                <a:srgbClr val="222222"/>
              </a:solidFill>
              <a:effectLst/>
              <a:latin typeface="Plus Jakarta Sans"/>
            </a:endParaRPr>
          </a:p>
          <a:p>
            <a:endParaRPr lang="es-UY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30A913-7AE2-2E52-90AF-7A016F1E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5" y="1422568"/>
            <a:ext cx="8121892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r>
              <a:rPr lang="es-ES" sz="2200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Un polinomio es una </a:t>
            </a:r>
            <a:r>
              <a:rPr lang="es-ES" sz="2200" b="1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expresión algebraica de sumas, restas y multiplicaciones ordenadas hecha de variables, coeficientes (o constantes) y exponentes</a:t>
            </a:r>
            <a:r>
              <a:rPr lang="es-ES" sz="2200" b="0" i="0" dirty="0">
                <a:solidFill>
                  <a:srgbClr val="333333"/>
                </a:solidFill>
                <a:effectLst/>
                <a:latin typeface="Roboto" panose="020F0502020204030204" pitchFamily="2" charset="0"/>
              </a:rPr>
              <a:t>.</a:t>
            </a:r>
            <a:endParaRPr lang="es-UY" sz="2200" dirty="0"/>
          </a:p>
        </p:txBody>
      </p:sp>
      <p:pic>
        <p:nvPicPr>
          <p:cNvPr id="3074" name="Picture 2" descr="Ejemplos de división de polinomios: Aprende fácilmente">
            <a:extLst>
              <a:ext uri="{FF2B5EF4-FFF2-40B4-BE49-F238E27FC236}">
                <a16:creationId xmlns:a16="http://schemas.microsoft.com/office/drawing/2014/main" id="{2E8E622D-36C0-B25C-2F77-3622F8EEBB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" t="53389" r="50719" b="19638"/>
          <a:stretch/>
        </p:blipFill>
        <p:spPr bwMode="auto">
          <a:xfrm>
            <a:off x="374753" y="2988956"/>
            <a:ext cx="6320361" cy="313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4905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461</Words>
  <Application>Microsoft Office PowerPoint</Application>
  <PresentationFormat>Panorámica</PresentationFormat>
  <Paragraphs>39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Eras Demi ITC</vt:lpstr>
      <vt:lpstr>Open Sans</vt:lpstr>
      <vt:lpstr>Plus Jakarta Sans</vt:lpstr>
      <vt:lpstr>Roboto</vt:lpstr>
      <vt:lpstr>Trebuchet MS</vt:lpstr>
      <vt:lpstr>Wingdings 3</vt:lpstr>
      <vt:lpstr>Faceta</vt:lpstr>
      <vt:lpstr>POLINOMIOS</vt:lpstr>
      <vt:lpstr>POLINOMIOS</vt:lpstr>
      <vt:lpstr>Monomios</vt:lpstr>
      <vt:lpstr>Monomios semejantes</vt:lpstr>
      <vt:lpstr>Operaciones con Monomios</vt:lpstr>
      <vt:lpstr>Operaciones con Monomios</vt:lpstr>
      <vt:lpstr>Operaciones con Monomios</vt:lpstr>
      <vt:lpstr>Operaciones con Monomios</vt:lpstr>
      <vt:lpstr>Polinomios</vt:lpstr>
      <vt:lpstr>Polinomios</vt:lpstr>
      <vt:lpstr>Polinomios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POLINOMIOS</dc:title>
  <dc:creator>PC</dc:creator>
  <cp:lastModifiedBy>PC</cp:lastModifiedBy>
  <cp:revision>20</cp:revision>
  <dcterms:created xsi:type="dcterms:W3CDTF">2024-03-20T17:19:02Z</dcterms:created>
  <dcterms:modified xsi:type="dcterms:W3CDTF">2024-04-10T19:50:56Z</dcterms:modified>
</cp:coreProperties>
</file>