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0" r:id="rId27"/>
    <p:sldId id="282" r:id="rId28"/>
    <p:sldId id="283" r:id="rId29"/>
    <p:sldId id="284" r:id="rId30"/>
    <p:sldId id="285" r:id="rId31"/>
    <p:sldId id="286" r:id="rId32"/>
    <p:sldId id="287" r:id="rId3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p:cViewPr varScale="1">
        <p:scale>
          <a:sx n="73" d="100"/>
          <a:sy n="73" d="100"/>
        </p:scale>
        <p:origin x="69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3001582B-E261-48D7-BB52-619087027DFA}" type="datetimeFigureOut">
              <a:rPr lang="es-ES" smtClean="0"/>
              <a:t>17/04/2023</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381FAA83-EE22-4A00-A8A0-7F783F204CFA}"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001582B-E261-48D7-BB52-619087027DFA}" type="datetimeFigureOut">
              <a:rPr lang="es-ES" smtClean="0"/>
              <a:t>17/04/2023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81FAA83-EE22-4A00-A8A0-7F783F204CFA}"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3001582B-E261-48D7-BB52-619087027DFA}" type="datetimeFigureOut">
              <a:rPr lang="es-ES" smtClean="0"/>
              <a:t>17/04/2023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81FAA83-EE22-4A00-A8A0-7F783F204CFA}"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3001582B-E261-48D7-BB52-619087027DFA}" type="datetimeFigureOut">
              <a:rPr lang="es-ES" smtClean="0"/>
              <a:t>17/04/2023</a:t>
            </a:fld>
            <a:endParaRPr lang="es-ES"/>
          </a:p>
        </p:txBody>
      </p:sp>
      <p:sp>
        <p:nvSpPr>
          <p:cNvPr id="9" name="8 Marcador de número de diapositiva"/>
          <p:cNvSpPr>
            <a:spLocks noGrp="1"/>
          </p:cNvSpPr>
          <p:nvPr>
            <p:ph type="sldNum" sz="quarter" idx="15"/>
          </p:nvPr>
        </p:nvSpPr>
        <p:spPr/>
        <p:txBody>
          <a:bodyPr rtlCol="0"/>
          <a:lstStyle/>
          <a:p>
            <a:fld id="{381FAA83-EE22-4A00-A8A0-7F783F204CFA}" type="slidenum">
              <a:rPr lang="es-ES" smtClean="0"/>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3001582B-E261-48D7-BB52-619087027DFA}" type="datetimeFigureOut">
              <a:rPr lang="es-ES" smtClean="0"/>
              <a:t>17/04/2023</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381FAA83-EE22-4A00-A8A0-7F783F204CFA}"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3001582B-E261-48D7-BB52-619087027DFA}" type="datetimeFigureOut">
              <a:rPr lang="es-ES" smtClean="0"/>
              <a:t>17/04/2023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81FAA83-EE22-4A00-A8A0-7F783F204CFA}" type="slidenum">
              <a:rPr lang="es-ES" smtClean="0"/>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3001582B-E261-48D7-BB52-619087027DFA}" type="datetimeFigureOut">
              <a:rPr lang="es-ES" smtClean="0"/>
              <a:t>17/04/2023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381FAA83-EE22-4A00-A8A0-7F783F204CFA}" type="slidenum">
              <a:rPr lang="es-ES" smtClean="0"/>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3001582B-E261-48D7-BB52-619087027DFA}" type="datetimeFigureOut">
              <a:rPr lang="es-ES" smtClean="0"/>
              <a:t>17/04/2023</a:t>
            </a:fld>
            <a:endParaRPr lang="es-ES"/>
          </a:p>
        </p:txBody>
      </p:sp>
      <p:sp>
        <p:nvSpPr>
          <p:cNvPr id="7" name="6 Marcador de número de diapositiva"/>
          <p:cNvSpPr>
            <a:spLocks noGrp="1"/>
          </p:cNvSpPr>
          <p:nvPr>
            <p:ph type="sldNum" sz="quarter" idx="11"/>
          </p:nvPr>
        </p:nvSpPr>
        <p:spPr/>
        <p:txBody>
          <a:bodyPr rtlCol="0"/>
          <a:lstStyle/>
          <a:p>
            <a:fld id="{381FAA83-EE22-4A00-A8A0-7F783F204CFA}" type="slidenum">
              <a:rPr lang="es-ES" smtClean="0"/>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001582B-E261-48D7-BB52-619087027DFA}" type="datetimeFigureOut">
              <a:rPr lang="es-ES" smtClean="0"/>
              <a:t>17/04/2023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381FAA83-EE22-4A00-A8A0-7F783F204CFA}"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3001582B-E261-48D7-BB52-619087027DFA}" type="datetimeFigureOut">
              <a:rPr lang="es-ES" smtClean="0"/>
              <a:t>17/04/2023</a:t>
            </a:fld>
            <a:endParaRPr lang="es-ES"/>
          </a:p>
        </p:txBody>
      </p:sp>
      <p:sp>
        <p:nvSpPr>
          <p:cNvPr id="22" name="21 Marcador de número de diapositiva"/>
          <p:cNvSpPr>
            <a:spLocks noGrp="1"/>
          </p:cNvSpPr>
          <p:nvPr>
            <p:ph type="sldNum" sz="quarter" idx="15"/>
          </p:nvPr>
        </p:nvSpPr>
        <p:spPr/>
        <p:txBody>
          <a:bodyPr rtlCol="0"/>
          <a:lstStyle/>
          <a:p>
            <a:fld id="{381FAA83-EE22-4A00-A8A0-7F783F204CFA}" type="slidenum">
              <a:rPr lang="es-ES" smtClean="0"/>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3001582B-E261-48D7-BB52-619087027DFA}" type="datetimeFigureOut">
              <a:rPr lang="es-ES" smtClean="0"/>
              <a:t>17/04/2023</a:t>
            </a:fld>
            <a:endParaRPr lang="es-ES"/>
          </a:p>
        </p:txBody>
      </p:sp>
      <p:sp>
        <p:nvSpPr>
          <p:cNvPr id="18" name="17 Marcador de número de diapositiva"/>
          <p:cNvSpPr>
            <a:spLocks noGrp="1"/>
          </p:cNvSpPr>
          <p:nvPr>
            <p:ph type="sldNum" sz="quarter" idx="11"/>
          </p:nvPr>
        </p:nvSpPr>
        <p:spPr/>
        <p:txBody>
          <a:bodyPr rtlCol="0"/>
          <a:lstStyle/>
          <a:p>
            <a:fld id="{381FAA83-EE22-4A00-A8A0-7F783F204CFA}" type="slidenum">
              <a:rPr lang="es-ES" smtClean="0"/>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001582B-E261-48D7-BB52-619087027DFA}" type="datetimeFigureOut">
              <a:rPr lang="es-ES" smtClean="0"/>
              <a:t>17/04/2023</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81FAA83-EE22-4A00-A8A0-7F783F204CFA}"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980728"/>
            <a:ext cx="7416824" cy="3173738"/>
          </a:xfrm>
        </p:spPr>
        <p:txBody>
          <a:bodyPr/>
          <a:lstStyle/>
          <a:p>
            <a:pPr algn="ctr"/>
            <a:r>
              <a:rPr lang="es-ES" b="1" dirty="0" smtClean="0"/>
              <a:t>Modalidades de intervención clínicas</a:t>
            </a:r>
            <a:endParaRPr lang="es-ES" b="1" dirty="0"/>
          </a:p>
        </p:txBody>
      </p:sp>
    </p:spTree>
    <p:extLst>
      <p:ext uri="{BB962C8B-B14F-4D97-AF65-F5344CB8AC3E}">
        <p14:creationId xmlns:p14="http://schemas.microsoft.com/office/powerpoint/2010/main" val="11724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1564"/>
            <a:ext cx="7467600" cy="1143000"/>
          </a:xfrm>
        </p:spPr>
        <p:txBody>
          <a:bodyPr/>
          <a:lstStyle/>
          <a:p>
            <a:r>
              <a:rPr lang="es-ES" dirty="0" smtClean="0"/>
              <a:t>Síntesis: Intervención psicológica</a:t>
            </a:r>
            <a:endParaRPr lang="es-ES" dirty="0"/>
          </a:p>
        </p:txBody>
      </p:sp>
      <p:sp>
        <p:nvSpPr>
          <p:cNvPr id="3" name="2 Marcador de contenido"/>
          <p:cNvSpPr>
            <a:spLocks noGrp="1"/>
          </p:cNvSpPr>
          <p:nvPr>
            <p:ph sz="quarter" idx="1"/>
          </p:nvPr>
        </p:nvSpPr>
        <p:spPr>
          <a:xfrm>
            <a:off x="457200" y="1196752"/>
            <a:ext cx="8219256" cy="5277200"/>
          </a:xfrm>
        </p:spPr>
        <p:txBody>
          <a:bodyPr>
            <a:normAutofit fontScale="92500" lnSpcReduction="20000"/>
          </a:bodyPr>
          <a:lstStyle/>
          <a:p>
            <a:r>
              <a:rPr lang="es-ES" dirty="0" smtClean="0"/>
              <a:t>Forma de acción clínica que se orienta a generar un nuevo sentido al sufrimiento que porta el/los sujeto/s en la consulta psicológica.</a:t>
            </a:r>
          </a:p>
          <a:p>
            <a:r>
              <a:rPr lang="es-ES" dirty="0" smtClean="0"/>
              <a:t>Las intervenciones psicológicas se dan en un campo que no es aséptico. Involucran a más de una subjetividad, se dan procesos transferenciales y </a:t>
            </a:r>
            <a:r>
              <a:rPr lang="es-ES" dirty="0" err="1" smtClean="0"/>
              <a:t>contratransferenciales</a:t>
            </a:r>
            <a:r>
              <a:rPr lang="es-ES" dirty="0" smtClean="0"/>
              <a:t> que facilitaran la </a:t>
            </a:r>
            <a:r>
              <a:rPr lang="es-ES" dirty="0" err="1" smtClean="0"/>
              <a:t>redireccionalidad</a:t>
            </a:r>
            <a:r>
              <a:rPr lang="es-ES" dirty="0" smtClean="0"/>
              <a:t> de la estrategia clínica </a:t>
            </a:r>
            <a:r>
              <a:rPr lang="es-ES" dirty="0"/>
              <a:t>e</a:t>
            </a:r>
            <a:r>
              <a:rPr lang="es-ES" dirty="0" smtClean="0"/>
              <a:t>n la construcción de una demanda. Posibilidad de una nueva significación a lo que el/los sujeto/s traen como sufrimiento o pedido de ayuda</a:t>
            </a:r>
          </a:p>
          <a:p>
            <a:r>
              <a:rPr lang="es-ES" dirty="0" smtClean="0"/>
              <a:t>Es la forma en que se resuelve la consulta a través de la intervención</a:t>
            </a:r>
          </a:p>
          <a:p>
            <a:r>
              <a:rPr lang="es-ES" dirty="0" smtClean="0"/>
              <a:t>El/los sujeto/s rara vez viene/n pidiendo específicamente una evaluación psicológica o psicoterapia, sino que viene/n con un pedido de ayuda, una interrogante, un síntoma, conflicto, padecimiento, a lo que se les dará otros sentidos o significaciones</a:t>
            </a:r>
          </a:p>
          <a:p>
            <a:pPr marL="0" indent="0">
              <a:buNone/>
            </a:pPr>
            <a:r>
              <a:rPr lang="es-ES" dirty="0" smtClean="0"/>
              <a:t>    (</a:t>
            </a:r>
            <a:r>
              <a:rPr lang="es-ES" dirty="0" err="1" smtClean="0"/>
              <a:t>Muniz</a:t>
            </a:r>
            <a:r>
              <a:rPr lang="es-ES" dirty="0" smtClean="0"/>
              <a:t> 2005; </a:t>
            </a:r>
            <a:r>
              <a:rPr lang="es-ES" dirty="0" err="1" smtClean="0"/>
              <a:t>Contino</a:t>
            </a:r>
            <a:r>
              <a:rPr lang="es-ES" dirty="0" smtClean="0"/>
              <a:t> 2013; </a:t>
            </a:r>
            <a:r>
              <a:rPr lang="es-ES" dirty="0" err="1" smtClean="0"/>
              <a:t>Muniz</a:t>
            </a:r>
            <a:r>
              <a:rPr lang="es-ES" dirty="0" smtClean="0"/>
              <a:t> 2018) </a:t>
            </a:r>
          </a:p>
          <a:p>
            <a:endParaRPr lang="es-ES" dirty="0"/>
          </a:p>
        </p:txBody>
      </p:sp>
    </p:spTree>
    <p:extLst>
      <p:ext uri="{BB962C8B-B14F-4D97-AF65-F5344CB8AC3E}">
        <p14:creationId xmlns:p14="http://schemas.microsoft.com/office/powerpoint/2010/main" val="1910395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476672"/>
            <a:ext cx="7467600" cy="1143000"/>
          </a:xfrm>
        </p:spPr>
        <p:txBody>
          <a:bodyPr>
            <a:normAutofit/>
          </a:bodyPr>
          <a:lstStyle/>
          <a:p>
            <a:pPr algn="ctr"/>
            <a:r>
              <a:rPr lang="es-ES" dirty="0" smtClean="0"/>
              <a:t>Modalidades de intervención psicológica </a:t>
            </a:r>
            <a:endParaRPr lang="es-ES" dirty="0"/>
          </a:p>
        </p:txBody>
      </p:sp>
      <p:sp>
        <p:nvSpPr>
          <p:cNvPr id="3" name="2 Marcador de contenido"/>
          <p:cNvSpPr>
            <a:spLocks noGrp="1"/>
          </p:cNvSpPr>
          <p:nvPr>
            <p:ph sz="quarter" idx="1"/>
          </p:nvPr>
        </p:nvSpPr>
        <p:spPr>
          <a:xfrm>
            <a:off x="1187624" y="2204864"/>
            <a:ext cx="7467600" cy="4873752"/>
          </a:xfrm>
        </p:spPr>
        <p:txBody>
          <a:bodyPr/>
          <a:lstStyle/>
          <a:p>
            <a:pPr>
              <a:lnSpc>
                <a:spcPct val="200000"/>
              </a:lnSpc>
            </a:pPr>
            <a:r>
              <a:rPr lang="es-ES" dirty="0" smtClean="0"/>
              <a:t>Comité o equipo de Recepción</a:t>
            </a:r>
          </a:p>
          <a:p>
            <a:pPr marL="0" indent="0">
              <a:lnSpc>
                <a:spcPct val="200000"/>
              </a:lnSpc>
              <a:buNone/>
            </a:pPr>
            <a:r>
              <a:rPr lang="es-ES" dirty="0" smtClean="0"/>
              <a:t>    Entrevista de recepción</a:t>
            </a:r>
          </a:p>
          <a:p>
            <a:pPr>
              <a:lnSpc>
                <a:spcPct val="200000"/>
              </a:lnSpc>
            </a:pPr>
            <a:r>
              <a:rPr lang="es-ES" dirty="0" smtClean="0"/>
              <a:t>Intervención de carácter diagnóstico</a:t>
            </a:r>
          </a:p>
          <a:p>
            <a:pPr>
              <a:lnSpc>
                <a:spcPct val="200000"/>
              </a:lnSpc>
            </a:pPr>
            <a:r>
              <a:rPr lang="es-ES" dirty="0" smtClean="0"/>
              <a:t>Intervención de carácter terapéutico </a:t>
            </a:r>
          </a:p>
          <a:p>
            <a:endParaRPr lang="es-ES" dirty="0"/>
          </a:p>
        </p:txBody>
      </p:sp>
    </p:spTree>
    <p:extLst>
      <p:ext uri="{BB962C8B-B14F-4D97-AF65-F5344CB8AC3E}">
        <p14:creationId xmlns:p14="http://schemas.microsoft.com/office/powerpoint/2010/main" val="591631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188640"/>
            <a:ext cx="7467600" cy="1143000"/>
          </a:xfrm>
        </p:spPr>
        <p:txBody>
          <a:bodyPr>
            <a:normAutofit/>
          </a:bodyPr>
          <a:lstStyle/>
          <a:p>
            <a:r>
              <a:rPr lang="es-ES" dirty="0" smtClean="0"/>
              <a:t>Comité o Equipo de Recepción/Entrevista de Recepción </a:t>
            </a:r>
            <a:endParaRPr lang="es-ES" dirty="0"/>
          </a:p>
        </p:txBody>
      </p:sp>
      <p:sp>
        <p:nvSpPr>
          <p:cNvPr id="3" name="2 Marcador de contenido"/>
          <p:cNvSpPr>
            <a:spLocks noGrp="1"/>
          </p:cNvSpPr>
          <p:nvPr>
            <p:ph sz="quarter" idx="1"/>
          </p:nvPr>
        </p:nvSpPr>
        <p:spPr>
          <a:xfrm>
            <a:off x="457200" y="1600200"/>
            <a:ext cx="8003232" cy="5257800"/>
          </a:xfrm>
        </p:spPr>
        <p:txBody>
          <a:bodyPr>
            <a:normAutofit/>
          </a:bodyPr>
          <a:lstStyle/>
          <a:p>
            <a:r>
              <a:rPr lang="es-ES" dirty="0" smtClean="0"/>
              <a:t>Comité o Equipo de Recepción es un dispositivo instrumentado en las instituciones sanitarias a partir de lo dispuesto por el Plan de Implementación de Prestaciones en Salud Mental del SNIS (Decreto 305/011) Modo 2 y 3</a:t>
            </a:r>
          </a:p>
          <a:p>
            <a:endParaRPr lang="es-ES" dirty="0" smtClean="0"/>
          </a:p>
          <a:p>
            <a:r>
              <a:rPr lang="es-ES" dirty="0" smtClean="0"/>
              <a:t>El Comité es un dispositivo multidisciplinar en el que se encuentra integrado el psicólogo clínico</a:t>
            </a:r>
          </a:p>
          <a:p>
            <a:endParaRPr lang="es-ES" dirty="0" smtClean="0"/>
          </a:p>
          <a:p>
            <a:r>
              <a:rPr lang="es-ES" dirty="0" smtClean="0"/>
              <a:t>El psicólogo clínico integrado al Comité de Recepción utiliza como instrumento a la </a:t>
            </a:r>
            <a:r>
              <a:rPr lang="es-ES" b="1" dirty="0" smtClean="0"/>
              <a:t>Entrevista de Recepción</a:t>
            </a:r>
            <a:endParaRPr lang="es-ES" b="1" dirty="0"/>
          </a:p>
        </p:txBody>
      </p:sp>
    </p:spTree>
    <p:extLst>
      <p:ext uri="{BB962C8B-B14F-4D97-AF65-F5344CB8AC3E}">
        <p14:creationId xmlns:p14="http://schemas.microsoft.com/office/powerpoint/2010/main" val="615142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0"/>
            <a:ext cx="7467600" cy="1143000"/>
          </a:xfrm>
        </p:spPr>
        <p:txBody>
          <a:bodyPr/>
          <a:lstStyle/>
          <a:p>
            <a:r>
              <a:rPr lang="es-ES" dirty="0" smtClean="0"/>
              <a:t>Entrevista de Recepción</a:t>
            </a:r>
            <a:endParaRPr lang="es-ES" dirty="0"/>
          </a:p>
        </p:txBody>
      </p:sp>
      <p:sp>
        <p:nvSpPr>
          <p:cNvPr id="3" name="2 Marcador de contenido"/>
          <p:cNvSpPr>
            <a:spLocks noGrp="1"/>
          </p:cNvSpPr>
          <p:nvPr>
            <p:ph sz="quarter" idx="1"/>
          </p:nvPr>
        </p:nvSpPr>
        <p:spPr>
          <a:xfrm>
            <a:off x="457200" y="1340768"/>
            <a:ext cx="7859216" cy="5133184"/>
          </a:xfrm>
        </p:spPr>
        <p:txBody>
          <a:bodyPr>
            <a:normAutofit lnSpcReduction="10000"/>
          </a:bodyPr>
          <a:lstStyle/>
          <a:p>
            <a:r>
              <a:rPr lang="es-ES" dirty="0" smtClean="0"/>
              <a:t>Un instrumento implementado en las instituciones sanitarias y servicios clínicos universitarios (FP </a:t>
            </a:r>
            <a:r>
              <a:rPr lang="es-ES" dirty="0" err="1" smtClean="0"/>
              <a:t>UdelaR</a:t>
            </a:r>
            <a:r>
              <a:rPr lang="es-ES" dirty="0" smtClean="0"/>
              <a:t>)</a:t>
            </a:r>
          </a:p>
          <a:p>
            <a:endParaRPr lang="es-ES" dirty="0" smtClean="0"/>
          </a:p>
          <a:p>
            <a:r>
              <a:rPr lang="es-ES" dirty="0" smtClean="0"/>
              <a:t>Pasó de ser un instrumento a una forma de intervención en si misma</a:t>
            </a:r>
          </a:p>
          <a:p>
            <a:endParaRPr lang="es-ES" dirty="0" smtClean="0"/>
          </a:p>
          <a:p>
            <a:r>
              <a:rPr lang="es-ES" dirty="0" smtClean="0"/>
              <a:t>El valor es esencialmente de carácter diagnostico con la finalidad de orientación, indicación y/o derivación</a:t>
            </a:r>
          </a:p>
          <a:p>
            <a:endParaRPr lang="es-ES" dirty="0" smtClean="0"/>
          </a:p>
          <a:p>
            <a:r>
              <a:rPr lang="es-ES" dirty="0" smtClean="0"/>
              <a:t>Hay consultas que se resuelven en una entrevista de recepción</a:t>
            </a:r>
            <a:endParaRPr lang="es-ES" dirty="0"/>
          </a:p>
        </p:txBody>
      </p:sp>
    </p:spTree>
    <p:extLst>
      <p:ext uri="{BB962C8B-B14F-4D97-AF65-F5344CB8AC3E}">
        <p14:creationId xmlns:p14="http://schemas.microsoft.com/office/powerpoint/2010/main" val="1603353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43408"/>
            <a:ext cx="8229600" cy="1143000"/>
          </a:xfrm>
        </p:spPr>
        <p:txBody>
          <a:bodyPr/>
          <a:lstStyle/>
          <a:p>
            <a:r>
              <a:rPr lang="es-ES" dirty="0" smtClean="0"/>
              <a:t>Entrevista de recepción  </a:t>
            </a:r>
            <a:endParaRPr lang="es-ES" dirty="0"/>
          </a:p>
        </p:txBody>
      </p:sp>
      <p:sp>
        <p:nvSpPr>
          <p:cNvPr id="3" name="2 Marcador de contenido"/>
          <p:cNvSpPr>
            <a:spLocks noGrp="1"/>
          </p:cNvSpPr>
          <p:nvPr>
            <p:ph sz="quarter" idx="1"/>
          </p:nvPr>
        </p:nvSpPr>
        <p:spPr>
          <a:xfrm>
            <a:off x="179512" y="1052736"/>
            <a:ext cx="8229600" cy="4525963"/>
          </a:xfrm>
        </p:spPr>
        <p:txBody>
          <a:bodyPr>
            <a:noAutofit/>
          </a:bodyPr>
          <a:lstStyle/>
          <a:p>
            <a:r>
              <a:rPr lang="es-ES" sz="2400" dirty="0" smtClean="0"/>
              <a:t>La entrevista de recepción debería apuntar más allá de la aproximación diagnostica, implica la clarificación de la problemática planteada mediante una elaboración y participación conjunta con el consultante jerarquizando el saber de éste y orientándolo en el más amplio sentido del término (</a:t>
            </a:r>
            <a:r>
              <a:rPr lang="es-ES" sz="2400" dirty="0" err="1" smtClean="0"/>
              <a:t>Capnikas</a:t>
            </a:r>
            <a:r>
              <a:rPr lang="es-ES" sz="2400" dirty="0" smtClean="0"/>
              <a:t>, </a:t>
            </a:r>
            <a:r>
              <a:rPr lang="es-ES" sz="2400" dirty="0" err="1" smtClean="0"/>
              <a:t>Kahan</a:t>
            </a:r>
            <a:r>
              <a:rPr lang="es-ES" sz="2400" dirty="0" smtClean="0"/>
              <a:t>, 2002)</a:t>
            </a:r>
          </a:p>
          <a:p>
            <a:r>
              <a:rPr lang="es-ES" sz="2400" dirty="0" smtClean="0"/>
              <a:t>La entrevista de recepción es una entrevista clínica que apunta a </a:t>
            </a:r>
            <a:r>
              <a:rPr lang="es-ES" sz="2400" dirty="0" err="1" smtClean="0"/>
              <a:t>recepcionar</a:t>
            </a:r>
            <a:r>
              <a:rPr lang="es-ES" sz="2400" dirty="0" smtClean="0"/>
              <a:t> a el o los padecimientos de él o los consultantes, para comprender qué le pasa al sujeto que consulta. Se pretende elaborar hipótesis sobre la etiopatogenia de la problemática, definir cuál es la mejor estrategia de tratamiento para su resolución, generando una orientación. Pero para que todo eso sea posible, se debe construir en la instancia de entrevista un vínculo apropiado. (</a:t>
            </a:r>
            <a:r>
              <a:rPr lang="es-ES" sz="2400" dirty="0" err="1" smtClean="0"/>
              <a:t>Protesioni</a:t>
            </a:r>
            <a:r>
              <a:rPr lang="es-ES" sz="2400" dirty="0" smtClean="0"/>
              <a:t>, 2018)</a:t>
            </a:r>
          </a:p>
        </p:txBody>
      </p:sp>
    </p:spTree>
    <p:extLst>
      <p:ext uri="{BB962C8B-B14F-4D97-AF65-F5344CB8AC3E}">
        <p14:creationId xmlns:p14="http://schemas.microsoft.com/office/powerpoint/2010/main" val="2101511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Aspectos técnicos de la entrevista de Recepción </a:t>
            </a:r>
            <a:endParaRPr lang="es-ES" dirty="0"/>
          </a:p>
        </p:txBody>
      </p:sp>
      <p:sp>
        <p:nvSpPr>
          <p:cNvPr id="3" name="2 Marcador de contenido"/>
          <p:cNvSpPr>
            <a:spLocks noGrp="1"/>
          </p:cNvSpPr>
          <p:nvPr>
            <p:ph sz="quarter" idx="1"/>
          </p:nvPr>
        </p:nvSpPr>
        <p:spPr/>
        <p:txBody>
          <a:bodyPr/>
          <a:lstStyle/>
          <a:p>
            <a:r>
              <a:rPr lang="es-ES" dirty="0" smtClean="0"/>
              <a:t>Corresponde al psicólogo clínico brindar una respuesta acorde a la recepción de la consulta en términos comprensibles para el entrevistado. </a:t>
            </a:r>
          </a:p>
          <a:p>
            <a:r>
              <a:rPr lang="es-ES" dirty="0" smtClean="0"/>
              <a:t>El encuentro es inédito, por lo tanto: </a:t>
            </a:r>
          </a:p>
          <a:p>
            <a:pPr marL="0" indent="0">
              <a:buNone/>
            </a:pPr>
            <a:r>
              <a:rPr lang="es-ES" dirty="0" smtClean="0"/>
              <a:t>I- No hay un modelo rígido ni </a:t>
            </a:r>
            <a:r>
              <a:rPr lang="es-ES" dirty="0" err="1" smtClean="0"/>
              <a:t>esteriotipado</a:t>
            </a:r>
            <a:r>
              <a:rPr lang="es-ES" dirty="0" smtClean="0"/>
              <a:t>. Depende del </a:t>
            </a:r>
            <a:r>
              <a:rPr lang="es-ES" dirty="0" err="1" smtClean="0"/>
              <a:t>interjuego</a:t>
            </a:r>
            <a:r>
              <a:rPr lang="es-ES" dirty="0" smtClean="0"/>
              <a:t> del entrevistador/es – consultante/s</a:t>
            </a:r>
          </a:p>
          <a:p>
            <a:pPr marL="0" indent="0">
              <a:buNone/>
            </a:pPr>
            <a:r>
              <a:rPr lang="es-ES" dirty="0" smtClean="0"/>
              <a:t>II- La palabra juega un rol preponderante pero debe atenderse a lo </a:t>
            </a:r>
            <a:r>
              <a:rPr lang="es-ES" dirty="0" err="1" smtClean="0"/>
              <a:t>preverbal</a:t>
            </a:r>
            <a:r>
              <a:rPr lang="es-ES" dirty="0" smtClean="0"/>
              <a:t> (como situación clínica)</a:t>
            </a:r>
          </a:p>
          <a:p>
            <a:pPr marL="0" indent="0">
              <a:buNone/>
            </a:pPr>
            <a:r>
              <a:rPr lang="es-ES" dirty="0" smtClean="0"/>
              <a:t>III- Presenta 3 momentos: apertura, desarrollo y cierre</a:t>
            </a:r>
          </a:p>
        </p:txBody>
      </p:sp>
    </p:spTree>
    <p:extLst>
      <p:ext uri="{BB962C8B-B14F-4D97-AF65-F5344CB8AC3E}">
        <p14:creationId xmlns:p14="http://schemas.microsoft.com/office/powerpoint/2010/main" val="4226860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764704"/>
            <a:ext cx="8003232" cy="5709248"/>
          </a:xfrm>
        </p:spPr>
        <p:txBody>
          <a:bodyPr>
            <a:normAutofit lnSpcReduction="10000"/>
          </a:bodyPr>
          <a:lstStyle/>
          <a:p>
            <a:r>
              <a:rPr lang="es-ES" dirty="0" smtClean="0"/>
              <a:t>Apertura: establecer un buen </a:t>
            </a:r>
            <a:r>
              <a:rPr lang="es-ES" u="sng" dirty="0" err="1" smtClean="0"/>
              <a:t>rapport</a:t>
            </a:r>
            <a:r>
              <a:rPr lang="es-ES" u="sng" dirty="0" smtClean="0"/>
              <a:t>: </a:t>
            </a:r>
            <a:r>
              <a:rPr lang="es-ES" dirty="0"/>
              <a:t>técnica de crear una conexión de empatía con otra persona, para que se comunique con menos </a:t>
            </a:r>
            <a:r>
              <a:rPr lang="es-ES" dirty="0" smtClean="0"/>
              <a:t>resistencia.</a:t>
            </a:r>
          </a:p>
          <a:p>
            <a:pPr marL="0" indent="0">
              <a:buNone/>
            </a:pPr>
            <a:endParaRPr lang="es-ES" dirty="0" smtClean="0"/>
          </a:p>
          <a:p>
            <a:r>
              <a:rPr lang="es-ES" dirty="0" smtClean="0"/>
              <a:t>Desarrollo: llegar a tener claro (motivo de consulta, por quién se consulta, el grado de pertinencia y la urgencia de la consulta). </a:t>
            </a:r>
          </a:p>
          <a:p>
            <a:pPr marL="0" indent="0">
              <a:buNone/>
            </a:pPr>
            <a:endParaRPr lang="es-ES" dirty="0" smtClean="0"/>
          </a:p>
          <a:p>
            <a:pPr marL="0" indent="0">
              <a:buNone/>
            </a:pPr>
            <a:r>
              <a:rPr lang="es-ES" dirty="0" smtClean="0"/>
              <a:t>Método clínico: escucha clínica, apreciar el grado de coherencia o discrepancia entre lo verbal y lo no verbal, elaboración de hipótesis, aptitud y actitud clínica. Planificar una estrategia clínica acorde a cada caso en particular. </a:t>
            </a:r>
          </a:p>
          <a:p>
            <a:pPr marL="0" indent="0">
              <a:buNone/>
            </a:pPr>
            <a:endParaRPr lang="es-ES" dirty="0" smtClean="0"/>
          </a:p>
          <a:p>
            <a:r>
              <a:rPr lang="es-ES" dirty="0" smtClean="0"/>
              <a:t>Cierre: orientar/ derivar/indicar</a:t>
            </a:r>
          </a:p>
        </p:txBody>
      </p:sp>
    </p:spTree>
    <p:extLst>
      <p:ext uri="{BB962C8B-B14F-4D97-AF65-F5344CB8AC3E}">
        <p14:creationId xmlns:p14="http://schemas.microsoft.com/office/powerpoint/2010/main" val="2662933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43408"/>
            <a:ext cx="7467600" cy="1143000"/>
          </a:xfrm>
        </p:spPr>
        <p:txBody>
          <a:bodyPr/>
          <a:lstStyle/>
          <a:p>
            <a:r>
              <a:rPr lang="es-ES" dirty="0" smtClean="0"/>
              <a:t>Diagnóstico psicológico </a:t>
            </a:r>
            <a:endParaRPr lang="es-ES" dirty="0"/>
          </a:p>
        </p:txBody>
      </p:sp>
      <p:sp>
        <p:nvSpPr>
          <p:cNvPr id="3" name="2 Marcador de contenido"/>
          <p:cNvSpPr>
            <a:spLocks noGrp="1"/>
          </p:cNvSpPr>
          <p:nvPr>
            <p:ph sz="quarter" idx="1"/>
          </p:nvPr>
        </p:nvSpPr>
        <p:spPr>
          <a:xfrm>
            <a:off x="395536" y="1196752"/>
            <a:ext cx="8208912" cy="5421216"/>
          </a:xfrm>
        </p:spPr>
        <p:txBody>
          <a:bodyPr>
            <a:normAutofit fontScale="92500" lnSpcReduction="20000"/>
          </a:bodyPr>
          <a:lstStyle/>
          <a:p>
            <a:r>
              <a:rPr lang="es-ES" dirty="0"/>
              <a:t>Diagnóstico:  expresión que se formó a partir del verbo </a:t>
            </a:r>
            <a:r>
              <a:rPr lang="es-ES" dirty="0" err="1"/>
              <a:t>diagignoskein</a:t>
            </a:r>
            <a:r>
              <a:rPr lang="es-ES" dirty="0"/>
              <a:t> (distinguir, discernir, discriminar) compuesto por el prefijo día (a través) y </a:t>
            </a:r>
            <a:r>
              <a:rPr lang="es-ES" dirty="0" err="1"/>
              <a:t>gigoskein</a:t>
            </a:r>
            <a:r>
              <a:rPr lang="es-ES" dirty="0"/>
              <a:t> (conocer).  </a:t>
            </a:r>
            <a:endParaRPr lang="es-ES" dirty="0" smtClean="0"/>
          </a:p>
          <a:p>
            <a:r>
              <a:rPr lang="es-ES" dirty="0" smtClean="0"/>
              <a:t>Hay dos formas de entender el diagnóstico:</a:t>
            </a:r>
          </a:p>
          <a:p>
            <a:pPr>
              <a:buFontTx/>
              <a:buChar char="-"/>
            </a:pPr>
            <a:r>
              <a:rPr lang="es-ES" dirty="0" smtClean="0"/>
              <a:t>Un enfoque dimensional que implica el entendimiento y comprensión de funcionamiento psíquico del sujeto.</a:t>
            </a:r>
          </a:p>
          <a:p>
            <a:pPr>
              <a:buFontTx/>
              <a:buChar char="-"/>
            </a:pPr>
            <a:r>
              <a:rPr lang="es-ES" dirty="0" smtClean="0"/>
              <a:t>Una identificación de categorías, comprender lo que le sucede al sujeto, conocer- entre.  </a:t>
            </a:r>
          </a:p>
          <a:p>
            <a:pPr>
              <a:buFontTx/>
              <a:buChar char="-"/>
            </a:pPr>
            <a:r>
              <a:rPr lang="es-ES" dirty="0" smtClean="0"/>
              <a:t>El diagnostico como una estrategia de investigación, teniendo en cuenta como objetivo la investigación de la subjetividad (</a:t>
            </a:r>
            <a:r>
              <a:rPr lang="es-ES" dirty="0" err="1" smtClean="0"/>
              <a:t>Cristóforo</a:t>
            </a:r>
            <a:r>
              <a:rPr lang="es-ES" dirty="0" smtClean="0"/>
              <a:t>, 2006)</a:t>
            </a:r>
          </a:p>
          <a:p>
            <a:r>
              <a:rPr lang="es-ES" dirty="0" smtClean="0"/>
              <a:t>Al mismo tiempo que se investiga se interviene produciendo modificaciones en las subjetividades implicadas (</a:t>
            </a:r>
            <a:r>
              <a:rPr lang="es-ES" dirty="0" err="1" smtClean="0"/>
              <a:t>Contino</a:t>
            </a:r>
            <a:r>
              <a:rPr lang="es-ES" dirty="0" smtClean="0"/>
              <a:t>, 2012)</a:t>
            </a:r>
          </a:p>
          <a:p>
            <a:r>
              <a:rPr lang="es-ES" dirty="0" smtClean="0"/>
              <a:t>Se pone en juego la noción de estrategia clínica que implica pasos técnicos a seguir con la utilización de ciertas herramientas que puedan acercarnos a la compresión de la subjetividad. </a:t>
            </a:r>
            <a:endParaRPr lang="es-ES" dirty="0"/>
          </a:p>
        </p:txBody>
      </p:sp>
    </p:spTree>
    <p:extLst>
      <p:ext uri="{BB962C8B-B14F-4D97-AF65-F5344CB8AC3E}">
        <p14:creationId xmlns:p14="http://schemas.microsoft.com/office/powerpoint/2010/main" val="394772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Niveles diagnósticos </a:t>
            </a:r>
            <a:endParaRPr lang="es-ES" dirty="0"/>
          </a:p>
        </p:txBody>
      </p:sp>
      <p:sp>
        <p:nvSpPr>
          <p:cNvPr id="3" name="2 Marcador de contenido"/>
          <p:cNvSpPr>
            <a:spLocks noGrp="1"/>
          </p:cNvSpPr>
          <p:nvPr>
            <p:ph sz="quarter" idx="1"/>
          </p:nvPr>
        </p:nvSpPr>
        <p:spPr/>
        <p:txBody>
          <a:bodyPr/>
          <a:lstStyle/>
          <a:p>
            <a:pPr marL="0" indent="0" algn="ctr">
              <a:buNone/>
            </a:pPr>
            <a:r>
              <a:rPr lang="es-ES" dirty="0" smtClean="0"/>
              <a:t>El concepto de situación clínica supone la concurrencia de distintos niveles diagnósticos:</a:t>
            </a:r>
          </a:p>
          <a:p>
            <a:pPr algn="ctr">
              <a:lnSpc>
                <a:spcPct val="200000"/>
              </a:lnSpc>
            </a:pPr>
            <a:endParaRPr lang="es-ES" dirty="0"/>
          </a:p>
          <a:p>
            <a:pPr algn="ctr">
              <a:lnSpc>
                <a:spcPct val="200000"/>
              </a:lnSpc>
            </a:pPr>
            <a:r>
              <a:rPr lang="es-ES" dirty="0" smtClean="0"/>
              <a:t>Diagnostico de situación</a:t>
            </a:r>
          </a:p>
          <a:p>
            <a:pPr algn="ctr">
              <a:lnSpc>
                <a:spcPct val="200000"/>
              </a:lnSpc>
            </a:pPr>
            <a:r>
              <a:rPr lang="es-ES" dirty="0" smtClean="0"/>
              <a:t>Diagnostico dinámico </a:t>
            </a:r>
          </a:p>
          <a:p>
            <a:pPr algn="ctr">
              <a:lnSpc>
                <a:spcPct val="200000"/>
              </a:lnSpc>
            </a:pPr>
            <a:r>
              <a:rPr lang="es-ES" dirty="0" smtClean="0"/>
              <a:t>Diagnostico estructural </a:t>
            </a:r>
          </a:p>
          <a:p>
            <a:pPr>
              <a:lnSpc>
                <a:spcPct val="200000"/>
              </a:lnSpc>
            </a:pPr>
            <a:endParaRPr lang="es-ES" dirty="0" smtClean="0"/>
          </a:p>
          <a:p>
            <a:endParaRPr lang="es-ES" dirty="0" smtClean="0"/>
          </a:p>
          <a:p>
            <a:endParaRPr lang="es-ES" dirty="0"/>
          </a:p>
        </p:txBody>
      </p:sp>
    </p:spTree>
    <p:extLst>
      <p:ext uri="{BB962C8B-B14F-4D97-AF65-F5344CB8AC3E}">
        <p14:creationId xmlns:p14="http://schemas.microsoft.com/office/powerpoint/2010/main" val="38410173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7467600" cy="1143000"/>
          </a:xfrm>
        </p:spPr>
        <p:txBody>
          <a:bodyPr/>
          <a:lstStyle/>
          <a:p>
            <a:r>
              <a:rPr lang="es-ES" dirty="0" smtClean="0"/>
              <a:t>Clínica situacional </a:t>
            </a:r>
            <a:endParaRPr lang="es-ES" dirty="0"/>
          </a:p>
        </p:txBody>
      </p:sp>
      <p:sp>
        <p:nvSpPr>
          <p:cNvPr id="3" name="2 Marcador de contenido"/>
          <p:cNvSpPr>
            <a:spLocks noGrp="1"/>
          </p:cNvSpPr>
          <p:nvPr>
            <p:ph sz="quarter" idx="1"/>
          </p:nvPr>
        </p:nvSpPr>
        <p:spPr>
          <a:xfrm>
            <a:off x="457200" y="1412776"/>
            <a:ext cx="8075240" cy="5061176"/>
          </a:xfrm>
        </p:spPr>
        <p:txBody>
          <a:bodyPr>
            <a:normAutofit fontScale="70000" lnSpcReduction="20000"/>
          </a:bodyPr>
          <a:lstStyle/>
          <a:p>
            <a:pPr marL="0" indent="0">
              <a:buNone/>
            </a:pPr>
            <a:r>
              <a:rPr lang="es-ES" sz="2800" dirty="0"/>
              <a:t>La clínica es situacional porque la producción de subjetividad y sus vicisitudes transcurre dentro de un contexto, de un devenir en situación. </a:t>
            </a:r>
          </a:p>
          <a:p>
            <a:pPr algn="just">
              <a:lnSpc>
                <a:spcPct val="150000"/>
              </a:lnSpc>
            </a:pPr>
            <a:r>
              <a:rPr lang="es-ES" sz="2800" dirty="0"/>
              <a:t>La idea de situación propone una clínica diferente a la estructural, planteando que no hay una producción psíquica por fuera de lo contextual. </a:t>
            </a:r>
          </a:p>
          <a:p>
            <a:pPr algn="just">
              <a:lnSpc>
                <a:spcPct val="150000"/>
              </a:lnSpc>
            </a:pPr>
            <a:endParaRPr lang="es-ES" sz="2800" dirty="0"/>
          </a:p>
          <a:p>
            <a:pPr algn="just">
              <a:lnSpc>
                <a:spcPct val="150000"/>
              </a:lnSpc>
            </a:pPr>
            <a:r>
              <a:rPr lang="es-ES" sz="2800" dirty="0"/>
              <a:t>El termino situación  no designa un solo objeto o acontecimiento, sino solo en relación con un contexto. La situación tiene la cualidad de unir los elementos constitutivos, formando una situación individual. Ningún problema puede plantearse o siquiera adquirir sentido sino es en forma de situación. </a:t>
            </a:r>
          </a:p>
          <a:p>
            <a:pPr marL="0" indent="0">
              <a:buNone/>
            </a:pPr>
            <a:endParaRPr lang="es-ES" dirty="0"/>
          </a:p>
        </p:txBody>
      </p:sp>
    </p:spTree>
    <p:extLst>
      <p:ext uri="{BB962C8B-B14F-4D97-AF65-F5344CB8AC3E}">
        <p14:creationId xmlns:p14="http://schemas.microsoft.com/office/powerpoint/2010/main" val="1803662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66"/>
            <a:ext cx="7467600" cy="1143000"/>
          </a:xfrm>
        </p:spPr>
        <p:txBody>
          <a:bodyPr/>
          <a:lstStyle/>
          <a:p>
            <a:r>
              <a:rPr lang="es-ES" dirty="0" smtClean="0"/>
              <a:t>Consulta psicológica </a:t>
            </a:r>
            <a:endParaRPr lang="es-ES" dirty="0"/>
          </a:p>
        </p:txBody>
      </p:sp>
      <p:sp>
        <p:nvSpPr>
          <p:cNvPr id="3" name="2 Marcador de contenido"/>
          <p:cNvSpPr>
            <a:spLocks noGrp="1"/>
          </p:cNvSpPr>
          <p:nvPr>
            <p:ph sz="quarter" idx="1"/>
          </p:nvPr>
        </p:nvSpPr>
        <p:spPr>
          <a:xfrm>
            <a:off x="395536" y="1484784"/>
            <a:ext cx="8075240" cy="5205192"/>
          </a:xfrm>
        </p:spPr>
        <p:txBody>
          <a:bodyPr/>
          <a:lstStyle/>
          <a:p>
            <a:r>
              <a:rPr lang="es-ES" b="1" dirty="0">
                <a:latin typeface="Bell MT" panose="02020503060305020303" pitchFamily="18" charset="0"/>
              </a:rPr>
              <a:t>Consulta: </a:t>
            </a:r>
            <a:r>
              <a:rPr lang="es-ES" dirty="0">
                <a:latin typeface="Bell MT" panose="02020503060305020303" pitchFamily="18" charset="0"/>
              </a:rPr>
              <a:t>acción y efecto de consultar. Acción de atender el médico a sus pacientes en un espacio de tiempo determinado. </a:t>
            </a:r>
          </a:p>
          <a:p>
            <a:pPr marL="0" indent="0">
              <a:buNone/>
            </a:pPr>
            <a:endParaRPr lang="es-ES" dirty="0" smtClean="0"/>
          </a:p>
          <a:p>
            <a:r>
              <a:rPr lang="es-ES" dirty="0" smtClean="0"/>
              <a:t>Krause (2005): se consulta a un profesional de la salud cuando se lo considera de idoneidad y competencia pertinente como para resolver el problema que se presenta. </a:t>
            </a:r>
          </a:p>
          <a:p>
            <a:endParaRPr lang="es-ES" dirty="0"/>
          </a:p>
          <a:p>
            <a:r>
              <a:rPr lang="es-ES" dirty="0" smtClean="0"/>
              <a:t>La consulta al psicólogo para atención y/o asesoramiento psicológico, se da en el marco de la consulta psicológica (</a:t>
            </a:r>
            <a:r>
              <a:rPr lang="es-ES" dirty="0" err="1" smtClean="0"/>
              <a:t>Contino</a:t>
            </a:r>
            <a:r>
              <a:rPr lang="es-ES" dirty="0" smtClean="0"/>
              <a:t>, 2013)</a:t>
            </a:r>
            <a:endParaRPr lang="es-ES" dirty="0"/>
          </a:p>
        </p:txBody>
      </p:sp>
    </p:spTree>
    <p:extLst>
      <p:ext uri="{BB962C8B-B14F-4D97-AF65-F5344CB8AC3E}">
        <p14:creationId xmlns:p14="http://schemas.microsoft.com/office/powerpoint/2010/main" val="3167707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7467600" cy="1143000"/>
          </a:xfrm>
        </p:spPr>
        <p:txBody>
          <a:bodyPr/>
          <a:lstStyle/>
          <a:p>
            <a:r>
              <a:rPr lang="es-ES" dirty="0" smtClean="0"/>
              <a:t>Diagnostico de situación </a:t>
            </a:r>
            <a:endParaRPr lang="es-ES" dirty="0"/>
          </a:p>
        </p:txBody>
      </p:sp>
      <p:sp>
        <p:nvSpPr>
          <p:cNvPr id="3" name="2 Marcador de contenido"/>
          <p:cNvSpPr>
            <a:spLocks noGrp="1"/>
          </p:cNvSpPr>
          <p:nvPr>
            <p:ph sz="quarter" idx="1"/>
          </p:nvPr>
        </p:nvSpPr>
        <p:spPr>
          <a:xfrm>
            <a:off x="323528" y="1196752"/>
            <a:ext cx="8208912" cy="5400600"/>
          </a:xfrm>
        </p:spPr>
        <p:txBody>
          <a:bodyPr>
            <a:normAutofit lnSpcReduction="10000"/>
          </a:bodyPr>
          <a:lstStyle/>
          <a:p>
            <a:r>
              <a:rPr lang="es-ES" dirty="0" smtClean="0"/>
              <a:t>Implica identificar las áreas afectadas en el sujeto por su problema, conflicto, sintomatología o sufrimiento. El área puede ser evolutiva-desarrollo, somática, social, familiar, educativa-</a:t>
            </a:r>
            <a:r>
              <a:rPr lang="es-ES" dirty="0" err="1" smtClean="0"/>
              <a:t>kabirakm</a:t>
            </a:r>
            <a:r>
              <a:rPr lang="es-ES" dirty="0" smtClean="0"/>
              <a:t> afectivo emocional, o todas (</a:t>
            </a:r>
            <a:r>
              <a:rPr lang="es-ES" dirty="0" err="1" smtClean="0"/>
              <a:t>Celener</a:t>
            </a:r>
            <a:r>
              <a:rPr lang="es-ES" dirty="0" smtClean="0"/>
              <a:t>, 2003)</a:t>
            </a:r>
          </a:p>
          <a:p>
            <a:r>
              <a:rPr lang="es-ES" dirty="0"/>
              <a:t>Es el espacio en el cual confluyen diversas series causales, diferentes series de fenómenos que van configurándola. Al hablar de series nos referimos a una clase homogénea de fenómenos que responden a cierta legalidad, a cierto encadenamiento causal que es propio de esa clase de fenómenos. (</a:t>
            </a:r>
            <a:r>
              <a:rPr lang="es-ES" dirty="0" err="1"/>
              <a:t>Fiorini</a:t>
            </a:r>
            <a:r>
              <a:rPr lang="es-ES" dirty="0"/>
              <a:t>, 1992</a:t>
            </a:r>
            <a:r>
              <a:rPr lang="es-ES" dirty="0" smtClean="0"/>
              <a:t>)</a:t>
            </a:r>
          </a:p>
          <a:p>
            <a:r>
              <a:rPr lang="es-ES" dirty="0"/>
              <a:t>Implica al primer nivel de inferencia, el observacional. La elaboración de hipótesis a partir de lo que podemos ir pensando de lo que dice el sujeto. Va guiando/ orientando sobre lo que vamos a preguntar. </a:t>
            </a:r>
          </a:p>
          <a:p>
            <a:endParaRPr lang="es-ES" dirty="0"/>
          </a:p>
          <a:p>
            <a:endParaRPr lang="es-ES" dirty="0"/>
          </a:p>
        </p:txBody>
      </p:sp>
    </p:spTree>
    <p:extLst>
      <p:ext uri="{BB962C8B-B14F-4D97-AF65-F5344CB8AC3E}">
        <p14:creationId xmlns:p14="http://schemas.microsoft.com/office/powerpoint/2010/main" val="1768746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7467600" cy="1143000"/>
          </a:xfrm>
        </p:spPr>
        <p:txBody>
          <a:bodyPr/>
          <a:lstStyle/>
          <a:p>
            <a:r>
              <a:rPr lang="es-ES" dirty="0" smtClean="0"/>
              <a:t>Diagnostico dinámico </a:t>
            </a:r>
            <a:endParaRPr lang="es-ES" dirty="0"/>
          </a:p>
        </p:txBody>
      </p:sp>
      <p:sp>
        <p:nvSpPr>
          <p:cNvPr id="3" name="2 Marcador de contenido"/>
          <p:cNvSpPr>
            <a:spLocks noGrp="1"/>
          </p:cNvSpPr>
          <p:nvPr>
            <p:ph sz="quarter" idx="1"/>
          </p:nvPr>
        </p:nvSpPr>
        <p:spPr>
          <a:xfrm>
            <a:off x="457200" y="1340768"/>
            <a:ext cx="8147248" cy="5133184"/>
          </a:xfrm>
        </p:spPr>
        <p:txBody>
          <a:bodyPr>
            <a:normAutofit fontScale="92500" lnSpcReduction="10000"/>
          </a:bodyPr>
          <a:lstStyle/>
          <a:p>
            <a:r>
              <a:rPr lang="es-ES" dirty="0" smtClean="0"/>
              <a:t>Implica identificar el desencadenante de la consulta. La articulación del mismo con la dinámica psíquica del paciente o el funcionamiento psíquico.</a:t>
            </a:r>
          </a:p>
          <a:p>
            <a:pPr marL="0" indent="0">
              <a:buNone/>
            </a:pPr>
            <a:r>
              <a:rPr lang="es-ES" dirty="0" smtClean="0"/>
              <a:t> </a:t>
            </a:r>
          </a:p>
          <a:p>
            <a:pPr marL="0" indent="0">
              <a:buNone/>
            </a:pPr>
            <a:r>
              <a:rPr lang="es-ES" dirty="0" smtClean="0"/>
              <a:t>¿Qué fue lo que llevó a que el sujeto consulte ahora y no en otro momento? </a:t>
            </a:r>
            <a:r>
              <a:rPr lang="es-ES" dirty="0" err="1" smtClean="0"/>
              <a:t>Ej</a:t>
            </a:r>
            <a:r>
              <a:rPr lang="es-ES" dirty="0" smtClean="0"/>
              <a:t>: el padecimiento data de mucho tiempo pero hay algo que desencadena la consulta ahora. Hay que identificarlo.</a:t>
            </a:r>
          </a:p>
          <a:p>
            <a:pPr marL="0" indent="0">
              <a:buNone/>
            </a:pPr>
            <a:endParaRPr lang="es-ES" dirty="0"/>
          </a:p>
          <a:p>
            <a:r>
              <a:rPr lang="es-ES" dirty="0" smtClean="0"/>
              <a:t> Entramos en el nivel de las hipótesis. Nivel de inferencia interpretativo.  (</a:t>
            </a:r>
            <a:r>
              <a:rPr lang="es-ES" dirty="0" err="1" smtClean="0"/>
              <a:t>Celener</a:t>
            </a:r>
            <a:r>
              <a:rPr lang="es-ES" dirty="0" smtClean="0"/>
              <a:t>, 2003)</a:t>
            </a:r>
          </a:p>
          <a:p>
            <a:pPr marL="0" indent="0">
              <a:buNone/>
            </a:pPr>
            <a:endParaRPr lang="es-ES" dirty="0" smtClean="0"/>
          </a:p>
          <a:p>
            <a:pPr marL="0" indent="0">
              <a:buNone/>
            </a:pPr>
            <a:r>
              <a:rPr lang="es-ES" dirty="0"/>
              <a:t>F</a:t>
            </a:r>
            <a:r>
              <a:rPr lang="es-ES" dirty="0" smtClean="0"/>
              <a:t>uncionamiento del sujeto, mecanismos de defensas, ansiedades, fantasías, deseos, mundo interno del sujeto.   </a:t>
            </a:r>
          </a:p>
          <a:p>
            <a:pPr marL="0" indent="0">
              <a:buNone/>
            </a:pPr>
            <a:endParaRPr lang="es-ES" dirty="0"/>
          </a:p>
        </p:txBody>
      </p:sp>
    </p:spTree>
    <p:extLst>
      <p:ext uri="{BB962C8B-B14F-4D97-AF65-F5344CB8AC3E}">
        <p14:creationId xmlns:p14="http://schemas.microsoft.com/office/powerpoint/2010/main" val="1206310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43408"/>
            <a:ext cx="7467600" cy="1143000"/>
          </a:xfrm>
        </p:spPr>
        <p:txBody>
          <a:bodyPr/>
          <a:lstStyle/>
          <a:p>
            <a:r>
              <a:rPr lang="es-ES" dirty="0" smtClean="0"/>
              <a:t>Diagnostico estructural </a:t>
            </a:r>
            <a:endParaRPr lang="es-ES" dirty="0"/>
          </a:p>
        </p:txBody>
      </p:sp>
      <p:sp>
        <p:nvSpPr>
          <p:cNvPr id="3" name="2 Marcador de contenido"/>
          <p:cNvSpPr>
            <a:spLocks noGrp="1"/>
          </p:cNvSpPr>
          <p:nvPr>
            <p:ph sz="quarter" idx="1"/>
          </p:nvPr>
        </p:nvSpPr>
        <p:spPr>
          <a:xfrm>
            <a:off x="323528" y="1196752"/>
            <a:ext cx="8352928" cy="5421216"/>
          </a:xfrm>
        </p:spPr>
        <p:txBody>
          <a:bodyPr>
            <a:normAutofit fontScale="85000" lnSpcReduction="20000"/>
          </a:bodyPr>
          <a:lstStyle/>
          <a:p>
            <a:r>
              <a:rPr lang="es-ES" dirty="0" smtClean="0"/>
              <a:t>Tiene un importante nivel de abstracción teórica.</a:t>
            </a:r>
          </a:p>
          <a:p>
            <a:r>
              <a:rPr lang="es-ES" dirty="0" smtClean="0"/>
              <a:t>Implica especificar metapsicológicamente la conflictiva del paciente/ consultante/ usuario. </a:t>
            </a:r>
          </a:p>
          <a:p>
            <a:r>
              <a:rPr lang="es-ES" dirty="0" smtClean="0"/>
              <a:t>Nivel de inferencia estructural (</a:t>
            </a:r>
            <a:r>
              <a:rPr lang="es-ES" dirty="0" err="1" smtClean="0"/>
              <a:t>Celener</a:t>
            </a:r>
            <a:r>
              <a:rPr lang="es-ES" dirty="0" smtClean="0"/>
              <a:t>, 2003) </a:t>
            </a:r>
          </a:p>
          <a:p>
            <a:pPr marL="0" indent="0" algn="ctr">
              <a:buNone/>
            </a:pPr>
            <a:r>
              <a:rPr lang="es-ES" dirty="0" smtClean="0"/>
              <a:t>Déficit o conflicto </a:t>
            </a:r>
          </a:p>
          <a:p>
            <a:pPr marL="0" indent="0">
              <a:buNone/>
            </a:pPr>
            <a:r>
              <a:rPr lang="es-ES" dirty="0"/>
              <a:t>En los trastornos por </a:t>
            </a:r>
            <a:r>
              <a:rPr lang="es-ES" b="1" dirty="0"/>
              <a:t>conflicto</a:t>
            </a:r>
            <a:r>
              <a:rPr lang="es-ES" dirty="0"/>
              <a:t>, que hacen referencia a la clásica conceptualización de la neurosis en psicoanálisis, el síntoma o malestar se produce por el inter-juego de oposición entre partes o sistemas del psiquismo o entre elementos de la personalidad del sujeto en un momento dado</a:t>
            </a:r>
            <a:r>
              <a:rPr lang="es-ES" dirty="0" smtClean="0"/>
              <a:t>.</a:t>
            </a:r>
          </a:p>
          <a:p>
            <a:pPr marL="0" indent="0">
              <a:buNone/>
            </a:pPr>
            <a:r>
              <a:rPr lang="es-ES" dirty="0" smtClean="0"/>
              <a:t>Los</a:t>
            </a:r>
            <a:r>
              <a:rPr lang="es-ES" dirty="0"/>
              <a:t> trastornos por </a:t>
            </a:r>
            <a:r>
              <a:rPr lang="es-ES" b="1" dirty="0" smtClean="0"/>
              <a:t>déficit</a:t>
            </a:r>
            <a:r>
              <a:rPr lang="es-ES" dirty="0" smtClean="0"/>
              <a:t> son </a:t>
            </a:r>
            <a:r>
              <a:rPr lang="es-ES" dirty="0"/>
              <a:t>fruto de una carencia en el proceso de estructuración psíquica: algunas funciones no llegaron a constituirse de forma </a:t>
            </a:r>
            <a:r>
              <a:rPr lang="es-ES" dirty="0" smtClean="0"/>
              <a:t>adecuada. Dicho </a:t>
            </a:r>
            <a:r>
              <a:rPr lang="es-ES" dirty="0"/>
              <a:t>de otra manera, debido a la falla de provisión en el vínculo (traumas tempranos, no satisfacción de necesidades evolutivas, etc.), el desarrollo de la estructura psíquica se ve interrumpido en algún punto, sin llegar a un grado de diferenciación óptimo entre el Sí mismo y el Objeto. Nos estaríamos refiriendo de forma general a los trastornos de tipo narcisista y las psicosis.</a:t>
            </a:r>
          </a:p>
        </p:txBody>
      </p:sp>
    </p:spTree>
    <p:extLst>
      <p:ext uri="{BB962C8B-B14F-4D97-AF65-F5344CB8AC3E}">
        <p14:creationId xmlns:p14="http://schemas.microsoft.com/office/powerpoint/2010/main" val="3262157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7467600" cy="1143000"/>
          </a:xfrm>
        </p:spPr>
        <p:txBody>
          <a:bodyPr/>
          <a:lstStyle/>
          <a:p>
            <a:r>
              <a:rPr lang="es-ES" dirty="0" smtClean="0"/>
              <a:t>Intervenciones diagnósticas </a:t>
            </a:r>
            <a:endParaRPr lang="es-ES" dirty="0"/>
          </a:p>
        </p:txBody>
      </p:sp>
      <p:sp>
        <p:nvSpPr>
          <p:cNvPr id="3" name="2 Marcador de contenido"/>
          <p:cNvSpPr>
            <a:spLocks noGrp="1"/>
          </p:cNvSpPr>
          <p:nvPr>
            <p:ph sz="quarter" idx="1"/>
          </p:nvPr>
        </p:nvSpPr>
        <p:spPr>
          <a:xfrm>
            <a:off x="457200" y="1340768"/>
            <a:ext cx="8075240" cy="5133184"/>
          </a:xfrm>
        </p:spPr>
        <p:txBody>
          <a:bodyPr>
            <a:normAutofit fontScale="92500"/>
          </a:bodyPr>
          <a:lstStyle/>
          <a:p>
            <a:r>
              <a:rPr lang="es-ES" dirty="0" err="1" smtClean="0"/>
              <a:t>Historización</a:t>
            </a:r>
            <a:r>
              <a:rPr lang="es-ES" dirty="0" smtClean="0"/>
              <a:t>: estudio psicológico (psicotécnico), </a:t>
            </a:r>
            <a:r>
              <a:rPr lang="es-ES" dirty="0" err="1" smtClean="0"/>
              <a:t>psicodiagnóstico</a:t>
            </a:r>
            <a:r>
              <a:rPr lang="es-ES" dirty="0"/>
              <a:t> </a:t>
            </a:r>
            <a:r>
              <a:rPr lang="es-ES" dirty="0" smtClean="0"/>
              <a:t>(había un procedimiento definido), proceso </a:t>
            </a:r>
            <a:r>
              <a:rPr lang="es-ES" dirty="0" err="1" smtClean="0"/>
              <a:t>psicodiagnóstico</a:t>
            </a:r>
            <a:r>
              <a:rPr lang="es-ES" dirty="0" smtClean="0"/>
              <a:t> (se pueden seleccionar los </a:t>
            </a:r>
            <a:r>
              <a:rPr lang="es-ES" dirty="0" err="1" smtClean="0"/>
              <a:t>tests</a:t>
            </a:r>
            <a:r>
              <a:rPr lang="es-ES" dirty="0" smtClean="0"/>
              <a:t> e implica una devolución), intervención diagnóstica. </a:t>
            </a:r>
          </a:p>
          <a:p>
            <a:r>
              <a:rPr lang="es-ES" dirty="0" smtClean="0"/>
              <a:t>La apertura de una mirada clínica sobre las situaciones que llegan al psicólogo clínico implican un corrimiento de paradigma, donde el diagnóstico o la antigua tarea diagnostica da paso a la intervención diagnóstica.  </a:t>
            </a:r>
          </a:p>
          <a:p>
            <a:r>
              <a:rPr lang="es-ES" dirty="0" smtClean="0"/>
              <a:t>En la intervención diagnóstica si bien el acento está puesto en el diagnostico, se da lugar a movimientos del sujeto en referencia a la compresión de aspectos propios. Esto lleva a que la valoración de las competencias o las capacidades del sujeto no son el fin del camino sino el punto de partida (</a:t>
            </a:r>
            <a:r>
              <a:rPr lang="es-ES" dirty="0" err="1" smtClean="0"/>
              <a:t>Muniz</a:t>
            </a:r>
            <a:r>
              <a:rPr lang="es-ES" dirty="0" smtClean="0"/>
              <a:t>, 2018) </a:t>
            </a:r>
            <a:endParaRPr lang="es-ES" dirty="0"/>
          </a:p>
        </p:txBody>
      </p:sp>
    </p:spTree>
    <p:extLst>
      <p:ext uri="{BB962C8B-B14F-4D97-AF65-F5344CB8AC3E}">
        <p14:creationId xmlns:p14="http://schemas.microsoft.com/office/powerpoint/2010/main" val="2567583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7544" y="332656"/>
            <a:ext cx="7920880" cy="6120680"/>
          </a:xfrm>
        </p:spPr>
        <p:txBody>
          <a:bodyPr>
            <a:normAutofit lnSpcReduction="10000"/>
          </a:bodyPr>
          <a:lstStyle/>
          <a:p>
            <a:r>
              <a:rPr lang="es-ES" dirty="0" smtClean="0"/>
              <a:t>En las evaluaciones diagnósticas lo que hay es un pedido de un tercero. No hay demanda subjetiva. No hay una pregunta que el sujeto se hace sobre si mismo que se instala en su subjetividad en referencia a lo que le pasa.</a:t>
            </a:r>
          </a:p>
          <a:p>
            <a:r>
              <a:rPr lang="es-ES" dirty="0" smtClean="0"/>
              <a:t>Intervención diagnóstica (el acento está puesto en  el diagnóstico). Se privilegia la escucha clínica y estrategia clínica con tal finalidad. Puede incluir o no el uso de herramientas técnicas de evaluación psicológica.  </a:t>
            </a:r>
          </a:p>
          <a:p>
            <a:r>
              <a:rPr lang="es-ES" dirty="0" smtClean="0"/>
              <a:t>El movimiento de una evaluación diagnostica a una intervención diagnostica cosiste en que el sujeto pueda a partir de esa instancia y en la devolución, comprender aspectos de su funcionamiento, percibir sus potencialidades, darle sentido a ciertas dificultades, cuestionarse sobre las decisiones importantes de la vida, etc. </a:t>
            </a:r>
            <a:endParaRPr lang="es-ES" dirty="0"/>
          </a:p>
        </p:txBody>
      </p:sp>
    </p:spTree>
    <p:extLst>
      <p:ext uri="{BB962C8B-B14F-4D97-AF65-F5344CB8AC3E}">
        <p14:creationId xmlns:p14="http://schemas.microsoft.com/office/powerpoint/2010/main" val="4277410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033"/>
            <a:ext cx="7467600" cy="1143000"/>
          </a:xfrm>
        </p:spPr>
        <p:txBody>
          <a:bodyPr/>
          <a:lstStyle/>
          <a:p>
            <a:r>
              <a:rPr lang="es-ES" dirty="0" smtClean="0"/>
              <a:t>Intervenciones Terapéuticas </a:t>
            </a:r>
            <a:endParaRPr lang="es-ES" dirty="0"/>
          </a:p>
        </p:txBody>
      </p:sp>
      <p:sp>
        <p:nvSpPr>
          <p:cNvPr id="3" name="2 Marcador de contenido"/>
          <p:cNvSpPr>
            <a:spLocks noGrp="1"/>
          </p:cNvSpPr>
          <p:nvPr>
            <p:ph sz="quarter" idx="1"/>
          </p:nvPr>
        </p:nvSpPr>
        <p:spPr>
          <a:xfrm>
            <a:off x="251520" y="1196752"/>
            <a:ext cx="8568952" cy="5205192"/>
          </a:xfrm>
        </p:spPr>
        <p:txBody>
          <a:bodyPr>
            <a:normAutofit fontScale="85000" lnSpcReduction="10000"/>
          </a:bodyPr>
          <a:lstStyle/>
          <a:p>
            <a:pPr algn="just">
              <a:lnSpc>
                <a:spcPct val="150000"/>
              </a:lnSpc>
            </a:pPr>
            <a:r>
              <a:rPr lang="es-ES" b="1" dirty="0"/>
              <a:t>Psicoterapia</a:t>
            </a:r>
            <a:endParaRPr lang="es-ES" dirty="0"/>
          </a:p>
          <a:p>
            <a:pPr algn="just">
              <a:lnSpc>
                <a:spcPct val="150000"/>
              </a:lnSpc>
            </a:pPr>
            <a:r>
              <a:rPr lang="es-ES" dirty="0"/>
              <a:t> </a:t>
            </a:r>
            <a:r>
              <a:rPr lang="es-ES" dirty="0" err="1"/>
              <a:t>Laplanche</a:t>
            </a:r>
            <a:r>
              <a:rPr lang="es-ES" dirty="0"/>
              <a:t> y </a:t>
            </a:r>
            <a:r>
              <a:rPr lang="es-ES" dirty="0" err="1"/>
              <a:t>Pontalis</a:t>
            </a:r>
            <a:r>
              <a:rPr lang="es-ES" dirty="0"/>
              <a:t> todo método de tratamiento de los desórdenes psíquicos o corporales empleado medios psicológicos y, de manera más precisa, la relación terapeuta-paciente. </a:t>
            </a:r>
          </a:p>
          <a:p>
            <a:pPr algn="just">
              <a:lnSpc>
                <a:spcPct val="150000"/>
              </a:lnSpc>
            </a:pPr>
            <a:endParaRPr lang="es-ES" dirty="0"/>
          </a:p>
          <a:p>
            <a:pPr algn="just">
              <a:lnSpc>
                <a:spcPct val="150000"/>
              </a:lnSpc>
            </a:pPr>
            <a:r>
              <a:rPr lang="es-ES" dirty="0" err="1"/>
              <a:t>Wolberg</a:t>
            </a:r>
            <a:r>
              <a:rPr lang="es-ES" dirty="0"/>
              <a:t>: psicoterapia es el tratamiento por medios psicológicos de problemas de naturaleza emocional, en la cual una persona establece deliberadamente una relación profesional con el paciente con el objetivo de a) eliminar, modificar o retardar síntomas existentes, b) mediatizar patrones de conducta perturbadores y e) promover el crecimiento positivo de la personalidad y el desarrollo. </a:t>
            </a:r>
          </a:p>
          <a:p>
            <a:endParaRPr lang="es-ES" dirty="0"/>
          </a:p>
        </p:txBody>
      </p:sp>
    </p:spTree>
    <p:extLst>
      <p:ext uri="{BB962C8B-B14F-4D97-AF65-F5344CB8AC3E}">
        <p14:creationId xmlns:p14="http://schemas.microsoft.com/office/powerpoint/2010/main" val="1271912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7467600" cy="1143000"/>
          </a:xfrm>
        </p:spPr>
        <p:txBody>
          <a:bodyPr/>
          <a:lstStyle/>
          <a:p>
            <a:r>
              <a:rPr lang="es-ES" dirty="0" smtClean="0"/>
              <a:t>Intervenciones terapéuticas</a:t>
            </a:r>
            <a:endParaRPr lang="es-ES" dirty="0"/>
          </a:p>
        </p:txBody>
      </p:sp>
      <p:sp>
        <p:nvSpPr>
          <p:cNvPr id="3" name="2 Marcador de contenido"/>
          <p:cNvSpPr>
            <a:spLocks noGrp="1"/>
          </p:cNvSpPr>
          <p:nvPr>
            <p:ph sz="quarter" idx="1"/>
          </p:nvPr>
        </p:nvSpPr>
        <p:spPr>
          <a:xfrm>
            <a:off x="457200" y="1412776"/>
            <a:ext cx="7715200" cy="5061176"/>
          </a:xfrm>
        </p:spPr>
        <p:txBody>
          <a:bodyPr>
            <a:normAutofit lnSpcReduction="10000"/>
          </a:bodyPr>
          <a:lstStyle/>
          <a:p>
            <a:r>
              <a:rPr lang="es-ES" dirty="0" smtClean="0"/>
              <a:t>Siempre se hace diagnóstico.</a:t>
            </a:r>
          </a:p>
          <a:p>
            <a:r>
              <a:rPr lang="es-ES" dirty="0" smtClean="0"/>
              <a:t>El diagnostico en general es con un enfoque terapéutico. Tiene el acento en el diagnostico de carácter dinámico y estructural.</a:t>
            </a:r>
          </a:p>
          <a:p>
            <a:r>
              <a:rPr lang="es-ES" dirty="0" smtClean="0"/>
              <a:t> El diagnostico dinámico y estructural permiten la identificación de la etiopatogenia de la sintomatología, conflicto o padecimiento. En consecuencia se realiza el diseño de una estrategia terapéutica que resultará de carácter flexible de acuerdo al proceso terapéutico. </a:t>
            </a:r>
          </a:p>
          <a:p>
            <a:r>
              <a:rPr lang="es-ES" dirty="0" smtClean="0"/>
              <a:t>Se identificarán focos a ser trabajados. </a:t>
            </a:r>
          </a:p>
          <a:p>
            <a:r>
              <a:rPr lang="es-ES" dirty="0" smtClean="0"/>
              <a:t>La intervención terapéutica </a:t>
            </a:r>
            <a:r>
              <a:rPr lang="es-ES" b="1" dirty="0" smtClean="0"/>
              <a:t>apunta al cambio </a:t>
            </a:r>
            <a:r>
              <a:rPr lang="es-ES" dirty="0" smtClean="0"/>
              <a:t>del paciente (psíquico, subjetivo, sintomático).</a:t>
            </a:r>
          </a:p>
          <a:p>
            <a:endParaRPr lang="es-ES" dirty="0"/>
          </a:p>
        </p:txBody>
      </p:sp>
    </p:spTree>
    <p:extLst>
      <p:ext uri="{BB962C8B-B14F-4D97-AF65-F5344CB8AC3E}">
        <p14:creationId xmlns:p14="http://schemas.microsoft.com/office/powerpoint/2010/main" val="3999036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8003232" cy="5925272"/>
          </a:xfrm>
        </p:spPr>
        <p:txBody>
          <a:bodyPr>
            <a:normAutofit fontScale="92500" lnSpcReduction="20000"/>
          </a:bodyPr>
          <a:lstStyle/>
          <a:p>
            <a:pPr algn="just">
              <a:lnSpc>
                <a:spcPct val="150000"/>
              </a:lnSpc>
            </a:pPr>
            <a:r>
              <a:rPr lang="es-ES" dirty="0"/>
              <a:t>Lambert, es a) una relación entre personas involucradas en un proceso compartido, b) uno o más individuos definidos como necesitando n tipo específico de asistencia, para c) mejorar su funcionamiento como personas, junto con d) uno o más individuos definidos como capaces de brindar asistencia.</a:t>
            </a:r>
          </a:p>
          <a:p>
            <a:pPr algn="just">
              <a:lnSpc>
                <a:spcPct val="150000"/>
              </a:lnSpc>
            </a:pPr>
            <a:r>
              <a:rPr lang="es-ES" dirty="0"/>
              <a:t>La psicoterapia se basa en la relación profesional y humana de uno o varios pacientes con uno o varios especialistas. </a:t>
            </a:r>
          </a:p>
          <a:p>
            <a:pPr algn="just">
              <a:lnSpc>
                <a:spcPct val="150000"/>
              </a:lnSpc>
            </a:pPr>
            <a:r>
              <a:rPr lang="es-ES" dirty="0"/>
              <a:t>Utiliza determinados procedimientos psicológicos y conocimientos sobre el psiquismo, para promover el cambio psíquico, aliviar el sufrimiento o favoreciendo el desarrollo de la persona y sus vínculos.  </a:t>
            </a:r>
          </a:p>
          <a:p>
            <a:endParaRPr lang="es-ES" dirty="0"/>
          </a:p>
        </p:txBody>
      </p:sp>
    </p:spTree>
    <p:extLst>
      <p:ext uri="{BB962C8B-B14F-4D97-AF65-F5344CB8AC3E}">
        <p14:creationId xmlns:p14="http://schemas.microsoft.com/office/powerpoint/2010/main" val="2314085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88640"/>
            <a:ext cx="8219256" cy="6285312"/>
          </a:xfrm>
        </p:spPr>
        <p:txBody>
          <a:bodyPr>
            <a:normAutofit fontScale="92500" lnSpcReduction="20000"/>
          </a:bodyPr>
          <a:lstStyle/>
          <a:p>
            <a:pPr algn="ctr">
              <a:lnSpc>
                <a:spcPct val="150000"/>
              </a:lnSpc>
            </a:pPr>
            <a:r>
              <a:rPr lang="es-ES" dirty="0">
                <a:solidFill>
                  <a:srgbClr val="FF0000"/>
                </a:solidFill>
              </a:rPr>
              <a:t>¿Cuál psicoterapia para quién? </a:t>
            </a:r>
          </a:p>
          <a:p>
            <a:pPr algn="just">
              <a:lnSpc>
                <a:spcPct val="150000"/>
              </a:lnSpc>
            </a:pPr>
            <a:r>
              <a:rPr lang="es-ES" dirty="0"/>
              <a:t>Qué tratamiento, por quién, es más efectivo para este individuo con este problema específico, bajo qué estado de circunstancias y cuál es el modo de llevarlo a cabo. </a:t>
            </a:r>
          </a:p>
          <a:p>
            <a:pPr marL="0" indent="0" algn="ctr">
              <a:lnSpc>
                <a:spcPct val="150000"/>
              </a:lnSpc>
              <a:buNone/>
            </a:pPr>
            <a:r>
              <a:rPr lang="es-ES" dirty="0">
                <a:solidFill>
                  <a:srgbClr val="FF0000"/>
                </a:solidFill>
              </a:rPr>
              <a:t>Consideraciones diagnósticas y las formas de terapia.</a:t>
            </a:r>
          </a:p>
          <a:p>
            <a:pPr algn="just">
              <a:lnSpc>
                <a:spcPct val="150000"/>
              </a:lnSpc>
            </a:pPr>
            <a:r>
              <a:rPr lang="es-ES" dirty="0"/>
              <a:t>A nivel diagnóstico es necesario: </a:t>
            </a:r>
          </a:p>
          <a:p>
            <a:pPr marL="342900" lvl="0" indent="-342900" algn="just">
              <a:lnSpc>
                <a:spcPct val="150000"/>
              </a:lnSpc>
              <a:buFont typeface="Arial" panose="020B0604020202020204" pitchFamily="34" charset="0"/>
              <a:buChar char="•"/>
            </a:pPr>
            <a:r>
              <a:rPr lang="es-ES" dirty="0"/>
              <a:t>Una visión general de la situación y trastornos de la persona.</a:t>
            </a:r>
          </a:p>
          <a:p>
            <a:pPr marL="342900" lvl="0" indent="-342900" algn="just">
              <a:lnSpc>
                <a:spcPct val="150000"/>
              </a:lnSpc>
              <a:buFont typeface="Arial" panose="020B0604020202020204" pitchFamily="34" charset="0"/>
              <a:buChar char="•"/>
            </a:pPr>
            <a:r>
              <a:rPr lang="es-ES" dirty="0"/>
              <a:t>Una comprensión especifica en función de los problemas o conflictos que serían abordados en la terapia, de las vulnerabilidades y recursos existentes en la persona y en sus vínculos. Y una evaluación de las posibilidades de éxito de ese abordaje psicoterapéutico. </a:t>
            </a:r>
          </a:p>
          <a:p>
            <a:endParaRPr lang="es-ES" dirty="0"/>
          </a:p>
        </p:txBody>
      </p:sp>
    </p:spTree>
    <p:extLst>
      <p:ext uri="{BB962C8B-B14F-4D97-AF65-F5344CB8AC3E}">
        <p14:creationId xmlns:p14="http://schemas.microsoft.com/office/powerpoint/2010/main" val="3021826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04664"/>
            <a:ext cx="7931224" cy="6069288"/>
          </a:xfrm>
        </p:spPr>
        <p:txBody>
          <a:bodyPr>
            <a:normAutofit fontScale="92500"/>
          </a:bodyPr>
          <a:lstStyle/>
          <a:p>
            <a:pPr algn="just">
              <a:lnSpc>
                <a:spcPct val="150000"/>
              </a:lnSpc>
            </a:pPr>
            <a:r>
              <a:rPr lang="es-ES" dirty="0"/>
              <a:t>La guía clínica de Ontario distingue cuatro grandes “familias” de psicoterapias: </a:t>
            </a:r>
          </a:p>
          <a:p>
            <a:pPr marL="342900" lvl="0" indent="-342900" algn="just">
              <a:lnSpc>
                <a:spcPct val="150000"/>
              </a:lnSpc>
              <a:buFont typeface="Arial" panose="020B0604020202020204" pitchFamily="34" charset="0"/>
              <a:buChar char="•"/>
            </a:pPr>
            <a:r>
              <a:rPr lang="es-ES" dirty="0"/>
              <a:t>Las basadas en una mayor comprensión de sí mismo y de los conflictos pasados y presentes (psicoanálisis) </a:t>
            </a:r>
          </a:p>
          <a:p>
            <a:pPr marL="342900" lvl="0" indent="-342900" algn="just">
              <a:lnSpc>
                <a:spcPct val="150000"/>
              </a:lnSpc>
              <a:buFont typeface="Arial" panose="020B0604020202020204" pitchFamily="34" charset="0"/>
              <a:buChar char="•"/>
            </a:pPr>
            <a:r>
              <a:rPr lang="es-ES" dirty="0"/>
              <a:t>En la adquisición y aprendizaje de nuevos comportamientos (cognitivo-comportamental) </a:t>
            </a:r>
          </a:p>
          <a:p>
            <a:pPr marL="342900" lvl="0" indent="-342900" algn="just">
              <a:lnSpc>
                <a:spcPct val="150000"/>
              </a:lnSpc>
              <a:buFont typeface="Arial" panose="020B0604020202020204" pitchFamily="34" charset="0"/>
              <a:buChar char="•"/>
            </a:pPr>
            <a:r>
              <a:rPr lang="es-ES" dirty="0"/>
              <a:t>En la modificación de las pautas de relaciones interpersonal dentro del abordaje del sistema relacional como un todo (terapia sistémica) </a:t>
            </a:r>
          </a:p>
          <a:p>
            <a:pPr marL="342900" lvl="0" indent="-342900" algn="just">
              <a:lnSpc>
                <a:spcPct val="150000"/>
              </a:lnSpc>
              <a:buFont typeface="Arial" panose="020B0604020202020204" pitchFamily="34" charset="0"/>
              <a:buChar char="•"/>
            </a:pPr>
            <a:r>
              <a:rPr lang="es-ES" dirty="0"/>
              <a:t>En facilitar nuevas experiencias en el aquí y ahora (terapias experienciales y corporales)</a:t>
            </a:r>
          </a:p>
          <a:p>
            <a:endParaRPr lang="es-ES" dirty="0"/>
          </a:p>
        </p:txBody>
      </p:sp>
    </p:spTree>
    <p:extLst>
      <p:ext uri="{BB962C8B-B14F-4D97-AF65-F5344CB8AC3E}">
        <p14:creationId xmlns:p14="http://schemas.microsoft.com/office/powerpoint/2010/main" val="4177951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7467600" cy="1143000"/>
          </a:xfrm>
        </p:spPr>
        <p:txBody>
          <a:bodyPr/>
          <a:lstStyle/>
          <a:p>
            <a:r>
              <a:rPr lang="es-ES" dirty="0" smtClean="0"/>
              <a:t>Consulta psicológica </a:t>
            </a:r>
            <a:endParaRPr lang="es-ES" dirty="0"/>
          </a:p>
        </p:txBody>
      </p:sp>
      <p:sp>
        <p:nvSpPr>
          <p:cNvPr id="3" name="2 Marcador de contenido"/>
          <p:cNvSpPr>
            <a:spLocks noGrp="1"/>
          </p:cNvSpPr>
          <p:nvPr>
            <p:ph sz="quarter" idx="1"/>
          </p:nvPr>
        </p:nvSpPr>
        <p:spPr>
          <a:xfrm>
            <a:off x="323528" y="1700808"/>
            <a:ext cx="8219256" cy="5256584"/>
          </a:xfrm>
        </p:spPr>
        <p:txBody>
          <a:bodyPr>
            <a:normAutofit/>
          </a:bodyPr>
          <a:lstStyle/>
          <a:p>
            <a:r>
              <a:rPr lang="es-ES" dirty="0" smtClean="0"/>
              <a:t>Implica la búsqueda por parte de un consultante/paciente/usuario/otro profesional/institución </a:t>
            </a:r>
            <a:r>
              <a:rPr lang="es-ES" dirty="0" err="1" smtClean="0"/>
              <a:t>etc</a:t>
            </a:r>
            <a:r>
              <a:rPr lang="es-ES" dirty="0" smtClean="0"/>
              <a:t>, de atención psicológica o asesoramiento en referencia a un problema/ situación/ conflicto/ padecimiento.  </a:t>
            </a:r>
          </a:p>
          <a:p>
            <a:pPr marL="0" indent="0">
              <a:buNone/>
            </a:pPr>
            <a:endParaRPr lang="es-ES" dirty="0" smtClean="0"/>
          </a:p>
          <a:p>
            <a:r>
              <a:rPr lang="es-ES" dirty="0" smtClean="0"/>
              <a:t>La intervención se desarrolla dentro de un </a:t>
            </a:r>
            <a:r>
              <a:rPr lang="es-ES" b="1" dirty="0" smtClean="0"/>
              <a:t>encuadre clínico</a:t>
            </a:r>
            <a:r>
              <a:rPr lang="es-ES" dirty="0" smtClean="0"/>
              <a:t>, donde se utiliza un </a:t>
            </a:r>
            <a:r>
              <a:rPr lang="es-ES" b="1" dirty="0" smtClean="0"/>
              <a:t>método clínico. </a:t>
            </a:r>
          </a:p>
        </p:txBody>
      </p:sp>
    </p:spTree>
    <p:extLst>
      <p:ext uri="{BB962C8B-B14F-4D97-AF65-F5344CB8AC3E}">
        <p14:creationId xmlns:p14="http://schemas.microsoft.com/office/powerpoint/2010/main" val="35474183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67544" y="188640"/>
            <a:ext cx="8147248" cy="6473952"/>
          </a:xfrm>
        </p:spPr>
        <p:txBody>
          <a:bodyPr>
            <a:normAutofit fontScale="92500" lnSpcReduction="10000"/>
          </a:bodyPr>
          <a:lstStyle/>
          <a:p>
            <a:pPr marL="0" indent="0" algn="ctr">
              <a:buNone/>
            </a:pPr>
            <a:r>
              <a:rPr lang="es-ES" b="1" dirty="0" smtClean="0"/>
              <a:t>Terapias de apoyo </a:t>
            </a:r>
            <a:endParaRPr lang="es-ES" b="1" dirty="0"/>
          </a:p>
          <a:p>
            <a:pPr algn="just"/>
            <a:r>
              <a:rPr lang="es-ES" dirty="0"/>
              <a:t>a) </a:t>
            </a:r>
            <a:r>
              <a:rPr lang="es-ES" b="1" dirty="0"/>
              <a:t>Problemas:</a:t>
            </a:r>
          </a:p>
          <a:p>
            <a:pPr algn="just"/>
            <a:r>
              <a:rPr lang="es-ES" dirty="0"/>
              <a:t>-adaptación a cambios en la vida, enfermedades o perdidas</a:t>
            </a:r>
          </a:p>
          <a:p>
            <a:pPr algn="just"/>
            <a:r>
              <a:rPr lang="es-ES" dirty="0"/>
              <a:t>-estrés y ansiedad situacional </a:t>
            </a:r>
          </a:p>
          <a:p>
            <a:pPr algn="just"/>
            <a:r>
              <a:rPr lang="es-ES" dirty="0"/>
              <a:t>- depresión subclínica o humor descendido </a:t>
            </a:r>
          </a:p>
          <a:p>
            <a:pPr algn="just"/>
            <a:r>
              <a:rPr lang="es-ES" dirty="0"/>
              <a:t>- problemas maritales y relacionales </a:t>
            </a:r>
          </a:p>
          <a:p>
            <a:pPr algn="just"/>
            <a:r>
              <a:rPr lang="es-ES" dirty="0"/>
              <a:t>- dificultades en la relación interpersonal (afirmación personal, auto confianza, intimidad)</a:t>
            </a:r>
          </a:p>
          <a:p>
            <a:pPr algn="just"/>
            <a:r>
              <a:rPr lang="es-ES" dirty="0"/>
              <a:t>b) </a:t>
            </a:r>
            <a:r>
              <a:rPr lang="es-ES" b="1" dirty="0"/>
              <a:t>Gravedad: </a:t>
            </a:r>
            <a:r>
              <a:rPr lang="es-ES" dirty="0"/>
              <a:t>baja a moderada</a:t>
            </a:r>
          </a:p>
          <a:p>
            <a:pPr algn="just"/>
            <a:r>
              <a:rPr lang="es-ES" dirty="0"/>
              <a:t>c) </a:t>
            </a:r>
            <a:r>
              <a:rPr lang="es-ES" b="1" dirty="0"/>
              <a:t>Cronicidad: </a:t>
            </a:r>
            <a:r>
              <a:rPr lang="es-ES" dirty="0"/>
              <a:t>comienzo reciente (menos de un año, excepto para problemas interpersonales y relacionales que puedan tener más cronicidad)  </a:t>
            </a:r>
          </a:p>
          <a:p>
            <a:pPr algn="just"/>
            <a:r>
              <a:rPr lang="es-ES" dirty="0"/>
              <a:t>e) </a:t>
            </a:r>
            <a:r>
              <a:rPr lang="es-ES" b="1" dirty="0"/>
              <a:t>Factores del paciente</a:t>
            </a:r>
            <a:r>
              <a:rPr lang="es-ES" dirty="0"/>
              <a:t>: preferencia por tratamientos breves</a:t>
            </a:r>
          </a:p>
          <a:p>
            <a:pPr algn="just"/>
            <a:r>
              <a:rPr lang="es-ES" dirty="0"/>
              <a:t>Tratamientos focalizados breves, dirigidos a afrontar crisis, comprender los sentimientos, identificar los problemas, explorar y/o tomar decisiones y disminuir el estrés</a:t>
            </a:r>
            <a:r>
              <a:rPr lang="es-ES" dirty="0" smtClean="0"/>
              <a:t>.</a:t>
            </a:r>
            <a:endParaRPr lang="es-ES" dirty="0"/>
          </a:p>
        </p:txBody>
      </p:sp>
    </p:spTree>
    <p:extLst>
      <p:ext uri="{BB962C8B-B14F-4D97-AF65-F5344CB8AC3E}">
        <p14:creationId xmlns:p14="http://schemas.microsoft.com/office/powerpoint/2010/main" val="31899844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23528" y="233264"/>
            <a:ext cx="8136904" cy="6624736"/>
          </a:xfrm>
        </p:spPr>
        <p:txBody>
          <a:bodyPr>
            <a:normAutofit fontScale="92500" lnSpcReduction="10000"/>
          </a:bodyPr>
          <a:lstStyle/>
          <a:p>
            <a:pPr marL="0" indent="0" algn="ctr">
              <a:buNone/>
            </a:pPr>
            <a:r>
              <a:rPr lang="es-ES" b="1" dirty="0" smtClean="0"/>
              <a:t>Terapias cognitivo comportamentales</a:t>
            </a:r>
          </a:p>
          <a:p>
            <a:pPr algn="just"/>
            <a:r>
              <a:rPr lang="es-ES" b="1" dirty="0" smtClean="0"/>
              <a:t>a</a:t>
            </a:r>
            <a:r>
              <a:rPr lang="es-ES" b="1" dirty="0"/>
              <a:t>) Problemas: </a:t>
            </a:r>
          </a:p>
          <a:p>
            <a:pPr algn="just"/>
            <a:r>
              <a:rPr lang="es-ES" dirty="0"/>
              <a:t>- marcada ansiedad sintomática (ataques de pánico, fobias, trastorno por estrés postraumático, ansiedad generalizada, obsesiones y compulsiones) </a:t>
            </a:r>
          </a:p>
          <a:p>
            <a:pPr algn="just"/>
            <a:r>
              <a:rPr lang="es-ES" dirty="0"/>
              <a:t>- depresión, especialmente cuando está asociada a pensamientos negativos acerca de sí mismo y de otros</a:t>
            </a:r>
          </a:p>
          <a:p>
            <a:pPr algn="just"/>
            <a:r>
              <a:rPr lang="es-ES" dirty="0"/>
              <a:t>-problemas comportamentales (de la alimentación, del sueño, control de impulsos o de la rabia, trastornos de los hábitos) </a:t>
            </a:r>
          </a:p>
          <a:p>
            <a:pPr algn="just"/>
            <a:r>
              <a:rPr lang="es-ES" b="1" dirty="0"/>
              <a:t>b) Gravedad: </a:t>
            </a:r>
            <a:r>
              <a:rPr lang="es-ES" dirty="0"/>
              <a:t>moderada a severa</a:t>
            </a:r>
          </a:p>
          <a:p>
            <a:pPr algn="just"/>
            <a:r>
              <a:rPr lang="es-ES" b="1" dirty="0"/>
              <a:t>c) Cronicidad: </a:t>
            </a:r>
            <a:r>
              <a:rPr lang="es-ES" dirty="0"/>
              <a:t>persistencia de los motivos en el tiempo (meses) </a:t>
            </a:r>
          </a:p>
          <a:p>
            <a:pPr algn="just"/>
            <a:r>
              <a:rPr lang="es-ES" b="1" dirty="0"/>
              <a:t>d) Factores del paciente: </a:t>
            </a:r>
            <a:r>
              <a:rPr lang="es-ES" dirty="0"/>
              <a:t>preferencia por el cambio sintomático u otros objetivos concretos o prácticos más que la autoexploración </a:t>
            </a:r>
          </a:p>
          <a:p>
            <a:pPr algn="just"/>
            <a:r>
              <a:rPr lang="es-ES" dirty="0"/>
              <a:t>Tratamientos estructurados focalizados en el cambio sintomático o en objetivos concretos y prácticos, establecidos en común acuerdo entre terapeuta y paciente. </a:t>
            </a:r>
          </a:p>
          <a:p>
            <a:pPr marL="0" indent="0">
              <a:buNone/>
            </a:pPr>
            <a:endParaRPr lang="es-ES" dirty="0"/>
          </a:p>
        </p:txBody>
      </p:sp>
    </p:spTree>
    <p:extLst>
      <p:ext uri="{BB962C8B-B14F-4D97-AF65-F5344CB8AC3E}">
        <p14:creationId xmlns:p14="http://schemas.microsoft.com/office/powerpoint/2010/main" val="3373395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395536" y="404664"/>
            <a:ext cx="8147248" cy="6285312"/>
          </a:xfrm>
        </p:spPr>
        <p:txBody>
          <a:bodyPr>
            <a:normAutofit fontScale="92500"/>
          </a:bodyPr>
          <a:lstStyle/>
          <a:p>
            <a:pPr marL="0" indent="0" algn="ctr">
              <a:buNone/>
            </a:pPr>
            <a:r>
              <a:rPr lang="es-ES" b="1" dirty="0" smtClean="0"/>
              <a:t>Terapia psicoanalítica </a:t>
            </a:r>
          </a:p>
          <a:p>
            <a:pPr algn="just"/>
            <a:r>
              <a:rPr lang="es-ES" b="1" dirty="0" smtClean="0"/>
              <a:t>a</a:t>
            </a:r>
            <a:r>
              <a:rPr lang="es-ES" b="1" dirty="0"/>
              <a:t>) Problemas:</a:t>
            </a:r>
          </a:p>
          <a:p>
            <a:pPr algn="just"/>
            <a:r>
              <a:rPr lang="es-ES" dirty="0" smtClean="0"/>
              <a:t>problemas </a:t>
            </a:r>
            <a:r>
              <a:rPr lang="es-ES" dirty="0"/>
              <a:t>de personalidad o dificultades interpersonales </a:t>
            </a:r>
            <a:endParaRPr lang="es-ES" dirty="0" smtClean="0"/>
          </a:p>
          <a:p>
            <a:pPr algn="just"/>
            <a:r>
              <a:rPr lang="es-ES" dirty="0" smtClean="0"/>
              <a:t>cualquier </a:t>
            </a:r>
            <a:r>
              <a:rPr lang="es-ES" dirty="0"/>
              <a:t>presentación sintomática donde los problemas puedan ser entendidos en   función del modo en que el paciente vive su vida o su manera de ver el mundo </a:t>
            </a:r>
          </a:p>
          <a:p>
            <a:pPr algn="just"/>
            <a:r>
              <a:rPr lang="es-ES" b="1" dirty="0"/>
              <a:t>b) Gravedad: </a:t>
            </a:r>
            <a:r>
              <a:rPr lang="es-ES" dirty="0"/>
              <a:t>moderada a severa, intenso deseo de autoconocimiento que necesita ser explorado </a:t>
            </a:r>
          </a:p>
          <a:p>
            <a:pPr algn="just"/>
            <a:r>
              <a:rPr lang="es-ES" b="1" dirty="0"/>
              <a:t>c) Cronicidad: </a:t>
            </a:r>
            <a:r>
              <a:rPr lang="es-ES" dirty="0"/>
              <a:t>persistencia de los motivos en el tiempo (meses) </a:t>
            </a:r>
          </a:p>
          <a:p>
            <a:pPr algn="just"/>
            <a:r>
              <a:rPr lang="es-ES" b="1" dirty="0"/>
              <a:t>d) Factores del paciente: </a:t>
            </a:r>
            <a:r>
              <a:rPr lang="es-ES" dirty="0"/>
              <a:t>interés en la auto exploración, adecuada capacidad para tolerar la frustración y el dolor psíquico</a:t>
            </a:r>
          </a:p>
          <a:p>
            <a:pPr algn="just"/>
            <a:r>
              <a:rPr lang="es-ES" dirty="0"/>
              <a:t>Tratamientos dirigidos a la comprensión de sí mismo, que promueven el cambio interior, usualmente de larga duración </a:t>
            </a:r>
          </a:p>
          <a:p>
            <a:pPr marL="0" indent="0">
              <a:buNone/>
            </a:pPr>
            <a:endParaRPr lang="es-ES" dirty="0"/>
          </a:p>
        </p:txBody>
      </p:sp>
    </p:spTree>
    <p:extLst>
      <p:ext uri="{BB962C8B-B14F-4D97-AF65-F5344CB8AC3E}">
        <p14:creationId xmlns:p14="http://schemas.microsoft.com/office/powerpoint/2010/main" val="670443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43408"/>
            <a:ext cx="7467600" cy="1143000"/>
          </a:xfrm>
        </p:spPr>
        <p:txBody>
          <a:bodyPr/>
          <a:lstStyle/>
          <a:p>
            <a:r>
              <a:rPr lang="es-ES" dirty="0" err="1" smtClean="0"/>
              <a:t>Def</a:t>
            </a:r>
            <a:r>
              <a:rPr lang="es-ES" dirty="0" smtClean="0"/>
              <a:t>. Consulta psicológica </a:t>
            </a:r>
            <a:endParaRPr lang="es-ES" dirty="0"/>
          </a:p>
        </p:txBody>
      </p:sp>
      <p:sp>
        <p:nvSpPr>
          <p:cNvPr id="3" name="2 Marcador de contenido"/>
          <p:cNvSpPr>
            <a:spLocks noGrp="1"/>
          </p:cNvSpPr>
          <p:nvPr>
            <p:ph sz="quarter" idx="1"/>
          </p:nvPr>
        </p:nvSpPr>
        <p:spPr>
          <a:xfrm>
            <a:off x="467544" y="1331387"/>
            <a:ext cx="8219256" cy="5493224"/>
          </a:xfrm>
        </p:spPr>
        <p:txBody>
          <a:bodyPr>
            <a:normAutofit fontScale="92500" lnSpcReduction="10000"/>
          </a:bodyPr>
          <a:lstStyle/>
          <a:p>
            <a:r>
              <a:rPr lang="es-ES" dirty="0"/>
              <a:t>“ La </a:t>
            </a:r>
            <a:r>
              <a:rPr lang="es-ES" b="1" dirty="0"/>
              <a:t>consulta</a:t>
            </a:r>
            <a:r>
              <a:rPr lang="es-ES" dirty="0"/>
              <a:t> consiste en la solicitud de asistencia técnica o profesional, la que puede ser prestada o satisfecha de múltiples formas, una de las cuales puede ser la entrevista. Consulta no es sinónimo de entrevista, porque ésta es solo uno de los procedimientos con los que el técnico o profesional psicólogo o medico pude atender en la consulta” (Bleger en De Souza &amp; Vázquez 1990, p.36)</a:t>
            </a:r>
          </a:p>
          <a:p>
            <a:r>
              <a:rPr lang="es-ES" dirty="0" smtClean="0"/>
              <a:t>Es la consulta que se realiza al profesional de la psicología, en el contexto de la clínica psicológica, la cual busca responder a la solicitud de ayuda ante un sufrimiento psíquico (De Souza, 2010)</a:t>
            </a:r>
          </a:p>
          <a:p>
            <a:r>
              <a:rPr lang="es-ES" dirty="0" smtClean="0"/>
              <a:t>La noción de consulta implica el pedido de ayuda o asesoramiento a alguien habilitado para tal fin </a:t>
            </a:r>
          </a:p>
          <a:p>
            <a:r>
              <a:rPr lang="es-ES" dirty="0" smtClean="0"/>
              <a:t> Corresponde al psicólogo clínico en el </a:t>
            </a:r>
            <a:r>
              <a:rPr lang="es-ES" b="1" dirty="0" smtClean="0"/>
              <a:t>contexto </a:t>
            </a:r>
            <a:r>
              <a:rPr lang="es-ES" dirty="0" smtClean="0"/>
              <a:t>de la consulta psicológica una respuesta acorde a esa solicitud (Menéndez et al. 2005)</a:t>
            </a:r>
          </a:p>
          <a:p>
            <a:endParaRPr lang="es-ES" dirty="0"/>
          </a:p>
        </p:txBody>
      </p:sp>
    </p:spTree>
    <p:extLst>
      <p:ext uri="{BB962C8B-B14F-4D97-AF65-F5344CB8AC3E}">
        <p14:creationId xmlns:p14="http://schemas.microsoft.com/office/powerpoint/2010/main" val="207547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5121"/>
            <a:ext cx="7467600" cy="1143000"/>
          </a:xfrm>
        </p:spPr>
        <p:txBody>
          <a:bodyPr/>
          <a:lstStyle/>
          <a:p>
            <a:r>
              <a:rPr lang="es-ES" dirty="0" smtClean="0"/>
              <a:t>Encuadre clínico</a:t>
            </a:r>
            <a:endParaRPr lang="es-ES" dirty="0"/>
          </a:p>
        </p:txBody>
      </p:sp>
      <p:sp>
        <p:nvSpPr>
          <p:cNvPr id="3" name="2 Marcador de contenido"/>
          <p:cNvSpPr>
            <a:spLocks noGrp="1"/>
          </p:cNvSpPr>
          <p:nvPr>
            <p:ph sz="quarter" idx="1"/>
          </p:nvPr>
        </p:nvSpPr>
        <p:spPr>
          <a:xfrm>
            <a:off x="457200" y="1340768"/>
            <a:ext cx="8291264" cy="5133184"/>
          </a:xfrm>
        </p:spPr>
        <p:txBody>
          <a:bodyPr>
            <a:normAutofit lnSpcReduction="10000"/>
          </a:bodyPr>
          <a:lstStyle/>
          <a:p>
            <a:r>
              <a:rPr lang="es-ES" dirty="0" smtClean="0"/>
              <a:t>Bleger (1971): es el conjunto de variables que se transforman en constantes porque son controladas por el psicólogo, para que aquello que se de en el campo clínico este estructurado por el otro.</a:t>
            </a:r>
          </a:p>
          <a:p>
            <a:pPr marL="0" indent="0">
              <a:buNone/>
            </a:pPr>
            <a:endParaRPr lang="es-ES" dirty="0" smtClean="0"/>
          </a:p>
          <a:p>
            <a:r>
              <a:rPr lang="es-ES" b="1" dirty="0" smtClean="0"/>
              <a:t>Variables constantes </a:t>
            </a:r>
            <a:r>
              <a:rPr lang="es-ES" b="1" dirty="0" err="1" smtClean="0"/>
              <a:t>tempro</a:t>
            </a:r>
            <a:r>
              <a:rPr lang="es-ES" b="1" dirty="0" smtClean="0"/>
              <a:t>-espaciales</a:t>
            </a:r>
            <a:r>
              <a:rPr lang="es-ES" dirty="0" smtClean="0"/>
              <a:t>: lugar, día, horarios, marco institucional.</a:t>
            </a:r>
          </a:p>
          <a:p>
            <a:pPr marL="0" indent="0">
              <a:buNone/>
            </a:pPr>
            <a:endParaRPr lang="es-ES" dirty="0" smtClean="0"/>
          </a:p>
          <a:p>
            <a:r>
              <a:rPr lang="es-ES" b="1" dirty="0" smtClean="0"/>
              <a:t>Variables constantes del rol</a:t>
            </a:r>
            <a:r>
              <a:rPr lang="es-ES" dirty="0" smtClean="0"/>
              <a:t>: método clínico.</a:t>
            </a:r>
          </a:p>
          <a:p>
            <a:endParaRPr lang="es-ES" dirty="0" smtClean="0"/>
          </a:p>
          <a:p>
            <a:r>
              <a:rPr lang="es-ES" b="1" dirty="0" smtClean="0"/>
              <a:t>Variables del proceso: </a:t>
            </a:r>
            <a:r>
              <a:rPr lang="es-ES" dirty="0" smtClean="0"/>
              <a:t>transferencia-contratransferencia, alianza terapéutica (alianza de trabajo).  </a:t>
            </a:r>
            <a:endParaRPr lang="es-ES" dirty="0"/>
          </a:p>
        </p:txBody>
      </p:sp>
    </p:spTree>
    <p:extLst>
      <p:ext uri="{BB962C8B-B14F-4D97-AF65-F5344CB8AC3E}">
        <p14:creationId xmlns:p14="http://schemas.microsoft.com/office/powerpoint/2010/main" val="2456988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3033"/>
            <a:ext cx="7467600" cy="1143000"/>
          </a:xfrm>
        </p:spPr>
        <p:txBody>
          <a:bodyPr/>
          <a:lstStyle/>
          <a:p>
            <a:r>
              <a:rPr lang="es-ES" dirty="0" smtClean="0"/>
              <a:t>Encuadre interno</a:t>
            </a:r>
            <a:endParaRPr lang="es-ES" dirty="0"/>
          </a:p>
        </p:txBody>
      </p:sp>
      <p:sp>
        <p:nvSpPr>
          <p:cNvPr id="3" name="2 Marcador de contenido"/>
          <p:cNvSpPr>
            <a:spLocks noGrp="1"/>
          </p:cNvSpPr>
          <p:nvPr>
            <p:ph sz="quarter" idx="1"/>
          </p:nvPr>
        </p:nvSpPr>
        <p:spPr>
          <a:xfrm>
            <a:off x="457200" y="1484784"/>
            <a:ext cx="8003232" cy="4989168"/>
          </a:xfrm>
        </p:spPr>
        <p:txBody>
          <a:bodyPr>
            <a:normAutofit lnSpcReduction="10000"/>
          </a:bodyPr>
          <a:lstStyle/>
          <a:p>
            <a:r>
              <a:rPr lang="es-ES" dirty="0" smtClean="0"/>
              <a:t>Implica la incorporación de la apropiación del estilo profesional. </a:t>
            </a:r>
          </a:p>
          <a:p>
            <a:pPr marL="0" indent="0">
              <a:buNone/>
            </a:pPr>
            <a:endParaRPr lang="es-ES" dirty="0" smtClean="0"/>
          </a:p>
          <a:p>
            <a:r>
              <a:rPr lang="es-ES" dirty="0" smtClean="0"/>
              <a:t>El estilo profesional es una construcción que se adquiere progresivamente a partir de la internalización de las referencias teóricas (</a:t>
            </a:r>
            <a:r>
              <a:rPr lang="es-ES" u="sng" dirty="0" smtClean="0"/>
              <a:t>marco teórico referencial</a:t>
            </a:r>
            <a:r>
              <a:rPr lang="es-ES" dirty="0" smtClean="0"/>
              <a:t>), capacitación en las diferentes </a:t>
            </a:r>
            <a:r>
              <a:rPr lang="es-ES" u="sng" dirty="0" smtClean="0"/>
              <a:t>experiencias laborales </a:t>
            </a:r>
            <a:r>
              <a:rPr lang="es-ES" dirty="0" smtClean="0"/>
              <a:t>en lo disciplinar, los </a:t>
            </a:r>
            <a:r>
              <a:rPr lang="es-ES" u="sng" dirty="0" smtClean="0"/>
              <a:t>conflictos internos </a:t>
            </a:r>
            <a:r>
              <a:rPr lang="es-ES" dirty="0" smtClean="0"/>
              <a:t>propios </a:t>
            </a:r>
            <a:r>
              <a:rPr lang="es-ES" u="sng" dirty="0" smtClean="0"/>
              <a:t>trabajados</a:t>
            </a:r>
            <a:r>
              <a:rPr lang="es-ES" dirty="0" smtClean="0"/>
              <a:t>, y el registro empírico del estilo de las </a:t>
            </a:r>
            <a:r>
              <a:rPr lang="es-ES" u="sng" dirty="0" smtClean="0"/>
              <a:t>supervisiones</a:t>
            </a:r>
            <a:r>
              <a:rPr lang="es-ES" dirty="0" smtClean="0"/>
              <a:t>.</a:t>
            </a:r>
          </a:p>
          <a:p>
            <a:endParaRPr lang="es-ES" dirty="0" smtClean="0"/>
          </a:p>
          <a:p>
            <a:r>
              <a:rPr lang="es-ES" dirty="0" smtClean="0"/>
              <a:t>El encuadre interno trasciende al encuadre institucional. (</a:t>
            </a:r>
            <a:r>
              <a:rPr lang="es-ES" dirty="0" err="1" smtClean="0"/>
              <a:t>Alizade</a:t>
            </a:r>
            <a:r>
              <a:rPr lang="es-ES" dirty="0" smtClean="0"/>
              <a:t> 2002</a:t>
            </a:r>
            <a:r>
              <a:rPr lang="es-ES" dirty="0"/>
              <a:t>;</a:t>
            </a:r>
            <a:r>
              <a:rPr lang="es-ES" dirty="0" smtClean="0"/>
              <a:t> Tabacof,2020)</a:t>
            </a:r>
          </a:p>
          <a:p>
            <a:endParaRPr lang="es-ES" dirty="0"/>
          </a:p>
        </p:txBody>
      </p:sp>
    </p:spTree>
    <p:extLst>
      <p:ext uri="{BB962C8B-B14F-4D97-AF65-F5344CB8AC3E}">
        <p14:creationId xmlns:p14="http://schemas.microsoft.com/office/powerpoint/2010/main" val="2785595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15416"/>
            <a:ext cx="7467600" cy="1143000"/>
          </a:xfrm>
        </p:spPr>
        <p:txBody>
          <a:bodyPr/>
          <a:lstStyle/>
          <a:p>
            <a:r>
              <a:rPr lang="es-ES" dirty="0" smtClean="0"/>
              <a:t>Intervención psicológica I </a:t>
            </a:r>
            <a:endParaRPr lang="es-ES" dirty="0"/>
          </a:p>
        </p:txBody>
      </p:sp>
      <p:sp>
        <p:nvSpPr>
          <p:cNvPr id="3" name="2 Marcador de contenido"/>
          <p:cNvSpPr>
            <a:spLocks noGrp="1"/>
          </p:cNvSpPr>
          <p:nvPr>
            <p:ph sz="quarter" idx="1"/>
          </p:nvPr>
        </p:nvSpPr>
        <p:spPr>
          <a:xfrm>
            <a:off x="323528" y="1124744"/>
            <a:ext cx="8280920" cy="5233792"/>
          </a:xfrm>
        </p:spPr>
        <p:txBody>
          <a:bodyPr>
            <a:normAutofit fontScale="77500" lnSpcReduction="20000"/>
          </a:bodyPr>
          <a:lstStyle/>
          <a:p>
            <a:pPr>
              <a:lnSpc>
                <a:spcPct val="150000"/>
              </a:lnSpc>
            </a:pPr>
            <a:r>
              <a:rPr lang="es-ES" dirty="0"/>
              <a:t>Son ¨el abordaje técnico realizado en la clínica psicológica que busca responder a la solicitud del consultante/s  ante el sufrimiento psíquico (Programa de Modalidades y Efectos de las Intervenciones Clínicas en Servicios de Salud, 2018). Es la relación profesional y humana de uno o varios consultantes con uno o varios psicólogos que utiliza procedimientos psicológicos y conocimientos sobre el psiquismo para responder a un pedido que habilita a la producción de sentidos, con fines diagnósticos y/o terapéuticos.  </a:t>
            </a:r>
          </a:p>
          <a:p>
            <a:endParaRPr lang="es-ES" dirty="0" smtClean="0"/>
          </a:p>
          <a:p>
            <a:r>
              <a:rPr lang="es-ES" dirty="0" smtClean="0"/>
              <a:t>Toda intervención clínica tiene lugar en el marco de una consulta psicológica que implica el encuentro entre el profesional con el otro/s. Este/os se encuentra/n en la posición de un pedido de ayuda explicito o no. Este encuentro se ve facilitado por un encuadre que permite que tenga lugar un determinado vínculo, dando lugar a un espacio de producción de sentidos (</a:t>
            </a:r>
            <a:r>
              <a:rPr lang="es-ES" dirty="0" err="1" smtClean="0"/>
              <a:t>Contino</a:t>
            </a:r>
            <a:r>
              <a:rPr lang="es-ES" dirty="0" smtClean="0"/>
              <a:t>, 2012)</a:t>
            </a:r>
            <a:endParaRPr lang="es-ES" dirty="0"/>
          </a:p>
        </p:txBody>
      </p:sp>
    </p:spTree>
    <p:extLst>
      <p:ext uri="{BB962C8B-B14F-4D97-AF65-F5344CB8AC3E}">
        <p14:creationId xmlns:p14="http://schemas.microsoft.com/office/powerpoint/2010/main" val="1613682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7467600" cy="1143000"/>
          </a:xfrm>
        </p:spPr>
        <p:txBody>
          <a:bodyPr/>
          <a:lstStyle/>
          <a:p>
            <a:r>
              <a:rPr lang="es-ES" dirty="0" smtClean="0"/>
              <a:t>Intervención psicológica ii  </a:t>
            </a:r>
            <a:endParaRPr lang="es-ES" dirty="0"/>
          </a:p>
        </p:txBody>
      </p:sp>
      <p:sp>
        <p:nvSpPr>
          <p:cNvPr id="3" name="2 Marcador de contenido"/>
          <p:cNvSpPr>
            <a:spLocks noGrp="1"/>
          </p:cNvSpPr>
          <p:nvPr>
            <p:ph sz="quarter" idx="1"/>
          </p:nvPr>
        </p:nvSpPr>
        <p:spPr/>
        <p:txBody>
          <a:bodyPr>
            <a:normAutofit lnSpcReduction="10000"/>
          </a:bodyPr>
          <a:lstStyle/>
          <a:p>
            <a:r>
              <a:rPr lang="es-ES" dirty="0" smtClean="0"/>
              <a:t>Intervenir proviene de venir-entre</a:t>
            </a:r>
          </a:p>
          <a:p>
            <a:r>
              <a:rPr lang="es-ES" dirty="0" smtClean="0"/>
              <a:t>Involucra al menos dos sujetos, los que inauguran una novedosa forma de encuentro para subjetivarse</a:t>
            </a:r>
          </a:p>
          <a:p>
            <a:r>
              <a:rPr lang="es-ES" dirty="0" smtClean="0"/>
              <a:t>Produce y habilita un espacio para pensar desde una óptica diferente lo que se des-cubre con otro</a:t>
            </a:r>
          </a:p>
          <a:p>
            <a:r>
              <a:rPr lang="es-ES" dirty="0" smtClean="0"/>
              <a:t>Es terapéutico el encuentro y lo que allí se produce. Tiene la posibilidad de dar sentido a lo que le sucede al sujeto, proporciona alivio psíquico</a:t>
            </a:r>
          </a:p>
          <a:p>
            <a:r>
              <a:rPr lang="es-ES" dirty="0" smtClean="0"/>
              <a:t>Implica operar, hacer-con en la búsqueda de diferentes sentidos al sufrimiento.</a:t>
            </a:r>
          </a:p>
          <a:p>
            <a:pPr marL="0" indent="0" algn="r">
              <a:buNone/>
            </a:pPr>
            <a:r>
              <a:rPr lang="es-ES" dirty="0" smtClean="0"/>
              <a:t>Muniz,2005</a:t>
            </a:r>
          </a:p>
        </p:txBody>
      </p:sp>
    </p:spTree>
    <p:extLst>
      <p:ext uri="{BB962C8B-B14F-4D97-AF65-F5344CB8AC3E}">
        <p14:creationId xmlns:p14="http://schemas.microsoft.com/office/powerpoint/2010/main" val="3137618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0"/>
            <a:ext cx="7467600" cy="1143000"/>
          </a:xfrm>
        </p:spPr>
        <p:txBody>
          <a:bodyPr/>
          <a:lstStyle/>
          <a:p>
            <a:r>
              <a:rPr lang="es-ES" dirty="0" smtClean="0"/>
              <a:t>Intervención psicológica III</a:t>
            </a:r>
            <a:endParaRPr lang="es-ES" dirty="0"/>
          </a:p>
        </p:txBody>
      </p:sp>
      <p:sp>
        <p:nvSpPr>
          <p:cNvPr id="3" name="2 Marcador de contenido"/>
          <p:cNvSpPr>
            <a:spLocks noGrp="1"/>
          </p:cNvSpPr>
          <p:nvPr>
            <p:ph sz="quarter" idx="1"/>
          </p:nvPr>
        </p:nvSpPr>
        <p:spPr>
          <a:xfrm>
            <a:off x="457200" y="1484784"/>
            <a:ext cx="7931224" cy="4989168"/>
          </a:xfrm>
        </p:spPr>
        <p:txBody>
          <a:bodyPr>
            <a:normAutofit lnSpcReduction="10000"/>
          </a:bodyPr>
          <a:lstStyle/>
          <a:p>
            <a:r>
              <a:rPr lang="es-ES" dirty="0" smtClean="0"/>
              <a:t>Es una modalidad de la práctica psicológica que favorece cambios en el/los consultante/s a partir del uso de una estrategia clínica, que se va construyendo en un tiempo acotado que no esta predeterminado.</a:t>
            </a:r>
          </a:p>
          <a:p>
            <a:r>
              <a:rPr lang="es-ES" dirty="0" smtClean="0"/>
              <a:t>Se va diseñando en función de poder abrir discursos que ayuden a conocer el funcionamiento del sujeto.</a:t>
            </a:r>
          </a:p>
          <a:p>
            <a:r>
              <a:rPr lang="es-ES" dirty="0" smtClean="0"/>
              <a:t>Las herramientas que utiliza el psicólogo clínico son de su idoneidad y consistirán en entrevistas (con ciertos objetivos) y/o aplicación de técnicas (</a:t>
            </a:r>
            <a:r>
              <a:rPr lang="es-ES" dirty="0" err="1" smtClean="0"/>
              <a:t>tests</a:t>
            </a:r>
            <a:r>
              <a:rPr lang="es-ES" dirty="0" smtClean="0"/>
              <a:t>)</a:t>
            </a:r>
          </a:p>
          <a:p>
            <a:r>
              <a:rPr lang="es-ES" dirty="0" smtClean="0"/>
              <a:t>De esta forma se facilita no sólo el conocimiento del/los sujeto/s consultante/s sino que permitirá que el/los sujeto/s comience/n a tomar contacto, conocimiento con su mundo interno y sufrimiento (</a:t>
            </a:r>
            <a:r>
              <a:rPr lang="es-ES" dirty="0" err="1" smtClean="0"/>
              <a:t>Muniz</a:t>
            </a:r>
            <a:r>
              <a:rPr lang="es-ES" dirty="0" smtClean="0"/>
              <a:t> 2005)</a:t>
            </a:r>
          </a:p>
        </p:txBody>
      </p:sp>
    </p:spTree>
    <p:extLst>
      <p:ext uri="{BB962C8B-B14F-4D97-AF65-F5344CB8AC3E}">
        <p14:creationId xmlns:p14="http://schemas.microsoft.com/office/powerpoint/2010/main" val="14719197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1572</TotalTime>
  <Words>3069</Words>
  <Application>Microsoft Office PowerPoint</Application>
  <PresentationFormat>Presentación en pantalla (4:3)</PresentationFormat>
  <Paragraphs>186</Paragraphs>
  <Slides>32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32</vt:i4>
      </vt:variant>
    </vt:vector>
  </HeadingPairs>
  <TitlesOfParts>
    <vt:vector size="38" baseType="lpstr">
      <vt:lpstr>Arial</vt:lpstr>
      <vt:lpstr>Bell MT</vt:lpstr>
      <vt:lpstr>Century Schoolbook</vt:lpstr>
      <vt:lpstr>Wingdings</vt:lpstr>
      <vt:lpstr>Wingdings 2</vt:lpstr>
      <vt:lpstr>Mirador</vt:lpstr>
      <vt:lpstr>Modalidades de intervención clínicas</vt:lpstr>
      <vt:lpstr>Consulta psicológica </vt:lpstr>
      <vt:lpstr>Consulta psicológica </vt:lpstr>
      <vt:lpstr>Def. Consulta psicológica </vt:lpstr>
      <vt:lpstr>Encuadre clínico</vt:lpstr>
      <vt:lpstr>Encuadre interno</vt:lpstr>
      <vt:lpstr>Intervención psicológica I </vt:lpstr>
      <vt:lpstr>Intervención psicológica ii  </vt:lpstr>
      <vt:lpstr>Intervención psicológica III</vt:lpstr>
      <vt:lpstr>Síntesis: Intervención psicológica</vt:lpstr>
      <vt:lpstr>Modalidades de intervención psicológica </vt:lpstr>
      <vt:lpstr>Comité o Equipo de Recepción/Entrevista de Recepción </vt:lpstr>
      <vt:lpstr>Entrevista de Recepción</vt:lpstr>
      <vt:lpstr>Entrevista de recepción  </vt:lpstr>
      <vt:lpstr>Aspectos técnicos de la entrevista de Recepción </vt:lpstr>
      <vt:lpstr>Presentación de PowerPoint</vt:lpstr>
      <vt:lpstr>Diagnóstico psicológico </vt:lpstr>
      <vt:lpstr>Niveles diagnósticos </vt:lpstr>
      <vt:lpstr>Clínica situacional </vt:lpstr>
      <vt:lpstr>Diagnostico de situación </vt:lpstr>
      <vt:lpstr>Diagnostico dinámico </vt:lpstr>
      <vt:lpstr>Diagnostico estructural </vt:lpstr>
      <vt:lpstr>Intervenciones diagnósticas </vt:lpstr>
      <vt:lpstr>Presentación de PowerPoint</vt:lpstr>
      <vt:lpstr>Intervenciones Terapéuticas </vt:lpstr>
      <vt:lpstr>Intervenciones terapéuticas</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Modalidades de intervención clínicas</dc:title>
  <dc:creator>Admin</dc:creator>
  <cp:lastModifiedBy>Veronica</cp:lastModifiedBy>
  <cp:revision>35</cp:revision>
  <cp:lastPrinted>2021-03-15T00:39:20Z</cp:lastPrinted>
  <dcterms:created xsi:type="dcterms:W3CDTF">2021-03-14T13:42:22Z</dcterms:created>
  <dcterms:modified xsi:type="dcterms:W3CDTF">2023-04-17T23:08:26Z</dcterms:modified>
</cp:coreProperties>
</file>