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3" roundtripDataSignature="AMtx7mjbDaGWl2xNw1EP0AelvKFuGYSM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977c94a1c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7" name="Google Shape;107;g3977c94a1c8_0_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977c94a1c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3" name="Google Shape;113;g3977c94a1c8_0_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977c94a1c8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9" name="Google Shape;119;g3977c94a1c8_0_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4" name="Google Shape;24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5" name="Google Shape;2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6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7.jp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image" Target="../media/image2.jpg"/><Relationship Id="rId5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GUILLE\Documents\GUILLE\FLIA\amali\TED\caratula.jpg"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23825" y="4142"/>
            <a:ext cx="9267825" cy="69532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>
            <p:ph type="ctrTitle"/>
          </p:nvPr>
        </p:nvSpPr>
        <p:spPr>
          <a:xfrm>
            <a:off x="1371600" y="2924944"/>
            <a:ext cx="7772400" cy="17281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Calibri"/>
              <a:buNone/>
            </a:pPr>
            <a:r>
              <a:rPr b="1" lang="es-ES" sz="4000">
                <a:solidFill>
                  <a:srgbClr val="C00000"/>
                </a:solidFill>
              </a:rPr>
              <a:t>CURSO: Introducción a los</a:t>
            </a:r>
            <a:br>
              <a:rPr b="1" lang="es-ES" sz="4000">
                <a:solidFill>
                  <a:srgbClr val="C00000"/>
                </a:solidFill>
              </a:rPr>
            </a:br>
            <a:r>
              <a:rPr b="1" lang="es-ES" sz="4000">
                <a:solidFill>
                  <a:srgbClr val="C00000"/>
                </a:solidFill>
              </a:rPr>
              <a:t>problemas del desarrollo</a:t>
            </a:r>
            <a:br>
              <a:rPr b="1" lang="es-ES" sz="4000">
                <a:solidFill>
                  <a:srgbClr val="C00000"/>
                </a:solidFill>
              </a:rPr>
            </a:br>
            <a:r>
              <a:rPr b="1" lang="es-ES" sz="3100">
                <a:solidFill>
                  <a:srgbClr val="C00000"/>
                </a:solidFill>
              </a:rPr>
              <a:t>1er semestre 2026 – 4to práctico </a:t>
            </a:r>
            <a:endParaRPr b="1" sz="3100">
              <a:solidFill>
                <a:srgbClr val="C00000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043608" y="4653136"/>
            <a:ext cx="6984776" cy="936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None/>
            </a:pPr>
            <a:r>
              <a:rPr b="1" lang="es-ES" sz="2400">
                <a:solidFill>
                  <a:srgbClr val="3F3F3F"/>
                </a:solidFill>
              </a:rPr>
              <a:t>Docentes: Amalia Stuhldreher - Mauricio De Souza –Carolina Bazzi – Luciana Ferreira – Matías Amaral</a:t>
            </a:r>
            <a:endParaRPr sz="2400">
              <a:solidFill>
                <a:srgbClr val="3F3F3F"/>
              </a:solidFill>
            </a:endParaRPr>
          </a:p>
        </p:txBody>
      </p:sp>
      <p:pic>
        <p:nvPicPr>
          <p:cNvPr descr="C:\Amalia\CUT_Desarrollo PDU en desarrollo\logos juntos IDIIS y TED.jpg" id="91" name="Google Shape;9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0032" y="5645806"/>
            <a:ext cx="4032904" cy="1056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22112" y="1854742"/>
            <a:ext cx="1728192" cy="8146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b="1" lang="es-ES" sz="3600">
                <a:solidFill>
                  <a:srgbClr val="C00000"/>
                </a:solidFill>
              </a:rPr>
              <a:t>Actividad 1: Comprensión conceptual 15´</a:t>
            </a:r>
            <a:endParaRPr sz="3600"/>
          </a:p>
        </p:txBody>
      </p:sp>
      <p:sp>
        <p:nvSpPr>
          <p:cNvPr id="98" name="Google Shape;98;p2"/>
          <p:cNvSpPr txBox="1"/>
          <p:nvPr>
            <p:ph idx="1" type="body"/>
          </p:nvPr>
        </p:nvSpPr>
        <p:spPr>
          <a:xfrm>
            <a:off x="457200" y="1600200"/>
            <a:ext cx="8229600" cy="5069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s-ES"/>
              <a:t>Consigna:</a:t>
            </a:r>
            <a:r>
              <a:rPr lang="es-ES"/>
              <a:t> Respondé con tus palabras.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s-ES"/>
              <a:t>¿Qué es un indicador y cuál es su función principal en los estudios del desarrollo?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s-ES"/>
              <a:t>¿Qué significa "operacionalizar un concepto" y por qué es necesario?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s-ES"/>
              <a:t>¿A qué hace referencia el manual de desarrollo con "triangulación metodológica"?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s-ES"/>
              <a:t>El Índice de Desarrollo Humano (IDH): ¿Qué mide y qué críticas recibe?</a:t>
            </a:r>
            <a:endParaRPr/>
          </a:p>
          <a:p>
            <a:pPr indent="-1651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E36C09"/>
              </a:buClr>
              <a:buSzPts val="2800"/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>
            <p:ph type="title"/>
          </p:nvPr>
        </p:nvSpPr>
        <p:spPr>
          <a:xfrm>
            <a:off x="122028" y="372273"/>
            <a:ext cx="8800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b="1" lang="es-ES" sz="3600">
                <a:solidFill>
                  <a:srgbClr val="C00000"/>
                </a:solidFill>
              </a:rPr>
              <a:t>Misión Estratégica: El Futuro del Noreste 25´</a:t>
            </a:r>
            <a:endParaRPr sz="3600">
              <a:solidFill>
                <a:srgbClr val="C00000"/>
              </a:solidFill>
            </a:endParaRPr>
          </a:p>
        </p:txBody>
      </p:sp>
      <p:sp>
        <p:nvSpPr>
          <p:cNvPr id="104" name="Google Shape;104;p4"/>
          <p:cNvSpPr txBox="1"/>
          <p:nvPr>
            <p:ph idx="1" type="body"/>
          </p:nvPr>
        </p:nvSpPr>
        <p:spPr>
          <a:xfrm>
            <a:off x="188625" y="1417650"/>
            <a:ext cx="8667600" cy="52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La Universidad de la República (Cenur Noreste) los ha contratado para realizar un diagnóstico educativo urgente.</a:t>
            </a:r>
            <a:endParaRPr b="1"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5125" lvl="0" marL="4572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rgbClr val="303030"/>
              </a:buClr>
              <a:buSzPts val="2150"/>
              <a:buChar char="●"/>
            </a:pP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El Objetivo:</a:t>
            </a: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Decidir dónde invertir fondos en becas y nuevos centros.</a:t>
            </a:r>
            <a:b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51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2150"/>
              <a:buChar char="●"/>
            </a:pP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Dinámica:</a:t>
            </a: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Nos dividiremos en dos agencias con visiones opuestas. ¡El futuro de la región depende de su capacidad de análisis!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</a:pPr>
            <a:r>
              <a:t/>
            </a:r>
            <a:endParaRPr b="1" sz="2236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977c94a1c8_0_7"/>
          <p:cNvSpPr txBox="1"/>
          <p:nvPr>
            <p:ph type="title"/>
          </p:nvPr>
        </p:nvSpPr>
        <p:spPr>
          <a:xfrm>
            <a:off x="122028" y="372273"/>
            <a:ext cx="8800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b="1" lang="es-ES" sz="3600">
                <a:solidFill>
                  <a:srgbClr val="C00000"/>
                </a:solidFill>
              </a:rPr>
              <a:t>Trabajo en Agencias (15 min)</a:t>
            </a:r>
            <a:endParaRPr b="1" sz="3600">
              <a:solidFill>
                <a:srgbClr val="C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t/>
            </a:r>
            <a:endParaRPr b="1" sz="3600">
              <a:solidFill>
                <a:srgbClr val="C00000"/>
              </a:solidFill>
            </a:endParaRPr>
          </a:p>
        </p:txBody>
      </p:sp>
      <p:sp>
        <p:nvSpPr>
          <p:cNvPr id="110" name="Google Shape;110;g3977c94a1c8_0_7"/>
          <p:cNvSpPr txBox="1"/>
          <p:nvPr>
            <p:ph idx="1" type="body"/>
          </p:nvPr>
        </p:nvSpPr>
        <p:spPr>
          <a:xfrm>
            <a:off x="188625" y="1417650"/>
            <a:ext cx="8667600" cy="52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51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2150"/>
              <a:buChar char="●"/>
            </a:pP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Si eres de la "Agencia Métrica" (Cuantitativos):</a:t>
            </a: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51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2150"/>
              <a:buAutoNum type="arabicPeriod"/>
            </a:pP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Tomen el concepto de "Éxito Educativo" y elijan dos indicadores medibles (ej. tasa de egreso o promedio de notas).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51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2150"/>
              <a:buAutoNum type="arabicPeriod"/>
            </a:pP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Expliquen por qué sus indicadores ven cosas que un promedio nacional ignora.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5125" lvl="0" marL="4572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rgbClr val="303030"/>
              </a:buClr>
              <a:buSzPts val="2150"/>
              <a:buChar char="●"/>
            </a:pP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Si eres de la "Agencia Voces" (Cualitativos):</a:t>
            </a: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️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51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2150"/>
              <a:buAutoNum type="arabicPeriod"/>
            </a:pP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Diseñen una estrategia de entrevistas o grupos de discusión.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51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2150"/>
              <a:buAutoNum type="arabicPeriod"/>
            </a:pP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Decidan a quién más entrevistar aparte de los padres (ej. docentes, referentes locales) y digan por qué sus voces son importantes.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t/>
            </a:r>
            <a:endParaRPr b="1" sz="2236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977c94a1c8_0_20"/>
          <p:cNvSpPr txBox="1"/>
          <p:nvPr>
            <p:ph type="title"/>
          </p:nvPr>
        </p:nvSpPr>
        <p:spPr>
          <a:xfrm>
            <a:off x="122028" y="372273"/>
            <a:ext cx="8800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b="1" lang="es-ES" sz="3600">
                <a:solidFill>
                  <a:srgbClr val="C00000"/>
                </a:solidFill>
              </a:rPr>
              <a:t>El Choque de Realidades 10´</a:t>
            </a:r>
            <a:endParaRPr b="1" sz="3600">
              <a:solidFill>
                <a:srgbClr val="C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t/>
            </a:r>
            <a:endParaRPr b="1" sz="3600">
              <a:solidFill>
                <a:srgbClr val="C00000"/>
              </a:solidFill>
            </a:endParaRPr>
          </a:p>
        </p:txBody>
      </p:sp>
      <p:sp>
        <p:nvSpPr>
          <p:cNvPr id="116" name="Google Shape;116;g3977c94a1c8_0_20"/>
          <p:cNvSpPr txBox="1"/>
          <p:nvPr>
            <p:ph idx="1" type="body"/>
          </p:nvPr>
        </p:nvSpPr>
        <p:spPr>
          <a:xfrm>
            <a:off x="188625" y="1417650"/>
            <a:ext cx="8667600" cy="52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Las estadísticas dicen que la matrícula </a:t>
            </a: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subió un 15%</a:t>
            </a: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pero los padres dicen que los gurises se anotan y </a:t>
            </a: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abandonan a los dos meses</a:t>
            </a: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Dinámica de Debate:</a:t>
            </a:r>
            <a:endParaRPr b="1"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5125" lvl="2" marL="13716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rgbClr val="303030"/>
              </a:buClr>
              <a:buSzPts val="2150"/>
              <a:buAutoNum type="romanLcPeriod"/>
            </a:pP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Agencia Métrica:</a:t>
            </a: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Defiendan la objetividad y la capacidad de generalizar de sus números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13716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5125" lvl="2" marL="13716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rgbClr val="303030"/>
              </a:buClr>
              <a:buSzPts val="2150"/>
              <a:buAutoNum type="romanLcPeriod"/>
            </a:pP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Agencia Voces:</a:t>
            </a: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Expliquen por qué el "dato frío" no ve la realidad del abandono que cuentan las familias.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13716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b="1"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Pregunta clave:</a:t>
            </a:r>
            <a:r>
              <a:rPr lang="es-ES" sz="21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¿Quién tiene la razón en un territorio con desigualdades tan marcadas?</a:t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b="1" sz="19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t/>
            </a:r>
            <a:endParaRPr b="1" sz="2236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977c94a1c8_0_27"/>
          <p:cNvSpPr txBox="1"/>
          <p:nvPr>
            <p:ph type="title"/>
          </p:nvPr>
        </p:nvSpPr>
        <p:spPr>
          <a:xfrm>
            <a:off x="122028" y="372273"/>
            <a:ext cx="8800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b="1" lang="es-ES" sz="3600">
                <a:solidFill>
                  <a:srgbClr val="C00000"/>
                </a:solidFill>
              </a:rPr>
              <a:t>Fusión y Triangulación 10 ´</a:t>
            </a:r>
            <a:endParaRPr b="1" sz="3600">
              <a:solidFill>
                <a:srgbClr val="C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t/>
            </a:r>
            <a:endParaRPr b="1" sz="3600">
              <a:solidFill>
                <a:srgbClr val="C00000"/>
              </a:solidFill>
            </a:endParaRPr>
          </a:p>
        </p:txBody>
      </p:sp>
      <p:sp>
        <p:nvSpPr>
          <p:cNvPr id="122" name="Google Shape;122;g3977c94a1c8_0_27"/>
          <p:cNvSpPr txBox="1"/>
          <p:nvPr>
            <p:ph idx="1" type="body"/>
          </p:nvPr>
        </p:nvSpPr>
        <p:spPr>
          <a:xfrm>
            <a:off x="188625" y="1417650"/>
            <a:ext cx="8667600" cy="52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lang="es-ES" sz="25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El Consejo Directivo Central (CDC), no aprobará la asignación de fondos si las agencias no presentan una propuesta integrada. Deben diseñar una </a:t>
            </a:r>
            <a:r>
              <a:rPr b="1" lang="es-ES" sz="25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Metodología Mixta</a:t>
            </a:r>
            <a:r>
              <a:rPr lang="es-ES" sz="25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sz="25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br>
              <a:rPr b="1" lang="es-ES" sz="25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lang="es-ES" sz="25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Expliquen cómo usarían sus indicadores (Agencia A) junto con las entrevistas (Agencia B) para evitar una </a:t>
            </a:r>
            <a:r>
              <a:rPr b="1" lang="es-ES" sz="2550">
                <a:solidFill>
                  <a:srgbClr val="30303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decisión distorsionada</a:t>
            </a:r>
            <a:endParaRPr b="1" sz="25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sz="21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b="1" sz="1950">
              <a:solidFill>
                <a:srgbClr val="30303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t/>
            </a:r>
            <a:endParaRPr b="1" sz="2236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"/>
          <p:cNvSpPr txBox="1"/>
          <p:nvPr>
            <p:ph idx="2" type="body"/>
          </p:nvPr>
        </p:nvSpPr>
        <p:spPr>
          <a:xfrm>
            <a:off x="631641" y="5805264"/>
            <a:ext cx="8075240" cy="8249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None/>
            </a:pPr>
            <a:r>
              <a:rPr b="1" lang="es-ES" sz="44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¡BUENA SEMANA Y MEJORES LECTURAS!</a:t>
            </a:r>
            <a:endParaRPr b="1" sz="44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Amalia\CUT_Desarrollo PDU en desarrollo\logos juntos IDIIS y TED.jpg" id="128" name="Google Shape;12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2" y="116632"/>
            <a:ext cx="3312368" cy="8673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50450" y="1324298"/>
            <a:ext cx="5043100" cy="414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2014-03-13T19:31:35Z</dcterms:created>
  <dc:creator>GUILLE</dc:creator>
</cp:coreProperties>
</file>