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85" r:id="rId4"/>
    <p:sldId id="258" r:id="rId5"/>
    <p:sldId id="259" r:id="rId6"/>
    <p:sldId id="260" r:id="rId7"/>
    <p:sldId id="261" r:id="rId8"/>
    <p:sldId id="262" r:id="rId9"/>
    <p:sldId id="264" r:id="rId10"/>
    <p:sldId id="263" r:id="rId11"/>
    <p:sldId id="265" r:id="rId12"/>
    <p:sldId id="286" r:id="rId13"/>
    <p:sldId id="266" r:id="rId14"/>
    <p:sldId id="267" r:id="rId15"/>
    <p:sldId id="268" r:id="rId16"/>
    <p:sldId id="269" r:id="rId17"/>
    <p:sldId id="270" r:id="rId18"/>
    <p:sldId id="271" r:id="rId19"/>
    <p:sldId id="272" r:id="rId20"/>
    <p:sldId id="273" r:id="rId21"/>
    <p:sldId id="275" r:id="rId22"/>
    <p:sldId id="276" r:id="rId23"/>
    <p:sldId id="277" r:id="rId24"/>
    <p:sldId id="280" r:id="rId25"/>
    <p:sldId id="282" r:id="rId26"/>
    <p:sldId id="283" r:id="rId27"/>
    <p:sldId id="284" r:id="rId28"/>
    <p:sldId id="274" r:id="rId29"/>
    <p:sldId id="278" r:id="rId30"/>
    <p:sldId id="279" r:id="rId31"/>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1"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2"/>
    <p:restoredTop sz="94694"/>
  </p:normalViewPr>
  <p:slideViewPr>
    <p:cSldViewPr snapToGrid="0">
      <p:cViewPr>
        <p:scale>
          <a:sx n="75" d="100"/>
          <a:sy n="75" d="100"/>
        </p:scale>
        <p:origin x="2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63BFF-D25A-D74D-AE9B-448FF175C5D5}"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MX"/>
        </a:p>
      </dgm:t>
    </dgm:pt>
    <dgm:pt modelId="{C6E33D71-A8CC-EF42-B0D7-16B944391D0B}">
      <dgm:prSet phldrT="[Texto]"/>
      <dgm:spPr/>
      <dgm:t>
        <a:bodyPr/>
        <a:lstStyle/>
        <a:p>
          <a:r>
            <a:rPr lang="es-UY" b="0" i="0" dirty="0"/>
            <a:t>LABORATORIO DE MICROBIOLOGÍA</a:t>
          </a:r>
          <a:endParaRPr lang="es-MX" dirty="0"/>
        </a:p>
      </dgm:t>
    </dgm:pt>
    <dgm:pt modelId="{324C75F3-B489-694F-AF6B-7854267F1DD9}" type="parTrans" cxnId="{55FD3664-84FB-7C48-86FA-A6D0806648B9}">
      <dgm:prSet/>
      <dgm:spPr/>
      <dgm:t>
        <a:bodyPr/>
        <a:lstStyle/>
        <a:p>
          <a:endParaRPr lang="es-MX"/>
        </a:p>
      </dgm:t>
    </dgm:pt>
    <dgm:pt modelId="{F2426673-95A4-5F46-A5B2-A5E8620CF632}" type="sibTrans" cxnId="{55FD3664-84FB-7C48-86FA-A6D0806648B9}">
      <dgm:prSet/>
      <dgm:spPr/>
      <dgm:t>
        <a:bodyPr/>
        <a:lstStyle/>
        <a:p>
          <a:endParaRPr lang="es-MX"/>
        </a:p>
      </dgm:t>
    </dgm:pt>
    <dgm:pt modelId="{0B48063F-3663-8E4D-B701-630F0B0E9D1A}">
      <dgm:prSet phldrT="[Texto]"/>
      <dgm:spPr/>
      <dgm:t>
        <a:bodyPr/>
        <a:lstStyle/>
        <a:p>
          <a:r>
            <a:rPr lang="es-UY" b="0" i="0" dirty="0"/>
            <a:t>Lugar equipado con los medios necesarios para manejar y estudiar microorganismos</a:t>
          </a:r>
          <a:endParaRPr lang="es-MX" dirty="0"/>
        </a:p>
      </dgm:t>
    </dgm:pt>
    <dgm:pt modelId="{C3CA9996-172D-0F41-A826-095EA2161F0C}" type="parTrans" cxnId="{A7165C8E-4651-2342-B635-344676771711}">
      <dgm:prSet/>
      <dgm:spPr/>
      <dgm:t>
        <a:bodyPr/>
        <a:lstStyle/>
        <a:p>
          <a:endParaRPr lang="es-MX"/>
        </a:p>
      </dgm:t>
    </dgm:pt>
    <dgm:pt modelId="{9C89CF3E-1CB2-4E46-83E9-3978639EA649}" type="sibTrans" cxnId="{A7165C8E-4651-2342-B635-344676771711}">
      <dgm:prSet/>
      <dgm:spPr/>
      <dgm:t>
        <a:bodyPr/>
        <a:lstStyle/>
        <a:p>
          <a:endParaRPr lang="es-MX"/>
        </a:p>
      </dgm:t>
    </dgm:pt>
    <dgm:pt modelId="{EA4E1C9F-2031-2742-AB04-5D9B13B31CEF}">
      <dgm:prSet phldrT="[Texto]"/>
      <dgm:spPr/>
      <dgm:t>
        <a:bodyPr/>
        <a:lstStyle/>
        <a:p>
          <a:r>
            <a:rPr lang="es-MX" dirty="0"/>
            <a:t>DISEÑO  LABORATORIO </a:t>
          </a:r>
        </a:p>
      </dgm:t>
    </dgm:pt>
    <dgm:pt modelId="{36EFE0EA-3A81-7542-91B6-FE8FCDA25D1B}" type="parTrans" cxnId="{15A3547E-78E9-3949-9669-97E86017EF7F}">
      <dgm:prSet/>
      <dgm:spPr/>
      <dgm:t>
        <a:bodyPr/>
        <a:lstStyle/>
        <a:p>
          <a:endParaRPr lang="es-MX"/>
        </a:p>
      </dgm:t>
    </dgm:pt>
    <dgm:pt modelId="{A3EC402A-A09B-764A-973F-A634F9B50D3B}" type="sibTrans" cxnId="{15A3547E-78E9-3949-9669-97E86017EF7F}">
      <dgm:prSet/>
      <dgm:spPr/>
      <dgm:t>
        <a:bodyPr/>
        <a:lstStyle/>
        <a:p>
          <a:endParaRPr lang="es-MX"/>
        </a:p>
      </dgm:t>
    </dgm:pt>
    <dgm:pt modelId="{4DD30D94-B60C-FF40-876C-55E11113126D}">
      <dgm:prSet/>
      <dgm:spPr/>
      <dgm:t>
        <a:bodyPr/>
        <a:lstStyle/>
        <a:p>
          <a:r>
            <a:rPr lang="es-UY" b="0" i="0" dirty="0"/>
            <a:t>Es importante extremar todas las precauciones posibles y evitar cualquier contaminación.</a:t>
          </a:r>
          <a:endParaRPr lang="es-UY" dirty="0"/>
        </a:p>
      </dgm:t>
    </dgm:pt>
    <dgm:pt modelId="{29FB5432-3B8C-8744-9727-0906B08506F8}" type="parTrans" cxnId="{06158D72-AB83-7F4F-B41A-4D9CBC354F20}">
      <dgm:prSet/>
      <dgm:spPr/>
      <dgm:t>
        <a:bodyPr/>
        <a:lstStyle/>
        <a:p>
          <a:endParaRPr lang="es-MX"/>
        </a:p>
      </dgm:t>
    </dgm:pt>
    <dgm:pt modelId="{936A74C9-61DC-BF4A-B8FA-3FB49ACB65F3}" type="sibTrans" cxnId="{06158D72-AB83-7F4F-B41A-4D9CBC354F20}">
      <dgm:prSet/>
      <dgm:spPr/>
      <dgm:t>
        <a:bodyPr/>
        <a:lstStyle/>
        <a:p>
          <a:endParaRPr lang="es-MX"/>
        </a:p>
      </dgm:t>
    </dgm:pt>
    <dgm:pt modelId="{7668D2D2-B372-E44D-82EE-0152E52BCD5A}">
      <dgm:prSet/>
      <dgm:spPr/>
      <dgm:t>
        <a:bodyPr/>
        <a:lstStyle/>
        <a:p>
          <a:r>
            <a:rPr lang="es-UY" b="0" i="0" dirty="0"/>
            <a:t>Lugar seguro, eficiente y cómodo, para el personal que trabaja en él, con espacio suficiente.</a:t>
          </a:r>
          <a:endParaRPr lang="es-UY" dirty="0"/>
        </a:p>
      </dgm:t>
    </dgm:pt>
    <dgm:pt modelId="{AE3F1D38-6AFF-F446-BF0F-DE9F30F911B1}" type="parTrans" cxnId="{208AC935-E6F9-9A44-B3C8-83B77ED0526C}">
      <dgm:prSet/>
      <dgm:spPr/>
      <dgm:t>
        <a:bodyPr/>
        <a:lstStyle/>
        <a:p>
          <a:endParaRPr lang="es-MX"/>
        </a:p>
      </dgm:t>
    </dgm:pt>
    <dgm:pt modelId="{ACF65351-0755-5E41-BEF4-7FF87D32FE72}" type="sibTrans" cxnId="{208AC935-E6F9-9A44-B3C8-83B77ED0526C}">
      <dgm:prSet/>
      <dgm:spPr/>
      <dgm:t>
        <a:bodyPr/>
        <a:lstStyle/>
        <a:p>
          <a:endParaRPr lang="es-MX"/>
        </a:p>
      </dgm:t>
    </dgm:pt>
    <dgm:pt modelId="{E96036F2-9963-4D4B-BB59-572C800E057E}">
      <dgm:prSet/>
      <dgm:spPr/>
      <dgm:t>
        <a:bodyPr/>
        <a:lstStyle/>
        <a:p>
          <a:r>
            <a:rPr lang="es-UY" b="0" i="0" dirty="0"/>
            <a:t>Tiene  peculiaridades y necesidades que lo hacen diferente a otros laboratorios diagnósticos. aislamiento y cultivo de microorganismos patógenos, por lo que deberá cumplir, como mínimo, los criterios de contención o bioseguridad nivel 2</a:t>
          </a:r>
          <a:endParaRPr lang="es-UY" dirty="0"/>
        </a:p>
      </dgm:t>
    </dgm:pt>
    <dgm:pt modelId="{2FA77558-8284-BB41-A9EB-228FE0D7F495}" type="parTrans" cxnId="{081E6BC3-A679-BA4A-A0F0-E15D4D07E64C}">
      <dgm:prSet/>
      <dgm:spPr/>
      <dgm:t>
        <a:bodyPr/>
        <a:lstStyle/>
        <a:p>
          <a:endParaRPr lang="es-MX"/>
        </a:p>
      </dgm:t>
    </dgm:pt>
    <dgm:pt modelId="{174A6BE0-DBF4-C647-918D-41DC8512693D}" type="sibTrans" cxnId="{081E6BC3-A679-BA4A-A0F0-E15D4D07E64C}">
      <dgm:prSet/>
      <dgm:spPr/>
      <dgm:t>
        <a:bodyPr/>
        <a:lstStyle/>
        <a:p>
          <a:endParaRPr lang="es-MX"/>
        </a:p>
      </dgm:t>
    </dgm:pt>
    <dgm:pt modelId="{A4265DEF-5265-CF46-9540-501F1DE6FB0C}" type="pres">
      <dgm:prSet presAssocID="{2B363BFF-D25A-D74D-AE9B-448FF175C5D5}" presName="diagram" presStyleCnt="0">
        <dgm:presLayoutVars>
          <dgm:chPref val="1"/>
          <dgm:dir/>
          <dgm:animOne val="branch"/>
          <dgm:animLvl val="lvl"/>
          <dgm:resizeHandles/>
        </dgm:presLayoutVars>
      </dgm:prSet>
      <dgm:spPr/>
    </dgm:pt>
    <dgm:pt modelId="{977B0D3D-E59E-DF4F-BD77-D507397E0BDF}" type="pres">
      <dgm:prSet presAssocID="{C6E33D71-A8CC-EF42-B0D7-16B944391D0B}" presName="root" presStyleCnt="0"/>
      <dgm:spPr/>
    </dgm:pt>
    <dgm:pt modelId="{996C0CF6-D9B4-6C4C-867B-7AC350981775}" type="pres">
      <dgm:prSet presAssocID="{C6E33D71-A8CC-EF42-B0D7-16B944391D0B}" presName="rootComposite" presStyleCnt="0"/>
      <dgm:spPr/>
    </dgm:pt>
    <dgm:pt modelId="{43E78063-447D-B849-88C4-D541C88E2A08}" type="pres">
      <dgm:prSet presAssocID="{C6E33D71-A8CC-EF42-B0D7-16B944391D0B}" presName="rootText" presStyleLbl="node1" presStyleIdx="0" presStyleCnt="2" custScaleX="132922"/>
      <dgm:spPr/>
    </dgm:pt>
    <dgm:pt modelId="{8735382D-6F87-4E4D-B868-F79158282FA4}" type="pres">
      <dgm:prSet presAssocID="{C6E33D71-A8CC-EF42-B0D7-16B944391D0B}" presName="rootConnector" presStyleLbl="node1" presStyleIdx="0" presStyleCnt="2"/>
      <dgm:spPr/>
    </dgm:pt>
    <dgm:pt modelId="{E9BF77DF-8F2A-594D-96EC-99A49709548D}" type="pres">
      <dgm:prSet presAssocID="{C6E33D71-A8CC-EF42-B0D7-16B944391D0B}" presName="childShape" presStyleCnt="0"/>
      <dgm:spPr/>
    </dgm:pt>
    <dgm:pt modelId="{3DC83CBA-02FF-D743-ACAB-FD7842AE6B73}" type="pres">
      <dgm:prSet presAssocID="{C3CA9996-172D-0F41-A826-095EA2161F0C}" presName="Name13" presStyleLbl="parChTrans1D2" presStyleIdx="0" presStyleCnt="4"/>
      <dgm:spPr/>
    </dgm:pt>
    <dgm:pt modelId="{CD5288E0-2E91-F243-A6D9-A1D1836C0B10}" type="pres">
      <dgm:prSet presAssocID="{0B48063F-3663-8E4D-B701-630F0B0E9D1A}" presName="childText" presStyleLbl="bgAcc1" presStyleIdx="0" presStyleCnt="4" custScaleX="110010">
        <dgm:presLayoutVars>
          <dgm:bulletEnabled val="1"/>
        </dgm:presLayoutVars>
      </dgm:prSet>
      <dgm:spPr/>
    </dgm:pt>
    <dgm:pt modelId="{2A5C4940-8762-AB4D-939A-6BC7BF929DC8}" type="pres">
      <dgm:prSet presAssocID="{29FB5432-3B8C-8744-9727-0906B08506F8}" presName="Name13" presStyleLbl="parChTrans1D2" presStyleIdx="1" presStyleCnt="4"/>
      <dgm:spPr/>
    </dgm:pt>
    <dgm:pt modelId="{C3510120-02F3-6045-BCE7-EECBCB29BB82}" type="pres">
      <dgm:prSet presAssocID="{4DD30D94-B60C-FF40-876C-55E11113126D}" presName="childText" presStyleLbl="bgAcc1" presStyleIdx="1" presStyleCnt="4" custScaleX="135482">
        <dgm:presLayoutVars>
          <dgm:bulletEnabled val="1"/>
        </dgm:presLayoutVars>
      </dgm:prSet>
      <dgm:spPr/>
    </dgm:pt>
    <dgm:pt modelId="{A9CA1E31-B0F8-6146-A309-2B822A1935FC}" type="pres">
      <dgm:prSet presAssocID="{EA4E1C9F-2031-2742-AB04-5D9B13B31CEF}" presName="root" presStyleCnt="0"/>
      <dgm:spPr/>
    </dgm:pt>
    <dgm:pt modelId="{DF359829-B966-4B49-9FBF-17F7B23883B0}" type="pres">
      <dgm:prSet presAssocID="{EA4E1C9F-2031-2742-AB04-5D9B13B31CEF}" presName="rootComposite" presStyleCnt="0"/>
      <dgm:spPr/>
    </dgm:pt>
    <dgm:pt modelId="{25436D1A-63D1-5B44-84C2-83062A6280CE}" type="pres">
      <dgm:prSet presAssocID="{EA4E1C9F-2031-2742-AB04-5D9B13B31CEF}" presName="rootText" presStyleLbl="node1" presStyleIdx="1" presStyleCnt="2" custScaleX="138440"/>
      <dgm:spPr/>
    </dgm:pt>
    <dgm:pt modelId="{E290E561-D14F-8344-91A1-2D6FBED5F835}" type="pres">
      <dgm:prSet presAssocID="{EA4E1C9F-2031-2742-AB04-5D9B13B31CEF}" presName="rootConnector" presStyleLbl="node1" presStyleIdx="1" presStyleCnt="2"/>
      <dgm:spPr/>
    </dgm:pt>
    <dgm:pt modelId="{6071B230-0FBC-9F41-B3E3-485856EE1806}" type="pres">
      <dgm:prSet presAssocID="{EA4E1C9F-2031-2742-AB04-5D9B13B31CEF}" presName="childShape" presStyleCnt="0"/>
      <dgm:spPr/>
    </dgm:pt>
    <dgm:pt modelId="{79097585-4860-044F-AAC8-9CDE42F3D9B5}" type="pres">
      <dgm:prSet presAssocID="{AE3F1D38-6AFF-F446-BF0F-DE9F30F911B1}" presName="Name13" presStyleLbl="parChTrans1D2" presStyleIdx="2" presStyleCnt="4"/>
      <dgm:spPr/>
    </dgm:pt>
    <dgm:pt modelId="{EBD1C746-FA13-EE47-8D35-2A8AB52D5B65}" type="pres">
      <dgm:prSet presAssocID="{7668D2D2-B372-E44D-82EE-0152E52BCD5A}" presName="childText" presStyleLbl="bgAcc1" presStyleIdx="2" presStyleCnt="4" custScaleX="117893" custScaleY="79622">
        <dgm:presLayoutVars>
          <dgm:bulletEnabled val="1"/>
        </dgm:presLayoutVars>
      </dgm:prSet>
      <dgm:spPr/>
    </dgm:pt>
    <dgm:pt modelId="{9CD9CD74-0EC4-C942-9271-8324F39D2BEF}" type="pres">
      <dgm:prSet presAssocID="{2FA77558-8284-BB41-A9EB-228FE0D7F495}" presName="Name13" presStyleLbl="parChTrans1D2" presStyleIdx="3" presStyleCnt="4"/>
      <dgm:spPr/>
    </dgm:pt>
    <dgm:pt modelId="{4D51E09A-5214-C042-8528-EA2A299AD8A3}" type="pres">
      <dgm:prSet presAssocID="{E96036F2-9963-4D4B-BB59-572C800E057E}" presName="childText" presStyleLbl="bgAcc1" presStyleIdx="3" presStyleCnt="4" custScaleX="168159" custScaleY="110983">
        <dgm:presLayoutVars>
          <dgm:bulletEnabled val="1"/>
        </dgm:presLayoutVars>
      </dgm:prSet>
      <dgm:spPr/>
    </dgm:pt>
  </dgm:ptLst>
  <dgm:cxnLst>
    <dgm:cxn modelId="{691B461B-6383-2C43-8EA4-09FAAFB2D443}" type="presOf" srcId="{C3CA9996-172D-0F41-A826-095EA2161F0C}" destId="{3DC83CBA-02FF-D743-ACAB-FD7842AE6B73}" srcOrd="0" destOrd="0" presId="urn:microsoft.com/office/officeart/2005/8/layout/hierarchy3"/>
    <dgm:cxn modelId="{5F041B26-CF01-5840-9D6D-02BF11CEA688}" type="presOf" srcId="{29FB5432-3B8C-8744-9727-0906B08506F8}" destId="{2A5C4940-8762-AB4D-939A-6BC7BF929DC8}" srcOrd="0" destOrd="0" presId="urn:microsoft.com/office/officeart/2005/8/layout/hierarchy3"/>
    <dgm:cxn modelId="{81DF3D2C-9E46-7843-B663-B23B59CB5F17}" type="presOf" srcId="{7668D2D2-B372-E44D-82EE-0152E52BCD5A}" destId="{EBD1C746-FA13-EE47-8D35-2A8AB52D5B65}" srcOrd="0" destOrd="0" presId="urn:microsoft.com/office/officeart/2005/8/layout/hierarchy3"/>
    <dgm:cxn modelId="{208AC935-E6F9-9A44-B3C8-83B77ED0526C}" srcId="{EA4E1C9F-2031-2742-AB04-5D9B13B31CEF}" destId="{7668D2D2-B372-E44D-82EE-0152E52BCD5A}" srcOrd="0" destOrd="0" parTransId="{AE3F1D38-6AFF-F446-BF0F-DE9F30F911B1}" sibTransId="{ACF65351-0755-5E41-BEF4-7FF87D32FE72}"/>
    <dgm:cxn modelId="{DB404437-FBB6-F241-972B-B3034BD407B5}" type="presOf" srcId="{2FA77558-8284-BB41-A9EB-228FE0D7F495}" destId="{9CD9CD74-0EC4-C942-9271-8324F39D2BEF}" srcOrd="0" destOrd="0" presId="urn:microsoft.com/office/officeart/2005/8/layout/hierarchy3"/>
    <dgm:cxn modelId="{153AAA39-7FC7-EC49-9DB9-457970E3B82C}" type="presOf" srcId="{E96036F2-9963-4D4B-BB59-572C800E057E}" destId="{4D51E09A-5214-C042-8528-EA2A299AD8A3}" srcOrd="0" destOrd="0" presId="urn:microsoft.com/office/officeart/2005/8/layout/hierarchy3"/>
    <dgm:cxn modelId="{D26A515C-4A4C-C641-B73F-19FCD5E6E551}" type="presOf" srcId="{EA4E1C9F-2031-2742-AB04-5D9B13B31CEF}" destId="{E290E561-D14F-8344-91A1-2D6FBED5F835}" srcOrd="1" destOrd="0" presId="urn:microsoft.com/office/officeart/2005/8/layout/hierarchy3"/>
    <dgm:cxn modelId="{55FD3664-84FB-7C48-86FA-A6D0806648B9}" srcId="{2B363BFF-D25A-D74D-AE9B-448FF175C5D5}" destId="{C6E33D71-A8CC-EF42-B0D7-16B944391D0B}" srcOrd="0" destOrd="0" parTransId="{324C75F3-B489-694F-AF6B-7854267F1DD9}" sibTransId="{F2426673-95A4-5F46-A5B2-A5E8620CF632}"/>
    <dgm:cxn modelId="{3ECE3169-BCB2-CD48-AB18-708789E804FE}" type="presOf" srcId="{AE3F1D38-6AFF-F446-BF0F-DE9F30F911B1}" destId="{79097585-4860-044F-AAC8-9CDE42F3D9B5}" srcOrd="0" destOrd="0" presId="urn:microsoft.com/office/officeart/2005/8/layout/hierarchy3"/>
    <dgm:cxn modelId="{06158D72-AB83-7F4F-B41A-4D9CBC354F20}" srcId="{C6E33D71-A8CC-EF42-B0D7-16B944391D0B}" destId="{4DD30D94-B60C-FF40-876C-55E11113126D}" srcOrd="1" destOrd="0" parTransId="{29FB5432-3B8C-8744-9727-0906B08506F8}" sibTransId="{936A74C9-61DC-BF4A-B8FA-3FB49ACB65F3}"/>
    <dgm:cxn modelId="{8150B473-0CD3-AF49-A06E-EDBF6A8390A9}" type="presOf" srcId="{4DD30D94-B60C-FF40-876C-55E11113126D}" destId="{C3510120-02F3-6045-BCE7-EECBCB29BB82}" srcOrd="0" destOrd="0" presId="urn:microsoft.com/office/officeart/2005/8/layout/hierarchy3"/>
    <dgm:cxn modelId="{34A4B974-7130-864C-8D1F-95A9FF2E8702}" type="presOf" srcId="{C6E33D71-A8CC-EF42-B0D7-16B944391D0B}" destId="{8735382D-6F87-4E4D-B868-F79158282FA4}" srcOrd="1" destOrd="0" presId="urn:microsoft.com/office/officeart/2005/8/layout/hierarchy3"/>
    <dgm:cxn modelId="{CD9BBF59-939D-C448-8705-07BFC3915E05}" type="presOf" srcId="{2B363BFF-D25A-D74D-AE9B-448FF175C5D5}" destId="{A4265DEF-5265-CF46-9540-501F1DE6FB0C}" srcOrd="0" destOrd="0" presId="urn:microsoft.com/office/officeart/2005/8/layout/hierarchy3"/>
    <dgm:cxn modelId="{15A3547E-78E9-3949-9669-97E86017EF7F}" srcId="{2B363BFF-D25A-D74D-AE9B-448FF175C5D5}" destId="{EA4E1C9F-2031-2742-AB04-5D9B13B31CEF}" srcOrd="1" destOrd="0" parTransId="{36EFE0EA-3A81-7542-91B6-FE8FCDA25D1B}" sibTransId="{A3EC402A-A09B-764A-973F-A634F9B50D3B}"/>
    <dgm:cxn modelId="{A7165C8E-4651-2342-B635-344676771711}" srcId="{C6E33D71-A8CC-EF42-B0D7-16B944391D0B}" destId="{0B48063F-3663-8E4D-B701-630F0B0E9D1A}" srcOrd="0" destOrd="0" parTransId="{C3CA9996-172D-0F41-A826-095EA2161F0C}" sibTransId="{9C89CF3E-1CB2-4E46-83E9-3978639EA649}"/>
    <dgm:cxn modelId="{AAE70D9F-1B2F-7043-ACA1-8503C0ECCE2D}" type="presOf" srcId="{C6E33D71-A8CC-EF42-B0D7-16B944391D0B}" destId="{43E78063-447D-B849-88C4-D541C88E2A08}" srcOrd="0" destOrd="0" presId="urn:microsoft.com/office/officeart/2005/8/layout/hierarchy3"/>
    <dgm:cxn modelId="{081E6BC3-A679-BA4A-A0F0-E15D4D07E64C}" srcId="{EA4E1C9F-2031-2742-AB04-5D9B13B31CEF}" destId="{E96036F2-9963-4D4B-BB59-572C800E057E}" srcOrd="1" destOrd="0" parTransId="{2FA77558-8284-BB41-A9EB-228FE0D7F495}" sibTransId="{174A6BE0-DBF4-C647-918D-41DC8512693D}"/>
    <dgm:cxn modelId="{7B6321E0-2782-4745-957F-75247912200D}" type="presOf" srcId="{0B48063F-3663-8E4D-B701-630F0B0E9D1A}" destId="{CD5288E0-2E91-F243-A6D9-A1D1836C0B10}" srcOrd="0" destOrd="0" presId="urn:microsoft.com/office/officeart/2005/8/layout/hierarchy3"/>
    <dgm:cxn modelId="{1AF3A5EA-EBAE-2348-A594-3985583F42F8}" type="presOf" srcId="{EA4E1C9F-2031-2742-AB04-5D9B13B31CEF}" destId="{25436D1A-63D1-5B44-84C2-83062A6280CE}" srcOrd="0" destOrd="0" presId="urn:microsoft.com/office/officeart/2005/8/layout/hierarchy3"/>
    <dgm:cxn modelId="{6E387B46-4744-7A4F-9B77-127338F819E3}" type="presParOf" srcId="{A4265DEF-5265-CF46-9540-501F1DE6FB0C}" destId="{977B0D3D-E59E-DF4F-BD77-D507397E0BDF}" srcOrd="0" destOrd="0" presId="urn:microsoft.com/office/officeart/2005/8/layout/hierarchy3"/>
    <dgm:cxn modelId="{A7292F22-6362-0A4A-B1AD-348BBAFBE936}" type="presParOf" srcId="{977B0D3D-E59E-DF4F-BD77-D507397E0BDF}" destId="{996C0CF6-D9B4-6C4C-867B-7AC350981775}" srcOrd="0" destOrd="0" presId="urn:microsoft.com/office/officeart/2005/8/layout/hierarchy3"/>
    <dgm:cxn modelId="{8E1442BB-B3C5-934A-8771-E8B51067E4C7}" type="presParOf" srcId="{996C0CF6-D9B4-6C4C-867B-7AC350981775}" destId="{43E78063-447D-B849-88C4-D541C88E2A08}" srcOrd="0" destOrd="0" presId="urn:microsoft.com/office/officeart/2005/8/layout/hierarchy3"/>
    <dgm:cxn modelId="{1ACC11A5-9983-474B-A8AF-C11E66010520}" type="presParOf" srcId="{996C0CF6-D9B4-6C4C-867B-7AC350981775}" destId="{8735382D-6F87-4E4D-B868-F79158282FA4}" srcOrd="1" destOrd="0" presId="urn:microsoft.com/office/officeart/2005/8/layout/hierarchy3"/>
    <dgm:cxn modelId="{96FE655D-20C1-3D46-A8F3-2B02055D0AB1}" type="presParOf" srcId="{977B0D3D-E59E-DF4F-BD77-D507397E0BDF}" destId="{E9BF77DF-8F2A-594D-96EC-99A49709548D}" srcOrd="1" destOrd="0" presId="urn:microsoft.com/office/officeart/2005/8/layout/hierarchy3"/>
    <dgm:cxn modelId="{6761552E-FDA2-6245-9437-B4FA28CE7534}" type="presParOf" srcId="{E9BF77DF-8F2A-594D-96EC-99A49709548D}" destId="{3DC83CBA-02FF-D743-ACAB-FD7842AE6B73}" srcOrd="0" destOrd="0" presId="urn:microsoft.com/office/officeart/2005/8/layout/hierarchy3"/>
    <dgm:cxn modelId="{D6C8CA9B-0B44-6F40-ADB0-46AFA39DE208}" type="presParOf" srcId="{E9BF77DF-8F2A-594D-96EC-99A49709548D}" destId="{CD5288E0-2E91-F243-A6D9-A1D1836C0B10}" srcOrd="1" destOrd="0" presId="urn:microsoft.com/office/officeart/2005/8/layout/hierarchy3"/>
    <dgm:cxn modelId="{15360606-B5A1-0F43-B90B-92D105C61D1F}" type="presParOf" srcId="{E9BF77DF-8F2A-594D-96EC-99A49709548D}" destId="{2A5C4940-8762-AB4D-939A-6BC7BF929DC8}" srcOrd="2" destOrd="0" presId="urn:microsoft.com/office/officeart/2005/8/layout/hierarchy3"/>
    <dgm:cxn modelId="{C13C9502-D79A-9046-9163-CE909E5B7B55}" type="presParOf" srcId="{E9BF77DF-8F2A-594D-96EC-99A49709548D}" destId="{C3510120-02F3-6045-BCE7-EECBCB29BB82}" srcOrd="3" destOrd="0" presId="urn:microsoft.com/office/officeart/2005/8/layout/hierarchy3"/>
    <dgm:cxn modelId="{7610C6AA-2C43-3647-BAB5-A980DF8D1D10}" type="presParOf" srcId="{A4265DEF-5265-CF46-9540-501F1DE6FB0C}" destId="{A9CA1E31-B0F8-6146-A309-2B822A1935FC}" srcOrd="1" destOrd="0" presId="urn:microsoft.com/office/officeart/2005/8/layout/hierarchy3"/>
    <dgm:cxn modelId="{2A4E4429-7A8E-214E-AE90-0DB9AFE08C01}" type="presParOf" srcId="{A9CA1E31-B0F8-6146-A309-2B822A1935FC}" destId="{DF359829-B966-4B49-9FBF-17F7B23883B0}" srcOrd="0" destOrd="0" presId="urn:microsoft.com/office/officeart/2005/8/layout/hierarchy3"/>
    <dgm:cxn modelId="{B0B207E6-EC12-8243-8966-C5350A874731}" type="presParOf" srcId="{DF359829-B966-4B49-9FBF-17F7B23883B0}" destId="{25436D1A-63D1-5B44-84C2-83062A6280CE}" srcOrd="0" destOrd="0" presId="urn:microsoft.com/office/officeart/2005/8/layout/hierarchy3"/>
    <dgm:cxn modelId="{1E51A671-D6BF-5E47-B987-62BE1F552D6C}" type="presParOf" srcId="{DF359829-B966-4B49-9FBF-17F7B23883B0}" destId="{E290E561-D14F-8344-91A1-2D6FBED5F835}" srcOrd="1" destOrd="0" presId="urn:microsoft.com/office/officeart/2005/8/layout/hierarchy3"/>
    <dgm:cxn modelId="{D021F726-F78F-8D49-B295-EFDFC6A3FEB1}" type="presParOf" srcId="{A9CA1E31-B0F8-6146-A309-2B822A1935FC}" destId="{6071B230-0FBC-9F41-B3E3-485856EE1806}" srcOrd="1" destOrd="0" presId="urn:microsoft.com/office/officeart/2005/8/layout/hierarchy3"/>
    <dgm:cxn modelId="{38069E2B-F39B-9143-A088-F1B145F0129A}" type="presParOf" srcId="{6071B230-0FBC-9F41-B3E3-485856EE1806}" destId="{79097585-4860-044F-AAC8-9CDE42F3D9B5}" srcOrd="0" destOrd="0" presId="urn:microsoft.com/office/officeart/2005/8/layout/hierarchy3"/>
    <dgm:cxn modelId="{99183CCC-2011-3D4B-9586-BF9E8ADF394D}" type="presParOf" srcId="{6071B230-0FBC-9F41-B3E3-485856EE1806}" destId="{EBD1C746-FA13-EE47-8D35-2A8AB52D5B65}" srcOrd="1" destOrd="0" presId="urn:microsoft.com/office/officeart/2005/8/layout/hierarchy3"/>
    <dgm:cxn modelId="{E19831E5-0832-A94C-838B-0745CB06FAB5}" type="presParOf" srcId="{6071B230-0FBC-9F41-B3E3-485856EE1806}" destId="{9CD9CD74-0EC4-C942-9271-8324F39D2BEF}" srcOrd="2" destOrd="0" presId="urn:microsoft.com/office/officeart/2005/8/layout/hierarchy3"/>
    <dgm:cxn modelId="{7BB7D5D3-E636-6941-8425-70563760922F}" type="presParOf" srcId="{6071B230-0FBC-9F41-B3E3-485856EE1806}" destId="{4D51E09A-5214-C042-8528-EA2A299AD8A3}" srcOrd="3" destOrd="0" presId="urn:microsoft.com/office/officeart/2005/8/layout/hierarchy3"/>
  </dgm:cxnLst>
  <dgm:bg>
    <a:solidFill>
      <a:schemeClr val="bg1">
        <a:lumMod val="85000"/>
      </a:schemeClr>
    </a:solidFill>
  </dgm:bg>
  <dgm:whole>
    <a:ln>
      <a:solidFill>
        <a:srgbClr val="00B0F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0E975-8438-7C4C-A24F-F0C6C3A8BFD3}"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s-MX"/>
        </a:p>
      </dgm:t>
    </dgm:pt>
    <dgm:pt modelId="{CB68D493-C153-CB47-A0F6-3DCBF84EB002}">
      <dgm:prSet phldrT="[Texto]" custT="1"/>
      <dgm:spPr/>
      <dgm:t>
        <a:bodyPr/>
        <a:lstStyle/>
        <a:p>
          <a:pPr algn="l"/>
          <a:r>
            <a:rPr lang="es-MX" sz="2000" dirty="0"/>
            <a:t>Ambientes de trabajo  especiales, pueden presentar riesgos, químicos, físicos y biológicas. Cumplimiento de requisitos de calidad en </a:t>
          </a:r>
          <a:r>
            <a:rPr lang="es-MX" sz="2000" b="1" dirty="0"/>
            <a:t>BIOSEGURIDAD</a:t>
          </a:r>
        </a:p>
      </dgm:t>
    </dgm:pt>
    <dgm:pt modelId="{83853EFE-7B0D-1949-87CC-8CDE3BE02D22}" type="parTrans" cxnId="{36161ED6-7263-CE4E-9157-BB862C3DC16B}">
      <dgm:prSet/>
      <dgm:spPr/>
      <dgm:t>
        <a:bodyPr/>
        <a:lstStyle/>
        <a:p>
          <a:endParaRPr lang="es-MX"/>
        </a:p>
      </dgm:t>
    </dgm:pt>
    <dgm:pt modelId="{384914A0-6B06-784A-82B9-D99AEB2C665F}" type="sibTrans" cxnId="{36161ED6-7263-CE4E-9157-BB862C3DC16B}">
      <dgm:prSet/>
      <dgm:spPr/>
      <dgm:t>
        <a:bodyPr/>
        <a:lstStyle/>
        <a:p>
          <a:endParaRPr lang="es-MX"/>
        </a:p>
      </dgm:t>
    </dgm:pt>
    <dgm:pt modelId="{08F5F92C-46B1-834A-B372-EF43E88985C6}">
      <dgm:prSet phldrT="[Texto]" custT="1"/>
      <dgm:spPr/>
      <dgm:t>
        <a:bodyPr/>
        <a:lstStyle/>
        <a:p>
          <a:pPr algn="l"/>
          <a:r>
            <a:rPr lang="es-MX" sz="2000" dirty="0"/>
            <a:t>Necesario establecer e implementar procedimientos estándares generales y particulares para cada laboratorio.</a:t>
          </a:r>
        </a:p>
        <a:p>
          <a:pPr algn="l"/>
          <a:r>
            <a:rPr lang="es-MX" sz="2000" dirty="0"/>
            <a:t>Disponer de equipo de </a:t>
          </a:r>
          <a:r>
            <a:rPr lang="es-MX" sz="2000" b="1" dirty="0"/>
            <a:t>BIOSEGURIDAD</a:t>
          </a:r>
        </a:p>
        <a:p>
          <a:pPr algn="l"/>
          <a:r>
            <a:rPr lang="es-MX" sz="2000" dirty="0"/>
            <a:t>Diseño e instalaciones del laboratorio</a:t>
          </a:r>
        </a:p>
        <a:p>
          <a:pPr algn="l"/>
          <a:r>
            <a:rPr lang="es-MX" sz="2000" dirty="0"/>
            <a:t> den garantías </a:t>
          </a:r>
        </a:p>
        <a:p>
          <a:pPr algn="l"/>
          <a:r>
            <a:rPr lang="es-MX" sz="2000" dirty="0"/>
            <a:t>de trabajo seguro y de calidad </a:t>
          </a:r>
        </a:p>
      </dgm:t>
    </dgm:pt>
    <dgm:pt modelId="{31244D72-3DAB-8D4F-9D67-BB572E06F815}" type="parTrans" cxnId="{E0E7724F-B2B0-CD46-AF2B-7EA0827EAC2B}">
      <dgm:prSet/>
      <dgm:spPr/>
      <dgm:t>
        <a:bodyPr/>
        <a:lstStyle/>
        <a:p>
          <a:endParaRPr lang="es-MX"/>
        </a:p>
      </dgm:t>
    </dgm:pt>
    <dgm:pt modelId="{6839E96F-6705-934A-BBAB-78A9CA8AF1C6}" type="sibTrans" cxnId="{E0E7724F-B2B0-CD46-AF2B-7EA0827EAC2B}">
      <dgm:prSet/>
      <dgm:spPr/>
      <dgm:t>
        <a:bodyPr/>
        <a:lstStyle/>
        <a:p>
          <a:endParaRPr lang="es-MX"/>
        </a:p>
      </dgm:t>
    </dgm:pt>
    <dgm:pt modelId="{C96E6363-CCBF-184C-BE62-E215D9BBEBDB}" type="pres">
      <dgm:prSet presAssocID="{2ED0E975-8438-7C4C-A24F-F0C6C3A8BFD3}" presName="Name0" presStyleCnt="0">
        <dgm:presLayoutVars>
          <dgm:chMax val="7"/>
          <dgm:chPref val="7"/>
          <dgm:dir/>
          <dgm:animLvl val="lvl"/>
        </dgm:presLayoutVars>
      </dgm:prSet>
      <dgm:spPr/>
    </dgm:pt>
    <dgm:pt modelId="{FB9DD7A6-AD95-4544-A742-D59FCA1238C8}" type="pres">
      <dgm:prSet presAssocID="{CB68D493-C153-CB47-A0F6-3DCBF84EB002}" presName="Accent1" presStyleCnt="0"/>
      <dgm:spPr/>
    </dgm:pt>
    <dgm:pt modelId="{D1F5C845-031C-3149-B449-85482286AEF5}" type="pres">
      <dgm:prSet presAssocID="{CB68D493-C153-CB47-A0F6-3DCBF84EB002}" presName="Accent" presStyleLbl="node1" presStyleIdx="0" presStyleCnt="2" custScaleX="140176" custScaleY="112662" custLinFactNeighborX="36131"/>
      <dgm:spPr/>
    </dgm:pt>
    <dgm:pt modelId="{8C3856D3-FB1D-8C4C-916F-72FA2697E4A1}" type="pres">
      <dgm:prSet presAssocID="{CB68D493-C153-CB47-A0F6-3DCBF84EB002}" presName="Parent1" presStyleLbl="revTx" presStyleIdx="0" presStyleCnt="2" custScaleX="172274" custScaleY="90939" custLinFactNeighborX="75780" custLinFactNeighborY="-12382">
        <dgm:presLayoutVars>
          <dgm:chMax val="1"/>
          <dgm:chPref val="1"/>
          <dgm:bulletEnabled val="1"/>
        </dgm:presLayoutVars>
      </dgm:prSet>
      <dgm:spPr/>
    </dgm:pt>
    <dgm:pt modelId="{EB5AB9E9-30F8-F04D-B778-8953990B8752}" type="pres">
      <dgm:prSet presAssocID="{08F5F92C-46B1-834A-B372-EF43E88985C6}" presName="Accent2" presStyleCnt="0"/>
      <dgm:spPr/>
    </dgm:pt>
    <dgm:pt modelId="{BE14F74B-7D9F-F64F-8653-574F06CAE15B}" type="pres">
      <dgm:prSet presAssocID="{08F5F92C-46B1-834A-B372-EF43E88985C6}" presName="Accent" presStyleLbl="node1" presStyleIdx="1" presStyleCnt="2" custScaleX="163848" custScaleY="122518" custLinFactNeighborX="-61231" custLinFactNeighborY="-8037"/>
      <dgm:spPr/>
    </dgm:pt>
    <dgm:pt modelId="{9522E2DA-F304-5642-B282-28FD76AFA5FA}" type="pres">
      <dgm:prSet presAssocID="{08F5F92C-46B1-834A-B372-EF43E88985C6}" presName="Parent2" presStyleLbl="revTx" presStyleIdx="1" presStyleCnt="2" custScaleX="242677" custScaleY="149554" custLinFactNeighborX="-63331" custLinFactNeighborY="-31431">
        <dgm:presLayoutVars>
          <dgm:chMax val="1"/>
          <dgm:chPref val="1"/>
          <dgm:bulletEnabled val="1"/>
        </dgm:presLayoutVars>
      </dgm:prSet>
      <dgm:spPr/>
    </dgm:pt>
  </dgm:ptLst>
  <dgm:cxnLst>
    <dgm:cxn modelId="{E0E7724F-B2B0-CD46-AF2B-7EA0827EAC2B}" srcId="{2ED0E975-8438-7C4C-A24F-F0C6C3A8BFD3}" destId="{08F5F92C-46B1-834A-B372-EF43E88985C6}" srcOrd="1" destOrd="0" parTransId="{31244D72-3DAB-8D4F-9D67-BB572E06F815}" sibTransId="{6839E96F-6705-934A-BBAB-78A9CA8AF1C6}"/>
    <dgm:cxn modelId="{5ED5DEA2-679E-2B45-8639-8497303B5CDD}" type="presOf" srcId="{CB68D493-C153-CB47-A0F6-3DCBF84EB002}" destId="{8C3856D3-FB1D-8C4C-916F-72FA2697E4A1}" srcOrd="0" destOrd="0" presId="urn:microsoft.com/office/officeart/2009/layout/CircleArrowProcess"/>
    <dgm:cxn modelId="{7A8514BF-DFD7-0C4F-ABC7-5A4FDC05F7DD}" type="presOf" srcId="{08F5F92C-46B1-834A-B372-EF43E88985C6}" destId="{9522E2DA-F304-5642-B282-28FD76AFA5FA}" srcOrd="0" destOrd="0" presId="urn:microsoft.com/office/officeart/2009/layout/CircleArrowProcess"/>
    <dgm:cxn modelId="{36161ED6-7263-CE4E-9157-BB862C3DC16B}" srcId="{2ED0E975-8438-7C4C-A24F-F0C6C3A8BFD3}" destId="{CB68D493-C153-CB47-A0F6-3DCBF84EB002}" srcOrd="0" destOrd="0" parTransId="{83853EFE-7B0D-1949-87CC-8CDE3BE02D22}" sibTransId="{384914A0-6B06-784A-82B9-D99AEB2C665F}"/>
    <dgm:cxn modelId="{F91931FB-D4DF-4748-B689-8EF99595D846}" type="presOf" srcId="{2ED0E975-8438-7C4C-A24F-F0C6C3A8BFD3}" destId="{C96E6363-CCBF-184C-BE62-E215D9BBEBDB}" srcOrd="0" destOrd="0" presId="urn:microsoft.com/office/officeart/2009/layout/CircleArrowProcess"/>
    <dgm:cxn modelId="{41ED6D48-9FEB-A540-A862-82EAE78BE575}" type="presParOf" srcId="{C96E6363-CCBF-184C-BE62-E215D9BBEBDB}" destId="{FB9DD7A6-AD95-4544-A742-D59FCA1238C8}" srcOrd="0" destOrd="0" presId="urn:microsoft.com/office/officeart/2009/layout/CircleArrowProcess"/>
    <dgm:cxn modelId="{CC793CB4-38A4-B64C-8401-437A35D94817}" type="presParOf" srcId="{FB9DD7A6-AD95-4544-A742-D59FCA1238C8}" destId="{D1F5C845-031C-3149-B449-85482286AEF5}" srcOrd="0" destOrd="0" presId="urn:microsoft.com/office/officeart/2009/layout/CircleArrowProcess"/>
    <dgm:cxn modelId="{E436DD3A-4217-604B-995D-5CDAEB8C73C1}" type="presParOf" srcId="{C96E6363-CCBF-184C-BE62-E215D9BBEBDB}" destId="{8C3856D3-FB1D-8C4C-916F-72FA2697E4A1}" srcOrd="1" destOrd="0" presId="urn:microsoft.com/office/officeart/2009/layout/CircleArrowProcess"/>
    <dgm:cxn modelId="{2A8B5C0F-D995-7741-BA6C-E84698084108}" type="presParOf" srcId="{C96E6363-CCBF-184C-BE62-E215D9BBEBDB}" destId="{EB5AB9E9-30F8-F04D-B778-8953990B8752}" srcOrd="2" destOrd="0" presId="urn:microsoft.com/office/officeart/2009/layout/CircleArrowProcess"/>
    <dgm:cxn modelId="{F0C01E68-1CCD-2845-BCC0-7C384433C129}" type="presParOf" srcId="{EB5AB9E9-30F8-F04D-B778-8953990B8752}" destId="{BE14F74B-7D9F-F64F-8653-574F06CAE15B}" srcOrd="0" destOrd="0" presId="urn:microsoft.com/office/officeart/2009/layout/CircleArrowProcess"/>
    <dgm:cxn modelId="{540E7E09-5F6B-9746-81AB-1673BFBC9C84}" type="presParOf" srcId="{C96E6363-CCBF-184C-BE62-E215D9BBEBDB}" destId="{9522E2DA-F304-5642-B282-28FD76AFA5FA}" srcOrd="3" destOrd="0" presId="urn:microsoft.com/office/officeart/2009/layout/CircleArrowProcess"/>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D1E84-4DF7-9442-8FBE-B3618474F8BE}"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s-MX"/>
        </a:p>
      </dgm:t>
    </dgm:pt>
    <dgm:pt modelId="{51AF41E6-44BB-D84F-8B36-AE9428AE7600}">
      <dgm:prSet phldrT="[Texto]"/>
      <dgm:spPr/>
      <dgm:t>
        <a:bodyPr/>
        <a:lstStyle/>
        <a:p>
          <a:r>
            <a:rPr lang="es-UY" dirty="0"/>
            <a:t>PRINCIPIOS DE BIOSEGURIDAD</a:t>
          </a:r>
          <a:endParaRPr lang="es-MX" dirty="0"/>
        </a:p>
      </dgm:t>
    </dgm:pt>
    <dgm:pt modelId="{EC02A9C5-771B-B043-B544-675F330F482C}" type="parTrans" cxnId="{2C68E411-2A02-EC42-BF76-3178B8880B0C}">
      <dgm:prSet/>
      <dgm:spPr/>
      <dgm:t>
        <a:bodyPr/>
        <a:lstStyle/>
        <a:p>
          <a:endParaRPr lang="es-MX"/>
        </a:p>
      </dgm:t>
    </dgm:pt>
    <dgm:pt modelId="{ABABCC89-541C-C640-B2D0-2EF5A00FB2B6}" type="sibTrans" cxnId="{2C68E411-2A02-EC42-BF76-3178B8880B0C}">
      <dgm:prSet/>
      <dgm:spPr/>
      <dgm:t>
        <a:bodyPr/>
        <a:lstStyle/>
        <a:p>
          <a:endParaRPr lang="es-MX"/>
        </a:p>
      </dgm:t>
    </dgm:pt>
    <dgm:pt modelId="{B5E0A5F7-1C4F-E94A-922A-3521E047C306}">
      <dgm:prSet phldrT="[Texto]" custT="1"/>
      <dgm:spPr/>
      <dgm:t>
        <a:bodyPr/>
        <a:lstStyle/>
        <a:p>
          <a:r>
            <a:rPr lang="es-MX" sz="2400" dirty="0"/>
            <a:t>Universalidad</a:t>
          </a:r>
        </a:p>
        <a:p>
          <a:r>
            <a:rPr lang="es-MX" sz="2400" dirty="0"/>
            <a:t> Todo el personal debe seguir las precauciones estándares rutinatiamente en todas las situaciones que puedan dar origen a accidentes.</a:t>
          </a:r>
        </a:p>
        <a:p>
          <a:r>
            <a:rPr lang="es-MX" sz="2400" dirty="0"/>
            <a:t>Debe ser aplicadas para TODAS las personas </a:t>
          </a:r>
        </a:p>
        <a:p>
          <a:endParaRPr lang="es-MX" sz="800" dirty="0"/>
        </a:p>
      </dgm:t>
    </dgm:pt>
    <dgm:pt modelId="{35230D3B-532E-6A45-9EC9-B8912C3AA2BC}" type="parTrans" cxnId="{25CFD530-C385-4F40-BD16-F686A8A70328}">
      <dgm:prSet/>
      <dgm:spPr/>
      <dgm:t>
        <a:bodyPr/>
        <a:lstStyle/>
        <a:p>
          <a:endParaRPr lang="es-MX"/>
        </a:p>
      </dgm:t>
    </dgm:pt>
    <dgm:pt modelId="{19C7F066-1AA5-2241-97AE-FC60512357D3}" type="sibTrans" cxnId="{25CFD530-C385-4F40-BD16-F686A8A70328}">
      <dgm:prSet/>
      <dgm:spPr/>
      <dgm:t>
        <a:bodyPr/>
        <a:lstStyle/>
        <a:p>
          <a:endParaRPr lang="es-MX"/>
        </a:p>
      </dgm:t>
    </dgm:pt>
    <dgm:pt modelId="{86F9B70E-1706-7246-AFE6-DF8E4D5BFEC7}">
      <dgm:prSet phldrT="[Texto]"/>
      <dgm:spPr/>
      <dgm:t>
        <a:bodyPr/>
        <a:lstStyle/>
        <a:p>
          <a:r>
            <a:rPr lang="es-MX" dirty="0"/>
            <a:t>Uso de barreras</a:t>
          </a:r>
        </a:p>
        <a:p>
          <a:r>
            <a:rPr lang="es-MX" dirty="0"/>
            <a:t>Evitar la exposición a fluidos orgánicos, contaminantes utilizando materiales adecuados que se interpongan al contacto</a:t>
          </a:r>
        </a:p>
      </dgm:t>
    </dgm:pt>
    <dgm:pt modelId="{04BCC00E-5DF3-B949-82F6-F6C5C0E73341}" type="parTrans" cxnId="{F11C1D67-BB1D-D044-B710-D91D90DD7CD8}">
      <dgm:prSet/>
      <dgm:spPr/>
      <dgm:t>
        <a:bodyPr/>
        <a:lstStyle/>
        <a:p>
          <a:endParaRPr lang="es-MX"/>
        </a:p>
      </dgm:t>
    </dgm:pt>
    <dgm:pt modelId="{E531526E-680E-DE4A-B823-2B7C318AB63B}" type="sibTrans" cxnId="{F11C1D67-BB1D-D044-B710-D91D90DD7CD8}">
      <dgm:prSet/>
      <dgm:spPr/>
      <dgm:t>
        <a:bodyPr/>
        <a:lstStyle/>
        <a:p>
          <a:endParaRPr lang="es-MX"/>
        </a:p>
      </dgm:t>
    </dgm:pt>
    <dgm:pt modelId="{155F5160-3BC5-AC44-B743-CFDA60B15AA7}">
      <dgm:prSet phldrT="[Texto]" custT="1"/>
      <dgm:spPr/>
      <dgm:t>
        <a:bodyPr/>
        <a:lstStyle/>
        <a:p>
          <a:r>
            <a:rPr lang="es-MX" sz="2400" dirty="0"/>
            <a:t>Medio de eliminación de material contaminado</a:t>
          </a:r>
        </a:p>
        <a:p>
          <a:r>
            <a:rPr lang="es-MX" sz="2400" dirty="0"/>
            <a:t>Conjunto de dispositivos y procedimientos adecuados para eliminar o depositar  sin riesgo el material usado </a:t>
          </a:r>
        </a:p>
      </dgm:t>
    </dgm:pt>
    <dgm:pt modelId="{B652DECF-047B-1B45-82DF-046B52E42FE5}" type="parTrans" cxnId="{3F172550-7D39-3E4B-B8BA-9F3B34441E81}">
      <dgm:prSet/>
      <dgm:spPr/>
      <dgm:t>
        <a:bodyPr/>
        <a:lstStyle/>
        <a:p>
          <a:endParaRPr lang="es-MX"/>
        </a:p>
      </dgm:t>
    </dgm:pt>
    <dgm:pt modelId="{F5DB6AFB-A0BF-A44E-95D9-EF97CAD39F90}" type="sibTrans" cxnId="{3F172550-7D39-3E4B-B8BA-9F3B34441E81}">
      <dgm:prSet/>
      <dgm:spPr/>
      <dgm:t>
        <a:bodyPr/>
        <a:lstStyle/>
        <a:p>
          <a:endParaRPr lang="es-MX"/>
        </a:p>
      </dgm:t>
    </dgm:pt>
    <dgm:pt modelId="{A31EFCDF-3DC9-EA4F-8F06-8A4880C3B386}" type="pres">
      <dgm:prSet presAssocID="{87BD1E84-4DF7-9442-8FBE-B3618474F8BE}" presName="Name0" presStyleCnt="0">
        <dgm:presLayoutVars>
          <dgm:chPref val="1"/>
          <dgm:dir/>
          <dgm:animOne val="branch"/>
          <dgm:animLvl val="lvl"/>
          <dgm:resizeHandles val="exact"/>
        </dgm:presLayoutVars>
      </dgm:prSet>
      <dgm:spPr/>
    </dgm:pt>
    <dgm:pt modelId="{3249B16F-B360-334C-B883-9F5159553635}" type="pres">
      <dgm:prSet presAssocID="{51AF41E6-44BB-D84F-8B36-AE9428AE7600}" presName="root1" presStyleCnt="0"/>
      <dgm:spPr/>
    </dgm:pt>
    <dgm:pt modelId="{40398AB1-82D5-2F4C-85AA-3E4A1FBE240B}" type="pres">
      <dgm:prSet presAssocID="{51AF41E6-44BB-D84F-8B36-AE9428AE7600}" presName="LevelOneTextNode" presStyleLbl="node0" presStyleIdx="0" presStyleCnt="1" custScaleX="343378" custScaleY="300293">
        <dgm:presLayoutVars>
          <dgm:chPref val="3"/>
        </dgm:presLayoutVars>
      </dgm:prSet>
      <dgm:spPr/>
    </dgm:pt>
    <dgm:pt modelId="{91989C32-C668-0545-93B9-79C45D35BCAB}" type="pres">
      <dgm:prSet presAssocID="{51AF41E6-44BB-D84F-8B36-AE9428AE7600}" presName="level2hierChild" presStyleCnt="0"/>
      <dgm:spPr/>
    </dgm:pt>
    <dgm:pt modelId="{EA4E6E57-A4E9-0642-8EFE-6D713CB3D108}" type="pres">
      <dgm:prSet presAssocID="{35230D3B-532E-6A45-9EC9-B8912C3AA2BC}" presName="conn2-1" presStyleLbl="parChTrans1D2" presStyleIdx="0" presStyleCnt="3"/>
      <dgm:spPr/>
    </dgm:pt>
    <dgm:pt modelId="{4DCE5501-3F92-9144-804A-B3C31CA3C207}" type="pres">
      <dgm:prSet presAssocID="{35230D3B-532E-6A45-9EC9-B8912C3AA2BC}" presName="connTx" presStyleLbl="parChTrans1D2" presStyleIdx="0" presStyleCnt="3"/>
      <dgm:spPr/>
    </dgm:pt>
    <dgm:pt modelId="{7BDCB6C0-00E1-1242-9293-0B57FD221293}" type="pres">
      <dgm:prSet presAssocID="{B5E0A5F7-1C4F-E94A-922A-3521E047C306}" presName="root2" presStyleCnt="0"/>
      <dgm:spPr/>
    </dgm:pt>
    <dgm:pt modelId="{7E2D146D-D5F1-F14F-9BA5-64F0E4AE17FD}" type="pres">
      <dgm:prSet presAssocID="{B5E0A5F7-1C4F-E94A-922A-3521E047C306}" presName="LevelTwoTextNode" presStyleLbl="node2" presStyleIdx="0" presStyleCnt="3" custScaleX="666413" custScaleY="488694" custLinFactY="-64383" custLinFactNeighborX="18643" custLinFactNeighborY="-100000">
        <dgm:presLayoutVars>
          <dgm:chPref val="3"/>
        </dgm:presLayoutVars>
      </dgm:prSet>
      <dgm:spPr/>
    </dgm:pt>
    <dgm:pt modelId="{6A2E7550-50F3-BA46-B8E7-FABBAF07BC0B}" type="pres">
      <dgm:prSet presAssocID="{B5E0A5F7-1C4F-E94A-922A-3521E047C306}" presName="level3hierChild" presStyleCnt="0"/>
      <dgm:spPr/>
    </dgm:pt>
    <dgm:pt modelId="{2F3D689E-5AD9-AA4A-B2B6-38ABCA169C9F}" type="pres">
      <dgm:prSet presAssocID="{04BCC00E-5DF3-B949-82F6-F6C5C0E73341}" presName="conn2-1" presStyleLbl="parChTrans1D2" presStyleIdx="1" presStyleCnt="3"/>
      <dgm:spPr/>
    </dgm:pt>
    <dgm:pt modelId="{751D48F0-30C8-7C44-8FE5-C14B205A2D87}" type="pres">
      <dgm:prSet presAssocID="{04BCC00E-5DF3-B949-82F6-F6C5C0E73341}" presName="connTx" presStyleLbl="parChTrans1D2" presStyleIdx="1" presStyleCnt="3"/>
      <dgm:spPr/>
    </dgm:pt>
    <dgm:pt modelId="{564058A0-18E1-D14D-AE75-D4A6DEEA1E8C}" type="pres">
      <dgm:prSet presAssocID="{86F9B70E-1706-7246-AFE6-DF8E4D5BFEC7}" presName="root2" presStyleCnt="0"/>
      <dgm:spPr/>
    </dgm:pt>
    <dgm:pt modelId="{4ECB7A81-2458-D949-A418-8EB7B9A7A3EA}" type="pres">
      <dgm:prSet presAssocID="{86F9B70E-1706-7246-AFE6-DF8E4D5BFEC7}" presName="LevelTwoTextNode" presStyleLbl="node2" presStyleIdx="1" presStyleCnt="3" custScaleX="615940" custScaleY="352426" custLinFactNeighborX="62429" custLinFactNeighborY="18994">
        <dgm:presLayoutVars>
          <dgm:chPref val="3"/>
        </dgm:presLayoutVars>
      </dgm:prSet>
      <dgm:spPr/>
    </dgm:pt>
    <dgm:pt modelId="{CEB16A17-B322-0442-A0D4-14A4A484D79A}" type="pres">
      <dgm:prSet presAssocID="{86F9B70E-1706-7246-AFE6-DF8E4D5BFEC7}" presName="level3hierChild" presStyleCnt="0"/>
      <dgm:spPr/>
    </dgm:pt>
    <dgm:pt modelId="{C1A3D98E-A8D9-CE4E-8002-42BA5EB500BE}" type="pres">
      <dgm:prSet presAssocID="{B652DECF-047B-1B45-82DF-046B52E42FE5}" presName="conn2-1" presStyleLbl="parChTrans1D2" presStyleIdx="2" presStyleCnt="3"/>
      <dgm:spPr/>
    </dgm:pt>
    <dgm:pt modelId="{E2C38E94-2CC4-7D4C-B88C-B9F0CD4AF9BB}" type="pres">
      <dgm:prSet presAssocID="{B652DECF-047B-1B45-82DF-046B52E42FE5}" presName="connTx" presStyleLbl="parChTrans1D2" presStyleIdx="2" presStyleCnt="3"/>
      <dgm:spPr/>
    </dgm:pt>
    <dgm:pt modelId="{AB668072-6C3A-B347-9EFA-8E0EC1591CF1}" type="pres">
      <dgm:prSet presAssocID="{155F5160-3BC5-AC44-B743-CFDA60B15AA7}" presName="root2" presStyleCnt="0"/>
      <dgm:spPr/>
    </dgm:pt>
    <dgm:pt modelId="{C87C3068-27BC-6C40-A3CC-BE5D9DDBC07A}" type="pres">
      <dgm:prSet presAssocID="{155F5160-3BC5-AC44-B743-CFDA60B15AA7}" presName="LevelTwoTextNode" presStyleLbl="node2" presStyleIdx="2" presStyleCnt="3" custScaleX="679395" custScaleY="496435" custLinFactY="45382" custLinFactNeighborX="7440" custLinFactNeighborY="100000">
        <dgm:presLayoutVars>
          <dgm:chPref val="3"/>
        </dgm:presLayoutVars>
      </dgm:prSet>
      <dgm:spPr/>
    </dgm:pt>
    <dgm:pt modelId="{F99D4CCD-84D7-664F-8F1E-8C88AAD4D1CB}" type="pres">
      <dgm:prSet presAssocID="{155F5160-3BC5-AC44-B743-CFDA60B15AA7}" presName="level3hierChild" presStyleCnt="0"/>
      <dgm:spPr/>
    </dgm:pt>
  </dgm:ptLst>
  <dgm:cxnLst>
    <dgm:cxn modelId="{D1024C08-DBDC-0947-BD0F-28301E50C2F2}" type="presOf" srcId="{04BCC00E-5DF3-B949-82F6-F6C5C0E73341}" destId="{751D48F0-30C8-7C44-8FE5-C14B205A2D87}" srcOrd="1" destOrd="0" presId="urn:microsoft.com/office/officeart/2008/layout/HorizontalMultiLevelHierarchy"/>
    <dgm:cxn modelId="{B947EA10-7459-604E-8C4E-1BAF4B0C7618}" type="presOf" srcId="{35230D3B-532E-6A45-9EC9-B8912C3AA2BC}" destId="{EA4E6E57-A4E9-0642-8EFE-6D713CB3D108}" srcOrd="0" destOrd="0" presId="urn:microsoft.com/office/officeart/2008/layout/HorizontalMultiLevelHierarchy"/>
    <dgm:cxn modelId="{2C68E411-2A02-EC42-BF76-3178B8880B0C}" srcId="{87BD1E84-4DF7-9442-8FBE-B3618474F8BE}" destId="{51AF41E6-44BB-D84F-8B36-AE9428AE7600}" srcOrd="0" destOrd="0" parTransId="{EC02A9C5-771B-B043-B544-675F330F482C}" sibTransId="{ABABCC89-541C-C640-B2D0-2EF5A00FB2B6}"/>
    <dgm:cxn modelId="{25CFD530-C385-4F40-BD16-F686A8A70328}" srcId="{51AF41E6-44BB-D84F-8B36-AE9428AE7600}" destId="{B5E0A5F7-1C4F-E94A-922A-3521E047C306}" srcOrd="0" destOrd="0" parTransId="{35230D3B-532E-6A45-9EC9-B8912C3AA2BC}" sibTransId="{19C7F066-1AA5-2241-97AE-FC60512357D3}"/>
    <dgm:cxn modelId="{201D155C-534C-3947-BB23-6E40CFA0747A}" type="presOf" srcId="{86F9B70E-1706-7246-AFE6-DF8E4D5BFEC7}" destId="{4ECB7A81-2458-D949-A418-8EB7B9A7A3EA}" srcOrd="0" destOrd="0" presId="urn:microsoft.com/office/officeart/2008/layout/HorizontalMultiLevelHierarchy"/>
    <dgm:cxn modelId="{F11C1D67-BB1D-D044-B710-D91D90DD7CD8}" srcId="{51AF41E6-44BB-D84F-8B36-AE9428AE7600}" destId="{86F9B70E-1706-7246-AFE6-DF8E4D5BFEC7}" srcOrd="1" destOrd="0" parTransId="{04BCC00E-5DF3-B949-82F6-F6C5C0E73341}" sibTransId="{E531526E-680E-DE4A-B823-2B7C318AB63B}"/>
    <dgm:cxn modelId="{8C0BB96E-1808-D345-86CA-8C89F08CA9EF}" type="presOf" srcId="{B5E0A5F7-1C4F-E94A-922A-3521E047C306}" destId="{7E2D146D-D5F1-F14F-9BA5-64F0E4AE17FD}" srcOrd="0" destOrd="0" presId="urn:microsoft.com/office/officeart/2008/layout/HorizontalMultiLevelHierarchy"/>
    <dgm:cxn modelId="{3F172550-7D39-3E4B-B8BA-9F3B34441E81}" srcId="{51AF41E6-44BB-D84F-8B36-AE9428AE7600}" destId="{155F5160-3BC5-AC44-B743-CFDA60B15AA7}" srcOrd="2" destOrd="0" parTransId="{B652DECF-047B-1B45-82DF-046B52E42FE5}" sibTransId="{F5DB6AFB-A0BF-A44E-95D9-EF97CAD39F90}"/>
    <dgm:cxn modelId="{6991F674-7CBB-804C-BDEA-838617BFE83F}" type="presOf" srcId="{87BD1E84-4DF7-9442-8FBE-B3618474F8BE}" destId="{A31EFCDF-3DC9-EA4F-8F06-8A4880C3B386}" srcOrd="0" destOrd="0" presId="urn:microsoft.com/office/officeart/2008/layout/HorizontalMultiLevelHierarchy"/>
    <dgm:cxn modelId="{09EFDF55-5934-6C4D-99DF-DD54D8C149DF}" type="presOf" srcId="{155F5160-3BC5-AC44-B743-CFDA60B15AA7}" destId="{C87C3068-27BC-6C40-A3CC-BE5D9DDBC07A}" srcOrd="0" destOrd="0" presId="urn:microsoft.com/office/officeart/2008/layout/HorizontalMultiLevelHierarchy"/>
    <dgm:cxn modelId="{1C8F3276-6860-874A-AB69-B1D0EA54AA5C}" type="presOf" srcId="{35230D3B-532E-6A45-9EC9-B8912C3AA2BC}" destId="{4DCE5501-3F92-9144-804A-B3C31CA3C207}" srcOrd="1" destOrd="0" presId="urn:microsoft.com/office/officeart/2008/layout/HorizontalMultiLevelHierarchy"/>
    <dgm:cxn modelId="{338C7991-6941-E44A-8CCC-19389D34E59E}" type="presOf" srcId="{B652DECF-047B-1B45-82DF-046B52E42FE5}" destId="{C1A3D98E-A8D9-CE4E-8002-42BA5EB500BE}" srcOrd="0" destOrd="0" presId="urn:microsoft.com/office/officeart/2008/layout/HorizontalMultiLevelHierarchy"/>
    <dgm:cxn modelId="{7C4C15E4-3A26-2B43-8C4C-58C6DC752945}" type="presOf" srcId="{04BCC00E-5DF3-B949-82F6-F6C5C0E73341}" destId="{2F3D689E-5AD9-AA4A-B2B6-38ABCA169C9F}" srcOrd="0" destOrd="0" presId="urn:microsoft.com/office/officeart/2008/layout/HorizontalMultiLevelHierarchy"/>
    <dgm:cxn modelId="{D06B41F7-B922-464C-8BF0-1498E5EB5EF4}" type="presOf" srcId="{51AF41E6-44BB-D84F-8B36-AE9428AE7600}" destId="{40398AB1-82D5-2F4C-85AA-3E4A1FBE240B}" srcOrd="0" destOrd="0" presId="urn:microsoft.com/office/officeart/2008/layout/HorizontalMultiLevelHierarchy"/>
    <dgm:cxn modelId="{B23B13FC-DFF0-5E4E-BACB-25C2553995D8}" type="presOf" srcId="{B652DECF-047B-1B45-82DF-046B52E42FE5}" destId="{E2C38E94-2CC4-7D4C-B88C-B9F0CD4AF9BB}" srcOrd="1" destOrd="0" presId="urn:microsoft.com/office/officeart/2008/layout/HorizontalMultiLevelHierarchy"/>
    <dgm:cxn modelId="{790FFB8B-2DB1-424D-B123-43D00A866DF1}" type="presParOf" srcId="{A31EFCDF-3DC9-EA4F-8F06-8A4880C3B386}" destId="{3249B16F-B360-334C-B883-9F5159553635}" srcOrd="0" destOrd="0" presId="urn:microsoft.com/office/officeart/2008/layout/HorizontalMultiLevelHierarchy"/>
    <dgm:cxn modelId="{1F4A8E92-D454-9245-AA8F-DEAA1CF18CDA}" type="presParOf" srcId="{3249B16F-B360-334C-B883-9F5159553635}" destId="{40398AB1-82D5-2F4C-85AA-3E4A1FBE240B}" srcOrd="0" destOrd="0" presId="urn:microsoft.com/office/officeart/2008/layout/HorizontalMultiLevelHierarchy"/>
    <dgm:cxn modelId="{C1C8F853-E0F0-6942-BB57-5E3003EFCDCB}" type="presParOf" srcId="{3249B16F-B360-334C-B883-9F5159553635}" destId="{91989C32-C668-0545-93B9-79C45D35BCAB}" srcOrd="1" destOrd="0" presId="urn:microsoft.com/office/officeart/2008/layout/HorizontalMultiLevelHierarchy"/>
    <dgm:cxn modelId="{BF742978-3FC6-384D-AD51-441C8755516F}" type="presParOf" srcId="{91989C32-C668-0545-93B9-79C45D35BCAB}" destId="{EA4E6E57-A4E9-0642-8EFE-6D713CB3D108}" srcOrd="0" destOrd="0" presId="urn:microsoft.com/office/officeart/2008/layout/HorizontalMultiLevelHierarchy"/>
    <dgm:cxn modelId="{296AD38F-5FD9-A649-B916-2A5007C305DA}" type="presParOf" srcId="{EA4E6E57-A4E9-0642-8EFE-6D713CB3D108}" destId="{4DCE5501-3F92-9144-804A-B3C31CA3C207}" srcOrd="0" destOrd="0" presId="urn:microsoft.com/office/officeart/2008/layout/HorizontalMultiLevelHierarchy"/>
    <dgm:cxn modelId="{177F9D22-0397-6649-8F4D-435D299376BA}" type="presParOf" srcId="{91989C32-C668-0545-93B9-79C45D35BCAB}" destId="{7BDCB6C0-00E1-1242-9293-0B57FD221293}" srcOrd="1" destOrd="0" presId="urn:microsoft.com/office/officeart/2008/layout/HorizontalMultiLevelHierarchy"/>
    <dgm:cxn modelId="{6AAA3EB7-7EF2-7D44-9B96-856D2E27D5E3}" type="presParOf" srcId="{7BDCB6C0-00E1-1242-9293-0B57FD221293}" destId="{7E2D146D-D5F1-F14F-9BA5-64F0E4AE17FD}" srcOrd="0" destOrd="0" presId="urn:microsoft.com/office/officeart/2008/layout/HorizontalMultiLevelHierarchy"/>
    <dgm:cxn modelId="{E2F75D56-0AE2-734D-B7DE-D68E43CE2179}" type="presParOf" srcId="{7BDCB6C0-00E1-1242-9293-0B57FD221293}" destId="{6A2E7550-50F3-BA46-B8E7-FABBAF07BC0B}" srcOrd="1" destOrd="0" presId="urn:microsoft.com/office/officeart/2008/layout/HorizontalMultiLevelHierarchy"/>
    <dgm:cxn modelId="{22F549AE-2B71-F248-82DA-F50CEC710603}" type="presParOf" srcId="{91989C32-C668-0545-93B9-79C45D35BCAB}" destId="{2F3D689E-5AD9-AA4A-B2B6-38ABCA169C9F}" srcOrd="2" destOrd="0" presId="urn:microsoft.com/office/officeart/2008/layout/HorizontalMultiLevelHierarchy"/>
    <dgm:cxn modelId="{9643723B-361C-4F4F-A8A5-F7F350733A60}" type="presParOf" srcId="{2F3D689E-5AD9-AA4A-B2B6-38ABCA169C9F}" destId="{751D48F0-30C8-7C44-8FE5-C14B205A2D87}" srcOrd="0" destOrd="0" presId="urn:microsoft.com/office/officeart/2008/layout/HorizontalMultiLevelHierarchy"/>
    <dgm:cxn modelId="{B784933E-B72B-F241-9F47-CE1FACC18B80}" type="presParOf" srcId="{91989C32-C668-0545-93B9-79C45D35BCAB}" destId="{564058A0-18E1-D14D-AE75-D4A6DEEA1E8C}" srcOrd="3" destOrd="0" presId="urn:microsoft.com/office/officeart/2008/layout/HorizontalMultiLevelHierarchy"/>
    <dgm:cxn modelId="{78BD5D7F-6B86-184B-800A-19A70A858645}" type="presParOf" srcId="{564058A0-18E1-D14D-AE75-D4A6DEEA1E8C}" destId="{4ECB7A81-2458-D949-A418-8EB7B9A7A3EA}" srcOrd="0" destOrd="0" presId="urn:microsoft.com/office/officeart/2008/layout/HorizontalMultiLevelHierarchy"/>
    <dgm:cxn modelId="{812E29B2-FFCC-014F-A7BC-3478DD006F6A}" type="presParOf" srcId="{564058A0-18E1-D14D-AE75-D4A6DEEA1E8C}" destId="{CEB16A17-B322-0442-A0D4-14A4A484D79A}" srcOrd="1" destOrd="0" presId="urn:microsoft.com/office/officeart/2008/layout/HorizontalMultiLevelHierarchy"/>
    <dgm:cxn modelId="{E2E061B9-F4E2-464F-BC38-B6DB4F62AC6A}" type="presParOf" srcId="{91989C32-C668-0545-93B9-79C45D35BCAB}" destId="{C1A3D98E-A8D9-CE4E-8002-42BA5EB500BE}" srcOrd="4" destOrd="0" presId="urn:microsoft.com/office/officeart/2008/layout/HorizontalMultiLevelHierarchy"/>
    <dgm:cxn modelId="{6CD07F95-9CF9-4F4B-8AC4-688DD2E0893C}" type="presParOf" srcId="{C1A3D98E-A8D9-CE4E-8002-42BA5EB500BE}" destId="{E2C38E94-2CC4-7D4C-B88C-B9F0CD4AF9BB}" srcOrd="0" destOrd="0" presId="urn:microsoft.com/office/officeart/2008/layout/HorizontalMultiLevelHierarchy"/>
    <dgm:cxn modelId="{5D1F7F36-6C0D-C44F-B5B3-1B0768432945}" type="presParOf" srcId="{91989C32-C668-0545-93B9-79C45D35BCAB}" destId="{AB668072-6C3A-B347-9EFA-8E0EC1591CF1}" srcOrd="5" destOrd="0" presId="urn:microsoft.com/office/officeart/2008/layout/HorizontalMultiLevelHierarchy"/>
    <dgm:cxn modelId="{BE87B475-A548-0548-B2A5-9546D4FB5262}" type="presParOf" srcId="{AB668072-6C3A-B347-9EFA-8E0EC1591CF1}" destId="{C87C3068-27BC-6C40-A3CC-BE5D9DDBC07A}" srcOrd="0" destOrd="0" presId="urn:microsoft.com/office/officeart/2008/layout/HorizontalMultiLevelHierarchy"/>
    <dgm:cxn modelId="{E03DF2FD-DC8A-354B-93D9-37D80285158D}" type="presParOf" srcId="{AB668072-6C3A-B347-9EFA-8E0EC1591CF1}" destId="{F99D4CCD-84D7-664F-8F1E-8C88AAD4D1C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78063-447D-B849-88C4-D541C88E2A08}">
      <dsp:nvSpPr>
        <dsp:cNvPr id="0" name=""/>
        <dsp:cNvSpPr/>
      </dsp:nvSpPr>
      <dsp:spPr>
        <a:xfrm>
          <a:off x="71318" y="4849"/>
          <a:ext cx="4844742" cy="182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s-UY" sz="5000" b="0" i="0" kern="1200" dirty="0"/>
            <a:t>LABORATORIO DE MICROBIOLOGÍA</a:t>
          </a:r>
          <a:endParaRPr lang="es-MX" sz="5000" kern="1200" dirty="0"/>
        </a:p>
      </dsp:txBody>
      <dsp:txXfrm>
        <a:off x="124694" y="58225"/>
        <a:ext cx="4737990" cy="1715648"/>
      </dsp:txXfrm>
    </dsp:sp>
    <dsp:sp modelId="{3DC83CBA-02FF-D743-ACAB-FD7842AE6B73}">
      <dsp:nvSpPr>
        <dsp:cNvPr id="0" name=""/>
        <dsp:cNvSpPr/>
      </dsp:nvSpPr>
      <dsp:spPr>
        <a:xfrm>
          <a:off x="555792" y="1827249"/>
          <a:ext cx="484474" cy="1366800"/>
        </a:xfrm>
        <a:custGeom>
          <a:avLst/>
          <a:gdLst/>
          <a:ahLst/>
          <a:cxnLst/>
          <a:rect l="0" t="0" r="0" b="0"/>
          <a:pathLst>
            <a:path>
              <a:moveTo>
                <a:pt x="0" y="0"/>
              </a:moveTo>
              <a:lnTo>
                <a:pt x="0" y="1366800"/>
              </a:lnTo>
              <a:lnTo>
                <a:pt x="484474" y="13668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288E0-2E91-F243-A6D9-A1D1836C0B10}">
      <dsp:nvSpPr>
        <dsp:cNvPr id="0" name=""/>
        <dsp:cNvSpPr/>
      </dsp:nvSpPr>
      <dsp:spPr>
        <a:xfrm>
          <a:off x="1040266" y="2282849"/>
          <a:ext cx="3207716" cy="182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UY" sz="2100" b="0" i="0" kern="1200" dirty="0"/>
            <a:t>Lugar equipado con los medios necesarios para manejar y estudiar microorganismos</a:t>
          </a:r>
          <a:endParaRPr lang="es-MX" sz="2100" kern="1200" dirty="0"/>
        </a:p>
      </dsp:txBody>
      <dsp:txXfrm>
        <a:off x="1093642" y="2336225"/>
        <a:ext cx="3100964" cy="1715648"/>
      </dsp:txXfrm>
    </dsp:sp>
    <dsp:sp modelId="{2A5C4940-8762-AB4D-939A-6BC7BF929DC8}">
      <dsp:nvSpPr>
        <dsp:cNvPr id="0" name=""/>
        <dsp:cNvSpPr/>
      </dsp:nvSpPr>
      <dsp:spPr>
        <a:xfrm>
          <a:off x="555792" y="1827249"/>
          <a:ext cx="484474" cy="3644800"/>
        </a:xfrm>
        <a:custGeom>
          <a:avLst/>
          <a:gdLst/>
          <a:ahLst/>
          <a:cxnLst/>
          <a:rect l="0" t="0" r="0" b="0"/>
          <a:pathLst>
            <a:path>
              <a:moveTo>
                <a:pt x="0" y="0"/>
              </a:moveTo>
              <a:lnTo>
                <a:pt x="0" y="3644800"/>
              </a:lnTo>
              <a:lnTo>
                <a:pt x="484474" y="36448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510120-02F3-6045-BCE7-EECBCB29BB82}">
      <dsp:nvSpPr>
        <dsp:cNvPr id="0" name=""/>
        <dsp:cNvSpPr/>
      </dsp:nvSpPr>
      <dsp:spPr>
        <a:xfrm>
          <a:off x="1040266" y="4560850"/>
          <a:ext cx="3950439" cy="182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UY" sz="2100" b="0" i="0" kern="1200" dirty="0"/>
            <a:t>Es importante extremar todas las precauciones posibles y evitar cualquier contaminación.</a:t>
          </a:r>
          <a:endParaRPr lang="es-UY" sz="2100" kern="1200" dirty="0"/>
        </a:p>
      </dsp:txBody>
      <dsp:txXfrm>
        <a:off x="1093642" y="4614226"/>
        <a:ext cx="3843687" cy="1715648"/>
      </dsp:txXfrm>
    </dsp:sp>
    <dsp:sp modelId="{25436D1A-63D1-5B44-84C2-83062A6280CE}">
      <dsp:nvSpPr>
        <dsp:cNvPr id="0" name=""/>
        <dsp:cNvSpPr/>
      </dsp:nvSpPr>
      <dsp:spPr>
        <a:xfrm>
          <a:off x="5827260" y="4849"/>
          <a:ext cx="5045862" cy="182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s-MX" sz="5000" kern="1200" dirty="0"/>
            <a:t>DISEÑO  LABORATORIO </a:t>
          </a:r>
        </a:p>
      </dsp:txBody>
      <dsp:txXfrm>
        <a:off x="5880636" y="58225"/>
        <a:ext cx="4939110" cy="1715648"/>
      </dsp:txXfrm>
    </dsp:sp>
    <dsp:sp modelId="{79097585-4860-044F-AAC8-9CDE42F3D9B5}">
      <dsp:nvSpPr>
        <dsp:cNvPr id="0" name=""/>
        <dsp:cNvSpPr/>
      </dsp:nvSpPr>
      <dsp:spPr>
        <a:xfrm>
          <a:off x="6331846" y="1827249"/>
          <a:ext cx="504586" cy="1181115"/>
        </a:xfrm>
        <a:custGeom>
          <a:avLst/>
          <a:gdLst/>
          <a:ahLst/>
          <a:cxnLst/>
          <a:rect l="0" t="0" r="0" b="0"/>
          <a:pathLst>
            <a:path>
              <a:moveTo>
                <a:pt x="0" y="0"/>
              </a:moveTo>
              <a:lnTo>
                <a:pt x="0" y="1181115"/>
              </a:lnTo>
              <a:lnTo>
                <a:pt x="504586" y="1181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D1C746-FA13-EE47-8D35-2A8AB52D5B65}">
      <dsp:nvSpPr>
        <dsp:cNvPr id="0" name=""/>
        <dsp:cNvSpPr/>
      </dsp:nvSpPr>
      <dsp:spPr>
        <a:xfrm>
          <a:off x="6836433" y="2282849"/>
          <a:ext cx="3437571" cy="1451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UY" sz="2100" b="0" i="0" kern="1200" dirty="0"/>
            <a:t>Lugar seguro, eficiente y cómodo, para el personal que trabaja en él, con espacio suficiente.</a:t>
          </a:r>
          <a:endParaRPr lang="es-UY" sz="2100" kern="1200" dirty="0"/>
        </a:p>
      </dsp:txBody>
      <dsp:txXfrm>
        <a:off x="6878932" y="2325348"/>
        <a:ext cx="3352573" cy="1366033"/>
      </dsp:txXfrm>
    </dsp:sp>
    <dsp:sp modelId="{9CD9CD74-0EC4-C942-9271-8324F39D2BEF}">
      <dsp:nvSpPr>
        <dsp:cNvPr id="0" name=""/>
        <dsp:cNvSpPr/>
      </dsp:nvSpPr>
      <dsp:spPr>
        <a:xfrm>
          <a:off x="6331846" y="1827249"/>
          <a:ext cx="504586" cy="3373509"/>
        </a:xfrm>
        <a:custGeom>
          <a:avLst/>
          <a:gdLst/>
          <a:ahLst/>
          <a:cxnLst/>
          <a:rect l="0" t="0" r="0" b="0"/>
          <a:pathLst>
            <a:path>
              <a:moveTo>
                <a:pt x="0" y="0"/>
              </a:moveTo>
              <a:lnTo>
                <a:pt x="0" y="3373509"/>
              </a:lnTo>
              <a:lnTo>
                <a:pt x="504586" y="3373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1E09A-5214-C042-8528-EA2A299AD8A3}">
      <dsp:nvSpPr>
        <dsp:cNvPr id="0" name=""/>
        <dsp:cNvSpPr/>
      </dsp:nvSpPr>
      <dsp:spPr>
        <a:xfrm>
          <a:off x="6836433" y="4189481"/>
          <a:ext cx="4903248" cy="20225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UY" sz="2100" b="0" i="0" kern="1200" dirty="0"/>
            <a:t>Tiene  peculiaridades y necesidades que lo hacen diferente a otros laboratorios diagnósticos. aislamiento y cultivo de microorganismos patógenos, por lo que deberá cumplir, como mínimo, los criterios de contención o bioseguridad nivel 2</a:t>
          </a:r>
          <a:endParaRPr lang="es-UY" sz="2100" kern="1200" dirty="0"/>
        </a:p>
      </dsp:txBody>
      <dsp:txXfrm>
        <a:off x="6895672" y="4248720"/>
        <a:ext cx="4784770" cy="190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5C845-031C-3149-B449-85482286AEF5}">
      <dsp:nvSpPr>
        <dsp:cNvPr id="0" name=""/>
        <dsp:cNvSpPr/>
      </dsp:nvSpPr>
      <dsp:spPr>
        <a:xfrm>
          <a:off x="4906658" y="-316648"/>
          <a:ext cx="5545676" cy="445728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856D3-FB1D-8C4C-916F-72FA2697E4A1}">
      <dsp:nvSpPr>
        <dsp:cNvPr id="0" name=""/>
        <dsp:cNvSpPr/>
      </dsp:nvSpPr>
      <dsp:spPr>
        <a:xfrm>
          <a:off x="6020753" y="1279540"/>
          <a:ext cx="3802538" cy="10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MX" sz="2000" kern="1200" dirty="0"/>
            <a:t>Ambientes de trabajo  especiales, pueden presentar riesgos, químicos, físicos y biológicas. Cumplimiento de requisitos de calidad en </a:t>
          </a:r>
          <a:r>
            <a:rPr lang="es-MX" sz="2000" b="1" kern="1200" dirty="0"/>
            <a:t>BIOSEGURIDAD</a:t>
          </a:r>
        </a:p>
      </dsp:txBody>
      <dsp:txXfrm>
        <a:off x="6020753" y="1279540"/>
        <a:ext cx="3802538" cy="1003512"/>
      </dsp:txXfrm>
    </dsp:sp>
    <dsp:sp modelId="{BE14F74B-7D9F-F64F-8653-574F06CAE15B}">
      <dsp:nvSpPr>
        <dsp:cNvPr id="0" name=""/>
        <dsp:cNvSpPr/>
      </dsp:nvSpPr>
      <dsp:spPr>
        <a:xfrm>
          <a:off x="289245" y="1813592"/>
          <a:ext cx="5568698" cy="4165777"/>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2E2DA-F304-5642-B282-28FD76AFA5FA}">
      <dsp:nvSpPr>
        <dsp:cNvPr id="0" name=""/>
        <dsp:cNvSpPr/>
      </dsp:nvSpPr>
      <dsp:spPr>
        <a:xfrm>
          <a:off x="1069589" y="3023565"/>
          <a:ext cx="5356516" cy="16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MX" sz="2000" kern="1200" dirty="0"/>
            <a:t>Necesario establecer e implementar procedimientos estándares generales y particulares para cada laboratorio.</a:t>
          </a:r>
        </a:p>
        <a:p>
          <a:pPr marL="0" lvl="0" indent="0" algn="l" defTabSz="889000">
            <a:lnSpc>
              <a:spcPct val="90000"/>
            </a:lnSpc>
            <a:spcBef>
              <a:spcPct val="0"/>
            </a:spcBef>
            <a:spcAft>
              <a:spcPct val="35000"/>
            </a:spcAft>
            <a:buNone/>
          </a:pPr>
          <a:r>
            <a:rPr lang="es-MX" sz="2000" kern="1200" dirty="0"/>
            <a:t>Disponer de equipo de </a:t>
          </a:r>
          <a:r>
            <a:rPr lang="es-MX" sz="2000" b="1" kern="1200" dirty="0"/>
            <a:t>BIOSEGURIDAD</a:t>
          </a:r>
        </a:p>
        <a:p>
          <a:pPr marL="0" lvl="0" indent="0" algn="l" defTabSz="889000">
            <a:lnSpc>
              <a:spcPct val="90000"/>
            </a:lnSpc>
            <a:spcBef>
              <a:spcPct val="0"/>
            </a:spcBef>
            <a:spcAft>
              <a:spcPct val="35000"/>
            </a:spcAft>
            <a:buNone/>
          </a:pPr>
          <a:r>
            <a:rPr lang="es-MX" sz="2000" kern="1200" dirty="0"/>
            <a:t>Diseño e instalaciones del laboratorio</a:t>
          </a:r>
        </a:p>
        <a:p>
          <a:pPr marL="0" lvl="0" indent="0" algn="l" defTabSz="889000">
            <a:lnSpc>
              <a:spcPct val="90000"/>
            </a:lnSpc>
            <a:spcBef>
              <a:spcPct val="0"/>
            </a:spcBef>
            <a:spcAft>
              <a:spcPct val="35000"/>
            </a:spcAft>
            <a:buNone/>
          </a:pPr>
          <a:r>
            <a:rPr lang="es-MX" sz="2000" kern="1200" dirty="0"/>
            <a:t> den garantías </a:t>
          </a:r>
        </a:p>
        <a:p>
          <a:pPr marL="0" lvl="0" indent="0" algn="l" defTabSz="889000">
            <a:lnSpc>
              <a:spcPct val="90000"/>
            </a:lnSpc>
            <a:spcBef>
              <a:spcPct val="0"/>
            </a:spcBef>
            <a:spcAft>
              <a:spcPct val="35000"/>
            </a:spcAft>
            <a:buNone/>
          </a:pPr>
          <a:r>
            <a:rPr lang="es-MX" sz="2000" kern="1200" dirty="0"/>
            <a:t>de trabajo seguro y de calidad </a:t>
          </a:r>
        </a:p>
      </dsp:txBody>
      <dsp:txXfrm>
        <a:off x="1069589" y="3023565"/>
        <a:ext cx="5356516" cy="1650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3D98E-A8D9-CE4E-8002-42BA5EB500BE}">
      <dsp:nvSpPr>
        <dsp:cNvPr id="0" name=""/>
        <dsp:cNvSpPr/>
      </dsp:nvSpPr>
      <dsp:spPr>
        <a:xfrm>
          <a:off x="1945342" y="3302397"/>
          <a:ext cx="375751" cy="2266121"/>
        </a:xfrm>
        <a:custGeom>
          <a:avLst/>
          <a:gdLst/>
          <a:ahLst/>
          <a:cxnLst/>
          <a:rect l="0" t="0" r="0" b="0"/>
          <a:pathLst>
            <a:path>
              <a:moveTo>
                <a:pt x="0" y="0"/>
              </a:moveTo>
              <a:lnTo>
                <a:pt x="187875" y="0"/>
              </a:lnTo>
              <a:lnTo>
                <a:pt x="187875" y="2266121"/>
              </a:lnTo>
              <a:lnTo>
                <a:pt x="375751" y="2266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2075791" y="4378031"/>
        <a:ext cx="114853" cy="114853"/>
      </dsp:txXfrm>
    </dsp:sp>
    <dsp:sp modelId="{2F3D689E-5AD9-AA4A-B2B6-38ABCA169C9F}">
      <dsp:nvSpPr>
        <dsp:cNvPr id="0" name=""/>
        <dsp:cNvSpPr/>
      </dsp:nvSpPr>
      <dsp:spPr>
        <a:xfrm>
          <a:off x="1945342" y="3256677"/>
          <a:ext cx="1128747" cy="91440"/>
        </a:xfrm>
        <a:custGeom>
          <a:avLst/>
          <a:gdLst/>
          <a:ahLst/>
          <a:cxnLst/>
          <a:rect l="0" t="0" r="0" b="0"/>
          <a:pathLst>
            <a:path>
              <a:moveTo>
                <a:pt x="0" y="45720"/>
              </a:moveTo>
              <a:lnTo>
                <a:pt x="564373" y="45720"/>
              </a:lnTo>
              <a:lnTo>
                <a:pt x="564373" y="108858"/>
              </a:lnTo>
              <a:lnTo>
                <a:pt x="1128747" y="10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81453" y="3274134"/>
        <a:ext cx="56525" cy="56525"/>
      </dsp:txXfrm>
    </dsp:sp>
    <dsp:sp modelId="{EA4E6E57-A4E9-0642-8EFE-6D713CB3D108}">
      <dsp:nvSpPr>
        <dsp:cNvPr id="0" name=""/>
        <dsp:cNvSpPr/>
      </dsp:nvSpPr>
      <dsp:spPr>
        <a:xfrm>
          <a:off x="1945342" y="1020117"/>
          <a:ext cx="529160" cy="2282279"/>
        </a:xfrm>
        <a:custGeom>
          <a:avLst/>
          <a:gdLst/>
          <a:ahLst/>
          <a:cxnLst/>
          <a:rect l="0" t="0" r="0" b="0"/>
          <a:pathLst>
            <a:path>
              <a:moveTo>
                <a:pt x="0" y="2282279"/>
              </a:moveTo>
              <a:lnTo>
                <a:pt x="264580" y="2282279"/>
              </a:lnTo>
              <a:lnTo>
                <a:pt x="264580" y="0"/>
              </a:lnTo>
              <a:lnTo>
                <a:pt x="5291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2151352" y="2102686"/>
        <a:ext cx="117141" cy="117141"/>
      </dsp:txXfrm>
    </dsp:sp>
    <dsp:sp modelId="{40398AB1-82D5-2F4C-85AA-3E4A1FBE240B}">
      <dsp:nvSpPr>
        <dsp:cNvPr id="0" name=""/>
        <dsp:cNvSpPr/>
      </dsp:nvSpPr>
      <dsp:spPr>
        <a:xfrm rot="16200000">
          <a:off x="-2070605" y="2585617"/>
          <a:ext cx="6598338" cy="1433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s-UY" sz="4800" kern="1200" dirty="0"/>
            <a:t>PRINCIPIOS DE BIOSEGURIDAD</a:t>
          </a:r>
          <a:endParaRPr lang="es-MX" sz="4800" kern="1200" dirty="0"/>
        </a:p>
      </dsp:txBody>
      <dsp:txXfrm>
        <a:off x="-2070605" y="2585617"/>
        <a:ext cx="6598338" cy="1433558"/>
      </dsp:txXfrm>
    </dsp:sp>
    <dsp:sp modelId="{7E2D146D-D5F1-F14F-9BA5-64F0E4AE17FD}">
      <dsp:nvSpPr>
        <dsp:cNvPr id="0" name=""/>
        <dsp:cNvSpPr/>
      </dsp:nvSpPr>
      <dsp:spPr>
        <a:xfrm>
          <a:off x="2474503" y="0"/>
          <a:ext cx="9125575" cy="2040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Universalidad</a:t>
          </a:r>
        </a:p>
        <a:p>
          <a:pPr marL="0" lvl="0" indent="0" algn="ctr" defTabSz="1066800">
            <a:lnSpc>
              <a:spcPct val="90000"/>
            </a:lnSpc>
            <a:spcBef>
              <a:spcPct val="0"/>
            </a:spcBef>
            <a:spcAft>
              <a:spcPct val="35000"/>
            </a:spcAft>
            <a:buNone/>
          </a:pPr>
          <a:r>
            <a:rPr lang="es-MX" sz="2400" kern="1200" dirty="0"/>
            <a:t> Todo el personal debe seguir las precauciones estándares rutinatiamente en todas las situaciones que puedan dar origen a accidentes.</a:t>
          </a:r>
        </a:p>
        <a:p>
          <a:pPr marL="0" lvl="0" indent="0" algn="ctr" defTabSz="1066800">
            <a:lnSpc>
              <a:spcPct val="90000"/>
            </a:lnSpc>
            <a:spcBef>
              <a:spcPct val="0"/>
            </a:spcBef>
            <a:spcAft>
              <a:spcPct val="35000"/>
            </a:spcAft>
            <a:buNone/>
          </a:pPr>
          <a:r>
            <a:rPr lang="es-MX" sz="2400" kern="1200" dirty="0"/>
            <a:t>Debe ser aplicadas para TODAS las personas </a:t>
          </a:r>
        </a:p>
        <a:p>
          <a:pPr marL="0" lvl="0" indent="0" algn="ctr" defTabSz="1066800">
            <a:lnSpc>
              <a:spcPct val="90000"/>
            </a:lnSpc>
            <a:spcBef>
              <a:spcPct val="0"/>
            </a:spcBef>
            <a:spcAft>
              <a:spcPct val="35000"/>
            </a:spcAft>
            <a:buNone/>
          </a:pPr>
          <a:endParaRPr lang="es-MX" sz="800" kern="1200" dirty="0"/>
        </a:p>
      </dsp:txBody>
      <dsp:txXfrm>
        <a:off x="2474503" y="0"/>
        <a:ext cx="9125575" cy="2040234"/>
      </dsp:txXfrm>
    </dsp:sp>
    <dsp:sp modelId="{4ECB7A81-2458-D949-A418-8EB7B9A7A3EA}">
      <dsp:nvSpPr>
        <dsp:cNvPr id="0" name=""/>
        <dsp:cNvSpPr/>
      </dsp:nvSpPr>
      <dsp:spPr>
        <a:xfrm>
          <a:off x="3074090" y="2629869"/>
          <a:ext cx="8434420" cy="1471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Uso de barreras</a:t>
          </a:r>
        </a:p>
        <a:p>
          <a:pPr marL="0" lvl="0" indent="0" algn="ctr" defTabSz="1066800">
            <a:lnSpc>
              <a:spcPct val="90000"/>
            </a:lnSpc>
            <a:spcBef>
              <a:spcPct val="0"/>
            </a:spcBef>
            <a:spcAft>
              <a:spcPct val="35000"/>
            </a:spcAft>
            <a:buNone/>
          </a:pPr>
          <a:r>
            <a:rPr lang="es-MX" sz="2400" kern="1200" dirty="0"/>
            <a:t>Evitar la exposición a fluidos orgánicos, contaminantes utilizando materiales adecuados que se interpongan al contacto</a:t>
          </a:r>
        </a:p>
      </dsp:txBody>
      <dsp:txXfrm>
        <a:off x="3074090" y="2629869"/>
        <a:ext cx="8434420" cy="1471332"/>
      </dsp:txXfrm>
    </dsp:sp>
    <dsp:sp modelId="{C87C3068-27BC-6C40-A3CC-BE5D9DDBC07A}">
      <dsp:nvSpPr>
        <dsp:cNvPr id="0" name=""/>
        <dsp:cNvSpPr/>
      </dsp:nvSpPr>
      <dsp:spPr>
        <a:xfrm>
          <a:off x="2321094" y="4532242"/>
          <a:ext cx="9303345" cy="2072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Medio de eliminación de material contaminado</a:t>
          </a:r>
        </a:p>
        <a:p>
          <a:pPr marL="0" lvl="0" indent="0" algn="ctr" defTabSz="1066800">
            <a:lnSpc>
              <a:spcPct val="90000"/>
            </a:lnSpc>
            <a:spcBef>
              <a:spcPct val="0"/>
            </a:spcBef>
            <a:spcAft>
              <a:spcPct val="35000"/>
            </a:spcAft>
            <a:buNone/>
          </a:pPr>
          <a:r>
            <a:rPr lang="es-MX" sz="2400" kern="1200" dirty="0"/>
            <a:t>Conjunto de dispositivos y procedimientos adecuados para eliminar o depositar  sin riesgo el material usado </a:t>
          </a:r>
        </a:p>
      </dsp:txBody>
      <dsp:txXfrm>
        <a:off x="2321094" y="4532242"/>
        <a:ext cx="9303345" cy="20725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A1795-B9E1-4453-B561-453613B39345}" type="datetimeFigureOut">
              <a:rPr lang="es-UY" smtClean="0"/>
              <a:t>30/3/2025</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C0C12-690A-4BA4-992F-6D22220DA7A9}" type="slidenum">
              <a:rPr lang="es-UY" smtClean="0"/>
              <a:t>‹Nº›</a:t>
            </a:fld>
            <a:endParaRPr lang="es-UY"/>
          </a:p>
        </p:txBody>
      </p:sp>
    </p:spTree>
    <p:extLst>
      <p:ext uri="{BB962C8B-B14F-4D97-AF65-F5344CB8AC3E}">
        <p14:creationId xmlns:p14="http://schemas.microsoft.com/office/powerpoint/2010/main" val="417802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fld id="{0BCC0C12-690A-4BA4-992F-6D22220DA7A9}" type="slidenum">
              <a:rPr lang="es-UY" smtClean="0"/>
              <a:t>28</a:t>
            </a:fld>
            <a:endParaRPr lang="es-UY"/>
          </a:p>
        </p:txBody>
      </p:sp>
    </p:spTree>
    <p:extLst>
      <p:ext uri="{BB962C8B-B14F-4D97-AF65-F5344CB8AC3E}">
        <p14:creationId xmlns:p14="http://schemas.microsoft.com/office/powerpoint/2010/main" val="415547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C858F-1ED8-2F0A-86CC-1AFB2B84DB8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Y"/>
          </a:p>
        </p:txBody>
      </p:sp>
      <p:sp>
        <p:nvSpPr>
          <p:cNvPr id="3" name="Subtítulo 2">
            <a:extLst>
              <a:ext uri="{FF2B5EF4-FFF2-40B4-BE49-F238E27FC236}">
                <a16:creationId xmlns:a16="http://schemas.microsoft.com/office/drawing/2014/main" id="{13A8230D-E1CB-6C58-C87B-2243F16A5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Y"/>
          </a:p>
        </p:txBody>
      </p:sp>
      <p:sp>
        <p:nvSpPr>
          <p:cNvPr id="4" name="Marcador de fecha 3">
            <a:extLst>
              <a:ext uri="{FF2B5EF4-FFF2-40B4-BE49-F238E27FC236}">
                <a16:creationId xmlns:a16="http://schemas.microsoft.com/office/drawing/2014/main" id="{7C474199-1565-CC31-E3B2-74F0E5ACDA05}"/>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42E14E8A-B585-3F18-2A81-1D8D3841ED9E}"/>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4CF6992E-9100-C6D4-358C-2B2D7B0AB787}"/>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192689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DA4E3-BE71-9A12-8192-09C38B323F28}"/>
              </a:ext>
            </a:extLst>
          </p:cNvPr>
          <p:cNvSpPr>
            <a:spLocks noGrp="1"/>
          </p:cNvSpPr>
          <p:nvPr>
            <p:ph type="title"/>
          </p:nvPr>
        </p:nvSpPr>
        <p:spPr/>
        <p:txBody>
          <a:bodyPr/>
          <a:lstStyle/>
          <a:p>
            <a:r>
              <a:rPr lang="es-MX"/>
              <a:t>Haz clic para modificar el estilo de título del patrón</a:t>
            </a:r>
            <a:endParaRPr lang="es-UY"/>
          </a:p>
        </p:txBody>
      </p:sp>
      <p:sp>
        <p:nvSpPr>
          <p:cNvPr id="3" name="Marcador de texto vertical 2">
            <a:extLst>
              <a:ext uri="{FF2B5EF4-FFF2-40B4-BE49-F238E27FC236}">
                <a16:creationId xmlns:a16="http://schemas.microsoft.com/office/drawing/2014/main" id="{EF0B4556-6A98-CFC1-5A6B-7E657661024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fecha 3">
            <a:extLst>
              <a:ext uri="{FF2B5EF4-FFF2-40B4-BE49-F238E27FC236}">
                <a16:creationId xmlns:a16="http://schemas.microsoft.com/office/drawing/2014/main" id="{99236AD1-6EFD-EFFE-DF18-E51B2C3F0C67}"/>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D8FAB1AB-CC44-13BF-7306-3A28C8334BAB}"/>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74522E5A-348E-F1E6-E35D-F9271B46988E}"/>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332988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6371F1-6044-FB69-41F6-BADA7605C70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Y"/>
          </a:p>
        </p:txBody>
      </p:sp>
      <p:sp>
        <p:nvSpPr>
          <p:cNvPr id="3" name="Marcador de texto vertical 2">
            <a:extLst>
              <a:ext uri="{FF2B5EF4-FFF2-40B4-BE49-F238E27FC236}">
                <a16:creationId xmlns:a16="http://schemas.microsoft.com/office/drawing/2014/main" id="{DDBA906A-7C80-8B4A-9D5F-65F631FD678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fecha 3">
            <a:extLst>
              <a:ext uri="{FF2B5EF4-FFF2-40B4-BE49-F238E27FC236}">
                <a16:creationId xmlns:a16="http://schemas.microsoft.com/office/drawing/2014/main" id="{DD5C2655-7FBA-A3BF-A1E7-39BA534AED35}"/>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B3750AA7-9599-509B-5FEA-40A1E0632B50}"/>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F4B8BA22-7764-EBD4-C775-05084BD6CC0B}"/>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211804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2BA91-F4B3-DA44-A9BB-35780F86908E}"/>
              </a:ext>
            </a:extLst>
          </p:cNvPr>
          <p:cNvSpPr>
            <a:spLocks noGrp="1"/>
          </p:cNvSpPr>
          <p:nvPr>
            <p:ph type="title"/>
          </p:nvPr>
        </p:nvSpPr>
        <p:spPr/>
        <p:txBody>
          <a:bodyPr/>
          <a:lstStyle/>
          <a:p>
            <a:r>
              <a:rPr lang="es-MX"/>
              <a:t>Haz clic para modificar el estilo de título del patrón</a:t>
            </a:r>
            <a:endParaRPr lang="es-UY"/>
          </a:p>
        </p:txBody>
      </p:sp>
      <p:sp>
        <p:nvSpPr>
          <p:cNvPr id="3" name="Marcador de contenido 2">
            <a:extLst>
              <a:ext uri="{FF2B5EF4-FFF2-40B4-BE49-F238E27FC236}">
                <a16:creationId xmlns:a16="http://schemas.microsoft.com/office/drawing/2014/main" id="{7B3983F0-F43A-3B17-8E5C-1969A866CE3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fecha 3">
            <a:extLst>
              <a:ext uri="{FF2B5EF4-FFF2-40B4-BE49-F238E27FC236}">
                <a16:creationId xmlns:a16="http://schemas.microsoft.com/office/drawing/2014/main" id="{6151247C-DC4B-74F2-DAA6-3835ECC36119}"/>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3CC8F5A0-EE11-B7A8-A564-AB2C99A01ED2}"/>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E8BF6DF7-0087-F392-D9FD-604D9D2D8170}"/>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5894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C7A3E-1EC2-96C2-7387-56D633ED645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Y"/>
          </a:p>
        </p:txBody>
      </p:sp>
      <p:sp>
        <p:nvSpPr>
          <p:cNvPr id="3" name="Marcador de texto 2">
            <a:extLst>
              <a:ext uri="{FF2B5EF4-FFF2-40B4-BE49-F238E27FC236}">
                <a16:creationId xmlns:a16="http://schemas.microsoft.com/office/drawing/2014/main" id="{3567F915-18DF-7BAE-07DB-2C123C995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6EB1E96-28E6-C412-8195-E50B54BBE6F2}"/>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CF0F56C8-5869-7547-11B6-0C624627BB8A}"/>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8E2D134A-9F6F-621D-06C6-EB05428D2864}"/>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32380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FE503-AA8E-54B0-A2E1-0D2EC03BC72C}"/>
              </a:ext>
            </a:extLst>
          </p:cNvPr>
          <p:cNvSpPr>
            <a:spLocks noGrp="1"/>
          </p:cNvSpPr>
          <p:nvPr>
            <p:ph type="title"/>
          </p:nvPr>
        </p:nvSpPr>
        <p:spPr/>
        <p:txBody>
          <a:bodyPr/>
          <a:lstStyle/>
          <a:p>
            <a:r>
              <a:rPr lang="es-MX"/>
              <a:t>Haz clic para modificar el estilo de título del patrón</a:t>
            </a:r>
            <a:endParaRPr lang="es-UY"/>
          </a:p>
        </p:txBody>
      </p:sp>
      <p:sp>
        <p:nvSpPr>
          <p:cNvPr id="3" name="Marcador de contenido 2">
            <a:extLst>
              <a:ext uri="{FF2B5EF4-FFF2-40B4-BE49-F238E27FC236}">
                <a16:creationId xmlns:a16="http://schemas.microsoft.com/office/drawing/2014/main" id="{1FFF66CA-0514-4A04-F1C1-88F0C72D565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contenido 3">
            <a:extLst>
              <a:ext uri="{FF2B5EF4-FFF2-40B4-BE49-F238E27FC236}">
                <a16:creationId xmlns:a16="http://schemas.microsoft.com/office/drawing/2014/main" id="{5D32C876-802B-D303-3B21-CAD18EC244C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5" name="Marcador de fecha 4">
            <a:extLst>
              <a:ext uri="{FF2B5EF4-FFF2-40B4-BE49-F238E27FC236}">
                <a16:creationId xmlns:a16="http://schemas.microsoft.com/office/drawing/2014/main" id="{8E5A4EC0-3E32-FA39-17B4-FE3891DE8E30}"/>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6" name="Marcador de pie de página 5">
            <a:extLst>
              <a:ext uri="{FF2B5EF4-FFF2-40B4-BE49-F238E27FC236}">
                <a16:creationId xmlns:a16="http://schemas.microsoft.com/office/drawing/2014/main" id="{A78EE951-9C3E-6B87-34D9-1B31AD64C75E}"/>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72DC895D-42F3-CDAA-C7F7-293068912315}"/>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26474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9A943-0016-210A-3104-8FE06CB53FB1}"/>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Y"/>
          </a:p>
        </p:txBody>
      </p:sp>
      <p:sp>
        <p:nvSpPr>
          <p:cNvPr id="3" name="Marcador de texto 2">
            <a:extLst>
              <a:ext uri="{FF2B5EF4-FFF2-40B4-BE49-F238E27FC236}">
                <a16:creationId xmlns:a16="http://schemas.microsoft.com/office/drawing/2014/main" id="{2F5D363C-49C2-F077-DAC4-5B3C3F412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EC4EE86-6EB7-FF82-BCCC-9AECDA63F32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5" name="Marcador de texto 4">
            <a:extLst>
              <a:ext uri="{FF2B5EF4-FFF2-40B4-BE49-F238E27FC236}">
                <a16:creationId xmlns:a16="http://schemas.microsoft.com/office/drawing/2014/main" id="{EFD5E23E-18C2-9C35-1067-01B2380F8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7BFE980-5C81-240D-406C-827AC85939B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7" name="Marcador de fecha 6">
            <a:extLst>
              <a:ext uri="{FF2B5EF4-FFF2-40B4-BE49-F238E27FC236}">
                <a16:creationId xmlns:a16="http://schemas.microsoft.com/office/drawing/2014/main" id="{D5BCC6E6-C7ED-ECAD-4459-C677726AA8A2}"/>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8" name="Marcador de pie de página 7">
            <a:extLst>
              <a:ext uri="{FF2B5EF4-FFF2-40B4-BE49-F238E27FC236}">
                <a16:creationId xmlns:a16="http://schemas.microsoft.com/office/drawing/2014/main" id="{286AACF0-B400-40FA-D6B6-A7498CE60AF4}"/>
              </a:ext>
            </a:extLst>
          </p:cNvPr>
          <p:cNvSpPr>
            <a:spLocks noGrp="1"/>
          </p:cNvSpPr>
          <p:nvPr>
            <p:ph type="ftr" sz="quarter" idx="11"/>
          </p:nvPr>
        </p:nvSpPr>
        <p:spPr/>
        <p:txBody>
          <a:bodyPr/>
          <a:lstStyle/>
          <a:p>
            <a:endParaRPr lang="es-UY"/>
          </a:p>
        </p:txBody>
      </p:sp>
      <p:sp>
        <p:nvSpPr>
          <p:cNvPr id="9" name="Marcador de número de diapositiva 8">
            <a:extLst>
              <a:ext uri="{FF2B5EF4-FFF2-40B4-BE49-F238E27FC236}">
                <a16:creationId xmlns:a16="http://schemas.microsoft.com/office/drawing/2014/main" id="{F3D81417-2FCF-1D29-5ABF-98FF4FB36D97}"/>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213603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D3D42-BADF-076C-A536-30CECC8B0A0B}"/>
              </a:ext>
            </a:extLst>
          </p:cNvPr>
          <p:cNvSpPr>
            <a:spLocks noGrp="1"/>
          </p:cNvSpPr>
          <p:nvPr>
            <p:ph type="title"/>
          </p:nvPr>
        </p:nvSpPr>
        <p:spPr/>
        <p:txBody>
          <a:bodyPr/>
          <a:lstStyle/>
          <a:p>
            <a:r>
              <a:rPr lang="es-MX"/>
              <a:t>Haz clic para modificar el estilo de título del patrón</a:t>
            </a:r>
            <a:endParaRPr lang="es-UY"/>
          </a:p>
        </p:txBody>
      </p:sp>
      <p:sp>
        <p:nvSpPr>
          <p:cNvPr id="3" name="Marcador de fecha 2">
            <a:extLst>
              <a:ext uri="{FF2B5EF4-FFF2-40B4-BE49-F238E27FC236}">
                <a16:creationId xmlns:a16="http://schemas.microsoft.com/office/drawing/2014/main" id="{9F0470B9-FAC0-CF3C-BCFA-E4A67877CB97}"/>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4" name="Marcador de pie de página 3">
            <a:extLst>
              <a:ext uri="{FF2B5EF4-FFF2-40B4-BE49-F238E27FC236}">
                <a16:creationId xmlns:a16="http://schemas.microsoft.com/office/drawing/2014/main" id="{0F6AF36C-9E8C-1151-D5CD-96090CEF810D}"/>
              </a:ext>
            </a:extLst>
          </p:cNvPr>
          <p:cNvSpPr>
            <a:spLocks noGrp="1"/>
          </p:cNvSpPr>
          <p:nvPr>
            <p:ph type="ftr" sz="quarter" idx="11"/>
          </p:nvPr>
        </p:nvSpPr>
        <p:spPr/>
        <p:txBody>
          <a:bodyPr/>
          <a:lstStyle/>
          <a:p>
            <a:endParaRPr lang="es-UY"/>
          </a:p>
        </p:txBody>
      </p:sp>
      <p:sp>
        <p:nvSpPr>
          <p:cNvPr id="5" name="Marcador de número de diapositiva 4">
            <a:extLst>
              <a:ext uri="{FF2B5EF4-FFF2-40B4-BE49-F238E27FC236}">
                <a16:creationId xmlns:a16="http://schemas.microsoft.com/office/drawing/2014/main" id="{815F92D0-1BBF-5006-C748-E59073489C24}"/>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147975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761475-2109-82AA-7016-F0DD8BC0BD1C}"/>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3" name="Marcador de pie de página 2">
            <a:extLst>
              <a:ext uri="{FF2B5EF4-FFF2-40B4-BE49-F238E27FC236}">
                <a16:creationId xmlns:a16="http://schemas.microsoft.com/office/drawing/2014/main" id="{FD87639A-C8D1-0628-C3F4-F2410BAA00D9}"/>
              </a:ext>
            </a:extLst>
          </p:cNvPr>
          <p:cNvSpPr>
            <a:spLocks noGrp="1"/>
          </p:cNvSpPr>
          <p:nvPr>
            <p:ph type="ftr" sz="quarter" idx="11"/>
          </p:nvPr>
        </p:nvSpPr>
        <p:spPr/>
        <p:txBody>
          <a:bodyPr/>
          <a:lstStyle/>
          <a:p>
            <a:endParaRPr lang="es-UY"/>
          </a:p>
        </p:txBody>
      </p:sp>
      <p:sp>
        <p:nvSpPr>
          <p:cNvPr id="4" name="Marcador de número de diapositiva 3">
            <a:extLst>
              <a:ext uri="{FF2B5EF4-FFF2-40B4-BE49-F238E27FC236}">
                <a16:creationId xmlns:a16="http://schemas.microsoft.com/office/drawing/2014/main" id="{DE29141C-2768-C0F4-61DA-9AC931B82E5A}"/>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408598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ABA7A-707F-DE07-4924-A918FE885AC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Y"/>
          </a:p>
        </p:txBody>
      </p:sp>
      <p:sp>
        <p:nvSpPr>
          <p:cNvPr id="3" name="Marcador de contenido 2">
            <a:extLst>
              <a:ext uri="{FF2B5EF4-FFF2-40B4-BE49-F238E27FC236}">
                <a16:creationId xmlns:a16="http://schemas.microsoft.com/office/drawing/2014/main" id="{10A7026E-5B1E-57C0-310A-FDED0F724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texto 3">
            <a:extLst>
              <a:ext uri="{FF2B5EF4-FFF2-40B4-BE49-F238E27FC236}">
                <a16:creationId xmlns:a16="http://schemas.microsoft.com/office/drawing/2014/main" id="{9CC6463B-2690-5123-55A3-B73F4A60E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B5DA4C-664F-06A4-D1F8-94729E7F6F11}"/>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6" name="Marcador de pie de página 5">
            <a:extLst>
              <a:ext uri="{FF2B5EF4-FFF2-40B4-BE49-F238E27FC236}">
                <a16:creationId xmlns:a16="http://schemas.microsoft.com/office/drawing/2014/main" id="{6F5CCB61-DE85-1408-B094-E9ADF782690C}"/>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0CD4AAF9-F216-03BB-2C73-91B312CD283A}"/>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151183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4256E-0676-175A-7D5C-1B7D335FA19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Y"/>
          </a:p>
        </p:txBody>
      </p:sp>
      <p:sp>
        <p:nvSpPr>
          <p:cNvPr id="3" name="Marcador de posición de imagen 2">
            <a:extLst>
              <a:ext uri="{FF2B5EF4-FFF2-40B4-BE49-F238E27FC236}">
                <a16:creationId xmlns:a16="http://schemas.microsoft.com/office/drawing/2014/main" id="{E9C09FB0-A3C6-1D79-72DE-DD12DA32C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a:extLst>
              <a:ext uri="{FF2B5EF4-FFF2-40B4-BE49-F238E27FC236}">
                <a16:creationId xmlns:a16="http://schemas.microsoft.com/office/drawing/2014/main" id="{5A5F4070-0592-5D76-CD14-649ED22C3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D6CC61-86B1-3711-F1DB-551D65BBB7C2}"/>
              </a:ext>
            </a:extLst>
          </p:cNvPr>
          <p:cNvSpPr>
            <a:spLocks noGrp="1"/>
          </p:cNvSpPr>
          <p:nvPr>
            <p:ph type="dt" sz="half" idx="10"/>
          </p:nvPr>
        </p:nvSpPr>
        <p:spPr/>
        <p:txBody>
          <a:bodyPr/>
          <a:lstStyle/>
          <a:p>
            <a:fld id="{9D6A1F23-41AB-8342-9595-AB2518BA2EC1}" type="datetimeFigureOut">
              <a:rPr lang="es-UY" smtClean="0"/>
              <a:t>30/3/2025</a:t>
            </a:fld>
            <a:endParaRPr lang="es-UY"/>
          </a:p>
        </p:txBody>
      </p:sp>
      <p:sp>
        <p:nvSpPr>
          <p:cNvPr id="6" name="Marcador de pie de página 5">
            <a:extLst>
              <a:ext uri="{FF2B5EF4-FFF2-40B4-BE49-F238E27FC236}">
                <a16:creationId xmlns:a16="http://schemas.microsoft.com/office/drawing/2014/main" id="{50434CFB-2724-60CE-EFD7-72BCC094F5E8}"/>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1EB9BAD7-000D-1E88-C65B-752BCF1C1BC8}"/>
              </a:ext>
            </a:extLst>
          </p:cNvPr>
          <p:cNvSpPr>
            <a:spLocks noGrp="1"/>
          </p:cNvSpPr>
          <p:nvPr>
            <p:ph type="sldNum" sz="quarter" idx="12"/>
          </p:nvPr>
        </p:nvSpPr>
        <p:spPr/>
        <p:txBody>
          <a:bodyPr/>
          <a:lstStyle/>
          <a:p>
            <a:fld id="{7A7A89E3-9DB8-9F43-A2AF-83D8423BA64A}" type="slidenum">
              <a:rPr lang="es-UY" smtClean="0"/>
              <a:t>‹Nº›</a:t>
            </a:fld>
            <a:endParaRPr lang="es-UY"/>
          </a:p>
        </p:txBody>
      </p:sp>
    </p:spTree>
    <p:extLst>
      <p:ext uri="{BB962C8B-B14F-4D97-AF65-F5344CB8AC3E}">
        <p14:creationId xmlns:p14="http://schemas.microsoft.com/office/powerpoint/2010/main" val="265949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08A88-8EA4-9A42-DEE9-2A6A9F4B2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Y"/>
          </a:p>
        </p:txBody>
      </p:sp>
      <p:sp>
        <p:nvSpPr>
          <p:cNvPr id="3" name="Marcador de texto 2">
            <a:extLst>
              <a:ext uri="{FF2B5EF4-FFF2-40B4-BE49-F238E27FC236}">
                <a16:creationId xmlns:a16="http://schemas.microsoft.com/office/drawing/2014/main" id="{D10372D5-D388-CD04-B766-582F2C6B47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Y"/>
          </a:p>
        </p:txBody>
      </p:sp>
      <p:sp>
        <p:nvSpPr>
          <p:cNvPr id="4" name="Marcador de fecha 3">
            <a:extLst>
              <a:ext uri="{FF2B5EF4-FFF2-40B4-BE49-F238E27FC236}">
                <a16:creationId xmlns:a16="http://schemas.microsoft.com/office/drawing/2014/main" id="{0808A132-BDCF-9B2C-7147-67E02884A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A1F23-41AB-8342-9595-AB2518BA2EC1}" type="datetimeFigureOut">
              <a:rPr lang="es-UY" smtClean="0"/>
              <a:t>30/3/2025</a:t>
            </a:fld>
            <a:endParaRPr lang="es-UY"/>
          </a:p>
        </p:txBody>
      </p:sp>
      <p:sp>
        <p:nvSpPr>
          <p:cNvPr id="5" name="Marcador de pie de página 4">
            <a:extLst>
              <a:ext uri="{FF2B5EF4-FFF2-40B4-BE49-F238E27FC236}">
                <a16:creationId xmlns:a16="http://schemas.microsoft.com/office/drawing/2014/main" id="{488CFA0F-76FE-6FDB-26CE-673EDB58A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a:extLst>
              <a:ext uri="{FF2B5EF4-FFF2-40B4-BE49-F238E27FC236}">
                <a16:creationId xmlns:a16="http://schemas.microsoft.com/office/drawing/2014/main" id="{45113ED0-D24C-0874-D9AA-EBA95B0FC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89E3-9DB8-9F43-A2AF-83D8423BA64A}" type="slidenum">
              <a:rPr lang="es-UY" smtClean="0"/>
              <a:t>‹Nº›</a:t>
            </a:fld>
            <a:endParaRPr lang="es-UY"/>
          </a:p>
        </p:txBody>
      </p:sp>
    </p:spTree>
    <p:extLst>
      <p:ext uri="{BB962C8B-B14F-4D97-AF65-F5344CB8AC3E}">
        <p14:creationId xmlns:p14="http://schemas.microsoft.com/office/powerpoint/2010/main" val="165397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768AB0-69A8-0F19-34DF-4F408DE70D46}"/>
              </a:ext>
            </a:extLst>
          </p:cNvPr>
          <p:cNvPicPr>
            <a:picLocks noChangeAspect="1"/>
          </p:cNvPicPr>
          <p:nvPr/>
        </p:nvPicPr>
        <p:blipFill>
          <a:blip r:embed="rId2"/>
          <a:stretch>
            <a:fillRect/>
          </a:stretch>
        </p:blipFill>
        <p:spPr>
          <a:xfrm>
            <a:off x="6117519" y="1883278"/>
            <a:ext cx="5949852" cy="4783927"/>
          </a:xfrm>
          <a:prstGeom prst="rect">
            <a:avLst/>
          </a:prstGeom>
        </p:spPr>
      </p:pic>
      <p:pic>
        <p:nvPicPr>
          <p:cNvPr id="4" name="Imagen 3">
            <a:extLst>
              <a:ext uri="{FF2B5EF4-FFF2-40B4-BE49-F238E27FC236}">
                <a16:creationId xmlns:a16="http://schemas.microsoft.com/office/drawing/2014/main" id="{615E05D4-F471-649B-75D0-7D432305C7C0}"/>
              </a:ext>
            </a:extLst>
          </p:cNvPr>
          <p:cNvPicPr>
            <a:picLocks noChangeAspect="1"/>
          </p:cNvPicPr>
          <p:nvPr/>
        </p:nvPicPr>
        <p:blipFill>
          <a:blip r:embed="rId3"/>
          <a:stretch>
            <a:fillRect/>
          </a:stretch>
        </p:blipFill>
        <p:spPr>
          <a:xfrm>
            <a:off x="146148" y="1067798"/>
            <a:ext cx="7006727" cy="4533217"/>
          </a:xfrm>
          <a:prstGeom prst="rect">
            <a:avLst/>
          </a:prstGeom>
        </p:spPr>
      </p:pic>
      <p:sp>
        <p:nvSpPr>
          <p:cNvPr id="2" name="Título 1">
            <a:extLst>
              <a:ext uri="{FF2B5EF4-FFF2-40B4-BE49-F238E27FC236}">
                <a16:creationId xmlns:a16="http://schemas.microsoft.com/office/drawing/2014/main" id="{49C82BE7-DCE7-3BAC-ACC7-E9AFF3D15DA7}"/>
              </a:ext>
            </a:extLst>
          </p:cNvPr>
          <p:cNvSpPr>
            <a:spLocks noGrp="1"/>
          </p:cNvSpPr>
          <p:nvPr>
            <p:ph type="ctrTitle"/>
          </p:nvPr>
        </p:nvSpPr>
        <p:spPr>
          <a:xfrm>
            <a:off x="189187" y="190795"/>
            <a:ext cx="11856665" cy="1409699"/>
          </a:xfrm>
          <a:solidFill>
            <a:schemeClr val="accent1">
              <a:lumMod val="60000"/>
              <a:lumOff val="40000"/>
            </a:schemeClr>
          </a:solidFill>
        </p:spPr>
        <p:txBody>
          <a:bodyPr>
            <a:normAutofit fontScale="90000"/>
          </a:bodyPr>
          <a:lstStyle/>
          <a:p>
            <a:r>
              <a:rPr lang="es-UY" b="1" i="1" dirty="0"/>
              <a:t>Bioseguridad y Factores de riesgo en el Laboratorio</a:t>
            </a:r>
          </a:p>
        </p:txBody>
      </p:sp>
      <p:sp>
        <p:nvSpPr>
          <p:cNvPr id="3" name="Subtítulo 2">
            <a:extLst>
              <a:ext uri="{FF2B5EF4-FFF2-40B4-BE49-F238E27FC236}">
                <a16:creationId xmlns:a16="http://schemas.microsoft.com/office/drawing/2014/main" id="{E2695344-79D3-4F47-F857-B1AFB96F3812}"/>
              </a:ext>
            </a:extLst>
          </p:cNvPr>
          <p:cNvSpPr>
            <a:spLocks noGrp="1"/>
          </p:cNvSpPr>
          <p:nvPr>
            <p:ph type="subTitle" idx="1"/>
          </p:nvPr>
        </p:nvSpPr>
        <p:spPr>
          <a:xfrm>
            <a:off x="479375" y="6229101"/>
            <a:ext cx="4088524" cy="517634"/>
          </a:xfrm>
        </p:spPr>
        <p:txBody>
          <a:bodyPr>
            <a:normAutofit/>
          </a:bodyPr>
          <a:lstStyle/>
          <a:p>
            <a:r>
              <a:rPr lang="es-UY" sz="2800" dirty="0" err="1"/>
              <a:t>Mcs</a:t>
            </a:r>
            <a:r>
              <a:rPr lang="es-UY" sz="2800" dirty="0"/>
              <a:t>. Andrea Texo. - 2025</a:t>
            </a:r>
          </a:p>
        </p:txBody>
      </p:sp>
    </p:spTree>
    <p:extLst>
      <p:ext uri="{BB962C8B-B14F-4D97-AF65-F5344CB8AC3E}">
        <p14:creationId xmlns:p14="http://schemas.microsoft.com/office/powerpoint/2010/main" val="135072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D4C4641C-12A0-AB22-C74D-B9FD87AADC4E}"/>
              </a:ext>
            </a:extLst>
          </p:cNvPr>
          <p:cNvGraphicFramePr>
            <a:graphicFrameLocks noGrp="1"/>
          </p:cNvGraphicFramePr>
          <p:nvPr>
            <p:extLst>
              <p:ext uri="{D42A27DB-BD31-4B8C-83A1-F6EECF244321}">
                <p14:modId xmlns:p14="http://schemas.microsoft.com/office/powerpoint/2010/main" val="1102415219"/>
              </p:ext>
            </p:extLst>
          </p:nvPr>
        </p:nvGraphicFramePr>
        <p:xfrm>
          <a:off x="294290" y="220717"/>
          <a:ext cx="11540357" cy="6484887"/>
        </p:xfrm>
        <a:graphic>
          <a:graphicData uri="http://schemas.openxmlformats.org/drawingml/2006/table">
            <a:tbl>
              <a:tblPr firstRow="1" bandRow="1">
                <a:tableStyleId>{72833802-FEF1-4C79-8D5D-14CF1EAF98D9}</a:tableStyleId>
              </a:tblPr>
              <a:tblGrid>
                <a:gridCol w="11540357">
                  <a:extLst>
                    <a:ext uri="{9D8B030D-6E8A-4147-A177-3AD203B41FA5}">
                      <a16:colId xmlns:a16="http://schemas.microsoft.com/office/drawing/2014/main" val="1120348708"/>
                    </a:ext>
                  </a:extLst>
                </a:gridCol>
              </a:tblGrid>
              <a:tr h="720543">
                <a:tc>
                  <a:txBody>
                    <a:bodyPr/>
                    <a:lstStyle/>
                    <a:p>
                      <a:pPr algn="ctr"/>
                      <a:r>
                        <a:rPr lang="es-UY" sz="3200" dirty="0"/>
                        <a:t>Otros factores a tener en cuenta </a:t>
                      </a:r>
                    </a:p>
                  </a:txBody>
                  <a:tcPr>
                    <a:solidFill>
                      <a:schemeClr val="accent1"/>
                    </a:solidFill>
                  </a:tcPr>
                </a:tc>
                <a:extLst>
                  <a:ext uri="{0D108BD9-81ED-4DB2-BD59-A6C34878D82A}">
                    <a16:rowId xmlns:a16="http://schemas.microsoft.com/office/drawing/2014/main" val="1243809577"/>
                  </a:ext>
                </a:extLst>
              </a:tr>
              <a:tr h="720543">
                <a:tc>
                  <a:txBody>
                    <a:bodyPr/>
                    <a:lstStyle/>
                    <a:p>
                      <a:r>
                        <a:rPr lang="es-UY" sz="2400" dirty="0"/>
                        <a:t>La patogenicidad del agente y la dosis infectiva</a:t>
                      </a:r>
                      <a:r>
                        <a:rPr lang="es-UY" dirty="0"/>
                        <a:t>.</a:t>
                      </a:r>
                    </a:p>
                  </a:txBody>
                  <a:tcPr/>
                </a:tc>
                <a:extLst>
                  <a:ext uri="{0D108BD9-81ED-4DB2-BD59-A6C34878D82A}">
                    <a16:rowId xmlns:a16="http://schemas.microsoft.com/office/drawing/2014/main" val="2114424132"/>
                  </a:ext>
                </a:extLst>
              </a:tr>
              <a:tr h="720543">
                <a:tc>
                  <a:txBody>
                    <a:bodyPr/>
                    <a:lstStyle/>
                    <a:p>
                      <a:r>
                        <a:rPr lang="es-UY" sz="2400" dirty="0"/>
                        <a:t>El resultado potencial de la exposición</a:t>
                      </a:r>
                    </a:p>
                  </a:txBody>
                  <a:tcPr/>
                </a:tc>
                <a:extLst>
                  <a:ext uri="{0D108BD9-81ED-4DB2-BD59-A6C34878D82A}">
                    <a16:rowId xmlns:a16="http://schemas.microsoft.com/office/drawing/2014/main" val="2595543888"/>
                  </a:ext>
                </a:extLst>
              </a:tr>
              <a:tr h="720543">
                <a:tc>
                  <a:txBody>
                    <a:bodyPr/>
                    <a:lstStyle/>
                    <a:p>
                      <a:r>
                        <a:rPr lang="es-UY" sz="2000" dirty="0"/>
                        <a:t>La vía natural de infección y Otras vías de infección, derivadas de manipulaciones en el laboratorio (parenteral, aerea, ingestión)</a:t>
                      </a:r>
                    </a:p>
                  </a:txBody>
                  <a:tcPr/>
                </a:tc>
                <a:extLst>
                  <a:ext uri="{0D108BD9-81ED-4DB2-BD59-A6C34878D82A}">
                    <a16:rowId xmlns:a16="http://schemas.microsoft.com/office/drawing/2014/main" val="140497629"/>
                  </a:ext>
                </a:extLst>
              </a:tr>
              <a:tr h="720543">
                <a:tc>
                  <a:txBody>
                    <a:bodyPr/>
                    <a:lstStyle/>
                    <a:p>
                      <a:r>
                        <a:rPr lang="es-UY" sz="2000" dirty="0"/>
                        <a:t>La estabilidad del agente en el ambiente. La concentración del agente y el volumen del material concentrado que va a manipularse</a:t>
                      </a:r>
                    </a:p>
                  </a:txBody>
                  <a:tcPr/>
                </a:tc>
                <a:extLst>
                  <a:ext uri="{0D108BD9-81ED-4DB2-BD59-A6C34878D82A}">
                    <a16:rowId xmlns:a16="http://schemas.microsoft.com/office/drawing/2014/main" val="3361793295"/>
                  </a:ext>
                </a:extLst>
              </a:tr>
              <a:tr h="720543">
                <a:tc>
                  <a:txBody>
                    <a:bodyPr/>
                    <a:lstStyle/>
                    <a:p>
                      <a:r>
                        <a:rPr lang="es-UY" sz="2400" dirty="0"/>
                        <a:t>La presencia de un huésped apropiado (personas o animales)</a:t>
                      </a:r>
                    </a:p>
                  </a:txBody>
                  <a:tcPr/>
                </a:tc>
                <a:extLst>
                  <a:ext uri="{0D108BD9-81ED-4DB2-BD59-A6C34878D82A}">
                    <a16:rowId xmlns:a16="http://schemas.microsoft.com/office/drawing/2014/main" val="622622466"/>
                  </a:ext>
                </a:extLst>
              </a:tr>
              <a:tr h="720543">
                <a:tc>
                  <a:txBody>
                    <a:bodyPr/>
                    <a:lstStyle/>
                    <a:p>
                      <a:r>
                        <a:rPr lang="es-UY" sz="2000" dirty="0"/>
                        <a:t>La información disponible procedente de estudios en animales y de notificaciones de infecciones adquiridas en el laboratorio o de informes clínicos.</a:t>
                      </a:r>
                    </a:p>
                  </a:txBody>
                  <a:tcPr/>
                </a:tc>
                <a:extLst>
                  <a:ext uri="{0D108BD9-81ED-4DB2-BD59-A6C34878D82A}">
                    <a16:rowId xmlns:a16="http://schemas.microsoft.com/office/drawing/2014/main" val="1425259637"/>
                  </a:ext>
                </a:extLst>
              </a:tr>
              <a:tr h="720543">
                <a:tc>
                  <a:txBody>
                    <a:bodyPr/>
                    <a:lstStyle/>
                    <a:p>
                      <a:r>
                        <a:rPr lang="es-UY" sz="2000" dirty="0"/>
                        <a:t>La actividad prevista en el laboratorio. Manipulación genética del microorganismo que pueda ampliar su gama de huéspedes o su sensibilidad a los regímenes terapéuticos eficaces conocidos.</a:t>
                      </a:r>
                    </a:p>
                  </a:txBody>
                  <a:tcPr/>
                </a:tc>
                <a:extLst>
                  <a:ext uri="{0D108BD9-81ED-4DB2-BD59-A6C34878D82A}">
                    <a16:rowId xmlns:a16="http://schemas.microsoft.com/office/drawing/2014/main" val="2410441946"/>
                  </a:ext>
                </a:extLst>
              </a:tr>
              <a:tr h="720543">
                <a:tc>
                  <a:txBody>
                    <a:bodyPr/>
                    <a:lstStyle/>
                    <a:p>
                      <a:r>
                        <a:rPr lang="es-UY" sz="2400" dirty="0"/>
                        <a:t>Disponibilidad local de intervenciones profilácticas o terapéuticas eficaces.</a:t>
                      </a:r>
                    </a:p>
                  </a:txBody>
                  <a:tcPr/>
                </a:tc>
                <a:extLst>
                  <a:ext uri="{0D108BD9-81ED-4DB2-BD59-A6C34878D82A}">
                    <a16:rowId xmlns:a16="http://schemas.microsoft.com/office/drawing/2014/main" val="334336335"/>
                  </a:ext>
                </a:extLst>
              </a:tr>
            </a:tbl>
          </a:graphicData>
        </a:graphic>
      </p:graphicFrame>
    </p:spTree>
    <p:extLst>
      <p:ext uri="{BB962C8B-B14F-4D97-AF65-F5344CB8AC3E}">
        <p14:creationId xmlns:p14="http://schemas.microsoft.com/office/powerpoint/2010/main" val="116846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5FBC628-304A-BD12-4AF4-ECE1B0D21E02}"/>
              </a:ext>
            </a:extLst>
          </p:cNvPr>
          <p:cNvSpPr txBox="1"/>
          <p:nvPr/>
        </p:nvSpPr>
        <p:spPr>
          <a:xfrm>
            <a:off x="287903" y="2382559"/>
            <a:ext cx="11809503" cy="2092881"/>
          </a:xfrm>
          <a:prstGeom prst="rect">
            <a:avLst/>
          </a:prstGeom>
          <a:solidFill>
            <a:schemeClr val="accent2">
              <a:lumMod val="60000"/>
              <a:lumOff val="40000"/>
            </a:schemeClr>
          </a:solidFill>
        </p:spPr>
        <p:txBody>
          <a:bodyPr wrap="square" rtlCol="0">
            <a:spAutoFit/>
          </a:bodyPr>
          <a:lstStyle/>
          <a:p>
            <a:r>
              <a:rPr lang="es-UY" sz="2800" dirty="0"/>
              <a:t>Las designaciones del nivel de bioseguridad se basan en una combinación de las características de diseño, construcción, medios de contención, equipo, prácticas y procedimientos de operación necesarios para trabajar con agentes patógenos de los distintos grupos de riesgo.</a:t>
            </a:r>
          </a:p>
          <a:p>
            <a:endParaRPr lang="es-UY" dirty="0"/>
          </a:p>
        </p:txBody>
      </p:sp>
      <p:sp>
        <p:nvSpPr>
          <p:cNvPr id="2" name="Título 1">
            <a:extLst>
              <a:ext uri="{FF2B5EF4-FFF2-40B4-BE49-F238E27FC236}">
                <a16:creationId xmlns:a16="http://schemas.microsoft.com/office/drawing/2014/main" id="{3F5A941E-F8A9-4D14-A9E4-87403157B34D}"/>
              </a:ext>
            </a:extLst>
          </p:cNvPr>
          <p:cNvSpPr>
            <a:spLocks noGrp="1"/>
          </p:cNvSpPr>
          <p:nvPr>
            <p:ph type="title"/>
          </p:nvPr>
        </p:nvSpPr>
        <p:spPr>
          <a:xfrm>
            <a:off x="382497" y="299923"/>
            <a:ext cx="11373029" cy="804672"/>
          </a:xfrm>
          <a:solidFill>
            <a:schemeClr val="accent3">
              <a:lumMod val="40000"/>
              <a:lumOff val="60000"/>
            </a:schemeClr>
          </a:solidFill>
        </p:spPr>
        <p:txBody>
          <a:bodyPr>
            <a:normAutofit/>
          </a:bodyPr>
          <a:lstStyle/>
          <a:p>
            <a:pPr algn="ctr"/>
            <a:r>
              <a:rPr lang="es-UY" sz="3600" b="1" dirty="0"/>
              <a:t>Clasificación de los Laboratorios</a:t>
            </a:r>
          </a:p>
        </p:txBody>
      </p:sp>
    </p:spTree>
    <p:extLst>
      <p:ext uri="{BB962C8B-B14F-4D97-AF65-F5344CB8AC3E}">
        <p14:creationId xmlns:p14="http://schemas.microsoft.com/office/powerpoint/2010/main" val="240183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CDDFFA7-0857-4146-944D-A48AA5C2BD5A}"/>
              </a:ext>
            </a:extLst>
          </p:cNvPr>
          <p:cNvPicPr>
            <a:picLocks noChangeAspect="1"/>
          </p:cNvPicPr>
          <p:nvPr/>
        </p:nvPicPr>
        <p:blipFill>
          <a:blip r:embed="rId2"/>
          <a:stretch>
            <a:fillRect/>
          </a:stretch>
        </p:blipFill>
        <p:spPr>
          <a:xfrm>
            <a:off x="0" y="336331"/>
            <a:ext cx="12192000" cy="6264166"/>
          </a:xfrm>
          <a:prstGeom prst="rect">
            <a:avLst/>
          </a:prstGeom>
        </p:spPr>
      </p:pic>
    </p:spTree>
    <p:extLst>
      <p:ext uri="{BB962C8B-B14F-4D97-AF65-F5344CB8AC3E}">
        <p14:creationId xmlns:p14="http://schemas.microsoft.com/office/powerpoint/2010/main" val="19922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36634" y="221678"/>
            <a:ext cx="11939751" cy="1325563"/>
          </a:xfrm>
          <a:solidFill>
            <a:srgbClr val="0070C0"/>
          </a:solidFill>
        </p:spPr>
        <p:txBody>
          <a:bodyPr>
            <a:noAutofit/>
          </a:bodyPr>
          <a:lstStyle/>
          <a:p>
            <a:pPr algn="ctr"/>
            <a:r>
              <a:rPr lang="es-UY" sz="3200" b="1" dirty="0">
                <a:solidFill>
                  <a:schemeClr val="bg1"/>
                </a:solidFill>
              </a:rPr>
              <a:t>Relación de los grupos de riesgo con los niveles de bioseguridad, las prácticas y el equipo</a:t>
            </a:r>
          </a:p>
        </p:txBody>
      </p:sp>
      <p:pic>
        <p:nvPicPr>
          <p:cNvPr id="7" name="Imagen 6"/>
          <p:cNvPicPr>
            <a:picLocks noChangeAspect="1"/>
          </p:cNvPicPr>
          <p:nvPr/>
        </p:nvPicPr>
        <p:blipFill>
          <a:blip r:embed="rId2"/>
          <a:stretch>
            <a:fillRect/>
          </a:stretch>
        </p:blipFill>
        <p:spPr>
          <a:xfrm>
            <a:off x="94596" y="1547241"/>
            <a:ext cx="11960770" cy="5409514"/>
          </a:xfrm>
          <a:prstGeom prst="rect">
            <a:avLst/>
          </a:prstGeom>
          <a:ln w="28575">
            <a:solidFill>
              <a:schemeClr val="tx1"/>
            </a:solidFill>
          </a:ln>
        </p:spPr>
      </p:pic>
      <p:sp>
        <p:nvSpPr>
          <p:cNvPr id="8" name="CuadroTexto 7"/>
          <p:cNvSpPr txBox="1"/>
          <p:nvPr/>
        </p:nvSpPr>
        <p:spPr>
          <a:xfrm>
            <a:off x="6641653" y="2011030"/>
            <a:ext cx="1714071" cy="861774"/>
          </a:xfrm>
          <a:prstGeom prst="rect">
            <a:avLst/>
          </a:prstGeom>
          <a:noFill/>
        </p:spPr>
        <p:txBody>
          <a:bodyPr wrap="square" rtlCol="0">
            <a:spAutoFit/>
          </a:bodyPr>
          <a:lstStyle/>
          <a:p>
            <a:r>
              <a:rPr lang="es-UY" dirty="0"/>
              <a:t> </a:t>
            </a:r>
            <a:r>
              <a:rPr lang="es-UY" sz="1600" b="1" dirty="0"/>
              <a:t>técnicas microbiológicas apropiadas</a:t>
            </a:r>
          </a:p>
        </p:txBody>
      </p:sp>
      <p:sp>
        <p:nvSpPr>
          <p:cNvPr id="2" name="CuadroTexto 1">
            <a:extLst>
              <a:ext uri="{FF2B5EF4-FFF2-40B4-BE49-F238E27FC236}">
                <a16:creationId xmlns:a16="http://schemas.microsoft.com/office/drawing/2014/main" id="{1FE1793F-A705-4B4A-82A5-0C60F9237DAC}"/>
              </a:ext>
            </a:extLst>
          </p:cNvPr>
          <p:cNvSpPr txBox="1"/>
          <p:nvPr/>
        </p:nvSpPr>
        <p:spPr>
          <a:xfrm>
            <a:off x="315310" y="6273225"/>
            <a:ext cx="2406869" cy="584775"/>
          </a:xfrm>
          <a:prstGeom prst="rect">
            <a:avLst/>
          </a:prstGeom>
          <a:noFill/>
        </p:spPr>
        <p:txBody>
          <a:bodyPr wrap="square" rtlCol="0">
            <a:spAutoFit/>
          </a:bodyPr>
          <a:lstStyle/>
          <a:p>
            <a:r>
              <a:rPr lang="es-MX" sz="1600" b="1" dirty="0"/>
              <a:t> CSB: cámara de seguridad biológica</a:t>
            </a:r>
            <a:endParaRPr lang="es-UY" sz="1600" b="1" dirty="0"/>
          </a:p>
        </p:txBody>
      </p:sp>
    </p:spTree>
    <p:extLst>
      <p:ext uri="{BB962C8B-B14F-4D97-AF65-F5344CB8AC3E}">
        <p14:creationId xmlns:p14="http://schemas.microsoft.com/office/powerpoint/2010/main" val="41267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6771" y="365125"/>
            <a:ext cx="11797063" cy="966241"/>
          </a:xfrm>
          <a:solidFill>
            <a:schemeClr val="accent4">
              <a:lumMod val="60000"/>
              <a:lumOff val="40000"/>
            </a:schemeClr>
          </a:solidFill>
        </p:spPr>
        <p:txBody>
          <a:bodyPr>
            <a:normAutofit/>
          </a:bodyPr>
          <a:lstStyle/>
          <a:p>
            <a:pPr algn="ctr"/>
            <a:r>
              <a:rPr lang="es-UY" sz="3200" b="1" dirty="0"/>
              <a:t>Muestras para las que se dispone de información limitada</a:t>
            </a:r>
          </a:p>
        </p:txBody>
      </p:sp>
      <p:sp>
        <p:nvSpPr>
          <p:cNvPr id="4" name="CuadroTexto 3"/>
          <p:cNvSpPr txBox="1"/>
          <p:nvPr/>
        </p:nvSpPr>
        <p:spPr>
          <a:xfrm>
            <a:off x="105103" y="1537811"/>
            <a:ext cx="11918731" cy="1323439"/>
          </a:xfrm>
          <a:prstGeom prst="rect">
            <a:avLst/>
          </a:prstGeom>
          <a:noFill/>
        </p:spPr>
        <p:txBody>
          <a:bodyPr wrap="square" rtlCol="0">
            <a:spAutoFit/>
          </a:bodyPr>
          <a:lstStyle/>
          <a:p>
            <a:r>
              <a:rPr lang="es-UY" dirty="0"/>
              <a:t> </a:t>
            </a:r>
            <a:r>
              <a:rPr lang="es-UY" sz="2000" dirty="0"/>
              <a:t>Situaciones donde no hay información suficiente para llevar a cabo una evaluación apropiada de los riesgos</a:t>
            </a:r>
          </a:p>
          <a:p>
            <a:endParaRPr lang="es-UY" sz="2000" dirty="0"/>
          </a:p>
          <a:p>
            <a:endParaRPr lang="es-UY" sz="2000" dirty="0"/>
          </a:p>
          <a:p>
            <a:r>
              <a:rPr lang="es-UY" sz="2000" dirty="0"/>
              <a:t>        Muestras clínicas o epidemiológicas recogidas sobre el terreno</a:t>
            </a:r>
          </a:p>
        </p:txBody>
      </p:sp>
      <p:sp>
        <p:nvSpPr>
          <p:cNvPr id="5" name="Flecha abajo 4"/>
          <p:cNvSpPr/>
          <p:nvPr/>
        </p:nvSpPr>
        <p:spPr>
          <a:xfrm>
            <a:off x="1498092" y="2116513"/>
            <a:ext cx="453542" cy="314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Flecha abajo 5"/>
          <p:cNvSpPr/>
          <p:nvPr/>
        </p:nvSpPr>
        <p:spPr>
          <a:xfrm>
            <a:off x="3672232" y="2976421"/>
            <a:ext cx="607162" cy="285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CuadroTexto 6"/>
          <p:cNvSpPr txBox="1"/>
          <p:nvPr/>
        </p:nvSpPr>
        <p:spPr>
          <a:xfrm>
            <a:off x="921620" y="3449996"/>
            <a:ext cx="8002829" cy="400110"/>
          </a:xfrm>
          <a:prstGeom prst="rect">
            <a:avLst/>
          </a:prstGeom>
          <a:noFill/>
        </p:spPr>
        <p:txBody>
          <a:bodyPr wrap="square" rtlCol="0">
            <a:spAutoFit/>
          </a:bodyPr>
          <a:lstStyle/>
          <a:p>
            <a:r>
              <a:rPr lang="es-UY" sz="2000" dirty="0"/>
              <a:t>Manipulación de las muestras se realice con prudencia</a:t>
            </a:r>
            <a:r>
              <a:rPr lang="es-UY" dirty="0"/>
              <a:t>.</a:t>
            </a:r>
          </a:p>
        </p:txBody>
      </p:sp>
      <p:sp>
        <p:nvSpPr>
          <p:cNvPr id="8" name="Flecha abajo 7"/>
          <p:cNvSpPr/>
          <p:nvPr/>
        </p:nvSpPr>
        <p:spPr>
          <a:xfrm>
            <a:off x="5310205" y="3782277"/>
            <a:ext cx="555955" cy="358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CuadroTexto 8"/>
          <p:cNvSpPr txBox="1"/>
          <p:nvPr/>
        </p:nvSpPr>
        <p:spPr>
          <a:xfrm>
            <a:off x="1242954" y="4255892"/>
            <a:ext cx="9246412" cy="400110"/>
          </a:xfrm>
          <a:prstGeom prst="rect">
            <a:avLst/>
          </a:prstGeom>
          <a:noFill/>
        </p:spPr>
        <p:txBody>
          <a:bodyPr wrap="square" rtlCol="0">
            <a:spAutoFit/>
          </a:bodyPr>
          <a:lstStyle/>
          <a:p>
            <a:r>
              <a:rPr lang="es-UY" sz="2000" dirty="0"/>
              <a:t>Deben adoptarse precauciones normalizadas (2) y emplearse protecciones de barrera</a:t>
            </a:r>
            <a:r>
              <a:rPr lang="es-UY" dirty="0"/>
              <a:t>.</a:t>
            </a:r>
          </a:p>
        </p:txBody>
      </p:sp>
      <p:sp>
        <p:nvSpPr>
          <p:cNvPr id="10" name="Flecha abajo 9"/>
          <p:cNvSpPr/>
          <p:nvPr/>
        </p:nvSpPr>
        <p:spPr>
          <a:xfrm>
            <a:off x="6640436" y="4684185"/>
            <a:ext cx="563270" cy="419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CuadroTexto 11"/>
          <p:cNvSpPr txBox="1"/>
          <p:nvPr/>
        </p:nvSpPr>
        <p:spPr>
          <a:xfrm>
            <a:off x="1751360" y="5230224"/>
            <a:ext cx="8229600" cy="400110"/>
          </a:xfrm>
          <a:prstGeom prst="rect">
            <a:avLst/>
          </a:prstGeom>
          <a:noFill/>
        </p:spPr>
        <p:txBody>
          <a:bodyPr wrap="square" rtlCol="0">
            <a:spAutoFit/>
          </a:bodyPr>
          <a:lstStyle/>
          <a:p>
            <a:r>
              <a:rPr lang="es-UY" dirty="0"/>
              <a:t> </a:t>
            </a:r>
            <a:r>
              <a:rPr lang="es-UY" sz="2000" dirty="0"/>
              <a:t>Procedimientos básicos de contención del nivel de bioseguridad 2</a:t>
            </a:r>
          </a:p>
        </p:txBody>
      </p:sp>
      <p:sp>
        <p:nvSpPr>
          <p:cNvPr id="13" name="Flecha abajo 12"/>
          <p:cNvSpPr/>
          <p:nvPr/>
        </p:nvSpPr>
        <p:spPr>
          <a:xfrm>
            <a:off x="7981220" y="5848398"/>
            <a:ext cx="504749" cy="301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4" name="CuadroTexto 13"/>
          <p:cNvSpPr txBox="1"/>
          <p:nvPr/>
        </p:nvSpPr>
        <p:spPr>
          <a:xfrm>
            <a:off x="2014916" y="6170363"/>
            <a:ext cx="10177083" cy="400110"/>
          </a:xfrm>
          <a:prstGeom prst="rect">
            <a:avLst/>
          </a:prstGeom>
          <a:noFill/>
        </p:spPr>
        <p:txBody>
          <a:bodyPr wrap="square" rtlCol="0">
            <a:spAutoFit/>
          </a:bodyPr>
          <a:lstStyle/>
          <a:p>
            <a:r>
              <a:rPr lang="es-UY" sz="2000" dirty="0"/>
              <a:t> El transporte de muestras debe respetar las normas y reglamentos nacionales o internacionales</a:t>
            </a:r>
            <a:r>
              <a:rPr lang="es-UY" dirty="0"/>
              <a:t>.</a:t>
            </a:r>
          </a:p>
        </p:txBody>
      </p:sp>
    </p:spTree>
    <p:extLst>
      <p:ext uri="{BB962C8B-B14F-4D97-AF65-F5344CB8AC3E}">
        <p14:creationId xmlns:p14="http://schemas.microsoft.com/office/powerpoint/2010/main" val="97723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352" y="365126"/>
            <a:ext cx="11834648" cy="739470"/>
          </a:xfrm>
          <a:solidFill>
            <a:schemeClr val="accent5">
              <a:lumMod val="60000"/>
              <a:lumOff val="40000"/>
            </a:schemeClr>
          </a:solidFill>
        </p:spPr>
        <p:txBody>
          <a:bodyPr>
            <a:normAutofit/>
          </a:bodyPr>
          <a:lstStyle/>
          <a:p>
            <a:pPr algn="ctr"/>
            <a:r>
              <a:rPr lang="es-UY" sz="3200" b="1" dirty="0"/>
              <a:t>Laboratorios básicos –  niveles de bioseguridad 1 y 2</a:t>
            </a:r>
          </a:p>
        </p:txBody>
      </p:sp>
      <p:sp>
        <p:nvSpPr>
          <p:cNvPr id="4" name="CuadroTexto 3"/>
          <p:cNvSpPr txBox="1"/>
          <p:nvPr/>
        </p:nvSpPr>
        <p:spPr>
          <a:xfrm>
            <a:off x="357352" y="1507027"/>
            <a:ext cx="11448287" cy="1754326"/>
          </a:xfrm>
          <a:prstGeom prst="rect">
            <a:avLst/>
          </a:prstGeom>
          <a:noFill/>
        </p:spPr>
        <p:txBody>
          <a:bodyPr wrap="square" rtlCol="0">
            <a:spAutoFit/>
          </a:bodyPr>
          <a:lstStyle/>
          <a:p>
            <a:pPr marL="285750" indent="-285750">
              <a:buFont typeface="Wingdings" panose="05000000000000000000" pitchFamily="2" charset="2"/>
              <a:buChar char="ü"/>
            </a:pPr>
            <a:r>
              <a:rPr lang="es-UY" dirty="0"/>
              <a:t>Todos los laboratorios de diagnóstico y de atención de salud (de salud pública, clínicos o de hospital) deben estar diseñados para cumplir, como mínimo, los requisitos del nivel de bioseguridad 2.</a:t>
            </a:r>
          </a:p>
          <a:p>
            <a:pPr marL="285750" indent="-285750">
              <a:buFont typeface="Wingdings" panose="05000000000000000000" pitchFamily="2" charset="2"/>
              <a:buChar char="ü"/>
            </a:pPr>
            <a:endParaRPr lang="es-UY" dirty="0"/>
          </a:p>
          <a:p>
            <a:pPr marL="285750" indent="-285750">
              <a:buFont typeface="Wingdings" panose="05000000000000000000" pitchFamily="2" charset="2"/>
              <a:buChar char="ü"/>
            </a:pPr>
            <a:r>
              <a:rPr lang="es-UY" dirty="0"/>
              <a:t>Cada laboratorio debe adoptar un manual de seguridad o de trabajo en el que se identifiquen los riesgos conocidos y potenciales , se especifiquen las prácticas y los procedimientos encaminados a eliminar o reducir al mínimo esos riesgos</a:t>
            </a:r>
          </a:p>
        </p:txBody>
      </p:sp>
      <p:pic>
        <p:nvPicPr>
          <p:cNvPr id="5" name="Imagen 4"/>
          <p:cNvPicPr>
            <a:picLocks noChangeAspect="1"/>
          </p:cNvPicPr>
          <p:nvPr/>
        </p:nvPicPr>
        <p:blipFill>
          <a:blip r:embed="rId2"/>
          <a:stretch>
            <a:fillRect/>
          </a:stretch>
        </p:blipFill>
        <p:spPr>
          <a:xfrm>
            <a:off x="590093" y="3596648"/>
            <a:ext cx="2773222" cy="2435123"/>
          </a:xfrm>
          <a:prstGeom prst="rect">
            <a:avLst/>
          </a:prstGeom>
        </p:spPr>
      </p:pic>
      <p:sp>
        <p:nvSpPr>
          <p:cNvPr id="6" name="CuadroTexto 5"/>
          <p:cNvSpPr txBox="1"/>
          <p:nvPr/>
        </p:nvSpPr>
        <p:spPr>
          <a:xfrm>
            <a:off x="3520967" y="3781957"/>
            <a:ext cx="7949268" cy="923330"/>
          </a:xfrm>
          <a:prstGeom prst="rect">
            <a:avLst/>
          </a:prstGeom>
          <a:noFill/>
          <a:ln w="19050">
            <a:solidFill>
              <a:schemeClr val="tx1"/>
            </a:solidFill>
          </a:ln>
        </p:spPr>
        <p:txBody>
          <a:bodyPr wrap="square" rtlCol="0">
            <a:spAutoFit/>
          </a:bodyPr>
          <a:lstStyle/>
          <a:p>
            <a:r>
              <a:rPr lang="es-UY" dirty="0"/>
              <a:t>El símbolo y signo internacional de peligro biológico deberá colocarse en las puertas de los locales donde se manipulen microorganismos del grupo de</a:t>
            </a:r>
          </a:p>
          <a:p>
            <a:r>
              <a:rPr lang="es-UY" dirty="0"/>
              <a:t>riesgo 2 o superior</a:t>
            </a:r>
          </a:p>
        </p:txBody>
      </p:sp>
      <p:sp>
        <p:nvSpPr>
          <p:cNvPr id="7" name="CuadroTexto 6"/>
          <p:cNvSpPr txBox="1"/>
          <p:nvPr/>
        </p:nvSpPr>
        <p:spPr>
          <a:xfrm>
            <a:off x="3520968" y="5186477"/>
            <a:ext cx="8080940" cy="646331"/>
          </a:xfrm>
          <a:prstGeom prst="rect">
            <a:avLst/>
          </a:prstGeom>
          <a:noFill/>
          <a:ln w="19050">
            <a:solidFill>
              <a:schemeClr val="tx1"/>
            </a:solidFill>
          </a:ln>
        </p:spPr>
        <p:txBody>
          <a:bodyPr wrap="square" rtlCol="0">
            <a:spAutoFit/>
          </a:bodyPr>
          <a:lstStyle/>
          <a:p>
            <a:r>
              <a:rPr lang="es-UY" dirty="0"/>
              <a:t> Sólo podrá entrar en las zonas de trabajo del laboratorio el personal autorizado.</a:t>
            </a:r>
          </a:p>
          <a:p>
            <a:r>
              <a:rPr lang="es-UY" dirty="0"/>
              <a:t> Las puertas del laboratorio se mantendrán cerradas</a:t>
            </a:r>
          </a:p>
        </p:txBody>
      </p:sp>
    </p:spTree>
    <p:extLst>
      <p:ext uri="{BB962C8B-B14F-4D97-AF65-F5344CB8AC3E}">
        <p14:creationId xmlns:p14="http://schemas.microsoft.com/office/powerpoint/2010/main" val="300563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83" y="365126"/>
            <a:ext cx="11971367" cy="995502"/>
          </a:xfrm>
          <a:solidFill>
            <a:schemeClr val="accent2">
              <a:lumMod val="40000"/>
              <a:lumOff val="60000"/>
            </a:schemeClr>
          </a:solidFill>
        </p:spPr>
        <p:txBody>
          <a:bodyPr/>
          <a:lstStyle/>
          <a:p>
            <a:pPr algn="ctr"/>
            <a:r>
              <a:rPr lang="es-UY" b="1" dirty="0"/>
              <a:t>Protección personal</a:t>
            </a:r>
          </a:p>
        </p:txBody>
      </p:sp>
      <p:sp>
        <p:nvSpPr>
          <p:cNvPr id="3" name="Marcador de contenido 2"/>
          <p:cNvSpPr>
            <a:spLocks noGrp="1"/>
          </p:cNvSpPr>
          <p:nvPr>
            <p:ph idx="1"/>
          </p:nvPr>
        </p:nvSpPr>
        <p:spPr>
          <a:xfrm>
            <a:off x="407213" y="1512396"/>
            <a:ext cx="11377573" cy="5208423"/>
          </a:xfrm>
          <a:solidFill>
            <a:schemeClr val="accent2">
              <a:lumMod val="20000"/>
              <a:lumOff val="80000"/>
            </a:schemeClr>
          </a:solidFill>
        </p:spPr>
        <p:txBody>
          <a:bodyPr/>
          <a:lstStyle/>
          <a:p>
            <a:pPr>
              <a:buFont typeface="Wingdings" panose="05000000000000000000" pitchFamily="2" charset="2"/>
              <a:buChar char="Ø"/>
            </a:pPr>
            <a:r>
              <a:rPr lang="es-UY" dirty="0"/>
              <a:t>Batas o uniformes especiales para el trabajo de laboratorio</a:t>
            </a:r>
          </a:p>
          <a:p>
            <a:pPr>
              <a:buFont typeface="Wingdings" panose="05000000000000000000" pitchFamily="2" charset="2"/>
              <a:buChar char="Ø"/>
            </a:pPr>
            <a:r>
              <a:rPr lang="es-UY" dirty="0"/>
              <a:t> Guantes protectores apropiados para todos los procedimientos,</a:t>
            </a:r>
          </a:p>
          <a:p>
            <a:pPr marL="0" indent="0">
              <a:buNone/>
            </a:pPr>
            <a:r>
              <a:rPr lang="es-UY" dirty="0"/>
              <a:t> Una vez utilizados, se retirarán de forma aséptica y  se lavarán las manos</a:t>
            </a:r>
          </a:p>
          <a:p>
            <a:pPr>
              <a:buFont typeface="Wingdings" panose="05000000000000000000" pitchFamily="2" charset="2"/>
              <a:buChar char="Ø"/>
            </a:pPr>
            <a:r>
              <a:rPr lang="es-UY" dirty="0"/>
              <a:t> Gafas de seguridad, viseras u otros dispositivos de protección cuando</a:t>
            </a:r>
          </a:p>
          <a:p>
            <a:pPr marL="0" indent="0">
              <a:buNone/>
            </a:pPr>
            <a:r>
              <a:rPr lang="es-UY" dirty="0"/>
              <a:t>sea necesario proteger los ojos. Zapato cerrado y suela antideslizante, pelo recogido</a:t>
            </a:r>
          </a:p>
          <a:p>
            <a:pPr>
              <a:buFont typeface="Wingdings" panose="05000000000000000000" pitchFamily="2" charset="2"/>
              <a:buChar char="Ø"/>
            </a:pPr>
            <a:r>
              <a:rPr lang="es-UY" dirty="0"/>
              <a:t>Prohibido comer, beber, fumar, aplicar cosméticos o manipular lentes de contacto, guardar alimentos o bebidas de consumo humano.</a:t>
            </a:r>
          </a:p>
          <a:p>
            <a:pPr>
              <a:buFont typeface="Wingdings" panose="05000000000000000000" pitchFamily="2" charset="2"/>
              <a:buChar char="Ø"/>
            </a:pPr>
            <a:r>
              <a:rPr lang="es-UY" dirty="0"/>
              <a:t>Ropa de trabajo no se guarda en el mismo armario de la ropa de calle </a:t>
            </a:r>
          </a:p>
        </p:txBody>
      </p:sp>
    </p:spTree>
    <p:extLst>
      <p:ext uri="{BB962C8B-B14F-4D97-AF65-F5344CB8AC3E}">
        <p14:creationId xmlns:p14="http://schemas.microsoft.com/office/powerpoint/2010/main" val="393533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837" y="10680"/>
            <a:ext cx="11758300" cy="826618"/>
          </a:xfrm>
          <a:solidFill>
            <a:schemeClr val="accent6">
              <a:lumMod val="60000"/>
              <a:lumOff val="40000"/>
            </a:schemeClr>
          </a:solidFill>
        </p:spPr>
        <p:txBody>
          <a:bodyPr>
            <a:normAutofit/>
          </a:bodyPr>
          <a:lstStyle/>
          <a:p>
            <a:pPr algn="ctr"/>
            <a:r>
              <a:rPr lang="es-UY" b="1" dirty="0"/>
              <a:t>Procedimientos</a:t>
            </a:r>
          </a:p>
        </p:txBody>
      </p:sp>
      <p:sp>
        <p:nvSpPr>
          <p:cNvPr id="3" name="Marcador de contenido 2"/>
          <p:cNvSpPr>
            <a:spLocks noGrp="1"/>
          </p:cNvSpPr>
          <p:nvPr>
            <p:ph idx="1"/>
          </p:nvPr>
        </p:nvSpPr>
        <p:spPr>
          <a:xfrm>
            <a:off x="65837" y="1002183"/>
            <a:ext cx="12241777" cy="2779775"/>
          </a:xfrm>
        </p:spPr>
        <p:txBody>
          <a:bodyPr/>
          <a:lstStyle/>
          <a:p>
            <a:pPr>
              <a:buFont typeface="Wingdings" panose="05000000000000000000" pitchFamily="2" charset="2"/>
              <a:buChar char="q"/>
            </a:pPr>
            <a:r>
              <a:rPr lang="es-UY" sz="2400" dirty="0"/>
              <a:t>NO pipetear con la boca, ni poner material en la boca.</a:t>
            </a:r>
          </a:p>
          <a:p>
            <a:pPr>
              <a:buFont typeface="Wingdings" panose="05000000000000000000" pitchFamily="2" charset="2"/>
              <a:buChar char="q"/>
            </a:pPr>
            <a:r>
              <a:rPr lang="es-UY" sz="2400" dirty="0"/>
              <a:t>Procedimientos técnicos se practicarán de manera que se reduzca al</a:t>
            </a:r>
          </a:p>
          <a:p>
            <a:pPr marL="0" indent="0">
              <a:buNone/>
            </a:pPr>
            <a:r>
              <a:rPr lang="es-UY" sz="2400" dirty="0"/>
              <a:t>mínimo la formación de aerosoles.</a:t>
            </a:r>
          </a:p>
          <a:p>
            <a:pPr>
              <a:buFont typeface="Wingdings" panose="05000000000000000000" pitchFamily="2" charset="2"/>
              <a:buChar char="q"/>
            </a:pPr>
            <a:r>
              <a:rPr lang="es-UY" sz="2400" dirty="0"/>
              <a:t> Se elaborará y seguirá un procedimiento escrito para la limpieza de todos los derrames. líquidos contaminados deberán descontaminarse (por medios químicos o físicos)</a:t>
            </a:r>
          </a:p>
          <a:p>
            <a:pPr marL="0" indent="0">
              <a:buNone/>
            </a:pPr>
            <a:endParaRPr lang="es-UY" dirty="0"/>
          </a:p>
          <a:p>
            <a:pPr>
              <a:buFont typeface="Wingdings" panose="05000000000000000000" pitchFamily="2" charset="2"/>
              <a:buChar char="q"/>
            </a:pPr>
            <a:endParaRPr lang="es-UY" dirty="0"/>
          </a:p>
        </p:txBody>
      </p:sp>
      <p:sp>
        <p:nvSpPr>
          <p:cNvPr id="4" name="CuadroTexto 3"/>
          <p:cNvSpPr txBox="1"/>
          <p:nvPr/>
        </p:nvSpPr>
        <p:spPr>
          <a:xfrm>
            <a:off x="65837" y="3249637"/>
            <a:ext cx="11348397" cy="707886"/>
          </a:xfrm>
          <a:prstGeom prst="rect">
            <a:avLst/>
          </a:prstGeom>
          <a:solidFill>
            <a:schemeClr val="accent6">
              <a:lumMod val="60000"/>
              <a:lumOff val="40000"/>
            </a:schemeClr>
          </a:solidFill>
        </p:spPr>
        <p:txBody>
          <a:bodyPr wrap="square" rtlCol="0">
            <a:spAutoFit/>
          </a:bodyPr>
          <a:lstStyle/>
          <a:p>
            <a:pPr algn="ctr"/>
            <a:r>
              <a:rPr lang="es-UY" sz="4000" dirty="0"/>
              <a:t>Zonas de trabajo del laboratorio</a:t>
            </a:r>
          </a:p>
        </p:txBody>
      </p:sp>
      <p:sp>
        <p:nvSpPr>
          <p:cNvPr id="5" name="CuadroTexto 4"/>
          <p:cNvSpPr txBox="1"/>
          <p:nvPr/>
        </p:nvSpPr>
        <p:spPr>
          <a:xfrm>
            <a:off x="247498" y="4153898"/>
            <a:ext cx="11697004" cy="2677656"/>
          </a:xfrm>
          <a:prstGeom prst="rect">
            <a:avLst/>
          </a:prstGeom>
          <a:noFill/>
        </p:spPr>
        <p:txBody>
          <a:bodyPr wrap="square" rtlCol="0">
            <a:spAutoFit/>
          </a:bodyPr>
          <a:lstStyle/>
          <a:p>
            <a:pPr marL="285750" indent="-285750">
              <a:buFont typeface="Wingdings" panose="05000000000000000000" pitchFamily="2" charset="2"/>
              <a:buChar char="ü"/>
            </a:pPr>
            <a:r>
              <a:rPr lang="es-UY" dirty="0"/>
              <a:t> </a:t>
            </a:r>
            <a:r>
              <a:rPr lang="es-UY" sz="2400" dirty="0"/>
              <a:t>Ordenado, limpio y libre de materiales no relacionados con el trabajo.</a:t>
            </a:r>
          </a:p>
          <a:p>
            <a:pPr marL="285750" indent="-285750">
              <a:buFont typeface="Wingdings" panose="05000000000000000000" pitchFamily="2" charset="2"/>
              <a:buChar char="ü"/>
            </a:pPr>
            <a:r>
              <a:rPr lang="es-UY" sz="2400" dirty="0"/>
              <a:t> Las superficies de trabajo se descontaminarán después de todo derrame de material potencialmente peligroso y al final de cada jornada de trabajo</a:t>
            </a:r>
          </a:p>
          <a:p>
            <a:pPr marL="285750" indent="-285750">
              <a:buFont typeface="Wingdings" panose="05000000000000000000" pitchFamily="2" charset="2"/>
              <a:buChar char="ü"/>
            </a:pPr>
            <a:r>
              <a:rPr lang="es-UY" sz="2400" dirty="0"/>
              <a:t>Todos los materiales, muestras y cultivos contaminados deberán ser descontaminados antes de eliminarlos o de limpiarlos para volverlos a utilizar.</a:t>
            </a:r>
          </a:p>
          <a:p>
            <a:pPr marL="285750" indent="-285750">
              <a:buFont typeface="Wingdings" panose="05000000000000000000" pitchFamily="2" charset="2"/>
              <a:buChar char="ü"/>
            </a:pPr>
            <a:r>
              <a:rPr lang="es-UY" sz="2400" dirty="0"/>
              <a:t> Las ventanas que puedan abrirse estarán equipadas con rejillas que impidan el</a:t>
            </a:r>
          </a:p>
          <a:p>
            <a:pPr marL="285750" indent="-285750">
              <a:buFont typeface="Wingdings" panose="05000000000000000000" pitchFamily="2" charset="2"/>
              <a:buChar char="ü"/>
            </a:pPr>
            <a:r>
              <a:rPr lang="es-UY" sz="2400" dirty="0"/>
              <a:t>paso de artrópodos</a:t>
            </a:r>
          </a:p>
        </p:txBody>
      </p:sp>
    </p:spTree>
    <p:extLst>
      <p:ext uri="{BB962C8B-B14F-4D97-AF65-F5344CB8AC3E}">
        <p14:creationId xmlns:p14="http://schemas.microsoft.com/office/powerpoint/2010/main" val="191697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738" y="365126"/>
            <a:ext cx="11112062" cy="724766"/>
          </a:xfrm>
          <a:solidFill>
            <a:schemeClr val="accent5">
              <a:lumMod val="40000"/>
              <a:lumOff val="60000"/>
            </a:schemeClr>
          </a:solidFill>
        </p:spPr>
        <p:txBody>
          <a:bodyPr>
            <a:normAutofit/>
          </a:bodyPr>
          <a:lstStyle/>
          <a:p>
            <a:pPr algn="ctr"/>
            <a:r>
              <a:rPr lang="es-UY" sz="3200" b="1" dirty="0"/>
              <a:t>Diseño e instalaciones del laboratorio</a:t>
            </a:r>
          </a:p>
        </p:txBody>
      </p:sp>
      <p:pic>
        <p:nvPicPr>
          <p:cNvPr id="4" name="Imagen 3"/>
          <p:cNvPicPr>
            <a:picLocks noChangeAspect="1"/>
          </p:cNvPicPr>
          <p:nvPr/>
        </p:nvPicPr>
        <p:blipFill>
          <a:blip r:embed="rId2"/>
          <a:stretch>
            <a:fillRect/>
          </a:stretch>
        </p:blipFill>
        <p:spPr>
          <a:xfrm>
            <a:off x="986463" y="1662545"/>
            <a:ext cx="4917279" cy="4008582"/>
          </a:xfrm>
          <a:prstGeom prst="rect">
            <a:avLst/>
          </a:prstGeom>
          <a:ln w="12700">
            <a:solidFill>
              <a:schemeClr val="tx1"/>
            </a:solidFill>
          </a:ln>
        </p:spPr>
      </p:pic>
      <p:sp>
        <p:nvSpPr>
          <p:cNvPr id="5" name="CuadroTexto 4"/>
          <p:cNvSpPr txBox="1"/>
          <p:nvPr/>
        </p:nvSpPr>
        <p:spPr>
          <a:xfrm>
            <a:off x="838200" y="5826183"/>
            <a:ext cx="5126182" cy="400110"/>
          </a:xfrm>
          <a:prstGeom prst="rect">
            <a:avLst/>
          </a:prstGeom>
          <a:noFill/>
        </p:spPr>
        <p:txBody>
          <a:bodyPr wrap="square" rtlCol="0">
            <a:spAutoFit/>
          </a:bodyPr>
          <a:lstStyle/>
          <a:p>
            <a:r>
              <a:rPr lang="es-UY" sz="2000" b="1"/>
              <a:t>Laboratorio típico del nivel de bioseguridad 1. </a:t>
            </a:r>
          </a:p>
        </p:txBody>
      </p:sp>
      <p:pic>
        <p:nvPicPr>
          <p:cNvPr id="6" name="Imagen 5"/>
          <p:cNvPicPr>
            <a:picLocks noChangeAspect="1"/>
          </p:cNvPicPr>
          <p:nvPr/>
        </p:nvPicPr>
        <p:blipFill>
          <a:blip r:embed="rId3"/>
          <a:stretch>
            <a:fillRect/>
          </a:stretch>
        </p:blipFill>
        <p:spPr>
          <a:xfrm>
            <a:off x="6419273" y="1662545"/>
            <a:ext cx="5185685" cy="4163638"/>
          </a:xfrm>
          <a:prstGeom prst="rect">
            <a:avLst/>
          </a:prstGeom>
          <a:ln w="12700">
            <a:solidFill>
              <a:schemeClr val="tx1"/>
            </a:solidFill>
          </a:ln>
        </p:spPr>
      </p:pic>
      <p:sp>
        <p:nvSpPr>
          <p:cNvPr id="7" name="CuadroTexto 6"/>
          <p:cNvSpPr txBox="1"/>
          <p:nvPr/>
        </p:nvSpPr>
        <p:spPr>
          <a:xfrm>
            <a:off x="6539346" y="5981176"/>
            <a:ext cx="5412509" cy="400110"/>
          </a:xfrm>
          <a:prstGeom prst="rect">
            <a:avLst/>
          </a:prstGeom>
          <a:noFill/>
        </p:spPr>
        <p:txBody>
          <a:bodyPr wrap="square" rtlCol="0">
            <a:spAutoFit/>
          </a:bodyPr>
          <a:lstStyle/>
          <a:p>
            <a:r>
              <a:rPr lang="es-UY" sz="2000" b="1" dirty="0"/>
              <a:t>Laboratorio típico del nivel de bioseguridad 2</a:t>
            </a:r>
          </a:p>
        </p:txBody>
      </p:sp>
    </p:spTree>
    <p:extLst>
      <p:ext uri="{BB962C8B-B14F-4D97-AF65-F5344CB8AC3E}">
        <p14:creationId xmlns:p14="http://schemas.microsoft.com/office/powerpoint/2010/main" val="310498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6331" y="618836"/>
            <a:ext cx="11782097" cy="5866047"/>
          </a:xfrm>
        </p:spPr>
        <p:txBody>
          <a:bodyPr/>
          <a:lstStyle/>
          <a:p>
            <a:pPr algn="ctr">
              <a:buFont typeface="Wingdings" panose="05000000000000000000" pitchFamily="2" charset="2"/>
              <a:buChar char="q"/>
            </a:pPr>
            <a:r>
              <a:rPr lang="es-UY" dirty="0"/>
              <a:t> </a:t>
            </a:r>
            <a:r>
              <a:rPr lang="es-UY" sz="3600" b="1" dirty="0"/>
              <a:t>Características generales de diseño</a:t>
            </a:r>
          </a:p>
          <a:p>
            <a:endParaRPr lang="es-UY" dirty="0"/>
          </a:p>
          <a:p>
            <a:r>
              <a:rPr lang="es-UY" dirty="0"/>
              <a:t>Espacio suficiente para realizar el trabajo seguro, limpio</a:t>
            </a:r>
          </a:p>
          <a:p>
            <a:r>
              <a:rPr lang="es-UY" dirty="0"/>
              <a:t>Paredes, techos y suelos (antideslizantes), de fácil limpieza</a:t>
            </a:r>
          </a:p>
          <a:p>
            <a:r>
              <a:rPr lang="es-UY" dirty="0"/>
              <a:t> Las superficies de trabajo serán impermeables y resistentes a desinfectantes, ácidos, álcalis, disolventes orgánicos y calor moderado</a:t>
            </a:r>
          </a:p>
          <a:p>
            <a:r>
              <a:rPr lang="es-UY" dirty="0"/>
              <a:t>Iluminación adecuada</a:t>
            </a:r>
          </a:p>
          <a:p>
            <a:r>
              <a:rPr lang="es-UY" dirty="0"/>
              <a:t>Mobiliario robusto, con espacios</a:t>
            </a:r>
          </a:p>
          <a:p>
            <a:r>
              <a:rPr lang="es-UY" dirty="0"/>
              <a:t>Suministro de agua de buena calidad y electricidad segura</a:t>
            </a:r>
          </a:p>
          <a:p>
            <a:r>
              <a:rPr lang="es-UY" dirty="0"/>
              <a:t>Nivel 2 : autoclave u otro medio de descontaminación </a:t>
            </a:r>
          </a:p>
          <a:p>
            <a:endParaRPr lang="es-UY" dirty="0"/>
          </a:p>
          <a:p>
            <a:endParaRPr lang="es-UY" dirty="0"/>
          </a:p>
          <a:p>
            <a:endParaRPr lang="es-UY" dirty="0"/>
          </a:p>
          <a:p>
            <a:endParaRPr lang="es-UY" dirty="0"/>
          </a:p>
        </p:txBody>
      </p:sp>
    </p:spTree>
    <p:extLst>
      <p:ext uri="{BB962C8B-B14F-4D97-AF65-F5344CB8AC3E}">
        <p14:creationId xmlns:p14="http://schemas.microsoft.com/office/powerpoint/2010/main" val="131292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4175B7C-859A-55CB-402C-C16131671DB2}"/>
              </a:ext>
            </a:extLst>
          </p:cNvPr>
          <p:cNvGraphicFramePr/>
          <p:nvPr>
            <p:extLst>
              <p:ext uri="{D42A27DB-BD31-4B8C-83A1-F6EECF244321}">
                <p14:modId xmlns:p14="http://schemas.microsoft.com/office/powerpoint/2010/main" val="3134323426"/>
              </p:ext>
            </p:extLst>
          </p:nvPr>
        </p:nvGraphicFramePr>
        <p:xfrm>
          <a:off x="165100" y="317500"/>
          <a:ext cx="11811000" cy="638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44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22" y="365125"/>
            <a:ext cx="11982297" cy="768731"/>
          </a:xfrm>
          <a:solidFill>
            <a:schemeClr val="accent4">
              <a:lumMod val="60000"/>
              <a:lumOff val="40000"/>
            </a:schemeClr>
          </a:solidFill>
        </p:spPr>
        <p:txBody>
          <a:bodyPr/>
          <a:lstStyle/>
          <a:p>
            <a:pPr algn="ctr"/>
            <a:r>
              <a:rPr lang="es-UY" b="1" dirty="0"/>
              <a:t>Manipulación de desechos</a:t>
            </a:r>
          </a:p>
        </p:txBody>
      </p:sp>
      <p:sp>
        <p:nvSpPr>
          <p:cNvPr id="4" name="CuadroTexto 3"/>
          <p:cNvSpPr txBox="1"/>
          <p:nvPr/>
        </p:nvSpPr>
        <p:spPr>
          <a:xfrm>
            <a:off x="146304" y="1177745"/>
            <a:ext cx="11894516" cy="1600438"/>
          </a:xfrm>
          <a:prstGeom prst="rect">
            <a:avLst/>
          </a:prstGeom>
          <a:noFill/>
        </p:spPr>
        <p:txBody>
          <a:bodyPr wrap="square" rtlCol="0">
            <a:spAutoFit/>
          </a:bodyPr>
          <a:lstStyle/>
          <a:p>
            <a:r>
              <a:rPr lang="es-UY" sz="2000" dirty="0"/>
              <a:t>La descontaminación y la eliminación de desechos son operaciones estrechamente relacionadas</a:t>
            </a:r>
          </a:p>
          <a:p>
            <a:endParaRPr lang="es-UY" sz="2000" dirty="0"/>
          </a:p>
          <a:p>
            <a:r>
              <a:rPr lang="es-UY" sz="2000" dirty="0"/>
              <a:t>El principio básico es que todo el material infeccioso ha de ser descontaminado, esterilizado en autoclave o incinerado en el laboratorio</a:t>
            </a:r>
          </a:p>
          <a:p>
            <a:endParaRPr lang="es-UY" dirty="0"/>
          </a:p>
        </p:txBody>
      </p:sp>
      <p:sp>
        <p:nvSpPr>
          <p:cNvPr id="5" name="CuadroTexto 4"/>
          <p:cNvSpPr txBox="1"/>
          <p:nvPr/>
        </p:nvSpPr>
        <p:spPr>
          <a:xfrm>
            <a:off x="297484" y="2742795"/>
            <a:ext cx="2962657" cy="461665"/>
          </a:xfrm>
          <a:prstGeom prst="rect">
            <a:avLst/>
          </a:prstGeom>
          <a:solidFill>
            <a:schemeClr val="accent1">
              <a:lumMod val="60000"/>
              <a:lumOff val="40000"/>
            </a:schemeClr>
          </a:solidFill>
        </p:spPr>
        <p:txBody>
          <a:bodyPr wrap="square" rtlCol="0">
            <a:spAutoFit/>
          </a:bodyPr>
          <a:lstStyle/>
          <a:p>
            <a:r>
              <a:rPr lang="es-UY" sz="2400" dirty="0"/>
              <a:t>Descontaminación</a:t>
            </a:r>
          </a:p>
        </p:txBody>
      </p:sp>
      <p:sp>
        <p:nvSpPr>
          <p:cNvPr id="6" name="CuadroTexto 5"/>
          <p:cNvSpPr txBox="1"/>
          <p:nvPr/>
        </p:nvSpPr>
        <p:spPr>
          <a:xfrm>
            <a:off x="3420467" y="2491486"/>
            <a:ext cx="8108288" cy="1754326"/>
          </a:xfrm>
          <a:prstGeom prst="rect">
            <a:avLst/>
          </a:prstGeom>
          <a:noFill/>
          <a:ln w="19050">
            <a:solidFill>
              <a:schemeClr val="tx1"/>
            </a:solidFill>
          </a:ln>
        </p:spPr>
        <p:txBody>
          <a:bodyPr wrap="square" rtlCol="0">
            <a:spAutoFit/>
          </a:bodyPr>
          <a:lstStyle/>
          <a:p>
            <a:r>
              <a:rPr lang="es-UY" dirty="0"/>
              <a:t>El tratamiento en autoclave de vapor constituye el método de elección para todos los</a:t>
            </a:r>
          </a:p>
          <a:p>
            <a:r>
              <a:rPr lang="es-UY" dirty="0"/>
              <a:t>procesos de descontaminación. </a:t>
            </a:r>
          </a:p>
          <a:p>
            <a:r>
              <a:rPr lang="es-UY" dirty="0"/>
              <a:t>El material destinado a la descontaminación y eliminación debe introducirse en recipientes ( en bolsas de plástico resistentes al tratamiento en autoclave) que tengan un código de color para indicar si el contenido ha de pasar a la autoclave o a la incineración</a:t>
            </a:r>
          </a:p>
        </p:txBody>
      </p:sp>
      <p:sp>
        <p:nvSpPr>
          <p:cNvPr id="7" name="CuadroTexto 6"/>
          <p:cNvSpPr txBox="1"/>
          <p:nvPr/>
        </p:nvSpPr>
        <p:spPr>
          <a:xfrm>
            <a:off x="58522" y="4769510"/>
            <a:ext cx="4081881" cy="707886"/>
          </a:xfrm>
          <a:prstGeom prst="rect">
            <a:avLst/>
          </a:prstGeom>
          <a:solidFill>
            <a:schemeClr val="accent1">
              <a:lumMod val="40000"/>
              <a:lumOff val="60000"/>
            </a:schemeClr>
          </a:solidFill>
        </p:spPr>
        <p:txBody>
          <a:bodyPr wrap="square" rtlCol="0">
            <a:spAutoFit/>
          </a:bodyPr>
          <a:lstStyle/>
          <a:p>
            <a:r>
              <a:rPr lang="es-UY" dirty="0"/>
              <a:t> </a:t>
            </a:r>
            <a:r>
              <a:rPr lang="es-UY" sz="2000" dirty="0"/>
              <a:t>Manipulación y eliminación de material y desechos contaminados</a:t>
            </a:r>
          </a:p>
        </p:txBody>
      </p:sp>
      <p:sp>
        <p:nvSpPr>
          <p:cNvPr id="8" name="CuadroTexto 7"/>
          <p:cNvSpPr txBox="1"/>
          <p:nvPr/>
        </p:nvSpPr>
        <p:spPr>
          <a:xfrm>
            <a:off x="4140404" y="4484218"/>
            <a:ext cx="7900416" cy="2031325"/>
          </a:xfrm>
          <a:prstGeom prst="rect">
            <a:avLst/>
          </a:prstGeom>
          <a:noFill/>
          <a:ln w="19050">
            <a:solidFill>
              <a:schemeClr val="tx1"/>
            </a:solidFill>
          </a:ln>
        </p:spPr>
        <p:txBody>
          <a:bodyPr wrap="square" rtlCol="0">
            <a:spAutoFit/>
          </a:bodyPr>
          <a:lstStyle/>
          <a:p>
            <a:r>
              <a:rPr lang="es-UY" dirty="0"/>
              <a:t>Desechos no infecciosos, pueden desecharse como basura, reutilizarse</a:t>
            </a:r>
          </a:p>
          <a:p>
            <a:r>
              <a:rPr lang="es-UY" dirty="0"/>
              <a:t> Objetos cortantes y punzantes contaminados (infecciosos); se recogerán siempre en recipientes a prueba de perforación dotados de tapadera.</a:t>
            </a:r>
          </a:p>
          <a:p>
            <a:r>
              <a:rPr lang="es-UY" dirty="0"/>
              <a:t>Material contaminado destinado al tratamiento en autoclave que después pueda lavarse y volverse a utilizar o reciclarse.</a:t>
            </a:r>
          </a:p>
          <a:p>
            <a:r>
              <a:rPr lang="es-UY" dirty="0"/>
              <a:t> Material contaminado destinado al tratamiento en autoclave y a la eliminación.</a:t>
            </a:r>
          </a:p>
          <a:p>
            <a:r>
              <a:rPr lang="es-UY" dirty="0"/>
              <a:t> Material contaminado destinado a la incineración directa</a:t>
            </a:r>
          </a:p>
        </p:txBody>
      </p:sp>
    </p:spTree>
    <p:extLst>
      <p:ext uri="{BB962C8B-B14F-4D97-AF65-F5344CB8AC3E}">
        <p14:creationId xmlns:p14="http://schemas.microsoft.com/office/powerpoint/2010/main" val="66107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4" y="365126"/>
            <a:ext cx="11929242" cy="849198"/>
          </a:xfrm>
          <a:solidFill>
            <a:schemeClr val="accent6">
              <a:lumMod val="60000"/>
              <a:lumOff val="40000"/>
            </a:schemeClr>
          </a:solidFill>
        </p:spPr>
        <p:txBody>
          <a:bodyPr>
            <a:normAutofit/>
          </a:bodyPr>
          <a:lstStyle/>
          <a:p>
            <a:pPr algn="ctr"/>
            <a:r>
              <a:rPr lang="es-UY" sz="3600" b="1" dirty="0"/>
              <a:t>Laboratorio de contención –nivel de bioseguridad 3</a:t>
            </a:r>
          </a:p>
        </p:txBody>
      </p:sp>
      <p:sp>
        <p:nvSpPr>
          <p:cNvPr id="3" name="Marcador de contenido 2"/>
          <p:cNvSpPr>
            <a:spLocks noGrp="1"/>
          </p:cNvSpPr>
          <p:nvPr>
            <p:ph idx="1"/>
          </p:nvPr>
        </p:nvSpPr>
        <p:spPr>
          <a:xfrm>
            <a:off x="226770" y="1380068"/>
            <a:ext cx="12066830" cy="5006102"/>
          </a:xfrm>
        </p:spPr>
        <p:txBody>
          <a:bodyPr/>
          <a:lstStyle/>
          <a:p>
            <a:pPr marL="0" indent="0">
              <a:buNone/>
            </a:pPr>
            <a:r>
              <a:rPr lang="es-UY" dirty="0"/>
              <a:t> </a:t>
            </a:r>
            <a:r>
              <a:rPr lang="es-UY" sz="2400" dirty="0"/>
              <a:t>Este nivel de contención exige fortalecer los programas de trabajo y de seguridad correspondientes a los laboratorios básicos – niveles de bioseguridad 1 y 2</a:t>
            </a:r>
          </a:p>
        </p:txBody>
      </p:sp>
      <p:graphicFrame>
        <p:nvGraphicFramePr>
          <p:cNvPr id="5" name="Tabla 7">
            <a:extLst>
              <a:ext uri="{FF2B5EF4-FFF2-40B4-BE49-F238E27FC236}">
                <a16:creationId xmlns:a16="http://schemas.microsoft.com/office/drawing/2014/main" id="{BD8B4371-0F73-45A6-A339-BB85C6FED7B8}"/>
              </a:ext>
            </a:extLst>
          </p:cNvPr>
          <p:cNvGraphicFramePr>
            <a:graphicFrameLocks noGrp="1"/>
          </p:cNvGraphicFramePr>
          <p:nvPr>
            <p:extLst>
              <p:ext uri="{D42A27DB-BD31-4B8C-83A1-F6EECF244321}">
                <p14:modId xmlns:p14="http://schemas.microsoft.com/office/powerpoint/2010/main" val="2410408250"/>
              </p:ext>
            </p:extLst>
          </p:nvPr>
        </p:nvGraphicFramePr>
        <p:xfrm>
          <a:off x="897467" y="2304626"/>
          <a:ext cx="10557933" cy="3427067"/>
        </p:xfrm>
        <a:graphic>
          <a:graphicData uri="http://schemas.openxmlformats.org/drawingml/2006/table">
            <a:tbl>
              <a:tblPr firstRow="1" bandRow="1">
                <a:tableStyleId>{69C7853C-536D-4A76-A0AE-DD22124D55A5}</a:tableStyleId>
              </a:tblPr>
              <a:tblGrid>
                <a:gridCol w="3519311">
                  <a:extLst>
                    <a:ext uri="{9D8B030D-6E8A-4147-A177-3AD203B41FA5}">
                      <a16:colId xmlns:a16="http://schemas.microsoft.com/office/drawing/2014/main" val="3122458190"/>
                    </a:ext>
                  </a:extLst>
                </a:gridCol>
                <a:gridCol w="3519311">
                  <a:extLst>
                    <a:ext uri="{9D8B030D-6E8A-4147-A177-3AD203B41FA5}">
                      <a16:colId xmlns:a16="http://schemas.microsoft.com/office/drawing/2014/main" val="1818766921"/>
                    </a:ext>
                  </a:extLst>
                </a:gridCol>
                <a:gridCol w="3519311">
                  <a:extLst>
                    <a:ext uri="{9D8B030D-6E8A-4147-A177-3AD203B41FA5}">
                      <a16:colId xmlns:a16="http://schemas.microsoft.com/office/drawing/2014/main" val="1744843263"/>
                    </a:ext>
                  </a:extLst>
                </a:gridCol>
              </a:tblGrid>
              <a:tr h="498034">
                <a:tc gridSpan="3">
                  <a:txBody>
                    <a:bodyPr/>
                    <a:lstStyle/>
                    <a:p>
                      <a:pPr algn="ctr"/>
                      <a:r>
                        <a:rPr lang="es-MX" sz="2800" b="0" dirty="0">
                          <a:solidFill>
                            <a:schemeClr val="tx1"/>
                          </a:solidFill>
                        </a:rPr>
                        <a:t>Las principales modificaciones se refieren a </a:t>
                      </a:r>
                      <a:endParaRPr lang="es-UY" sz="2800" b="0" dirty="0">
                        <a:solidFill>
                          <a:schemeClr val="tx1"/>
                        </a:solidFill>
                      </a:endParaRPr>
                    </a:p>
                  </a:txBody>
                  <a:tcPr>
                    <a:solidFill>
                      <a:schemeClr val="bg1">
                        <a:lumMod val="75000"/>
                      </a:schemeClr>
                    </a:solidFill>
                  </a:tcPr>
                </a:tc>
                <a:tc hMerge="1">
                  <a:txBody>
                    <a:bodyPr/>
                    <a:lstStyle/>
                    <a:p>
                      <a:endParaRPr lang="es-UY" dirty="0"/>
                    </a:p>
                  </a:txBody>
                  <a:tcPr/>
                </a:tc>
                <a:tc hMerge="1">
                  <a:txBody>
                    <a:bodyPr/>
                    <a:lstStyle/>
                    <a:p>
                      <a:endParaRPr lang="es-UY" dirty="0"/>
                    </a:p>
                  </a:txBody>
                  <a:tcPr/>
                </a:tc>
                <a:extLst>
                  <a:ext uri="{0D108BD9-81ED-4DB2-BD59-A6C34878D82A}">
                    <a16:rowId xmlns:a16="http://schemas.microsoft.com/office/drawing/2014/main" val="735848785"/>
                  </a:ext>
                </a:extLst>
              </a:tr>
              <a:tr h="878885">
                <a:tc>
                  <a:txBody>
                    <a:bodyPr/>
                    <a:lstStyle/>
                    <a:p>
                      <a:pPr algn="ctr"/>
                      <a:r>
                        <a:rPr lang="es-UY" sz="2000" b="1" dirty="0"/>
                        <a:t>Vigilancia médica y sanitaria </a:t>
                      </a:r>
                    </a:p>
                    <a:p>
                      <a:endParaRPr lang="es-UY" dirty="0"/>
                    </a:p>
                  </a:txBody>
                  <a:tcPr>
                    <a:solidFill>
                      <a:schemeClr val="bg1">
                        <a:lumMod val="75000"/>
                      </a:schemeClr>
                    </a:solidFill>
                  </a:tcPr>
                </a:tc>
                <a:tc>
                  <a:txBody>
                    <a:bodyPr/>
                    <a:lstStyle/>
                    <a:p>
                      <a:pPr algn="ctr"/>
                      <a:r>
                        <a:rPr lang="es-MX" sz="2000" b="1" dirty="0"/>
                        <a:t>Diseño e instalaciones de laboratorio </a:t>
                      </a:r>
                    </a:p>
                    <a:p>
                      <a:endParaRPr lang="es-UY" dirty="0"/>
                    </a:p>
                  </a:txBody>
                  <a:tcPr>
                    <a:solidFill>
                      <a:schemeClr val="bg1">
                        <a:lumMod val="75000"/>
                      </a:schemeClr>
                    </a:solidFill>
                  </a:tcPr>
                </a:tc>
                <a:tc>
                  <a:txBody>
                    <a:bodyPr/>
                    <a:lstStyle/>
                    <a:p>
                      <a:pPr algn="ctr"/>
                      <a:r>
                        <a:rPr lang="es-UY" sz="2000" b="1" dirty="0"/>
                        <a:t>Código de prácticas </a:t>
                      </a:r>
                    </a:p>
                    <a:p>
                      <a:pPr algn="ctr"/>
                      <a:endParaRPr lang="es-UY" dirty="0"/>
                    </a:p>
                  </a:txBody>
                  <a:tcPr>
                    <a:solidFill>
                      <a:schemeClr val="bg1">
                        <a:lumMod val="75000"/>
                      </a:schemeClr>
                    </a:solidFill>
                  </a:tcPr>
                </a:tc>
                <a:extLst>
                  <a:ext uri="{0D108BD9-81ED-4DB2-BD59-A6C34878D82A}">
                    <a16:rowId xmlns:a16="http://schemas.microsoft.com/office/drawing/2014/main" val="2113929200"/>
                  </a:ext>
                </a:extLst>
              </a:tr>
              <a:tr h="1933547">
                <a:tc>
                  <a:txBody>
                    <a:bodyPr/>
                    <a:lstStyle/>
                    <a:p>
                      <a:r>
                        <a:rPr lang="es-MX" dirty="0"/>
                        <a:t>Debe comprender una historia clínica detallada y un reconocimiento físico orientado a la actividad.</a:t>
                      </a:r>
                    </a:p>
                    <a:p>
                      <a:endParaRPr lang="es-UY" dirty="0"/>
                    </a:p>
                  </a:txBody>
                  <a:tcPr>
                    <a:solidFill>
                      <a:schemeClr val="bg1">
                        <a:lumMod val="75000"/>
                      </a:schemeClr>
                    </a:solidFill>
                  </a:tcPr>
                </a:tc>
                <a:tc>
                  <a:txBody>
                    <a:bodyPr/>
                    <a:lstStyle/>
                    <a:p>
                      <a:endParaRPr lang="es-UY"/>
                    </a:p>
                  </a:txBody>
                  <a:tcPr>
                    <a:solidFill>
                      <a:schemeClr val="bg1">
                        <a:lumMod val="75000"/>
                      </a:schemeClr>
                    </a:solidFill>
                  </a:tcPr>
                </a:tc>
                <a:tc>
                  <a:txBody>
                    <a:bodyPr/>
                    <a:lstStyle/>
                    <a:p>
                      <a:r>
                        <a:rPr lang="es-MX" dirty="0"/>
                        <a:t>Manipulación de todo el material potencialmente infeccioso deben realizarse dentro de una CSB u otro dispositivo de contención física primaria</a:t>
                      </a:r>
                    </a:p>
                    <a:p>
                      <a:endParaRPr lang="es-UY" dirty="0"/>
                    </a:p>
                  </a:txBody>
                  <a:tcPr>
                    <a:solidFill>
                      <a:schemeClr val="bg1">
                        <a:lumMod val="75000"/>
                      </a:schemeClr>
                    </a:solidFill>
                  </a:tcPr>
                </a:tc>
                <a:extLst>
                  <a:ext uri="{0D108BD9-81ED-4DB2-BD59-A6C34878D82A}">
                    <a16:rowId xmlns:a16="http://schemas.microsoft.com/office/drawing/2014/main" val="1599626562"/>
                  </a:ext>
                </a:extLst>
              </a:tr>
            </a:tbl>
          </a:graphicData>
        </a:graphic>
      </p:graphicFrame>
    </p:spTree>
    <p:extLst>
      <p:ext uri="{BB962C8B-B14F-4D97-AF65-F5344CB8AC3E}">
        <p14:creationId xmlns:p14="http://schemas.microsoft.com/office/powerpoint/2010/main" val="329668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4810" y="858300"/>
            <a:ext cx="6169491" cy="5329997"/>
          </a:xfrm>
          <a:prstGeom prst="rect">
            <a:avLst/>
          </a:prstGeom>
          <a:ln w="19050">
            <a:solidFill>
              <a:schemeClr val="tx1"/>
            </a:solidFill>
          </a:ln>
        </p:spPr>
      </p:pic>
      <p:sp>
        <p:nvSpPr>
          <p:cNvPr id="5" name="CuadroTexto 4"/>
          <p:cNvSpPr txBox="1"/>
          <p:nvPr/>
        </p:nvSpPr>
        <p:spPr>
          <a:xfrm>
            <a:off x="1334814" y="6171520"/>
            <a:ext cx="5449487" cy="400110"/>
          </a:xfrm>
          <a:prstGeom prst="rect">
            <a:avLst/>
          </a:prstGeom>
          <a:noFill/>
        </p:spPr>
        <p:txBody>
          <a:bodyPr wrap="square" rtlCol="0">
            <a:spAutoFit/>
          </a:bodyPr>
          <a:lstStyle/>
          <a:p>
            <a:r>
              <a:rPr lang="es-UY" sz="2000" b="1" dirty="0"/>
              <a:t>Laboratorio típico del nivel de bioseguridad 3</a:t>
            </a:r>
          </a:p>
        </p:txBody>
      </p:sp>
      <p:sp>
        <p:nvSpPr>
          <p:cNvPr id="6" name="CuadroTexto 5"/>
          <p:cNvSpPr txBox="1"/>
          <p:nvPr/>
        </p:nvSpPr>
        <p:spPr>
          <a:xfrm>
            <a:off x="7139636" y="1219095"/>
            <a:ext cx="4732935" cy="4801314"/>
          </a:xfrm>
          <a:prstGeom prst="rect">
            <a:avLst/>
          </a:prstGeom>
          <a:noFill/>
        </p:spPr>
        <p:txBody>
          <a:bodyPr wrap="square" rtlCol="0">
            <a:spAutoFit/>
          </a:bodyPr>
          <a:lstStyle/>
          <a:p>
            <a:r>
              <a:rPr lang="es-UY" dirty="0"/>
              <a:t>Separado de las zonas del edificio por las que se puede circular sin restricciones.</a:t>
            </a:r>
          </a:p>
          <a:p>
            <a:r>
              <a:rPr lang="es-UY" dirty="0"/>
              <a:t>El vestíbulo debe contar con una zona para separar la ropa limpia de la sucia, y</a:t>
            </a:r>
          </a:p>
          <a:p>
            <a:r>
              <a:rPr lang="es-UY" dirty="0"/>
              <a:t>también puede ser necesaria una ducha</a:t>
            </a:r>
          </a:p>
          <a:p>
            <a:endParaRPr lang="es-UY" dirty="0"/>
          </a:p>
          <a:p>
            <a:r>
              <a:rPr lang="es-UY" dirty="0"/>
              <a:t> Dobles puertas de acceso al laboratorio deben ser de cierre automático y disponer de un mecanismo de interbloqueo, de modo que sólo una de ellas esté abierta al mismo tiempo</a:t>
            </a:r>
          </a:p>
          <a:p>
            <a:endParaRPr lang="es-UY" dirty="0"/>
          </a:p>
          <a:p>
            <a:r>
              <a:rPr lang="es-UY" dirty="0"/>
              <a:t>La sala del laboratorio debe poderse precintar para proceder a su descontaminación. </a:t>
            </a:r>
          </a:p>
          <a:p>
            <a:endParaRPr lang="es-UY" dirty="0"/>
          </a:p>
          <a:p>
            <a:r>
              <a:rPr lang="es-UY" dirty="0"/>
              <a:t>El aire puede ser filtrado por un sistema HEPA, reacondicionado y recirculado dentro del laboratorio</a:t>
            </a:r>
          </a:p>
        </p:txBody>
      </p:sp>
      <p:sp>
        <p:nvSpPr>
          <p:cNvPr id="2" name="CuadroTexto 1">
            <a:extLst>
              <a:ext uri="{FF2B5EF4-FFF2-40B4-BE49-F238E27FC236}">
                <a16:creationId xmlns:a16="http://schemas.microsoft.com/office/drawing/2014/main" id="{A6FCCF10-A79E-41CB-BA0B-B532427CE66D}"/>
              </a:ext>
            </a:extLst>
          </p:cNvPr>
          <p:cNvSpPr txBox="1"/>
          <p:nvPr/>
        </p:nvSpPr>
        <p:spPr>
          <a:xfrm>
            <a:off x="788276" y="182579"/>
            <a:ext cx="10447283" cy="584775"/>
          </a:xfrm>
          <a:prstGeom prst="rect">
            <a:avLst/>
          </a:prstGeom>
          <a:solidFill>
            <a:schemeClr val="accent2">
              <a:lumMod val="60000"/>
              <a:lumOff val="40000"/>
            </a:schemeClr>
          </a:solidFill>
        </p:spPr>
        <p:txBody>
          <a:bodyPr wrap="square" rtlCol="0">
            <a:spAutoFit/>
          </a:bodyPr>
          <a:lstStyle/>
          <a:p>
            <a:pPr algn="ctr"/>
            <a:r>
              <a:rPr lang="es-UY" sz="3200" b="1"/>
              <a:t>Diseño</a:t>
            </a:r>
            <a:endParaRPr lang="es-UY" sz="3200" b="1" dirty="0"/>
          </a:p>
        </p:txBody>
      </p:sp>
    </p:spTree>
    <p:extLst>
      <p:ext uri="{BB962C8B-B14F-4D97-AF65-F5344CB8AC3E}">
        <p14:creationId xmlns:p14="http://schemas.microsoft.com/office/powerpoint/2010/main" val="1033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a:bodyPr>
          <a:lstStyle/>
          <a:p>
            <a:pPr algn="ctr"/>
            <a:r>
              <a:rPr lang="es-UY" sz="3200" b="1" dirty="0"/>
              <a:t>El laboratorio de contención máxima – nivel de bioseguridad 4</a:t>
            </a:r>
          </a:p>
        </p:txBody>
      </p:sp>
      <p:sp>
        <p:nvSpPr>
          <p:cNvPr id="3" name="Marcador de contenido 2"/>
          <p:cNvSpPr>
            <a:spLocks noGrp="1"/>
          </p:cNvSpPr>
          <p:nvPr>
            <p:ph idx="1"/>
          </p:nvPr>
        </p:nvSpPr>
        <p:spPr>
          <a:xfrm>
            <a:off x="87781" y="1825624"/>
            <a:ext cx="12026189" cy="4589805"/>
          </a:xfrm>
        </p:spPr>
        <p:txBody>
          <a:bodyPr>
            <a:normAutofit lnSpcReduction="10000"/>
          </a:bodyPr>
          <a:lstStyle/>
          <a:p>
            <a:pPr>
              <a:buFont typeface="Wingdings" panose="05000000000000000000" pitchFamily="2" charset="2"/>
              <a:buChar char="Ø"/>
            </a:pPr>
            <a:r>
              <a:rPr lang="es-UY" dirty="0"/>
              <a:t>Deben estar sometidos al control de las autoridades sanitarias</a:t>
            </a:r>
          </a:p>
          <a:p>
            <a:pPr marL="0" indent="0">
              <a:buNone/>
            </a:pPr>
            <a:r>
              <a:rPr lang="es-UY" dirty="0"/>
              <a:t>nacionales, u otras apropiadas.</a:t>
            </a:r>
          </a:p>
          <a:p>
            <a:pPr>
              <a:buFont typeface="Wingdings" panose="05000000000000000000" pitchFamily="2" charset="2"/>
              <a:buChar char="Ø"/>
            </a:pPr>
            <a:r>
              <a:rPr lang="es-UY" dirty="0"/>
              <a:t>Ninguna persona debe trabajar sola en el interior del laboratorio. Esto es particularmente importante si el trabajo se realiza con ropa especial del nivel de bioseguridad 4.</a:t>
            </a:r>
          </a:p>
          <a:p>
            <a:pPr>
              <a:buFont typeface="Wingdings" panose="05000000000000000000" pitchFamily="2" charset="2"/>
              <a:buChar char="Ø"/>
            </a:pPr>
            <a:r>
              <a:rPr lang="es-UY" dirty="0"/>
              <a:t> El personal debe recibir capacitación en procedimientos de evacuación de emergencia en caso de que un miembro del personal </a:t>
            </a:r>
          </a:p>
          <a:p>
            <a:pPr>
              <a:buFont typeface="Wingdings" panose="05000000000000000000" pitchFamily="2" charset="2"/>
              <a:buChar char="Ø"/>
            </a:pPr>
            <a:r>
              <a:rPr lang="es-UY" dirty="0"/>
              <a:t> Debe establecerse un método de comunicación entre el personal que </a:t>
            </a:r>
          </a:p>
          <a:p>
            <a:pPr marL="0" indent="0">
              <a:buNone/>
            </a:pPr>
            <a:r>
              <a:rPr lang="es-UY" dirty="0"/>
              <a:t>trabaja dentro del laboratorio del nivel de bioseguridad 4 y el personal de apoyo</a:t>
            </a:r>
          </a:p>
          <a:p>
            <a:pPr marL="0" indent="0">
              <a:buNone/>
            </a:pPr>
            <a:r>
              <a:rPr lang="es-UY" dirty="0"/>
              <a:t>fuera del laboratorio </a:t>
            </a:r>
          </a:p>
        </p:txBody>
      </p:sp>
    </p:spTree>
    <p:extLst>
      <p:ext uri="{BB962C8B-B14F-4D97-AF65-F5344CB8AC3E}">
        <p14:creationId xmlns:p14="http://schemas.microsoft.com/office/powerpoint/2010/main" val="108438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295534" cy="680949"/>
          </a:xfrm>
          <a:solidFill>
            <a:schemeClr val="accent1">
              <a:lumMod val="60000"/>
              <a:lumOff val="40000"/>
            </a:schemeClr>
          </a:solidFill>
        </p:spPr>
        <p:txBody>
          <a:bodyPr>
            <a:normAutofit/>
          </a:bodyPr>
          <a:lstStyle/>
          <a:p>
            <a:pPr algn="ctr"/>
            <a:r>
              <a:rPr lang="es-UY" sz="3200" b="1" dirty="0"/>
              <a:t>METODOS DE ESTERILIZACIÓN Y DESINFECCION</a:t>
            </a:r>
          </a:p>
        </p:txBody>
      </p:sp>
      <p:sp>
        <p:nvSpPr>
          <p:cNvPr id="3" name="Marcador de contenido 2"/>
          <p:cNvSpPr>
            <a:spLocks noGrp="1"/>
          </p:cNvSpPr>
          <p:nvPr>
            <p:ph idx="1"/>
          </p:nvPr>
        </p:nvSpPr>
        <p:spPr>
          <a:xfrm>
            <a:off x="358445" y="1528877"/>
            <a:ext cx="11528755" cy="5193792"/>
          </a:xfrm>
        </p:spPr>
        <p:txBody>
          <a:bodyPr>
            <a:normAutofit/>
          </a:bodyPr>
          <a:lstStyle/>
          <a:p>
            <a:pPr algn="ctr">
              <a:buFont typeface="Wingdings" panose="05000000000000000000" pitchFamily="2" charset="2"/>
              <a:buChar char="Ø"/>
            </a:pPr>
            <a:r>
              <a:rPr lang="es-UY" dirty="0"/>
              <a:t>ESTERILIZACION </a:t>
            </a:r>
          </a:p>
          <a:p>
            <a:pPr marL="0" indent="0">
              <a:buNone/>
            </a:pPr>
            <a:r>
              <a:rPr lang="es-UY" dirty="0"/>
              <a:t>Es la total destrucción o eliminación de todas las formas de vida microbiana. </a:t>
            </a:r>
          </a:p>
          <a:p>
            <a:pPr marL="0" indent="0">
              <a:buNone/>
            </a:pPr>
            <a:r>
              <a:rPr lang="es-UY" dirty="0"/>
              <a:t>Este proceso debe ser utilizado en los materiales de categoría crítica.</a:t>
            </a:r>
          </a:p>
          <a:p>
            <a:pPr marL="0" indent="0">
              <a:buNone/>
            </a:pPr>
            <a:endParaRPr lang="es-UY" dirty="0"/>
          </a:p>
          <a:p>
            <a:pPr marL="0" indent="0" algn="ctr">
              <a:buNone/>
            </a:pPr>
            <a:r>
              <a:rPr lang="es-UY" dirty="0"/>
              <a:t>Calor húmedo (autoclave) 121 </a:t>
            </a:r>
            <a:r>
              <a:rPr lang="es-UY" sz="2400" dirty="0"/>
              <a:t>°</a:t>
            </a:r>
            <a:r>
              <a:rPr lang="es-UY" dirty="0"/>
              <a:t>C a 1 atmósfera por encima de la Presión Atmosférica durante 20'.</a:t>
            </a:r>
          </a:p>
          <a:p>
            <a:pPr marL="0" indent="0">
              <a:buNone/>
            </a:pPr>
            <a:r>
              <a:rPr lang="es-UY" dirty="0"/>
              <a:t>     Calor seco (estufa-</a:t>
            </a:r>
            <a:r>
              <a:rPr lang="es-UY" dirty="0" err="1"/>
              <a:t>pupinel</a:t>
            </a:r>
            <a:r>
              <a:rPr lang="es-UY" dirty="0"/>
              <a:t>), 170 °C 2 </a:t>
            </a:r>
            <a:r>
              <a:rPr lang="es-UY" dirty="0" err="1"/>
              <a:t>hs</a:t>
            </a:r>
            <a:r>
              <a:rPr lang="es-UY" dirty="0"/>
              <a:t>.</a:t>
            </a:r>
          </a:p>
          <a:p>
            <a:pPr marL="0" indent="0">
              <a:buNone/>
            </a:pPr>
            <a:r>
              <a:rPr lang="es-UY" dirty="0"/>
              <a:t>     Gas (óxido etileno)</a:t>
            </a:r>
          </a:p>
          <a:p>
            <a:pPr marL="0" indent="0">
              <a:buNone/>
            </a:pPr>
            <a:r>
              <a:rPr lang="es-UY" dirty="0"/>
              <a:t>    Químico (</a:t>
            </a:r>
            <a:r>
              <a:rPr lang="es-UY" dirty="0" err="1"/>
              <a:t>glutaraldehídos</a:t>
            </a:r>
            <a:r>
              <a:rPr lang="es-UY" dirty="0"/>
              <a:t>), (peróxido de hidrógeno)</a:t>
            </a:r>
          </a:p>
        </p:txBody>
      </p:sp>
    </p:spTree>
    <p:extLst>
      <p:ext uri="{BB962C8B-B14F-4D97-AF65-F5344CB8AC3E}">
        <p14:creationId xmlns:p14="http://schemas.microsoft.com/office/powerpoint/2010/main" val="337770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141915" cy="900405"/>
          </a:xfrm>
          <a:solidFill>
            <a:schemeClr val="accent4">
              <a:lumMod val="40000"/>
              <a:lumOff val="60000"/>
            </a:schemeClr>
          </a:solidFill>
        </p:spPr>
        <p:txBody>
          <a:bodyPr>
            <a:normAutofit/>
          </a:bodyPr>
          <a:lstStyle/>
          <a:p>
            <a:pPr algn="ctr"/>
            <a:r>
              <a:rPr lang="es-UY" sz="3600" b="1" dirty="0"/>
              <a:t>Área de limpieza de material y esterilización</a:t>
            </a:r>
          </a:p>
        </p:txBody>
      </p:sp>
      <p:sp>
        <p:nvSpPr>
          <p:cNvPr id="3" name="Marcador de contenido 2"/>
          <p:cNvSpPr>
            <a:spLocks noGrp="1"/>
          </p:cNvSpPr>
          <p:nvPr>
            <p:ph idx="1"/>
          </p:nvPr>
        </p:nvSpPr>
        <p:spPr>
          <a:xfrm>
            <a:off x="160934" y="1550821"/>
            <a:ext cx="12031065" cy="5208423"/>
          </a:xfrm>
        </p:spPr>
        <p:txBody>
          <a:bodyPr>
            <a:normAutofit/>
          </a:bodyPr>
          <a:lstStyle/>
          <a:p>
            <a:pPr>
              <a:buFont typeface="Wingdings" panose="05000000000000000000" pitchFamily="2" charset="2"/>
              <a:buChar char="Ø"/>
            </a:pPr>
            <a:r>
              <a:rPr lang="es-UY" dirty="0"/>
              <a:t>El área de limpieza y esterilización de cada laboratorio debe adaptarse, por tanto, a su protocolo de trabajo, que debe estar de acuerdo, además, con lo que supone la esterilización de residuos, con el </a:t>
            </a:r>
            <a:r>
              <a:rPr lang="es-UY" b="1" i="1" dirty="0"/>
              <a:t>Plan de Gestión de Residuos del Hospital </a:t>
            </a:r>
            <a:r>
              <a:rPr lang="es-UY" dirty="0"/>
              <a:t>y con la legislación vigente.</a:t>
            </a:r>
          </a:p>
          <a:p>
            <a:pPr>
              <a:buFont typeface="Wingdings" panose="05000000000000000000" pitchFamily="2" charset="2"/>
              <a:buChar char="Ø"/>
            </a:pPr>
            <a:r>
              <a:rPr lang="es-UY" dirty="0"/>
              <a:t>El diseño, las instalaciones y los equipos de esta área del laboratorio deben cumplir con el nivel de contención del laboratorio al que pertenezca, como mínimo de nivel 2</a:t>
            </a:r>
          </a:p>
          <a:p>
            <a:pPr>
              <a:buFont typeface="Wingdings" panose="05000000000000000000" pitchFamily="2" charset="2"/>
              <a:buChar char="Ø"/>
            </a:pPr>
            <a:r>
              <a:rPr lang="es-UY" dirty="0"/>
              <a:t>Dispondrá de, al menos, un fregadero y una autoclave y, dependiendo de la actividad desarrollada, otros aparatos como hornos Pasteur.</a:t>
            </a:r>
          </a:p>
          <a:p>
            <a:pPr>
              <a:buFont typeface="Wingdings" panose="05000000000000000000" pitchFamily="2" charset="2"/>
              <a:buChar char="Ø"/>
            </a:pPr>
            <a:r>
              <a:rPr lang="es-UY" dirty="0"/>
              <a:t>Toma eléctrica deben instalarse cumpliendo las normativas de seguridad correspondiente.</a:t>
            </a:r>
          </a:p>
        </p:txBody>
      </p:sp>
    </p:spTree>
    <p:extLst>
      <p:ext uri="{BB962C8B-B14F-4D97-AF65-F5344CB8AC3E}">
        <p14:creationId xmlns:p14="http://schemas.microsoft.com/office/powerpoint/2010/main" val="127765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222382" cy="944296"/>
          </a:xfrm>
          <a:solidFill>
            <a:schemeClr val="accent2">
              <a:lumMod val="40000"/>
              <a:lumOff val="60000"/>
            </a:schemeClr>
          </a:solidFill>
        </p:spPr>
        <p:txBody>
          <a:bodyPr/>
          <a:lstStyle/>
          <a:p>
            <a:pPr algn="ctr"/>
            <a:r>
              <a:rPr lang="es-UY" dirty="0"/>
              <a:t>Área de almacenamiento</a:t>
            </a:r>
          </a:p>
        </p:txBody>
      </p:sp>
      <p:sp>
        <p:nvSpPr>
          <p:cNvPr id="3" name="Marcador de contenido 2"/>
          <p:cNvSpPr>
            <a:spLocks noGrp="1"/>
          </p:cNvSpPr>
          <p:nvPr>
            <p:ph idx="1"/>
          </p:nvPr>
        </p:nvSpPr>
        <p:spPr>
          <a:xfrm>
            <a:off x="190195" y="1580084"/>
            <a:ext cx="11806733" cy="5054802"/>
          </a:xfrm>
        </p:spPr>
        <p:txBody>
          <a:bodyPr>
            <a:normAutofit fontScale="92500" lnSpcReduction="10000"/>
          </a:bodyPr>
          <a:lstStyle/>
          <a:p>
            <a:pPr marL="0" indent="0">
              <a:buNone/>
            </a:pPr>
            <a:r>
              <a:rPr lang="es-UY" b="1" dirty="0"/>
              <a:t>a)Reactivos y muestras</a:t>
            </a:r>
          </a:p>
          <a:p>
            <a:pPr marL="0" indent="0">
              <a:buNone/>
            </a:pPr>
            <a:r>
              <a:rPr lang="es-UY" dirty="0"/>
              <a:t> La cámara fría (2–8°C) debe ser el elemento central</a:t>
            </a:r>
          </a:p>
          <a:p>
            <a:pPr marL="0" indent="0">
              <a:buNone/>
            </a:pPr>
            <a:r>
              <a:rPr lang="es-UY" dirty="0"/>
              <a:t>Pequeño espacio para productos que se almacenen a temperatura ambiente, que puede compartirse con el almacén de material fungible.</a:t>
            </a:r>
          </a:p>
          <a:p>
            <a:pPr marL="0" indent="0">
              <a:buNone/>
            </a:pPr>
            <a:endParaRPr lang="es-UY" dirty="0"/>
          </a:p>
          <a:p>
            <a:pPr marL="0" indent="0">
              <a:buNone/>
            </a:pPr>
            <a:r>
              <a:rPr lang="es-UY" b="1" dirty="0"/>
              <a:t>b)Productos químicos</a:t>
            </a:r>
            <a:r>
              <a:rPr lang="es-UY" dirty="0"/>
              <a:t>.</a:t>
            </a:r>
          </a:p>
          <a:p>
            <a:pPr marL="0" indent="0">
              <a:buNone/>
            </a:pPr>
            <a:r>
              <a:rPr lang="es-UY" dirty="0"/>
              <a:t>Tendencia a menor dependencia de productos químicos puros, lo que reduce el riesgo químico.</a:t>
            </a:r>
          </a:p>
          <a:p>
            <a:pPr marL="0" indent="0">
              <a:buNone/>
            </a:pPr>
            <a:endParaRPr lang="es-UY" dirty="0"/>
          </a:p>
          <a:p>
            <a:pPr marL="0" indent="0">
              <a:buNone/>
            </a:pPr>
            <a:r>
              <a:rPr lang="es-UY" b="1" dirty="0"/>
              <a:t>c)Gases</a:t>
            </a:r>
          </a:p>
          <a:p>
            <a:pPr marL="0" indent="0">
              <a:buNone/>
            </a:pPr>
            <a:r>
              <a:rPr lang="es-UY" dirty="0"/>
              <a:t>lugar externo y bien ventilado para la instalación de los gases a presión (caseta de gases)</a:t>
            </a:r>
          </a:p>
        </p:txBody>
      </p:sp>
    </p:spTree>
    <p:extLst>
      <p:ext uri="{BB962C8B-B14F-4D97-AF65-F5344CB8AC3E}">
        <p14:creationId xmlns:p14="http://schemas.microsoft.com/office/powerpoint/2010/main" val="417042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7239" y="343814"/>
            <a:ext cx="11884762" cy="5833149"/>
          </a:xfrm>
        </p:spPr>
        <p:txBody>
          <a:bodyPr>
            <a:normAutofit lnSpcReduction="10000"/>
          </a:bodyPr>
          <a:lstStyle/>
          <a:p>
            <a:pPr marL="0" indent="0">
              <a:buNone/>
            </a:pPr>
            <a:r>
              <a:rPr lang="es-UY" b="1" dirty="0"/>
              <a:t>d)Residuos</a:t>
            </a:r>
          </a:p>
          <a:p>
            <a:pPr marL="0" indent="0">
              <a:buNone/>
            </a:pPr>
            <a:r>
              <a:rPr lang="es-UY" dirty="0"/>
              <a:t>En el laboratorio de microbiología se originan todo tipo de residuos.</a:t>
            </a:r>
          </a:p>
          <a:p>
            <a:pPr marL="0" indent="0">
              <a:buNone/>
            </a:pPr>
            <a:endParaRPr lang="es-UY" dirty="0"/>
          </a:p>
          <a:p>
            <a:pPr marL="0" indent="0">
              <a:buNone/>
            </a:pPr>
            <a:r>
              <a:rPr lang="es-UY" dirty="0"/>
              <a:t>Deben existir contenedores adecuados y diferenciados para la clasificación y segregación de los diferentes grupos, con especial atención a los residuos peligrosos sanitarios</a:t>
            </a:r>
          </a:p>
          <a:p>
            <a:pPr marL="0" indent="0">
              <a:buNone/>
            </a:pPr>
            <a:endParaRPr lang="es-UY" dirty="0"/>
          </a:p>
          <a:p>
            <a:pPr marL="0" indent="0">
              <a:buNone/>
            </a:pPr>
            <a:r>
              <a:rPr lang="es-UY" dirty="0"/>
              <a:t>En la actualidad es habitual transferir los residuos a empresas autorizadas. </a:t>
            </a:r>
          </a:p>
          <a:p>
            <a:pPr marL="0" indent="0">
              <a:buNone/>
            </a:pPr>
            <a:endParaRPr lang="es-UY" dirty="0"/>
          </a:p>
          <a:p>
            <a:pPr marL="0" indent="0">
              <a:buNone/>
            </a:pPr>
            <a:r>
              <a:rPr lang="es-UY" dirty="0"/>
              <a:t>Determinados residuos químicos, como los colorantes, no se deben eliminar en la red de saneamiento. Una opción es que los colorantes se recojan en contenedores especiales directamente desde los desagües de las piletas de tinción</a:t>
            </a:r>
          </a:p>
        </p:txBody>
      </p:sp>
    </p:spTree>
    <p:extLst>
      <p:ext uri="{BB962C8B-B14F-4D97-AF65-F5344CB8AC3E}">
        <p14:creationId xmlns:p14="http://schemas.microsoft.com/office/powerpoint/2010/main" val="5036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020089" y="1025476"/>
            <a:ext cx="3484080" cy="2219396"/>
          </a:xfrm>
          <a:prstGeom prst="rect">
            <a:avLst/>
          </a:prstGeom>
        </p:spPr>
      </p:pic>
      <p:sp>
        <p:nvSpPr>
          <p:cNvPr id="6" name="CuadroTexto 5"/>
          <p:cNvSpPr txBox="1"/>
          <p:nvPr/>
        </p:nvSpPr>
        <p:spPr>
          <a:xfrm>
            <a:off x="1594417" y="458661"/>
            <a:ext cx="3920947" cy="461665"/>
          </a:xfrm>
          <a:prstGeom prst="rect">
            <a:avLst/>
          </a:prstGeom>
          <a:noFill/>
        </p:spPr>
        <p:txBody>
          <a:bodyPr wrap="square" rtlCol="0">
            <a:spAutoFit/>
          </a:bodyPr>
          <a:lstStyle/>
          <a:p>
            <a:r>
              <a:rPr lang="es-UY" sz="2400" b="1" dirty="0"/>
              <a:t>Material cortopunzante </a:t>
            </a:r>
          </a:p>
        </p:txBody>
      </p:sp>
      <p:pic>
        <p:nvPicPr>
          <p:cNvPr id="7" name="Imagen 6"/>
          <p:cNvPicPr>
            <a:picLocks noChangeAspect="1"/>
          </p:cNvPicPr>
          <p:nvPr/>
        </p:nvPicPr>
        <p:blipFill>
          <a:blip r:embed="rId4"/>
          <a:stretch>
            <a:fillRect/>
          </a:stretch>
        </p:blipFill>
        <p:spPr>
          <a:xfrm>
            <a:off x="6260472" y="116738"/>
            <a:ext cx="4999641" cy="3312262"/>
          </a:xfrm>
          <a:prstGeom prst="rect">
            <a:avLst/>
          </a:prstGeom>
        </p:spPr>
      </p:pic>
      <p:sp>
        <p:nvSpPr>
          <p:cNvPr id="8" name="CuadroTexto 7"/>
          <p:cNvSpPr txBox="1"/>
          <p:nvPr/>
        </p:nvSpPr>
        <p:spPr>
          <a:xfrm>
            <a:off x="7421379" y="227828"/>
            <a:ext cx="3484079" cy="461665"/>
          </a:xfrm>
          <a:prstGeom prst="rect">
            <a:avLst/>
          </a:prstGeom>
          <a:noFill/>
        </p:spPr>
        <p:txBody>
          <a:bodyPr wrap="square" rtlCol="0">
            <a:spAutoFit/>
          </a:bodyPr>
          <a:lstStyle/>
          <a:p>
            <a:r>
              <a:rPr lang="es-UY" sz="2400" b="1" dirty="0"/>
              <a:t>Material</a:t>
            </a:r>
            <a:r>
              <a:rPr lang="es-UY" b="1" dirty="0"/>
              <a:t> </a:t>
            </a:r>
            <a:r>
              <a:rPr lang="es-UY" sz="2400" b="1" dirty="0"/>
              <a:t>contaminado</a:t>
            </a:r>
            <a:r>
              <a:rPr lang="es-UY" b="1" dirty="0"/>
              <a:t> </a:t>
            </a:r>
          </a:p>
        </p:txBody>
      </p:sp>
      <p:pic>
        <p:nvPicPr>
          <p:cNvPr id="9" name="Imagen 8"/>
          <p:cNvPicPr>
            <a:picLocks noChangeAspect="1"/>
          </p:cNvPicPr>
          <p:nvPr/>
        </p:nvPicPr>
        <p:blipFill>
          <a:blip r:embed="rId5"/>
          <a:stretch>
            <a:fillRect/>
          </a:stretch>
        </p:blipFill>
        <p:spPr>
          <a:xfrm>
            <a:off x="2060095" y="4171244"/>
            <a:ext cx="4035905" cy="2721799"/>
          </a:xfrm>
          <a:prstGeom prst="rect">
            <a:avLst/>
          </a:prstGeom>
        </p:spPr>
      </p:pic>
      <p:sp>
        <p:nvSpPr>
          <p:cNvPr id="14" name="CuadroTexto 13"/>
          <p:cNvSpPr txBox="1"/>
          <p:nvPr/>
        </p:nvSpPr>
        <p:spPr>
          <a:xfrm>
            <a:off x="5738648" y="4542097"/>
            <a:ext cx="6379779" cy="830997"/>
          </a:xfrm>
          <a:prstGeom prst="rect">
            <a:avLst/>
          </a:prstGeom>
          <a:noFill/>
        </p:spPr>
        <p:txBody>
          <a:bodyPr wrap="square" rtlCol="0">
            <a:spAutoFit/>
          </a:bodyPr>
          <a:lstStyle/>
          <a:p>
            <a:r>
              <a:rPr lang="es-UY" sz="2400" dirty="0"/>
              <a:t>El material se </a:t>
            </a:r>
            <a:r>
              <a:rPr lang="es-UY" sz="2400" b="1" dirty="0"/>
              <a:t>traslada</a:t>
            </a:r>
            <a:r>
              <a:rPr lang="es-UY" sz="2400" dirty="0"/>
              <a:t> al incinerador en Tarrinas</a:t>
            </a:r>
          </a:p>
          <a:p>
            <a:r>
              <a:rPr lang="es-UY" sz="2400" dirty="0"/>
              <a:t> Empresa OLECAR en Uruguay </a:t>
            </a:r>
          </a:p>
        </p:txBody>
      </p:sp>
      <p:sp>
        <p:nvSpPr>
          <p:cNvPr id="3" name="Cerrar llave 2">
            <a:extLst>
              <a:ext uri="{FF2B5EF4-FFF2-40B4-BE49-F238E27FC236}">
                <a16:creationId xmlns:a16="http://schemas.microsoft.com/office/drawing/2014/main" id="{B9487E9C-CD75-4EDF-BE8C-1A8DAB0CD961}"/>
              </a:ext>
            </a:extLst>
          </p:cNvPr>
          <p:cNvSpPr/>
          <p:nvPr/>
        </p:nvSpPr>
        <p:spPr>
          <a:xfrm rot="5400000">
            <a:off x="4433303" y="1043148"/>
            <a:ext cx="646331" cy="5329820"/>
          </a:xfrm>
          <a:prstGeom prst="rightBrace">
            <a:avLst>
              <a:gd name="adj1" fmla="val 8333"/>
              <a:gd name="adj2" fmla="val 541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Tree>
    <p:extLst>
      <p:ext uri="{BB962C8B-B14F-4D97-AF65-F5344CB8AC3E}">
        <p14:creationId xmlns:p14="http://schemas.microsoft.com/office/powerpoint/2010/main" val="351997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4553" y="1383554"/>
            <a:ext cx="11528754" cy="5370328"/>
          </a:xfrm>
          <a:prstGeom prst="rect">
            <a:avLst/>
          </a:prstGeom>
        </p:spPr>
      </p:pic>
      <p:sp>
        <p:nvSpPr>
          <p:cNvPr id="2" name="Título 1"/>
          <p:cNvSpPr>
            <a:spLocks noGrp="1"/>
          </p:cNvSpPr>
          <p:nvPr>
            <p:ph type="title"/>
          </p:nvPr>
        </p:nvSpPr>
        <p:spPr>
          <a:xfrm>
            <a:off x="115614" y="365125"/>
            <a:ext cx="12076386" cy="893089"/>
          </a:xfrm>
          <a:solidFill>
            <a:schemeClr val="accent1">
              <a:lumMod val="60000"/>
              <a:lumOff val="40000"/>
            </a:schemeClr>
          </a:solidFill>
        </p:spPr>
        <p:txBody>
          <a:bodyPr/>
          <a:lstStyle/>
          <a:p>
            <a:pPr algn="ctr"/>
            <a:r>
              <a:rPr lang="es-UY" b="1" dirty="0"/>
              <a:t>Animalarios o </a:t>
            </a:r>
            <a:r>
              <a:rPr lang="es-UY" b="1" dirty="0" err="1"/>
              <a:t>Bioterios</a:t>
            </a:r>
            <a:r>
              <a:rPr lang="es-UY" b="1" dirty="0"/>
              <a:t> </a:t>
            </a:r>
          </a:p>
        </p:txBody>
      </p:sp>
      <p:sp>
        <p:nvSpPr>
          <p:cNvPr id="3" name="Marcador de contenido 2"/>
          <p:cNvSpPr>
            <a:spLocks noGrp="1"/>
          </p:cNvSpPr>
          <p:nvPr>
            <p:ph idx="1"/>
          </p:nvPr>
        </p:nvSpPr>
        <p:spPr>
          <a:xfrm>
            <a:off x="241401" y="1960474"/>
            <a:ext cx="11675059" cy="4216489"/>
          </a:xfrm>
        </p:spPr>
        <p:txBody>
          <a:bodyPr>
            <a:noAutofit/>
          </a:bodyPr>
          <a:lstStyle/>
          <a:p>
            <a:endParaRPr lang="es-UY" sz="3200" b="1" dirty="0">
              <a:solidFill>
                <a:schemeClr val="bg1"/>
              </a:solidFill>
            </a:endParaRPr>
          </a:p>
          <a:p>
            <a:pPr>
              <a:buFont typeface="Wingdings" panose="05000000000000000000" pitchFamily="2" charset="2"/>
              <a:buChar char="v"/>
            </a:pPr>
            <a:r>
              <a:rPr lang="es-UY" sz="3200" b="1" dirty="0">
                <a:solidFill>
                  <a:schemeClr val="bg1"/>
                </a:solidFill>
              </a:rPr>
              <a:t>Empleo de animales de laboratorio con fines experimentales y de diagnóstico impone al usuario la obligación moral de adoptar todas las medidas necesarias para evitar que aquéllos padezcan dolores o sufrimientos innecesarios.</a:t>
            </a:r>
          </a:p>
          <a:p>
            <a:pPr>
              <a:buFont typeface="Wingdings" panose="05000000000000000000" pitchFamily="2" charset="2"/>
              <a:buChar char="v"/>
            </a:pPr>
            <a:r>
              <a:rPr lang="es-UY" sz="3200" b="1" dirty="0">
                <a:solidFill>
                  <a:schemeClr val="bg1"/>
                </a:solidFill>
              </a:rPr>
              <a:t> Alojamiento cómodo, higiénico y de dimensiones suficientes, agua y comida de buena calidad.</a:t>
            </a:r>
          </a:p>
          <a:p>
            <a:pPr>
              <a:buFont typeface="Wingdings" panose="05000000000000000000" pitchFamily="2" charset="2"/>
              <a:buChar char="v"/>
            </a:pPr>
            <a:r>
              <a:rPr lang="es-UY" sz="3200" b="1" dirty="0">
                <a:solidFill>
                  <a:schemeClr val="bg1"/>
                </a:solidFill>
              </a:rPr>
              <a:t> Al final del experimento habrá que sacrificarlos con el procedimiento menos cruel posible</a:t>
            </a:r>
          </a:p>
        </p:txBody>
      </p:sp>
    </p:spTree>
    <p:extLst>
      <p:ext uri="{BB962C8B-B14F-4D97-AF65-F5344CB8AC3E}">
        <p14:creationId xmlns:p14="http://schemas.microsoft.com/office/powerpoint/2010/main" val="322672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8D7140A-3A6D-48ED-8A6B-CE30310E839C}"/>
              </a:ext>
            </a:extLst>
          </p:cNvPr>
          <p:cNvPicPr>
            <a:picLocks noChangeAspect="1"/>
          </p:cNvPicPr>
          <p:nvPr/>
        </p:nvPicPr>
        <p:blipFill>
          <a:blip r:embed="rId2"/>
          <a:stretch>
            <a:fillRect/>
          </a:stretch>
        </p:blipFill>
        <p:spPr>
          <a:xfrm>
            <a:off x="218946" y="2569389"/>
            <a:ext cx="11754107" cy="2149756"/>
          </a:xfrm>
          <a:prstGeom prst="rect">
            <a:avLst/>
          </a:prstGeom>
        </p:spPr>
      </p:pic>
    </p:spTree>
    <p:extLst>
      <p:ext uri="{BB962C8B-B14F-4D97-AF65-F5344CB8AC3E}">
        <p14:creationId xmlns:p14="http://schemas.microsoft.com/office/powerpoint/2010/main" val="22054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888" y="402091"/>
            <a:ext cx="11960772" cy="811988"/>
          </a:xfrm>
          <a:solidFill>
            <a:schemeClr val="accent4">
              <a:lumMod val="60000"/>
              <a:lumOff val="40000"/>
            </a:schemeClr>
          </a:solidFill>
        </p:spPr>
        <p:txBody>
          <a:bodyPr>
            <a:noAutofit/>
          </a:bodyPr>
          <a:lstStyle/>
          <a:p>
            <a:pPr algn="ctr"/>
            <a:br>
              <a:rPr lang="es-UY" sz="3200" b="1" dirty="0"/>
            </a:br>
            <a:br>
              <a:rPr lang="es-UY" sz="3200" b="1" dirty="0"/>
            </a:br>
            <a:r>
              <a:rPr lang="es-UY" sz="3200" b="1" dirty="0"/>
              <a:t>Bioprotección en el laboratorio</a:t>
            </a:r>
            <a:br>
              <a:rPr lang="es-UY" sz="3200" b="1" dirty="0"/>
            </a:br>
            <a:br>
              <a:rPr lang="es-UY" sz="2800" dirty="0"/>
            </a:br>
            <a:endParaRPr lang="es-UY" sz="2800" dirty="0"/>
          </a:p>
        </p:txBody>
      </p:sp>
      <p:sp>
        <p:nvSpPr>
          <p:cNvPr id="4" name="CuadroTexto 3"/>
          <p:cNvSpPr txBox="1"/>
          <p:nvPr/>
        </p:nvSpPr>
        <p:spPr>
          <a:xfrm>
            <a:off x="263348" y="2260519"/>
            <a:ext cx="11403026" cy="707886"/>
          </a:xfrm>
          <a:prstGeom prst="rect">
            <a:avLst/>
          </a:prstGeom>
          <a:noFill/>
          <a:ln w="28575">
            <a:solidFill>
              <a:schemeClr val="accent4">
                <a:lumMod val="75000"/>
              </a:schemeClr>
            </a:solidFill>
          </a:ln>
        </p:spPr>
        <p:txBody>
          <a:bodyPr wrap="square" rtlCol="0">
            <a:spAutoFit/>
          </a:bodyPr>
          <a:lstStyle/>
          <a:p>
            <a:r>
              <a:rPr lang="es-UY" sz="2000" dirty="0"/>
              <a:t>Principios, técnicas y prácticas aplicadas con el fin de evitar la exposición no intencional a patógenos y toxinas, o su liberación accidental</a:t>
            </a:r>
          </a:p>
        </p:txBody>
      </p:sp>
      <p:sp>
        <p:nvSpPr>
          <p:cNvPr id="5" name="CuadroTexto 4"/>
          <p:cNvSpPr txBox="1"/>
          <p:nvPr/>
        </p:nvSpPr>
        <p:spPr>
          <a:xfrm>
            <a:off x="1864355" y="3118559"/>
            <a:ext cx="4184294" cy="523220"/>
          </a:xfrm>
          <a:prstGeom prst="rect">
            <a:avLst/>
          </a:prstGeom>
          <a:noFill/>
        </p:spPr>
        <p:txBody>
          <a:bodyPr wrap="square" rtlCol="0">
            <a:spAutoFit/>
          </a:bodyPr>
          <a:lstStyle/>
          <a:p>
            <a:r>
              <a:rPr lang="es-UY" dirty="0"/>
              <a:t> </a:t>
            </a:r>
            <a:r>
              <a:rPr lang="es-UY" sz="2800" dirty="0"/>
              <a:t>«Protección biológica»</a:t>
            </a:r>
          </a:p>
        </p:txBody>
      </p:sp>
      <p:sp>
        <p:nvSpPr>
          <p:cNvPr id="6" name="CuadroTexto 5"/>
          <p:cNvSpPr txBox="1"/>
          <p:nvPr/>
        </p:nvSpPr>
        <p:spPr>
          <a:xfrm>
            <a:off x="263348" y="3853488"/>
            <a:ext cx="11623852" cy="707886"/>
          </a:xfrm>
          <a:prstGeom prst="rect">
            <a:avLst/>
          </a:prstGeom>
          <a:noFill/>
          <a:ln w="28575">
            <a:solidFill>
              <a:schemeClr val="accent4">
                <a:lumMod val="75000"/>
              </a:schemeClr>
            </a:solidFill>
          </a:ln>
        </p:spPr>
        <p:txBody>
          <a:bodyPr wrap="square" rtlCol="0">
            <a:spAutoFit/>
          </a:bodyPr>
          <a:lstStyle/>
          <a:p>
            <a:r>
              <a:rPr lang="es-UY" sz="2000" dirty="0"/>
              <a:t> Medidas de protección de la institución y del personal destinadas a reducir el riesgo de pérdida, robo, uso incorrecto, desviaciones o liberación intencional de patógenos o toxinas.</a:t>
            </a:r>
          </a:p>
        </p:txBody>
      </p:sp>
      <p:sp>
        <p:nvSpPr>
          <p:cNvPr id="8" name="CuadroTexto 7"/>
          <p:cNvSpPr txBox="1"/>
          <p:nvPr/>
        </p:nvSpPr>
        <p:spPr>
          <a:xfrm>
            <a:off x="263348" y="5145313"/>
            <a:ext cx="12065286" cy="1877437"/>
          </a:xfrm>
          <a:prstGeom prst="rect">
            <a:avLst/>
          </a:prstGeom>
          <a:noFill/>
        </p:spPr>
        <p:txBody>
          <a:bodyPr wrap="square" rtlCol="0">
            <a:spAutoFit/>
          </a:bodyPr>
          <a:lstStyle/>
          <a:p>
            <a:pPr marL="285750" indent="-285750">
              <a:buFont typeface="Wingdings" panose="05000000000000000000" pitchFamily="2" charset="2"/>
              <a:buChar char="ü"/>
            </a:pPr>
            <a:r>
              <a:rPr lang="es-UY" sz="2000" dirty="0"/>
              <a:t>Las medidas de protección biológica del laboratorio deben basarse en un programa integral, capacitación del personal sobre bioprotección</a:t>
            </a:r>
          </a:p>
          <a:p>
            <a:endParaRPr lang="es-UY" sz="2000" dirty="0"/>
          </a:p>
          <a:p>
            <a:pPr marL="285750" indent="-285750">
              <a:buFont typeface="Wingdings" panose="05000000000000000000" pitchFamily="2" charset="2"/>
              <a:buChar char="ü"/>
            </a:pPr>
            <a:r>
              <a:rPr lang="es-UY" sz="2000" dirty="0"/>
              <a:t>Importante la idoneidad del personal que trabaja en el laboratorio.</a:t>
            </a:r>
          </a:p>
          <a:p>
            <a:endParaRPr lang="es-UY" dirty="0"/>
          </a:p>
          <a:p>
            <a:r>
              <a:rPr lang="es-UY" dirty="0"/>
              <a:t> </a:t>
            </a:r>
          </a:p>
        </p:txBody>
      </p:sp>
      <p:sp>
        <p:nvSpPr>
          <p:cNvPr id="9" name="CuadroTexto 8"/>
          <p:cNvSpPr txBox="1"/>
          <p:nvPr/>
        </p:nvSpPr>
        <p:spPr>
          <a:xfrm>
            <a:off x="1878771" y="1475689"/>
            <a:ext cx="3641598" cy="523220"/>
          </a:xfrm>
          <a:prstGeom prst="rect">
            <a:avLst/>
          </a:prstGeom>
          <a:noFill/>
        </p:spPr>
        <p:txBody>
          <a:bodyPr wrap="square" rtlCol="0">
            <a:spAutoFit/>
          </a:bodyPr>
          <a:lstStyle/>
          <a:p>
            <a:r>
              <a:rPr lang="es-UY" sz="2800" dirty="0"/>
              <a:t>«Seguridad biológica» </a:t>
            </a:r>
          </a:p>
        </p:txBody>
      </p:sp>
    </p:spTree>
    <p:extLst>
      <p:ext uri="{BB962C8B-B14F-4D97-AF65-F5344CB8AC3E}">
        <p14:creationId xmlns:p14="http://schemas.microsoft.com/office/powerpoint/2010/main" val="17397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6C82745-0397-6E25-E2A2-8948644C065B}"/>
              </a:ext>
            </a:extLst>
          </p:cNvPr>
          <p:cNvGraphicFramePr/>
          <p:nvPr>
            <p:extLst>
              <p:ext uri="{D42A27DB-BD31-4B8C-83A1-F6EECF244321}">
                <p14:modId xmlns:p14="http://schemas.microsoft.com/office/powerpoint/2010/main" val="2911142068"/>
              </p:ext>
            </p:extLst>
          </p:nvPr>
        </p:nvGraphicFramePr>
        <p:xfrm>
          <a:off x="399393" y="622587"/>
          <a:ext cx="11393214" cy="593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8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877CA-9EFC-1372-AC30-B07613674148}"/>
              </a:ext>
            </a:extLst>
          </p:cNvPr>
          <p:cNvSpPr>
            <a:spLocks noGrp="1"/>
          </p:cNvSpPr>
          <p:nvPr>
            <p:ph type="title"/>
          </p:nvPr>
        </p:nvSpPr>
        <p:spPr>
          <a:xfrm>
            <a:off x="838200" y="365125"/>
            <a:ext cx="10414000" cy="917575"/>
          </a:xfrm>
          <a:solidFill>
            <a:schemeClr val="accent1">
              <a:lumMod val="60000"/>
              <a:lumOff val="40000"/>
            </a:schemeClr>
          </a:solidFill>
        </p:spPr>
        <p:txBody>
          <a:bodyPr/>
          <a:lstStyle/>
          <a:p>
            <a:pPr algn="ctr"/>
            <a:r>
              <a:rPr lang="es-UY" dirty="0"/>
              <a:t>BIOSEGURIDAD</a:t>
            </a:r>
          </a:p>
        </p:txBody>
      </p:sp>
      <p:sp>
        <p:nvSpPr>
          <p:cNvPr id="3" name="Marcador de contenido 2">
            <a:extLst>
              <a:ext uri="{FF2B5EF4-FFF2-40B4-BE49-F238E27FC236}">
                <a16:creationId xmlns:a16="http://schemas.microsoft.com/office/drawing/2014/main" id="{68E53258-C63B-5591-3A8D-AC8D54C4AE78}"/>
              </a:ext>
            </a:extLst>
          </p:cNvPr>
          <p:cNvSpPr>
            <a:spLocks noGrp="1"/>
          </p:cNvSpPr>
          <p:nvPr>
            <p:ph idx="1"/>
          </p:nvPr>
        </p:nvSpPr>
        <p:spPr>
          <a:xfrm>
            <a:off x="292100" y="1825624"/>
            <a:ext cx="11684000" cy="4841875"/>
          </a:xfrm>
        </p:spPr>
        <p:txBody>
          <a:bodyPr>
            <a:normAutofit lnSpcReduction="10000"/>
          </a:bodyPr>
          <a:lstStyle/>
          <a:p>
            <a:pPr>
              <a:buFont typeface="Wingdings" pitchFamily="2" charset="2"/>
              <a:buChar char="Ø"/>
            </a:pPr>
            <a:r>
              <a:rPr lang="es-UY" dirty="0"/>
              <a:t>Doctrina de comportamiento encaminada a lograr actitudes y conductas que disminuyan el riesgo del personal del laboratorio durante el desempeño de sus actividades.</a:t>
            </a:r>
          </a:p>
          <a:p>
            <a:pPr>
              <a:buFont typeface="Wingdings" pitchFamily="2" charset="2"/>
              <a:buChar char="Ø"/>
            </a:pPr>
            <a:endParaRPr lang="es-UY" dirty="0"/>
          </a:p>
          <a:p>
            <a:pPr>
              <a:buFont typeface="Wingdings" pitchFamily="2" charset="2"/>
              <a:buChar char="Ø"/>
            </a:pPr>
            <a:r>
              <a:rPr lang="es-UY" dirty="0"/>
              <a:t>Compromete también a todas aquellas otras personas que de alguna manera entren en contacto con el ambiente laboratorial, el que debe estar diseñado en el marco de una estrategia de disminución de riesgos.</a:t>
            </a:r>
          </a:p>
          <a:p>
            <a:pPr>
              <a:buFont typeface="Wingdings" pitchFamily="2" charset="2"/>
              <a:buChar char="Ø"/>
            </a:pPr>
            <a:endParaRPr lang="es-UY" dirty="0"/>
          </a:p>
          <a:p>
            <a:pPr>
              <a:buFont typeface="Wingdings" pitchFamily="2" charset="2"/>
              <a:buChar char="Ø"/>
            </a:pPr>
            <a:r>
              <a:rPr lang="es-UY" dirty="0"/>
              <a:t>Es un concepto amplio que implica una serie de medidas orientadas a proteger al personal que trabaja en laboratorio, a los pacientes y al medio ambiente, que pueden ser afectados como resultado de la actividad del laboratorio.</a:t>
            </a:r>
          </a:p>
        </p:txBody>
      </p:sp>
    </p:spTree>
    <p:extLst>
      <p:ext uri="{BB962C8B-B14F-4D97-AF65-F5344CB8AC3E}">
        <p14:creationId xmlns:p14="http://schemas.microsoft.com/office/powerpoint/2010/main" val="19809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BBC62-17D2-19D3-3DA1-CD863A0A519A}"/>
              </a:ext>
            </a:extLst>
          </p:cNvPr>
          <p:cNvSpPr>
            <a:spLocks noGrp="1"/>
          </p:cNvSpPr>
          <p:nvPr>
            <p:ph type="title"/>
          </p:nvPr>
        </p:nvSpPr>
        <p:spPr>
          <a:xfrm>
            <a:off x="838200" y="365125"/>
            <a:ext cx="10198100" cy="714375"/>
          </a:xfrm>
          <a:solidFill>
            <a:schemeClr val="accent1">
              <a:lumMod val="60000"/>
              <a:lumOff val="40000"/>
            </a:schemeClr>
          </a:solidFill>
        </p:spPr>
        <p:txBody>
          <a:bodyPr/>
          <a:lstStyle/>
          <a:p>
            <a:pPr algn="ctr"/>
            <a:r>
              <a:rPr lang="es-UY" dirty="0"/>
              <a:t>BIOSEGURIDAD</a:t>
            </a:r>
          </a:p>
        </p:txBody>
      </p:sp>
      <p:sp>
        <p:nvSpPr>
          <p:cNvPr id="3" name="Marcador de contenido 2">
            <a:extLst>
              <a:ext uri="{FF2B5EF4-FFF2-40B4-BE49-F238E27FC236}">
                <a16:creationId xmlns:a16="http://schemas.microsoft.com/office/drawing/2014/main" id="{65E49CFC-1B14-0707-F265-E70B3E010A13}"/>
              </a:ext>
            </a:extLst>
          </p:cNvPr>
          <p:cNvSpPr>
            <a:spLocks noGrp="1"/>
          </p:cNvSpPr>
          <p:nvPr>
            <p:ph idx="1"/>
          </p:nvPr>
        </p:nvSpPr>
        <p:spPr>
          <a:xfrm>
            <a:off x="838200" y="1409700"/>
            <a:ext cx="10845800" cy="5248275"/>
          </a:xfrm>
        </p:spPr>
        <p:txBody>
          <a:bodyPr>
            <a:normAutofit/>
          </a:bodyPr>
          <a:lstStyle/>
          <a:p>
            <a:pPr marL="0" indent="0">
              <a:buNone/>
            </a:pPr>
            <a:endParaRPr lang="es-UY" dirty="0"/>
          </a:p>
          <a:p>
            <a:pPr>
              <a:buFont typeface="Wingdings" pitchFamily="2" charset="2"/>
              <a:buChar char="Ø"/>
            </a:pPr>
            <a:r>
              <a:rPr lang="es-UY" dirty="0"/>
              <a:t>Se desarrolla en conjunto con el personal que debe cumplir las normas, las autoridades que deben hacerlas cumplir y la dirección del laboratorio que debe instrumentar los medios para que se cumplan.</a:t>
            </a:r>
          </a:p>
          <a:p>
            <a:pPr>
              <a:buFont typeface="Wingdings" pitchFamily="2" charset="2"/>
              <a:buChar char="Ø"/>
            </a:pPr>
            <a:endParaRPr lang="es-UY" dirty="0"/>
          </a:p>
          <a:p>
            <a:pPr>
              <a:buFont typeface="Wingdings" pitchFamily="2" charset="2"/>
              <a:buChar char="Ø"/>
            </a:pPr>
            <a:r>
              <a:rPr lang="es-UY" dirty="0"/>
              <a:t>Debe existir un responsable de la bioseguridad en cada laboratorio quien se deberá encargar de controlar la capacitación de todas las personas que trabajen o que ingresen a los mismos y monitorear el cumplimiento de lo establecido en las normas vigentes.</a:t>
            </a:r>
          </a:p>
        </p:txBody>
      </p:sp>
    </p:spTree>
    <p:extLst>
      <p:ext uri="{BB962C8B-B14F-4D97-AF65-F5344CB8AC3E}">
        <p14:creationId xmlns:p14="http://schemas.microsoft.com/office/powerpoint/2010/main" val="246862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CD4FFA6-5B13-D820-346C-61209ACA56CD}"/>
              </a:ext>
            </a:extLst>
          </p:cNvPr>
          <p:cNvGraphicFramePr/>
          <p:nvPr>
            <p:extLst>
              <p:ext uri="{D42A27DB-BD31-4B8C-83A1-F6EECF244321}">
                <p14:modId xmlns:p14="http://schemas.microsoft.com/office/powerpoint/2010/main" val="1690865659"/>
              </p:ext>
            </p:extLst>
          </p:nvPr>
        </p:nvGraphicFramePr>
        <p:xfrm>
          <a:off x="73573" y="168166"/>
          <a:ext cx="12034344" cy="6604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28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B9D2E-E98A-9064-2604-58A55E49C2DB}"/>
              </a:ext>
            </a:extLst>
          </p:cNvPr>
          <p:cNvSpPr>
            <a:spLocks noGrp="1"/>
          </p:cNvSpPr>
          <p:nvPr>
            <p:ph type="title"/>
          </p:nvPr>
        </p:nvSpPr>
        <p:spPr>
          <a:xfrm>
            <a:off x="838200" y="365125"/>
            <a:ext cx="10515600" cy="701675"/>
          </a:xfrm>
          <a:solidFill>
            <a:schemeClr val="accent2">
              <a:lumMod val="40000"/>
              <a:lumOff val="60000"/>
            </a:schemeClr>
          </a:solidFill>
        </p:spPr>
        <p:txBody>
          <a:bodyPr/>
          <a:lstStyle/>
          <a:p>
            <a:pPr algn="ctr"/>
            <a:r>
              <a:rPr lang="es-UY" dirty="0"/>
              <a:t>Evaluación del riesgo Microbiológico</a:t>
            </a:r>
          </a:p>
        </p:txBody>
      </p:sp>
      <p:sp>
        <p:nvSpPr>
          <p:cNvPr id="3" name="Marcador de contenido 2">
            <a:extLst>
              <a:ext uri="{FF2B5EF4-FFF2-40B4-BE49-F238E27FC236}">
                <a16:creationId xmlns:a16="http://schemas.microsoft.com/office/drawing/2014/main" id="{5E7ED9BB-5070-64A0-AFF9-9042EF7ECFD2}"/>
              </a:ext>
            </a:extLst>
          </p:cNvPr>
          <p:cNvSpPr>
            <a:spLocks noGrp="1"/>
          </p:cNvSpPr>
          <p:nvPr>
            <p:ph idx="1"/>
          </p:nvPr>
        </p:nvSpPr>
        <p:spPr>
          <a:xfrm>
            <a:off x="215900" y="1460500"/>
            <a:ext cx="11976100" cy="5143500"/>
          </a:xfrm>
        </p:spPr>
        <p:txBody>
          <a:bodyPr>
            <a:normAutofit/>
          </a:bodyPr>
          <a:lstStyle/>
          <a:p>
            <a:pPr>
              <a:buFont typeface="Wingdings" pitchFamily="2" charset="2"/>
              <a:buChar char="Ø"/>
            </a:pPr>
            <a:r>
              <a:rPr lang="es-UY" dirty="0"/>
              <a:t>El pilar de la práctica de la bioseguridad es la evaluación del riesgo.</a:t>
            </a:r>
          </a:p>
          <a:p>
            <a:pPr>
              <a:buFont typeface="Wingdings" pitchFamily="2" charset="2"/>
              <a:buChar char="Ø"/>
            </a:pPr>
            <a:endParaRPr lang="es-UY" dirty="0"/>
          </a:p>
          <a:p>
            <a:pPr>
              <a:buFont typeface="Wingdings" pitchFamily="2" charset="2"/>
              <a:buChar char="Ø"/>
            </a:pPr>
            <a:r>
              <a:rPr lang="es-UY" dirty="0"/>
              <a:t>El director o investigador principal del laboratorio es el responsable de asegurar que se realicen de modo oportuno las evaluaciones del riesgo más apropiadas</a:t>
            </a:r>
          </a:p>
          <a:p>
            <a:pPr marL="0" indent="0">
              <a:buNone/>
            </a:pPr>
            <a:r>
              <a:rPr lang="es-UY" dirty="0"/>
              <a:t> </a:t>
            </a:r>
          </a:p>
          <a:p>
            <a:pPr>
              <a:buFont typeface="Wingdings" pitchFamily="2" charset="2"/>
              <a:buChar char="Ø"/>
            </a:pPr>
            <a:r>
              <a:rPr lang="es-UY" dirty="0"/>
              <a:t> Colaborar estrechamente con el comité de seguridad y el personal de bioseguridad de la institución </a:t>
            </a:r>
          </a:p>
          <a:p>
            <a:pPr>
              <a:buFont typeface="Wingdings" pitchFamily="2" charset="2"/>
              <a:buChar char="Ø"/>
            </a:pPr>
            <a:endParaRPr lang="es-UY" dirty="0"/>
          </a:p>
          <a:p>
            <a:pPr>
              <a:buFont typeface="Wingdings" pitchFamily="2" charset="2"/>
              <a:buChar char="Ø"/>
            </a:pPr>
            <a:r>
              <a:rPr lang="es-UY" dirty="0"/>
              <a:t>Disponga del equipo y los medios apropiados para el trabajo que está previsto llevar a cabo.</a:t>
            </a:r>
          </a:p>
        </p:txBody>
      </p:sp>
    </p:spTree>
    <p:extLst>
      <p:ext uri="{BB962C8B-B14F-4D97-AF65-F5344CB8AC3E}">
        <p14:creationId xmlns:p14="http://schemas.microsoft.com/office/powerpoint/2010/main" val="166053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3EBE2-095F-1409-61C9-984A4700CE9E}"/>
              </a:ext>
            </a:extLst>
          </p:cNvPr>
          <p:cNvSpPr>
            <a:spLocks noGrp="1"/>
          </p:cNvSpPr>
          <p:nvPr>
            <p:ph type="title"/>
          </p:nvPr>
        </p:nvSpPr>
        <p:spPr>
          <a:xfrm>
            <a:off x="388883" y="161844"/>
            <a:ext cx="11580924" cy="1687977"/>
          </a:xfrm>
          <a:solidFill>
            <a:schemeClr val="accent2">
              <a:lumMod val="60000"/>
              <a:lumOff val="40000"/>
            </a:schemeClr>
          </a:solidFill>
        </p:spPr>
        <p:txBody>
          <a:bodyPr numCol="1" anchor="t">
            <a:noAutofit/>
          </a:bodyPr>
          <a:lstStyle/>
          <a:p>
            <a:pPr marL="457200" indent="-457200">
              <a:buFont typeface="Wingdings" pitchFamily="2" charset="2"/>
              <a:buChar char="Ø"/>
            </a:pPr>
            <a:r>
              <a:rPr lang="es-UY" sz="2400" b="1" dirty="0">
                <a:latin typeface="Arial" panose="020B0604020202020204" pitchFamily="34" charset="0"/>
                <a:cs typeface="Arial" panose="020B0604020202020204" pitchFamily="34" charset="0"/>
              </a:rPr>
              <a:t>Una de las herramientas más útiles de que se dispone para llevar a cabo una evaluación del riesgo microbiológico es la asignación de los agentes microbiológicos a uno de los grupos de riesgo</a:t>
            </a:r>
            <a:br>
              <a:rPr lang="es-UY" sz="2400" b="1" dirty="0">
                <a:latin typeface="Arial" panose="020B0604020202020204" pitchFamily="34" charset="0"/>
                <a:cs typeface="Arial" panose="020B0604020202020204" pitchFamily="34" charset="0"/>
              </a:rPr>
            </a:br>
            <a:br>
              <a:rPr lang="es-UY" sz="2400" dirty="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Clasificación de los microorganismos infecciosos por grupos de riesgo</a:t>
            </a:r>
            <a:br>
              <a:rPr lang="es-MX" sz="2400" dirty="0">
                <a:latin typeface="Arial" panose="020B0604020202020204" pitchFamily="34" charset="0"/>
                <a:cs typeface="Arial" panose="020B0604020202020204" pitchFamily="34" charset="0"/>
              </a:rPr>
            </a:br>
            <a:endParaRPr lang="es-UY" sz="2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2436C7A3-6C08-A9AB-0E83-0BA4B78360AC}"/>
              </a:ext>
            </a:extLst>
          </p:cNvPr>
          <p:cNvPicPr>
            <a:picLocks noChangeAspect="1"/>
          </p:cNvPicPr>
          <p:nvPr/>
        </p:nvPicPr>
        <p:blipFill>
          <a:blip r:embed="rId2"/>
          <a:stretch>
            <a:fillRect/>
          </a:stretch>
        </p:blipFill>
        <p:spPr>
          <a:xfrm>
            <a:off x="388884" y="1923393"/>
            <a:ext cx="11580924" cy="4772763"/>
          </a:xfrm>
          <a:prstGeom prst="rect">
            <a:avLst/>
          </a:prstGeom>
          <a:ln w="28575">
            <a:solidFill>
              <a:schemeClr val="tx1"/>
            </a:solidFill>
          </a:ln>
        </p:spPr>
      </p:pic>
    </p:spTree>
    <p:extLst>
      <p:ext uri="{BB962C8B-B14F-4D97-AF65-F5344CB8AC3E}">
        <p14:creationId xmlns:p14="http://schemas.microsoft.com/office/powerpoint/2010/main" val="9056586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2323</Words>
  <Application>Microsoft Office PowerPoint</Application>
  <PresentationFormat>Panorámica</PresentationFormat>
  <Paragraphs>199</Paragraphs>
  <Slides>30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Wingdings</vt:lpstr>
      <vt:lpstr>Tema de Office</vt:lpstr>
      <vt:lpstr>Bioseguridad y Factores de riesgo en el Laboratorio</vt:lpstr>
      <vt:lpstr>Presentación de PowerPoint</vt:lpstr>
      <vt:lpstr>Presentación de PowerPoint</vt:lpstr>
      <vt:lpstr>Presentación de PowerPoint</vt:lpstr>
      <vt:lpstr>BIOSEGURIDAD</vt:lpstr>
      <vt:lpstr>BIOSEGURIDAD</vt:lpstr>
      <vt:lpstr>Presentación de PowerPoint</vt:lpstr>
      <vt:lpstr>Evaluación del riesgo Microbiológico</vt:lpstr>
      <vt:lpstr>Una de las herramientas más útiles de que se dispone para llevar a cabo una evaluación del riesgo microbiológico es la asignación de los agentes microbiológicos a uno de los grupos de riesgo  Clasificación de los microorganismos infecciosos por grupos de riesgo </vt:lpstr>
      <vt:lpstr>Presentación de PowerPoint</vt:lpstr>
      <vt:lpstr>Clasificación de los Laboratorios</vt:lpstr>
      <vt:lpstr>Presentación de PowerPoint</vt:lpstr>
      <vt:lpstr>Relación de los grupos de riesgo con los niveles de bioseguridad, las prácticas y el equipo</vt:lpstr>
      <vt:lpstr>Muestras para las que se dispone de información limitada</vt:lpstr>
      <vt:lpstr>Laboratorios básicos –  niveles de bioseguridad 1 y 2</vt:lpstr>
      <vt:lpstr>Protección personal</vt:lpstr>
      <vt:lpstr>Procedimientos</vt:lpstr>
      <vt:lpstr>Diseño e instalaciones del laboratorio</vt:lpstr>
      <vt:lpstr>Presentación de PowerPoint</vt:lpstr>
      <vt:lpstr>Manipulación de desechos</vt:lpstr>
      <vt:lpstr>Laboratorio de contención –nivel de bioseguridad 3</vt:lpstr>
      <vt:lpstr>Presentación de PowerPoint</vt:lpstr>
      <vt:lpstr>El laboratorio de contención máxima – nivel de bioseguridad 4</vt:lpstr>
      <vt:lpstr>METODOS DE ESTERILIZACIÓN Y DESINFECCION</vt:lpstr>
      <vt:lpstr>Área de limpieza de material y esterilización</vt:lpstr>
      <vt:lpstr>Área de almacenamiento</vt:lpstr>
      <vt:lpstr>Presentación de PowerPoint</vt:lpstr>
      <vt:lpstr>Presentación de PowerPoint</vt:lpstr>
      <vt:lpstr>Animalarios o Bioterios </vt:lpstr>
      <vt:lpstr>  Bioprotección en el laboratorio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Bioseguridad y Factores de riesgo en el Laboratorio</dc:title>
  <dc:creator>Andrea Texo</dc:creator>
  <cp:lastModifiedBy>Andrea Texo</cp:lastModifiedBy>
  <cp:revision>80</cp:revision>
  <dcterms:created xsi:type="dcterms:W3CDTF">2024-03-19T16:27:08Z</dcterms:created>
  <dcterms:modified xsi:type="dcterms:W3CDTF">2025-03-31T03:04:03Z</dcterms:modified>
</cp:coreProperties>
</file>