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7"/>
  </p:notesMasterIdLst>
  <p:sldIdLst>
    <p:sldId id="256" r:id="rId2"/>
    <p:sldId id="313" r:id="rId3"/>
    <p:sldId id="314" r:id="rId4"/>
    <p:sldId id="315" r:id="rId5"/>
    <p:sldId id="257" r:id="rId6"/>
    <p:sldId id="317" r:id="rId7"/>
    <p:sldId id="316" r:id="rId8"/>
    <p:sldId id="259" r:id="rId9"/>
    <p:sldId id="300" r:id="rId10"/>
    <p:sldId id="301" r:id="rId11"/>
    <p:sldId id="258" r:id="rId12"/>
    <p:sldId id="295" r:id="rId13"/>
    <p:sldId id="297" r:id="rId14"/>
    <p:sldId id="296" r:id="rId15"/>
    <p:sldId id="298" r:id="rId16"/>
    <p:sldId id="299" r:id="rId17"/>
    <p:sldId id="260" r:id="rId18"/>
    <p:sldId id="302" r:id="rId19"/>
    <p:sldId id="303" r:id="rId20"/>
    <p:sldId id="304" r:id="rId21"/>
    <p:sldId id="261" r:id="rId22"/>
    <p:sldId id="305" r:id="rId23"/>
    <p:sldId id="306" r:id="rId24"/>
    <p:sldId id="307" r:id="rId25"/>
    <p:sldId id="308" r:id="rId26"/>
    <p:sldId id="309" r:id="rId27"/>
    <p:sldId id="262" r:id="rId28"/>
    <p:sldId id="263" r:id="rId29"/>
    <p:sldId id="264" r:id="rId30"/>
    <p:sldId id="265" r:id="rId31"/>
    <p:sldId id="266" r:id="rId32"/>
    <p:sldId id="267" r:id="rId33"/>
    <p:sldId id="268" r:id="rId34"/>
    <p:sldId id="269" r:id="rId35"/>
    <p:sldId id="310" r:id="rId36"/>
    <p:sldId id="311" r:id="rId37"/>
    <p:sldId id="312" r:id="rId38"/>
    <p:sldId id="271" r:id="rId39"/>
    <p:sldId id="272" r:id="rId40"/>
    <p:sldId id="275" r:id="rId41"/>
    <p:sldId id="318" r:id="rId42"/>
    <p:sldId id="319" r:id="rId43"/>
    <p:sldId id="320" r:id="rId44"/>
    <p:sldId id="278" r:id="rId45"/>
    <p:sldId id="321" r:id="rId46"/>
    <p:sldId id="322" r:id="rId47"/>
    <p:sldId id="283" r:id="rId48"/>
    <p:sldId id="284" r:id="rId49"/>
    <p:sldId id="286" r:id="rId50"/>
    <p:sldId id="323" r:id="rId51"/>
    <p:sldId id="287" r:id="rId52"/>
    <p:sldId id="290" r:id="rId53"/>
    <p:sldId id="291" r:id="rId54"/>
    <p:sldId id="292" r:id="rId55"/>
    <p:sldId id="293" r:id="rId5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iOVLB/lbSbmGMxPAIqoTYapT1Me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144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customschemas.google.com/relationships/presentationmetadata" Target="meta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3CAD33-81A1-42E7-804B-56F8D2C1ABC3}"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s-UY"/>
        </a:p>
      </dgm:t>
    </dgm:pt>
    <dgm:pt modelId="{DD29FCB0-581A-468F-B9B3-F34AB94ECFA7}">
      <dgm:prSet phldrT="[Texto]" custT="1"/>
      <dgm:spPr>
        <a:solidFill>
          <a:schemeClr val="bg2">
            <a:lumMod val="40000"/>
            <a:lumOff val="60000"/>
          </a:schemeClr>
        </a:solidFill>
      </dgm:spPr>
      <dgm:t>
        <a:bodyPr/>
        <a:lstStyle/>
        <a:p>
          <a:r>
            <a:rPr lang="es-MX" sz="2400" b="1" dirty="0">
              <a:solidFill>
                <a:schemeClr val="tx1"/>
              </a:solidFill>
            </a:rPr>
            <a:t>Ensayos de laboratorio que identifican bacterias y otros MO según características metabólicas y actividades enzimáticas específicas</a:t>
          </a:r>
          <a:endParaRPr lang="es-UY" sz="2400" b="1" dirty="0">
            <a:solidFill>
              <a:schemeClr val="tx1"/>
            </a:solidFill>
          </a:endParaRPr>
        </a:p>
      </dgm:t>
    </dgm:pt>
    <dgm:pt modelId="{7539F6F1-1EBD-485B-A0B7-4641EDF34210}" type="parTrans" cxnId="{0E4BC4E6-A7C9-4A1E-9D0E-6702CECA4A14}">
      <dgm:prSet/>
      <dgm:spPr/>
      <dgm:t>
        <a:bodyPr/>
        <a:lstStyle/>
        <a:p>
          <a:endParaRPr lang="es-UY"/>
        </a:p>
      </dgm:t>
    </dgm:pt>
    <dgm:pt modelId="{C8AD3DC8-2122-4CD7-909A-C2539431DDBF}" type="sibTrans" cxnId="{0E4BC4E6-A7C9-4A1E-9D0E-6702CECA4A14}">
      <dgm:prSet/>
      <dgm:spPr/>
      <dgm:t>
        <a:bodyPr/>
        <a:lstStyle/>
        <a:p>
          <a:endParaRPr lang="es-UY"/>
        </a:p>
      </dgm:t>
    </dgm:pt>
    <dgm:pt modelId="{629BA0F8-9D7F-444E-B1C9-74D1476AD1F1}">
      <dgm:prSet phldrT="[Texto]" custT="1"/>
      <dgm:spPr>
        <a:solidFill>
          <a:schemeClr val="bg2">
            <a:lumMod val="40000"/>
            <a:lumOff val="60000"/>
          </a:schemeClr>
        </a:solidFill>
      </dgm:spPr>
      <dgm:t>
        <a:bodyPr/>
        <a:lstStyle/>
        <a:p>
          <a:r>
            <a:rPr lang="es-MX" sz="2000" b="1" dirty="0">
              <a:solidFill>
                <a:schemeClr val="tx1"/>
              </a:solidFill>
            </a:rPr>
            <a:t>Capacidad del MO para fermentar azúcares, usar sustratos, producir enzimas </a:t>
          </a:r>
          <a:endParaRPr lang="es-UY" sz="2000" b="1" dirty="0">
            <a:solidFill>
              <a:schemeClr val="tx1"/>
            </a:solidFill>
          </a:endParaRPr>
        </a:p>
      </dgm:t>
    </dgm:pt>
    <dgm:pt modelId="{D8FD9395-FEC1-4C21-BEFA-8878742EA283}" type="parTrans" cxnId="{E3E67719-1106-4F56-B1F2-162ED046E81B}">
      <dgm:prSet/>
      <dgm:spPr/>
      <dgm:t>
        <a:bodyPr/>
        <a:lstStyle/>
        <a:p>
          <a:endParaRPr lang="es-UY"/>
        </a:p>
      </dgm:t>
    </dgm:pt>
    <dgm:pt modelId="{21DF6667-45F3-48A5-8BAF-762BCE8726C1}" type="sibTrans" cxnId="{E3E67719-1106-4F56-B1F2-162ED046E81B}">
      <dgm:prSet/>
      <dgm:spPr/>
      <dgm:t>
        <a:bodyPr/>
        <a:lstStyle/>
        <a:p>
          <a:endParaRPr lang="es-UY"/>
        </a:p>
      </dgm:t>
    </dgm:pt>
    <dgm:pt modelId="{A0BA3469-F71E-4589-899C-1EAE9900EE2E}">
      <dgm:prSet phldrT="[Texto]" custT="1"/>
      <dgm:spPr>
        <a:solidFill>
          <a:schemeClr val="bg2">
            <a:lumMod val="40000"/>
            <a:lumOff val="60000"/>
          </a:schemeClr>
        </a:solidFill>
      </dgm:spPr>
      <dgm:t>
        <a:bodyPr/>
        <a:lstStyle/>
        <a:p>
          <a:r>
            <a:rPr lang="es-MX" sz="2000" b="1" dirty="0">
              <a:solidFill>
                <a:schemeClr val="tx1"/>
              </a:solidFill>
            </a:rPr>
            <a:t>Se visualizan por reacciones de color, turbidez, producción de gas , o cambio de pH</a:t>
          </a:r>
          <a:endParaRPr lang="es-UY" sz="2000" b="1" dirty="0">
            <a:solidFill>
              <a:schemeClr val="tx1"/>
            </a:solidFill>
          </a:endParaRPr>
        </a:p>
      </dgm:t>
    </dgm:pt>
    <dgm:pt modelId="{30C1D548-BB09-4241-B261-741FE9E1032C}" type="parTrans" cxnId="{6DB0CD38-AAC9-4ED9-B740-8645814DD108}">
      <dgm:prSet/>
      <dgm:spPr/>
      <dgm:t>
        <a:bodyPr/>
        <a:lstStyle/>
        <a:p>
          <a:endParaRPr lang="es-UY"/>
        </a:p>
      </dgm:t>
    </dgm:pt>
    <dgm:pt modelId="{8B7A7FE8-3AF1-456D-80FF-3F04896C104C}" type="sibTrans" cxnId="{6DB0CD38-AAC9-4ED9-B740-8645814DD108}">
      <dgm:prSet/>
      <dgm:spPr/>
      <dgm:t>
        <a:bodyPr/>
        <a:lstStyle/>
        <a:p>
          <a:endParaRPr lang="es-UY"/>
        </a:p>
      </dgm:t>
    </dgm:pt>
    <dgm:pt modelId="{2DFBDF83-D771-45DB-9333-CC353B2F2DDE}">
      <dgm:prSet phldrT="[Texto]" custT="1"/>
      <dgm:spPr>
        <a:solidFill>
          <a:schemeClr val="bg2">
            <a:lumMod val="40000"/>
            <a:lumOff val="60000"/>
          </a:schemeClr>
        </a:solidFill>
      </dgm:spPr>
      <dgm:t>
        <a:bodyPr/>
        <a:lstStyle/>
        <a:p>
          <a:r>
            <a:rPr lang="es-MX" sz="2000" b="1" dirty="0">
              <a:solidFill>
                <a:schemeClr val="tx1"/>
              </a:solidFill>
            </a:rPr>
            <a:t>Confirmar la identidad del patógeno aislado es crucial para diagnosticar enfermedades, asegurar calidad alimentaria </a:t>
          </a:r>
          <a:endParaRPr lang="es-UY" sz="2000" b="1" dirty="0">
            <a:solidFill>
              <a:schemeClr val="tx1"/>
            </a:solidFill>
          </a:endParaRPr>
        </a:p>
      </dgm:t>
    </dgm:pt>
    <dgm:pt modelId="{7E817D44-DDB9-426B-9E13-BA3E7E3A75C1}" type="parTrans" cxnId="{B5A9D8C0-0D7B-4BC2-AE9B-043553F2F7F7}">
      <dgm:prSet/>
      <dgm:spPr/>
      <dgm:t>
        <a:bodyPr/>
        <a:lstStyle/>
        <a:p>
          <a:endParaRPr lang="es-UY"/>
        </a:p>
      </dgm:t>
    </dgm:pt>
    <dgm:pt modelId="{F3379C6C-CAA6-4A98-B18A-988E76717B10}" type="sibTrans" cxnId="{B5A9D8C0-0D7B-4BC2-AE9B-043553F2F7F7}">
      <dgm:prSet/>
      <dgm:spPr/>
      <dgm:t>
        <a:bodyPr/>
        <a:lstStyle/>
        <a:p>
          <a:endParaRPr lang="es-UY"/>
        </a:p>
      </dgm:t>
    </dgm:pt>
    <dgm:pt modelId="{93E6980A-C15A-4B25-A2AF-BA7E58E77FB4}">
      <dgm:prSet custT="1"/>
      <dgm:spPr/>
      <dgm:t>
        <a:bodyPr/>
        <a:lstStyle/>
        <a:p>
          <a:endParaRPr lang="es-UY"/>
        </a:p>
      </dgm:t>
    </dgm:pt>
    <dgm:pt modelId="{14B5BC07-27A1-428A-90E8-167A3559560B}" type="parTrans" cxnId="{55627E9E-FF26-46BF-AF7A-2173988FC2A5}">
      <dgm:prSet/>
      <dgm:spPr/>
      <dgm:t>
        <a:bodyPr/>
        <a:lstStyle/>
        <a:p>
          <a:endParaRPr lang="es-UY"/>
        </a:p>
      </dgm:t>
    </dgm:pt>
    <dgm:pt modelId="{DEA19CB9-E9BD-4B0F-B8BC-AB72BE7D74F3}" type="sibTrans" cxnId="{55627E9E-FF26-46BF-AF7A-2173988FC2A5}">
      <dgm:prSet/>
      <dgm:spPr/>
      <dgm:t>
        <a:bodyPr/>
        <a:lstStyle/>
        <a:p>
          <a:endParaRPr lang="es-UY"/>
        </a:p>
      </dgm:t>
    </dgm:pt>
    <dgm:pt modelId="{6FCAB927-9FBC-4C34-984C-6DE460B83C71}" type="pres">
      <dgm:prSet presAssocID="{623CAD33-81A1-42E7-804B-56F8D2C1ABC3}" presName="Name0" presStyleCnt="0">
        <dgm:presLayoutVars>
          <dgm:chMax val="1"/>
          <dgm:chPref val="1"/>
          <dgm:dir/>
          <dgm:animOne val="branch"/>
          <dgm:animLvl val="lvl"/>
        </dgm:presLayoutVars>
      </dgm:prSet>
      <dgm:spPr/>
    </dgm:pt>
    <dgm:pt modelId="{9FB58FE9-826D-4820-B56B-E5CB2E233A2E}" type="pres">
      <dgm:prSet presAssocID="{DD29FCB0-581A-468F-B9B3-F34AB94ECFA7}" presName="singleCycle" presStyleCnt="0"/>
      <dgm:spPr/>
    </dgm:pt>
    <dgm:pt modelId="{1E8796A7-AAED-4D40-85C0-BA63D220A1F4}" type="pres">
      <dgm:prSet presAssocID="{DD29FCB0-581A-468F-B9B3-F34AB94ECFA7}" presName="singleCenter" presStyleLbl="node1" presStyleIdx="0" presStyleCnt="4" custScaleX="211230" custScaleY="162054" custLinFactNeighborX="-35749" custLinFactNeighborY="-33403">
        <dgm:presLayoutVars>
          <dgm:chMax val="7"/>
          <dgm:chPref val="7"/>
        </dgm:presLayoutVars>
      </dgm:prSet>
      <dgm:spPr/>
    </dgm:pt>
    <dgm:pt modelId="{07DEBB16-5D9F-47B9-AC39-240FB75C0F2C}" type="pres">
      <dgm:prSet presAssocID="{D8FD9395-FEC1-4C21-BEFA-8878742EA283}" presName="Name56" presStyleLbl="parChTrans1D2" presStyleIdx="0" presStyleCnt="3"/>
      <dgm:spPr/>
    </dgm:pt>
    <dgm:pt modelId="{80489B57-BBA1-492C-8F10-A9230DADF7EE}" type="pres">
      <dgm:prSet presAssocID="{629BA0F8-9D7F-444E-B1C9-74D1476AD1F1}" presName="text0" presStyleLbl="node1" presStyleIdx="1" presStyleCnt="4" custScaleX="195915" custScaleY="171878" custRadScaleRad="104680" custRadScaleInc="76736">
        <dgm:presLayoutVars>
          <dgm:bulletEnabled val="1"/>
        </dgm:presLayoutVars>
      </dgm:prSet>
      <dgm:spPr/>
    </dgm:pt>
    <dgm:pt modelId="{59AF7DFC-44FA-43E5-BC38-A09FD38DF77F}" type="pres">
      <dgm:prSet presAssocID="{30C1D548-BB09-4241-B261-741FE9E1032C}" presName="Name56" presStyleLbl="parChTrans1D2" presStyleIdx="1" presStyleCnt="3"/>
      <dgm:spPr/>
    </dgm:pt>
    <dgm:pt modelId="{3F87E094-F1C0-4C62-B8AC-D50C8C69EBFA}" type="pres">
      <dgm:prSet presAssocID="{A0BA3469-F71E-4589-899C-1EAE9900EE2E}" presName="text0" presStyleLbl="node1" presStyleIdx="2" presStyleCnt="4" custScaleX="221959" custScaleY="171081" custRadScaleRad="87394" custRadScaleInc="-13230">
        <dgm:presLayoutVars>
          <dgm:bulletEnabled val="1"/>
        </dgm:presLayoutVars>
      </dgm:prSet>
      <dgm:spPr/>
    </dgm:pt>
    <dgm:pt modelId="{57C96494-6B0E-46D3-A6BC-02E6BF34BBC1}" type="pres">
      <dgm:prSet presAssocID="{7E817D44-DDB9-426B-9E13-BA3E7E3A75C1}" presName="Name56" presStyleLbl="parChTrans1D2" presStyleIdx="2" presStyleCnt="3"/>
      <dgm:spPr/>
    </dgm:pt>
    <dgm:pt modelId="{586BC36F-666C-4DFC-8B91-765EA1D57A60}" type="pres">
      <dgm:prSet presAssocID="{2DFBDF83-D771-45DB-9333-CC353B2F2DDE}" presName="text0" presStyleLbl="node1" presStyleIdx="3" presStyleCnt="4" custScaleX="292274" custScaleY="152289">
        <dgm:presLayoutVars>
          <dgm:bulletEnabled val="1"/>
        </dgm:presLayoutVars>
      </dgm:prSet>
      <dgm:spPr/>
    </dgm:pt>
  </dgm:ptLst>
  <dgm:cxnLst>
    <dgm:cxn modelId="{E3E67719-1106-4F56-B1F2-162ED046E81B}" srcId="{DD29FCB0-581A-468F-B9B3-F34AB94ECFA7}" destId="{629BA0F8-9D7F-444E-B1C9-74D1476AD1F1}" srcOrd="0" destOrd="0" parTransId="{D8FD9395-FEC1-4C21-BEFA-8878742EA283}" sibTransId="{21DF6667-45F3-48A5-8BAF-762BCE8726C1}"/>
    <dgm:cxn modelId="{D253D227-09E9-46C8-9298-3A5F02666068}" type="presOf" srcId="{D8FD9395-FEC1-4C21-BEFA-8878742EA283}" destId="{07DEBB16-5D9F-47B9-AC39-240FB75C0F2C}" srcOrd="0" destOrd="0" presId="urn:microsoft.com/office/officeart/2008/layout/RadialCluster"/>
    <dgm:cxn modelId="{7B154F2A-E73D-49D1-B320-C8769779B66D}" type="presOf" srcId="{30C1D548-BB09-4241-B261-741FE9E1032C}" destId="{59AF7DFC-44FA-43E5-BC38-A09FD38DF77F}" srcOrd="0" destOrd="0" presId="urn:microsoft.com/office/officeart/2008/layout/RadialCluster"/>
    <dgm:cxn modelId="{6DB0CD38-AAC9-4ED9-B740-8645814DD108}" srcId="{DD29FCB0-581A-468F-B9B3-F34AB94ECFA7}" destId="{A0BA3469-F71E-4589-899C-1EAE9900EE2E}" srcOrd="1" destOrd="0" parTransId="{30C1D548-BB09-4241-B261-741FE9E1032C}" sibTransId="{8B7A7FE8-3AF1-456D-80FF-3F04896C104C}"/>
    <dgm:cxn modelId="{49516B78-CEF3-4C6C-91BA-4163E4504729}" type="presOf" srcId="{623CAD33-81A1-42E7-804B-56F8D2C1ABC3}" destId="{6FCAB927-9FBC-4C34-984C-6DE460B83C71}" srcOrd="0" destOrd="0" presId="urn:microsoft.com/office/officeart/2008/layout/RadialCluster"/>
    <dgm:cxn modelId="{C97A159E-2303-4772-AB72-18CEB2A79642}" type="presOf" srcId="{7E817D44-DDB9-426B-9E13-BA3E7E3A75C1}" destId="{57C96494-6B0E-46D3-A6BC-02E6BF34BBC1}" srcOrd="0" destOrd="0" presId="urn:microsoft.com/office/officeart/2008/layout/RadialCluster"/>
    <dgm:cxn modelId="{55627E9E-FF26-46BF-AF7A-2173988FC2A5}" srcId="{623CAD33-81A1-42E7-804B-56F8D2C1ABC3}" destId="{93E6980A-C15A-4B25-A2AF-BA7E58E77FB4}" srcOrd="1" destOrd="0" parTransId="{14B5BC07-27A1-428A-90E8-167A3559560B}" sibTransId="{DEA19CB9-E9BD-4B0F-B8BC-AB72BE7D74F3}"/>
    <dgm:cxn modelId="{BE6AF3B0-EFEA-4173-BAC9-DDA390F29299}" type="presOf" srcId="{A0BA3469-F71E-4589-899C-1EAE9900EE2E}" destId="{3F87E094-F1C0-4C62-B8AC-D50C8C69EBFA}" srcOrd="0" destOrd="0" presId="urn:microsoft.com/office/officeart/2008/layout/RadialCluster"/>
    <dgm:cxn modelId="{B5A9D8C0-0D7B-4BC2-AE9B-043553F2F7F7}" srcId="{DD29FCB0-581A-468F-B9B3-F34AB94ECFA7}" destId="{2DFBDF83-D771-45DB-9333-CC353B2F2DDE}" srcOrd="2" destOrd="0" parTransId="{7E817D44-DDB9-426B-9E13-BA3E7E3A75C1}" sibTransId="{F3379C6C-CAA6-4A98-B18A-988E76717B10}"/>
    <dgm:cxn modelId="{AD1397C6-E16A-4D81-9DB8-6118C37C9792}" type="presOf" srcId="{DD29FCB0-581A-468F-B9B3-F34AB94ECFA7}" destId="{1E8796A7-AAED-4D40-85C0-BA63D220A1F4}" srcOrd="0" destOrd="0" presId="urn:microsoft.com/office/officeart/2008/layout/RadialCluster"/>
    <dgm:cxn modelId="{06BBDBD0-D0D3-485F-922E-475DAAEF2D4D}" type="presOf" srcId="{2DFBDF83-D771-45DB-9333-CC353B2F2DDE}" destId="{586BC36F-666C-4DFC-8B91-765EA1D57A60}" srcOrd="0" destOrd="0" presId="urn:microsoft.com/office/officeart/2008/layout/RadialCluster"/>
    <dgm:cxn modelId="{0E4BC4E6-A7C9-4A1E-9D0E-6702CECA4A14}" srcId="{623CAD33-81A1-42E7-804B-56F8D2C1ABC3}" destId="{DD29FCB0-581A-468F-B9B3-F34AB94ECFA7}" srcOrd="0" destOrd="0" parTransId="{7539F6F1-1EBD-485B-A0B7-4641EDF34210}" sibTransId="{C8AD3DC8-2122-4CD7-909A-C2539431DDBF}"/>
    <dgm:cxn modelId="{82590CF0-68CB-4F01-87D3-A30C0B71ED12}" type="presOf" srcId="{629BA0F8-9D7F-444E-B1C9-74D1476AD1F1}" destId="{80489B57-BBA1-492C-8F10-A9230DADF7EE}" srcOrd="0" destOrd="0" presId="urn:microsoft.com/office/officeart/2008/layout/RadialCluster"/>
    <dgm:cxn modelId="{9FCC8E87-895A-498E-8D92-C9F8BDB2BF4A}" type="presParOf" srcId="{6FCAB927-9FBC-4C34-984C-6DE460B83C71}" destId="{9FB58FE9-826D-4820-B56B-E5CB2E233A2E}" srcOrd="0" destOrd="0" presId="urn:microsoft.com/office/officeart/2008/layout/RadialCluster"/>
    <dgm:cxn modelId="{5732B8E9-D7BF-4D2C-A10C-16D638B59F88}" type="presParOf" srcId="{9FB58FE9-826D-4820-B56B-E5CB2E233A2E}" destId="{1E8796A7-AAED-4D40-85C0-BA63D220A1F4}" srcOrd="0" destOrd="0" presId="urn:microsoft.com/office/officeart/2008/layout/RadialCluster"/>
    <dgm:cxn modelId="{3456E3EE-A191-4D6A-83D4-87F085FA1995}" type="presParOf" srcId="{9FB58FE9-826D-4820-B56B-E5CB2E233A2E}" destId="{07DEBB16-5D9F-47B9-AC39-240FB75C0F2C}" srcOrd="1" destOrd="0" presId="urn:microsoft.com/office/officeart/2008/layout/RadialCluster"/>
    <dgm:cxn modelId="{1A6FE26C-A9E6-47BD-AAAC-1FE907FCD8D2}" type="presParOf" srcId="{9FB58FE9-826D-4820-B56B-E5CB2E233A2E}" destId="{80489B57-BBA1-492C-8F10-A9230DADF7EE}" srcOrd="2" destOrd="0" presId="urn:microsoft.com/office/officeart/2008/layout/RadialCluster"/>
    <dgm:cxn modelId="{2116BC16-A212-4A8A-8347-82D2687E6106}" type="presParOf" srcId="{9FB58FE9-826D-4820-B56B-E5CB2E233A2E}" destId="{59AF7DFC-44FA-43E5-BC38-A09FD38DF77F}" srcOrd="3" destOrd="0" presId="urn:microsoft.com/office/officeart/2008/layout/RadialCluster"/>
    <dgm:cxn modelId="{AE0B3742-4470-458C-B412-4349CAA55DB6}" type="presParOf" srcId="{9FB58FE9-826D-4820-B56B-E5CB2E233A2E}" destId="{3F87E094-F1C0-4C62-B8AC-D50C8C69EBFA}" srcOrd="4" destOrd="0" presId="urn:microsoft.com/office/officeart/2008/layout/RadialCluster"/>
    <dgm:cxn modelId="{302733FA-40BB-4544-96D4-C44F98B4FD55}" type="presParOf" srcId="{9FB58FE9-826D-4820-B56B-E5CB2E233A2E}" destId="{57C96494-6B0E-46D3-A6BC-02E6BF34BBC1}" srcOrd="5" destOrd="0" presId="urn:microsoft.com/office/officeart/2008/layout/RadialCluster"/>
    <dgm:cxn modelId="{ADAF2665-AC22-425F-83DD-1CA0531BBD2C}" type="presParOf" srcId="{9FB58FE9-826D-4820-B56B-E5CB2E233A2E}" destId="{586BC36F-666C-4DFC-8B91-765EA1D57A60}"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796A7-AAED-4D40-85C0-BA63D220A1F4}">
      <dsp:nvSpPr>
        <dsp:cNvPr id="0" name=""/>
        <dsp:cNvSpPr/>
      </dsp:nvSpPr>
      <dsp:spPr>
        <a:xfrm>
          <a:off x="346710" y="410963"/>
          <a:ext cx="4030080" cy="3091845"/>
        </a:xfrm>
        <a:prstGeom prst="round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s-MX" sz="2400" b="1" kern="1200" dirty="0">
              <a:solidFill>
                <a:schemeClr val="tx1"/>
              </a:solidFill>
            </a:rPr>
            <a:t>Ensayos de laboratorio que identifican bacterias y otros MO según características metabólicas y actividades enzimáticas específicas</a:t>
          </a:r>
          <a:endParaRPr lang="es-UY" sz="2400" b="1" kern="1200" dirty="0">
            <a:solidFill>
              <a:schemeClr val="tx1"/>
            </a:solidFill>
          </a:endParaRPr>
        </a:p>
      </dsp:txBody>
      <dsp:txXfrm>
        <a:off x="497641" y="561894"/>
        <a:ext cx="3728218" cy="2789983"/>
      </dsp:txXfrm>
    </dsp:sp>
    <dsp:sp modelId="{07DEBB16-5D9F-47B9-AC39-240FB75C0F2C}">
      <dsp:nvSpPr>
        <dsp:cNvPr id="0" name=""/>
        <dsp:cNvSpPr/>
      </dsp:nvSpPr>
      <dsp:spPr>
        <a:xfrm rot="21462982">
          <a:off x="4376378" y="1855841"/>
          <a:ext cx="1038429" cy="0"/>
        </a:xfrm>
        <a:custGeom>
          <a:avLst/>
          <a:gdLst/>
          <a:ahLst/>
          <a:cxnLst/>
          <a:rect l="0" t="0" r="0" b="0"/>
          <a:pathLst>
            <a:path>
              <a:moveTo>
                <a:pt x="0" y="0"/>
              </a:moveTo>
              <a:lnTo>
                <a:pt x="103842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489B57-BBA1-492C-8F10-A9230DADF7EE}">
      <dsp:nvSpPr>
        <dsp:cNvPr id="0" name=""/>
        <dsp:cNvSpPr/>
      </dsp:nvSpPr>
      <dsp:spPr>
        <a:xfrm>
          <a:off x="5414395" y="686659"/>
          <a:ext cx="2504382" cy="2197116"/>
        </a:xfrm>
        <a:prstGeom prst="round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chemeClr val="tx1"/>
              </a:solidFill>
            </a:rPr>
            <a:t>Capacidad del MO para fermentar azúcares, usar sustratos, producir enzimas </a:t>
          </a:r>
          <a:endParaRPr lang="es-UY" sz="2000" b="1" kern="1200" dirty="0">
            <a:solidFill>
              <a:schemeClr val="tx1"/>
            </a:solidFill>
          </a:endParaRPr>
        </a:p>
      </dsp:txBody>
      <dsp:txXfrm>
        <a:off x="5521649" y="793913"/>
        <a:ext cx="2289874" cy="1982608"/>
      </dsp:txXfrm>
    </dsp:sp>
    <dsp:sp modelId="{59AF7DFC-44FA-43E5-BC38-A09FD38DF77F}">
      <dsp:nvSpPr>
        <dsp:cNvPr id="0" name=""/>
        <dsp:cNvSpPr/>
      </dsp:nvSpPr>
      <dsp:spPr>
        <a:xfrm rot="1989529">
          <a:off x="4275979" y="3612033"/>
          <a:ext cx="1238144" cy="0"/>
        </a:xfrm>
        <a:custGeom>
          <a:avLst/>
          <a:gdLst/>
          <a:ahLst/>
          <a:cxnLst/>
          <a:rect l="0" t="0" r="0" b="0"/>
          <a:pathLst>
            <a:path>
              <a:moveTo>
                <a:pt x="0" y="0"/>
              </a:moveTo>
              <a:lnTo>
                <a:pt x="123814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87E094-F1C0-4C62-B8AC-D50C8C69EBFA}">
      <dsp:nvSpPr>
        <dsp:cNvPr id="0" name=""/>
        <dsp:cNvSpPr/>
      </dsp:nvSpPr>
      <dsp:spPr>
        <a:xfrm>
          <a:off x="5413313" y="3784061"/>
          <a:ext cx="2837302" cy="2186928"/>
        </a:xfrm>
        <a:prstGeom prst="round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chemeClr val="tx1"/>
              </a:solidFill>
            </a:rPr>
            <a:t>Se visualizan por reacciones de color, turbidez, producción de gas , o cambio de pH</a:t>
          </a:r>
          <a:endParaRPr lang="es-UY" sz="2000" b="1" kern="1200" dirty="0">
            <a:solidFill>
              <a:schemeClr val="tx1"/>
            </a:solidFill>
          </a:endParaRPr>
        </a:p>
      </dsp:txBody>
      <dsp:txXfrm>
        <a:off x="5520070" y="3890818"/>
        <a:ext cx="2623788" cy="1973414"/>
      </dsp:txXfrm>
    </dsp:sp>
    <dsp:sp modelId="{57C96494-6B0E-46D3-A6BC-02E6BF34BBC1}">
      <dsp:nvSpPr>
        <dsp:cNvPr id="0" name=""/>
        <dsp:cNvSpPr/>
      </dsp:nvSpPr>
      <dsp:spPr>
        <a:xfrm rot="5842092">
          <a:off x="1647173" y="3955211"/>
          <a:ext cx="912336" cy="0"/>
        </a:xfrm>
        <a:custGeom>
          <a:avLst/>
          <a:gdLst/>
          <a:ahLst/>
          <a:cxnLst/>
          <a:rect l="0" t="0" r="0" b="0"/>
          <a:pathLst>
            <a:path>
              <a:moveTo>
                <a:pt x="0" y="0"/>
              </a:moveTo>
              <a:lnTo>
                <a:pt x="912336"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6BC36F-666C-4DFC-8B91-765EA1D57A60}">
      <dsp:nvSpPr>
        <dsp:cNvPr id="0" name=""/>
        <dsp:cNvSpPr/>
      </dsp:nvSpPr>
      <dsp:spPr>
        <a:xfrm>
          <a:off x="50902" y="4407612"/>
          <a:ext cx="3736139" cy="1946710"/>
        </a:xfrm>
        <a:prstGeom prst="round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chemeClr val="tx1"/>
              </a:solidFill>
            </a:rPr>
            <a:t>Confirmar la identidad del patógeno aislado es crucial para diagnosticar enfermedades, asegurar calidad alimentaria </a:t>
          </a:r>
          <a:endParaRPr lang="es-UY" sz="2000" b="1" kern="1200" dirty="0">
            <a:solidFill>
              <a:schemeClr val="tx1"/>
            </a:solidFill>
          </a:endParaRPr>
        </a:p>
      </dsp:txBody>
      <dsp:txXfrm>
        <a:off x="145933" y="4502643"/>
        <a:ext cx="3546077" cy="1756648"/>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3" name="Google Shape;283;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3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4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5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23"/>
        <p:cNvGrpSpPr/>
        <p:nvPr/>
      </p:nvGrpSpPr>
      <p:grpSpPr>
        <a:xfrm>
          <a:off x="0" y="0"/>
          <a:ext cx="0" cy="0"/>
          <a:chOff x="0" y="0"/>
          <a:chExt cx="0" cy="0"/>
        </a:xfrm>
      </p:grpSpPr>
      <p:sp>
        <p:nvSpPr>
          <p:cNvPr id="24" name="Google Shape;24;p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8"/>
        <p:cNvGrpSpPr/>
        <p:nvPr/>
      </p:nvGrpSpPr>
      <p:grpSpPr>
        <a:xfrm>
          <a:off x="0" y="0"/>
          <a:ext cx="0" cy="0"/>
          <a:chOff x="0" y="0"/>
          <a:chExt cx="0" cy="0"/>
        </a:xfrm>
      </p:grpSpPr>
      <p:sp>
        <p:nvSpPr>
          <p:cNvPr id="29" name="Google Shape;29;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4"/>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1" name="Google Shape;31;p44"/>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2" name="Google Shape;32;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5"/>
        <p:cNvGrpSpPr/>
        <p:nvPr/>
      </p:nvGrpSpPr>
      <p:grpSpPr>
        <a:xfrm>
          <a:off x="0" y="0"/>
          <a:ext cx="0" cy="0"/>
          <a:chOff x="0" y="0"/>
          <a:chExt cx="0" cy="0"/>
        </a:xfrm>
      </p:grpSpPr>
      <p:sp>
        <p:nvSpPr>
          <p:cNvPr id="36" name="Google Shape;36;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8" name="Google Shape;38;p4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39" name="Google Shape;39;p4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0" name="Google Shape;40;p4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1" name="Google Shape;41;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44"/>
        <p:cNvGrpSpPr/>
        <p:nvPr/>
      </p:nvGrpSpPr>
      <p:grpSpPr>
        <a:xfrm>
          <a:off x="0" y="0"/>
          <a:ext cx="0" cy="0"/>
          <a:chOff x="0" y="0"/>
          <a:chExt cx="0" cy="0"/>
        </a:xfrm>
      </p:grpSpPr>
      <p:sp>
        <p:nvSpPr>
          <p:cNvPr id="45" name="Google Shape;45;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48"/>
        <p:cNvGrpSpPr/>
        <p:nvPr/>
      </p:nvGrpSpPr>
      <p:grpSpPr>
        <a:xfrm>
          <a:off x="0" y="0"/>
          <a:ext cx="0" cy="0"/>
          <a:chOff x="0" y="0"/>
          <a:chExt cx="0" cy="0"/>
        </a:xfrm>
      </p:grpSpPr>
      <p:sp>
        <p:nvSpPr>
          <p:cNvPr id="49" name="Google Shape;49;p4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4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51" name="Google Shape;51;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4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4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4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9"/>
          <p:cNvSpPr>
            <a:spLocks noGrp="1"/>
          </p:cNvSpPr>
          <p:nvPr>
            <p:ph type="pic" idx="2"/>
          </p:nvPr>
        </p:nvSpPr>
        <p:spPr>
          <a:xfrm>
            <a:off x="1792288" y="612775"/>
            <a:ext cx="5486400" cy="4114800"/>
          </a:xfrm>
          <a:prstGeom prst="rect">
            <a:avLst/>
          </a:prstGeom>
          <a:noFill/>
          <a:ln>
            <a:noFill/>
          </a:ln>
        </p:spPr>
      </p:sp>
      <p:sp>
        <p:nvSpPr>
          <p:cNvPr id="64" name="Google Shape;64;p4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UY"/>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UY"/>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14.sv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99697" y="2130425"/>
            <a:ext cx="8765627" cy="1470025"/>
          </a:xfrm>
          <a:prstGeom prst="rect">
            <a:avLst/>
          </a:prstGeom>
          <a:solidFill>
            <a:schemeClr val="accent5">
              <a:lumMod val="60000"/>
              <a:lumOff val="40000"/>
            </a:schemeClr>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b="1" i="1" dirty="0"/>
              <a:t>MÉTODOS Y ESTRATEGIAS DE IDENTIFICACIÓN DE BACTERIAS</a:t>
            </a:r>
            <a:endParaRPr b="1"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D172E174-D10E-46EF-B109-69C723380AC7}"/>
              </a:ext>
            </a:extLst>
          </p:cNvPr>
          <p:cNvSpPr>
            <a:spLocks noGrp="1"/>
          </p:cNvSpPr>
          <p:nvPr>
            <p:ph type="body" idx="1"/>
          </p:nvPr>
        </p:nvSpPr>
        <p:spPr>
          <a:xfrm>
            <a:off x="294290" y="325822"/>
            <a:ext cx="8392510" cy="5716260"/>
          </a:xfrm>
        </p:spPr>
        <p:txBody>
          <a:bodyPr/>
          <a:lstStyle/>
          <a:p>
            <a:pPr marL="114300" indent="0">
              <a:buNone/>
            </a:pPr>
            <a:endParaRPr lang="es-MX" dirty="0"/>
          </a:p>
          <a:p>
            <a:endParaRPr lang="es-UY" dirty="0"/>
          </a:p>
        </p:txBody>
      </p:sp>
      <p:sp>
        <p:nvSpPr>
          <p:cNvPr id="7" name="CuadroTexto 6">
            <a:extLst>
              <a:ext uri="{FF2B5EF4-FFF2-40B4-BE49-F238E27FC236}">
                <a16:creationId xmlns:a16="http://schemas.microsoft.com/office/drawing/2014/main" id="{4886F0E3-458D-4233-AF80-0AE01D1A688C}"/>
              </a:ext>
            </a:extLst>
          </p:cNvPr>
          <p:cNvSpPr txBox="1"/>
          <p:nvPr/>
        </p:nvSpPr>
        <p:spPr>
          <a:xfrm>
            <a:off x="378371" y="493986"/>
            <a:ext cx="7336221" cy="2677656"/>
          </a:xfrm>
          <a:prstGeom prst="rect">
            <a:avLst/>
          </a:prstGeom>
          <a:noFill/>
        </p:spPr>
        <p:txBody>
          <a:bodyPr wrap="square">
            <a:spAutoFit/>
          </a:bodyPr>
          <a:lstStyle/>
          <a:p>
            <a:pPr marL="457200" indent="-457200">
              <a:buFont typeface="Arial" panose="020B0604020202020204" pitchFamily="34" charset="0"/>
              <a:buChar char="•"/>
            </a:pPr>
            <a:r>
              <a:rPr lang="es-MX" sz="2800" b="1" dirty="0">
                <a:latin typeface="Calibri" panose="020F0502020204030204" pitchFamily="34" charset="0"/>
                <a:ea typeface="Calibri" panose="020F0502020204030204" pitchFamily="34" charset="0"/>
                <a:cs typeface="Calibri" panose="020F0502020204030204" pitchFamily="34" charset="0"/>
              </a:rPr>
              <a:t>Caldo Nutritivo</a:t>
            </a:r>
          </a:p>
          <a:p>
            <a:r>
              <a:rPr lang="es-MX" sz="2800" dirty="0">
                <a:latin typeface="Calibri" panose="020F0502020204030204" pitchFamily="34" charset="0"/>
                <a:ea typeface="Calibri" panose="020F0502020204030204" pitchFamily="34" charset="0"/>
                <a:cs typeface="Calibri" panose="020F0502020204030204" pitchFamily="34" charset="0"/>
              </a:rPr>
              <a:t>Medio líquido para el crecimiento masivo de bacterias.</a:t>
            </a:r>
          </a:p>
          <a:p>
            <a:endParaRPr lang="es-MX" sz="2800" dirty="0">
              <a:latin typeface="Calibri" panose="020F0502020204030204" pitchFamily="34" charset="0"/>
              <a:ea typeface="Calibri" panose="020F0502020204030204" pitchFamily="34" charset="0"/>
              <a:cs typeface="Calibri" panose="020F0502020204030204" pitchFamily="34" charset="0"/>
            </a:endParaRPr>
          </a:p>
          <a:p>
            <a:r>
              <a:rPr lang="es-MX" sz="2800" dirty="0">
                <a:latin typeface="Calibri" panose="020F0502020204030204" pitchFamily="34" charset="0"/>
                <a:ea typeface="Calibri" panose="020F0502020204030204" pitchFamily="34" charset="0"/>
                <a:cs typeface="Calibri" panose="020F0502020204030204" pitchFamily="34" charset="0"/>
              </a:rPr>
              <a:t>Ejemplo: Caldo Cerebro Corazón (CCC)</a:t>
            </a:r>
          </a:p>
          <a:p>
            <a:r>
              <a:rPr lang="es-MX" sz="2800" dirty="0">
                <a:latin typeface="Calibri" panose="020F0502020204030204" pitchFamily="34" charset="0"/>
                <a:ea typeface="Calibri" panose="020F0502020204030204" pitchFamily="34" charset="0"/>
                <a:cs typeface="Calibri" panose="020F0502020204030204" pitchFamily="34" charset="0"/>
              </a:rPr>
              <a:t>                  altamente nutritivo</a:t>
            </a:r>
          </a:p>
        </p:txBody>
      </p:sp>
      <p:pic>
        <p:nvPicPr>
          <p:cNvPr id="8" name="Imagen 7">
            <a:extLst>
              <a:ext uri="{FF2B5EF4-FFF2-40B4-BE49-F238E27FC236}">
                <a16:creationId xmlns:a16="http://schemas.microsoft.com/office/drawing/2014/main" id="{FF9349A5-419A-4383-9311-2EC3A09F9D5B}"/>
              </a:ext>
            </a:extLst>
          </p:cNvPr>
          <p:cNvPicPr>
            <a:picLocks noChangeAspect="1"/>
          </p:cNvPicPr>
          <p:nvPr/>
        </p:nvPicPr>
        <p:blipFill>
          <a:blip r:embed="rId2"/>
          <a:stretch>
            <a:fillRect/>
          </a:stretch>
        </p:blipFill>
        <p:spPr>
          <a:xfrm>
            <a:off x="5391808" y="3260836"/>
            <a:ext cx="2781246" cy="2781246"/>
          </a:xfrm>
          <a:prstGeom prst="rect">
            <a:avLst/>
          </a:prstGeom>
        </p:spPr>
      </p:pic>
    </p:spTree>
    <p:extLst>
      <p:ext uri="{BB962C8B-B14F-4D97-AF65-F5344CB8AC3E}">
        <p14:creationId xmlns:p14="http://schemas.microsoft.com/office/powerpoint/2010/main" val="4242949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title"/>
          </p:nvPr>
        </p:nvSpPr>
        <p:spPr>
          <a:xfrm>
            <a:off x="168166" y="358721"/>
            <a:ext cx="8975834" cy="1143000"/>
          </a:xfrm>
          <a:prstGeom prst="rect">
            <a:avLst/>
          </a:prstGeom>
          <a:solidFill>
            <a:schemeClr val="accent3">
              <a:lumMod val="40000"/>
              <a:lumOff val="60000"/>
            </a:schemeClr>
          </a:solidFill>
          <a:ln>
            <a:noFill/>
          </a:ln>
        </p:spPr>
        <p:txBody>
          <a:bodyPr spcFirstLastPara="1" wrap="square" lIns="91425" tIns="45700" rIns="91425" bIns="45700" anchor="ctr" anchorCtr="0">
            <a:normAutofit/>
          </a:bodyPr>
          <a:lstStyle/>
          <a:p>
            <a:pPr marL="571500" lvl="0" indent="-571500" algn="ctr" rtl="0">
              <a:spcBef>
                <a:spcPts val="0"/>
              </a:spcBef>
              <a:spcAft>
                <a:spcPts val="0"/>
              </a:spcAft>
              <a:buClr>
                <a:schemeClr val="dk1"/>
              </a:buClr>
              <a:buSzPts val="4400"/>
              <a:buFont typeface="Wingdings" panose="05000000000000000000" pitchFamily="2" charset="2"/>
              <a:buChar char="v"/>
            </a:pPr>
            <a:r>
              <a:rPr lang="es-UY" dirty="0"/>
              <a:t>MEDIOS DE ENRIQUECIMIENTO</a:t>
            </a:r>
            <a:endParaRPr dirty="0"/>
          </a:p>
        </p:txBody>
      </p:sp>
      <p:sp>
        <p:nvSpPr>
          <p:cNvPr id="97" name="Google Shape;97;p3"/>
          <p:cNvSpPr txBox="1">
            <a:spLocks noGrp="1"/>
          </p:cNvSpPr>
          <p:nvPr>
            <p:ph type="body" idx="1"/>
          </p:nvPr>
        </p:nvSpPr>
        <p:spPr>
          <a:xfrm>
            <a:off x="262759" y="1600200"/>
            <a:ext cx="8776137" cy="509489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Clr>
                <a:schemeClr val="dk1"/>
              </a:buClr>
              <a:buSzPts val="3200"/>
              <a:buNone/>
            </a:pPr>
            <a:endParaRPr lang="es-UY" dirty="0"/>
          </a:p>
          <a:p>
            <a:pPr marL="0" lvl="0" indent="0" algn="l" rtl="0">
              <a:spcBef>
                <a:spcPts val="0"/>
              </a:spcBef>
              <a:spcAft>
                <a:spcPts val="0"/>
              </a:spcAft>
              <a:buClr>
                <a:schemeClr val="dk1"/>
              </a:buClr>
              <a:buSzPts val="3200"/>
              <a:buNone/>
            </a:pPr>
            <a:r>
              <a:rPr lang="es-MX" dirty="0"/>
              <a:t>Caldos o medios sólidos, suplementados con nutrientes complejos (sangre, suero, huevo)</a:t>
            </a:r>
          </a:p>
          <a:p>
            <a:pPr marL="0" lvl="0" indent="0" algn="l" rtl="0">
              <a:spcBef>
                <a:spcPts val="0"/>
              </a:spcBef>
              <a:spcAft>
                <a:spcPts val="0"/>
              </a:spcAft>
              <a:buClr>
                <a:schemeClr val="dk1"/>
              </a:buClr>
              <a:buSzPts val="3200"/>
              <a:buNone/>
            </a:pPr>
            <a:endParaRPr lang="es-MX" dirty="0"/>
          </a:p>
          <a:p>
            <a:pPr marL="0" lvl="0" indent="0" algn="l" rtl="0">
              <a:spcBef>
                <a:spcPts val="0"/>
              </a:spcBef>
              <a:spcAft>
                <a:spcPts val="0"/>
              </a:spcAft>
              <a:buClr>
                <a:schemeClr val="dk1"/>
              </a:buClr>
              <a:buSzPts val="3200"/>
              <a:buNone/>
            </a:pPr>
            <a:r>
              <a:rPr lang="es-MX" dirty="0"/>
              <a:t> Diseñados para favorecer el crecimiento exponencial de microorganismos exigentes o presentes en muy baja proporción en una muestra.</a:t>
            </a:r>
          </a:p>
          <a:p>
            <a:pPr marL="0" lvl="0" indent="0" algn="l" rtl="0">
              <a:spcBef>
                <a:spcPts val="0"/>
              </a:spcBef>
              <a:spcAft>
                <a:spcPts val="0"/>
              </a:spcAft>
              <a:buClr>
                <a:schemeClr val="dk1"/>
              </a:buClr>
              <a:buSzPts val="3200"/>
              <a:buNone/>
            </a:pPr>
            <a:endParaRPr lang="es-MX" dirty="0"/>
          </a:p>
          <a:p>
            <a:pPr marL="0" lvl="0" indent="0" algn="l" rtl="0">
              <a:spcBef>
                <a:spcPts val="0"/>
              </a:spcBef>
              <a:spcAft>
                <a:spcPts val="0"/>
              </a:spcAft>
              <a:buClr>
                <a:schemeClr val="dk1"/>
              </a:buClr>
              <a:buSzPts val="3200"/>
              <a:buNone/>
            </a:pPr>
            <a:r>
              <a:rPr lang="es-MX" dirty="0"/>
              <a:t>Finalidad: Aumentar el número de microorganismos específicos antes de realizar una siembra en medio selectivo.</a:t>
            </a:r>
            <a:endParaRPr lang="es-UY"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722AB6-31C3-4FB0-9EC8-4C0A2A9A8B21}"/>
              </a:ext>
            </a:extLst>
          </p:cNvPr>
          <p:cNvSpPr>
            <a:spLocks noGrp="1"/>
          </p:cNvSpPr>
          <p:nvPr>
            <p:ph type="title"/>
          </p:nvPr>
        </p:nvSpPr>
        <p:spPr>
          <a:xfrm>
            <a:off x="105103" y="283778"/>
            <a:ext cx="8933793" cy="859221"/>
          </a:xfrm>
          <a:solidFill>
            <a:schemeClr val="accent4">
              <a:lumMod val="40000"/>
              <a:lumOff val="60000"/>
            </a:schemeClr>
          </a:solidFill>
        </p:spPr>
        <p:txBody>
          <a:bodyPr/>
          <a:lstStyle/>
          <a:p>
            <a:r>
              <a:rPr lang="es-UY" dirty="0"/>
              <a:t>Ejemplos Comunes</a:t>
            </a:r>
          </a:p>
        </p:txBody>
      </p:sp>
      <p:sp>
        <p:nvSpPr>
          <p:cNvPr id="3" name="Marcador de texto 2">
            <a:extLst>
              <a:ext uri="{FF2B5EF4-FFF2-40B4-BE49-F238E27FC236}">
                <a16:creationId xmlns:a16="http://schemas.microsoft.com/office/drawing/2014/main" id="{D701649E-3CF3-413E-9BAE-991F9DC160BB}"/>
              </a:ext>
            </a:extLst>
          </p:cNvPr>
          <p:cNvSpPr>
            <a:spLocks noGrp="1"/>
          </p:cNvSpPr>
          <p:nvPr>
            <p:ph type="body" idx="1"/>
          </p:nvPr>
        </p:nvSpPr>
        <p:spPr>
          <a:xfrm>
            <a:off x="189186" y="1334814"/>
            <a:ext cx="8849710" cy="5433848"/>
          </a:xfrm>
        </p:spPr>
        <p:txBody>
          <a:bodyPr>
            <a:normAutofit/>
          </a:bodyPr>
          <a:lstStyle/>
          <a:p>
            <a:r>
              <a:rPr lang="es-MX" b="1" dirty="0"/>
              <a:t>Agar Sangre</a:t>
            </a:r>
            <a:endParaRPr lang="es-MX" dirty="0"/>
          </a:p>
          <a:p>
            <a:pPr marL="114300" indent="0">
              <a:buNone/>
            </a:pPr>
            <a:r>
              <a:rPr lang="es-MX" sz="2800" dirty="0"/>
              <a:t>Base nutritiva con 5-10% de sangre (ovina o equina). Permite el crecimiento de bacterias exigentes (</a:t>
            </a:r>
            <a:r>
              <a:rPr lang="es-MX" sz="2800" i="1" dirty="0" err="1"/>
              <a:t>Streptococcus</a:t>
            </a:r>
            <a:r>
              <a:rPr lang="es-MX" sz="2800" dirty="0"/>
              <a:t>) y diferenciar MO por tipo de hemólisis.</a:t>
            </a:r>
          </a:p>
          <a:p>
            <a:pPr marL="114300" indent="0">
              <a:buNone/>
            </a:pPr>
            <a:endParaRPr lang="es-MX" sz="2800" dirty="0"/>
          </a:p>
          <a:p>
            <a:endParaRPr lang="es-MX" sz="2000" dirty="0"/>
          </a:p>
          <a:p>
            <a:endParaRPr lang="es-MX" sz="2000" dirty="0"/>
          </a:p>
          <a:p>
            <a:endParaRPr lang="es-MX" sz="2000" dirty="0"/>
          </a:p>
          <a:p>
            <a:pPr marL="114300" indent="0">
              <a:buNone/>
            </a:pPr>
            <a:endParaRPr lang="es-MX" sz="2000" dirty="0"/>
          </a:p>
        </p:txBody>
      </p:sp>
      <p:pic>
        <p:nvPicPr>
          <p:cNvPr id="6" name="Imagen 5">
            <a:extLst>
              <a:ext uri="{FF2B5EF4-FFF2-40B4-BE49-F238E27FC236}">
                <a16:creationId xmlns:a16="http://schemas.microsoft.com/office/drawing/2014/main" id="{6485BECF-5C54-46CD-B11A-79CF1DA9C1B9}"/>
              </a:ext>
            </a:extLst>
          </p:cNvPr>
          <p:cNvPicPr>
            <a:picLocks noChangeAspect="1"/>
          </p:cNvPicPr>
          <p:nvPr/>
        </p:nvPicPr>
        <p:blipFill>
          <a:blip r:embed="rId2"/>
          <a:stretch>
            <a:fillRect/>
          </a:stretch>
        </p:blipFill>
        <p:spPr>
          <a:xfrm>
            <a:off x="1797269" y="3269867"/>
            <a:ext cx="6148552" cy="3422534"/>
          </a:xfrm>
          <a:prstGeom prst="rect">
            <a:avLst/>
          </a:prstGeom>
        </p:spPr>
      </p:pic>
    </p:spTree>
    <p:extLst>
      <p:ext uri="{BB962C8B-B14F-4D97-AF65-F5344CB8AC3E}">
        <p14:creationId xmlns:p14="http://schemas.microsoft.com/office/powerpoint/2010/main" val="142615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DD27D54-EB3D-4BA3-B0FD-A5CF82F8411B}"/>
              </a:ext>
            </a:extLst>
          </p:cNvPr>
          <p:cNvSpPr>
            <a:spLocks noGrp="1"/>
          </p:cNvSpPr>
          <p:nvPr>
            <p:ph type="body" idx="1"/>
          </p:nvPr>
        </p:nvSpPr>
        <p:spPr>
          <a:xfrm>
            <a:off x="252248" y="283778"/>
            <a:ext cx="8434552" cy="5684729"/>
          </a:xfrm>
        </p:spPr>
        <p:txBody>
          <a:bodyPr/>
          <a:lstStyle/>
          <a:p>
            <a:pPr>
              <a:buFont typeface="Arial" panose="020B0604020202020204" pitchFamily="34" charset="0"/>
              <a:buChar char="•"/>
            </a:pPr>
            <a:r>
              <a:rPr lang="es-MX" b="1" dirty="0"/>
              <a:t>Agar Chocolate</a:t>
            </a:r>
          </a:p>
          <a:p>
            <a:pPr marL="114300" indent="0">
              <a:buNone/>
            </a:pPr>
            <a:r>
              <a:rPr lang="es-MX" sz="2800" dirty="0"/>
              <a:t> Variante del agar sangre donde los eritrocitos se lisaron por calor, liberando factores de crecimientos  V (NAD) y X (hemina) para </a:t>
            </a:r>
            <a:r>
              <a:rPr lang="es-MX" sz="2800" i="1" dirty="0" err="1"/>
              <a:t>Haemophilus</a:t>
            </a:r>
            <a:r>
              <a:rPr lang="es-MX" sz="2800" i="1" dirty="0"/>
              <a:t> </a:t>
            </a:r>
            <a:r>
              <a:rPr lang="es-MX" sz="2800" i="1" dirty="0" err="1"/>
              <a:t>influenzae</a:t>
            </a:r>
            <a:r>
              <a:rPr lang="es-MX" sz="2800" i="1" dirty="0"/>
              <a:t> y </a:t>
            </a:r>
            <a:r>
              <a:rPr lang="es-MX" sz="2800" i="1" dirty="0" err="1"/>
              <a:t>Neisseria</a:t>
            </a:r>
            <a:r>
              <a:rPr lang="es-MX" i="1" dirty="0"/>
              <a:t>.</a:t>
            </a:r>
          </a:p>
          <a:p>
            <a:r>
              <a:rPr lang="es-UY" sz="2800" b="1" dirty="0"/>
              <a:t>Función</a:t>
            </a:r>
            <a:r>
              <a:rPr lang="es-UY" sz="2800" b="1" i="1" dirty="0"/>
              <a:t>:</a:t>
            </a:r>
          </a:p>
          <a:p>
            <a:pPr marL="114300" indent="0">
              <a:buNone/>
            </a:pPr>
            <a:r>
              <a:rPr lang="es-UY" sz="2800" dirty="0"/>
              <a:t>permite el crecimiento de organismos aeróbicos y anaeróbicos exigentes</a:t>
            </a:r>
          </a:p>
        </p:txBody>
      </p:sp>
      <p:pic>
        <p:nvPicPr>
          <p:cNvPr id="4" name="Imagen 3">
            <a:extLst>
              <a:ext uri="{FF2B5EF4-FFF2-40B4-BE49-F238E27FC236}">
                <a16:creationId xmlns:a16="http://schemas.microsoft.com/office/drawing/2014/main" id="{11BCEBFE-2B5E-4925-8EFF-6A71BB21399D}"/>
              </a:ext>
            </a:extLst>
          </p:cNvPr>
          <p:cNvPicPr>
            <a:picLocks noChangeAspect="1"/>
          </p:cNvPicPr>
          <p:nvPr/>
        </p:nvPicPr>
        <p:blipFill>
          <a:blip r:embed="rId2"/>
          <a:stretch>
            <a:fillRect/>
          </a:stretch>
        </p:blipFill>
        <p:spPr>
          <a:xfrm>
            <a:off x="2128345" y="3720662"/>
            <a:ext cx="5596759" cy="2938298"/>
          </a:xfrm>
          <a:prstGeom prst="rect">
            <a:avLst/>
          </a:prstGeom>
        </p:spPr>
      </p:pic>
      <p:sp>
        <p:nvSpPr>
          <p:cNvPr id="6" name="CuadroTexto 5">
            <a:extLst>
              <a:ext uri="{FF2B5EF4-FFF2-40B4-BE49-F238E27FC236}">
                <a16:creationId xmlns:a16="http://schemas.microsoft.com/office/drawing/2014/main" id="{70549E12-4308-4E0A-803F-193A95FD5151}"/>
              </a:ext>
            </a:extLst>
          </p:cNvPr>
          <p:cNvSpPr txBox="1"/>
          <p:nvPr/>
        </p:nvSpPr>
        <p:spPr>
          <a:xfrm>
            <a:off x="0" y="6269816"/>
            <a:ext cx="4572000" cy="461665"/>
          </a:xfrm>
          <a:prstGeom prst="rect">
            <a:avLst/>
          </a:prstGeom>
          <a:noFill/>
        </p:spPr>
        <p:txBody>
          <a:bodyPr wrap="square">
            <a:spAutoFit/>
          </a:bodyPr>
          <a:lstStyle/>
          <a:p>
            <a:r>
              <a:rPr lang="es-UY" sz="2400" i="1" dirty="0" err="1"/>
              <a:t>Neisseria</a:t>
            </a:r>
            <a:r>
              <a:rPr lang="es-UY" sz="2400" i="1" dirty="0"/>
              <a:t> </a:t>
            </a:r>
            <a:r>
              <a:rPr lang="es-UY" sz="2400" i="1" dirty="0" err="1"/>
              <a:t>gonorrhoeae</a:t>
            </a:r>
            <a:endParaRPr lang="es-UY" sz="2400" i="1" dirty="0"/>
          </a:p>
        </p:txBody>
      </p:sp>
      <p:sp>
        <p:nvSpPr>
          <p:cNvPr id="8" name="CuadroTexto 7">
            <a:extLst>
              <a:ext uri="{FF2B5EF4-FFF2-40B4-BE49-F238E27FC236}">
                <a16:creationId xmlns:a16="http://schemas.microsoft.com/office/drawing/2014/main" id="{E005C202-BC31-49EF-8DFF-F108ED91DC31}"/>
              </a:ext>
            </a:extLst>
          </p:cNvPr>
          <p:cNvSpPr txBox="1"/>
          <p:nvPr/>
        </p:nvSpPr>
        <p:spPr>
          <a:xfrm>
            <a:off x="7417676" y="6269816"/>
            <a:ext cx="4619296" cy="400110"/>
          </a:xfrm>
          <a:prstGeom prst="rect">
            <a:avLst/>
          </a:prstGeom>
          <a:noFill/>
        </p:spPr>
        <p:txBody>
          <a:bodyPr wrap="square">
            <a:spAutoFit/>
          </a:bodyPr>
          <a:lstStyle/>
          <a:p>
            <a:r>
              <a:rPr lang="es-UY" sz="2000" i="1" dirty="0" err="1"/>
              <a:t>Haemophilus</a:t>
            </a:r>
            <a:r>
              <a:rPr lang="es-UY" sz="2000" i="1" dirty="0"/>
              <a:t> </a:t>
            </a:r>
          </a:p>
        </p:txBody>
      </p:sp>
    </p:spTree>
    <p:extLst>
      <p:ext uri="{BB962C8B-B14F-4D97-AF65-F5344CB8AC3E}">
        <p14:creationId xmlns:p14="http://schemas.microsoft.com/office/powerpoint/2010/main" val="3006477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71E43D6C-CC4F-42BD-AF62-4D5CDBD4C1E9}"/>
              </a:ext>
            </a:extLst>
          </p:cNvPr>
          <p:cNvSpPr>
            <a:spLocks noGrp="1"/>
          </p:cNvSpPr>
          <p:nvPr>
            <p:ph type="body" idx="1"/>
          </p:nvPr>
        </p:nvSpPr>
        <p:spPr>
          <a:xfrm>
            <a:off x="420414" y="325821"/>
            <a:ext cx="8266386" cy="5716260"/>
          </a:xfrm>
        </p:spPr>
        <p:txBody>
          <a:bodyPr>
            <a:normAutofit/>
          </a:bodyPr>
          <a:lstStyle/>
          <a:p>
            <a:r>
              <a:rPr lang="es-MX" b="1" dirty="0"/>
              <a:t>Caldo </a:t>
            </a:r>
            <a:r>
              <a:rPr lang="es-MX" b="1" dirty="0" err="1"/>
              <a:t>Tioglicolato</a:t>
            </a:r>
            <a:endParaRPr lang="es-MX" b="1" dirty="0"/>
          </a:p>
          <a:p>
            <a:pPr marL="114300" indent="0">
              <a:buNone/>
            </a:pPr>
            <a:r>
              <a:rPr lang="es-MX" sz="2800" dirty="0"/>
              <a:t> Medio líquido utilizado para el crecimiento de microorganismos anaerobios (en el fondo), aerobios (en la superficie) y microaerófilos, al tener un bajo potencial redox.</a:t>
            </a:r>
          </a:p>
          <a:p>
            <a:endParaRPr lang="es-MX" dirty="0"/>
          </a:p>
          <a:p>
            <a:pPr marL="114300" indent="0">
              <a:buNone/>
            </a:pPr>
            <a:endParaRPr lang="es-MX" dirty="0"/>
          </a:p>
          <a:p>
            <a:endParaRPr lang="es-UY" dirty="0"/>
          </a:p>
        </p:txBody>
      </p:sp>
      <p:pic>
        <p:nvPicPr>
          <p:cNvPr id="4" name="Imagen 3">
            <a:extLst>
              <a:ext uri="{FF2B5EF4-FFF2-40B4-BE49-F238E27FC236}">
                <a16:creationId xmlns:a16="http://schemas.microsoft.com/office/drawing/2014/main" id="{AB29A8E5-A52B-4D80-8503-4F2052267E63}"/>
              </a:ext>
            </a:extLst>
          </p:cNvPr>
          <p:cNvPicPr>
            <a:picLocks noChangeAspect="1"/>
          </p:cNvPicPr>
          <p:nvPr/>
        </p:nvPicPr>
        <p:blipFill>
          <a:blip r:embed="rId2"/>
          <a:stretch>
            <a:fillRect/>
          </a:stretch>
        </p:blipFill>
        <p:spPr>
          <a:xfrm>
            <a:off x="3006614" y="2702678"/>
            <a:ext cx="4580628" cy="2748377"/>
          </a:xfrm>
          <a:prstGeom prst="rect">
            <a:avLst/>
          </a:prstGeom>
        </p:spPr>
      </p:pic>
      <p:sp>
        <p:nvSpPr>
          <p:cNvPr id="6" name="CuadroTexto 5">
            <a:extLst>
              <a:ext uri="{FF2B5EF4-FFF2-40B4-BE49-F238E27FC236}">
                <a16:creationId xmlns:a16="http://schemas.microsoft.com/office/drawing/2014/main" id="{0333C312-C711-4CEA-BFC0-6017487A8D36}"/>
              </a:ext>
            </a:extLst>
          </p:cNvPr>
          <p:cNvSpPr txBox="1"/>
          <p:nvPr/>
        </p:nvSpPr>
        <p:spPr>
          <a:xfrm>
            <a:off x="604344" y="5688138"/>
            <a:ext cx="8266386" cy="707886"/>
          </a:xfrm>
          <a:prstGeom prst="rect">
            <a:avLst/>
          </a:prstGeom>
          <a:noFill/>
        </p:spPr>
        <p:txBody>
          <a:bodyPr wrap="square">
            <a:spAutoFit/>
          </a:bodyPr>
          <a:lstStyle/>
          <a:p>
            <a:pPr algn="ctr"/>
            <a:r>
              <a:rPr lang="es-MX" sz="2000" dirty="0"/>
              <a:t>Los microorganismos anaeróbicos y aeróbicos pueden ser identificados mediante su cultivo en líquido</a:t>
            </a:r>
            <a:endParaRPr lang="es-UY" sz="2000" dirty="0"/>
          </a:p>
        </p:txBody>
      </p:sp>
    </p:spTree>
    <p:extLst>
      <p:ext uri="{BB962C8B-B14F-4D97-AF65-F5344CB8AC3E}">
        <p14:creationId xmlns:p14="http://schemas.microsoft.com/office/powerpoint/2010/main" val="1937979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8CE2E81A-1060-4814-AFD1-C6004F14AB97}"/>
              </a:ext>
            </a:extLst>
          </p:cNvPr>
          <p:cNvSpPr>
            <a:spLocks noGrp="1"/>
          </p:cNvSpPr>
          <p:nvPr>
            <p:ph type="body" idx="1"/>
          </p:nvPr>
        </p:nvSpPr>
        <p:spPr>
          <a:xfrm>
            <a:off x="241739" y="430925"/>
            <a:ext cx="8481847" cy="3668110"/>
          </a:xfrm>
        </p:spPr>
        <p:txBody>
          <a:bodyPr>
            <a:normAutofit fontScale="92500" lnSpcReduction="10000"/>
          </a:bodyPr>
          <a:lstStyle/>
          <a:p>
            <a:r>
              <a:rPr lang="es-MX" sz="3500" b="1" dirty="0"/>
              <a:t>Caldo </a:t>
            </a:r>
            <a:r>
              <a:rPr lang="es-MX" sz="3500" b="1" dirty="0" err="1"/>
              <a:t>Tetrationato</a:t>
            </a:r>
            <a:r>
              <a:rPr lang="es-MX" sz="3500" b="1" dirty="0"/>
              <a:t>/Selenito</a:t>
            </a:r>
          </a:p>
          <a:p>
            <a:pPr marL="114300" indent="0">
              <a:buNone/>
            </a:pPr>
            <a:r>
              <a:rPr lang="es-MX" sz="2800" dirty="0"/>
              <a:t> Medios líquidos utilizados específicamente para el enriquecimiento de </a:t>
            </a:r>
            <a:r>
              <a:rPr lang="es-MX" sz="2800" i="1" dirty="0"/>
              <a:t>Salmonella </a:t>
            </a:r>
            <a:r>
              <a:rPr lang="es-MX" sz="2800" i="1" dirty="0" err="1"/>
              <a:t>spp</a:t>
            </a:r>
            <a:r>
              <a:rPr lang="es-MX" sz="2800" dirty="0"/>
              <a:t>. y </a:t>
            </a:r>
            <a:r>
              <a:rPr lang="es-MX" sz="2800" i="1" dirty="0" err="1"/>
              <a:t>Shigella</a:t>
            </a:r>
            <a:r>
              <a:rPr lang="es-MX" sz="2800" i="1" dirty="0"/>
              <a:t> </a:t>
            </a:r>
            <a:r>
              <a:rPr lang="es-MX" sz="2800" i="1" dirty="0" err="1"/>
              <a:t>spp</a:t>
            </a:r>
            <a:r>
              <a:rPr lang="es-MX" sz="2800" dirty="0"/>
              <a:t>. en muestras de heces o alimentos, favoreciendo su crecimiento sobre las enterobacterias</a:t>
            </a:r>
          </a:p>
          <a:p>
            <a:pPr marL="114300" indent="0">
              <a:buNone/>
            </a:pPr>
            <a:endParaRPr lang="es-MX" sz="2800" dirty="0"/>
          </a:p>
          <a:p>
            <a:pPr marL="114300" indent="0">
              <a:buNone/>
            </a:pPr>
            <a:r>
              <a:rPr lang="es-MX" sz="2800" dirty="0"/>
              <a:t> El selenito de sodio inhibe las enterobacterias comensales, mientras que la cistina (en la versión Selenito Cistina) favorece la recuperación de Salmonella.</a:t>
            </a:r>
          </a:p>
          <a:p>
            <a:endParaRPr lang="es-MX" dirty="0"/>
          </a:p>
          <a:p>
            <a:pPr marL="114300" indent="0">
              <a:buNone/>
            </a:pPr>
            <a:endParaRPr lang="es-MX" dirty="0"/>
          </a:p>
          <a:p>
            <a:endParaRPr lang="es-UY" dirty="0"/>
          </a:p>
        </p:txBody>
      </p:sp>
      <p:pic>
        <p:nvPicPr>
          <p:cNvPr id="4" name="Imagen 3">
            <a:extLst>
              <a:ext uri="{FF2B5EF4-FFF2-40B4-BE49-F238E27FC236}">
                <a16:creationId xmlns:a16="http://schemas.microsoft.com/office/drawing/2014/main" id="{EE901B23-D2F0-4C7B-8499-92BB5E4025C4}"/>
              </a:ext>
            </a:extLst>
          </p:cNvPr>
          <p:cNvPicPr>
            <a:picLocks noChangeAspect="1"/>
          </p:cNvPicPr>
          <p:nvPr/>
        </p:nvPicPr>
        <p:blipFill>
          <a:blip r:embed="rId2"/>
          <a:stretch>
            <a:fillRect/>
          </a:stretch>
        </p:blipFill>
        <p:spPr>
          <a:xfrm>
            <a:off x="6159719" y="3695959"/>
            <a:ext cx="1807123" cy="3041991"/>
          </a:xfrm>
          <a:prstGeom prst="rect">
            <a:avLst/>
          </a:prstGeom>
        </p:spPr>
      </p:pic>
      <p:pic>
        <p:nvPicPr>
          <p:cNvPr id="5" name="Imagen 4">
            <a:extLst>
              <a:ext uri="{FF2B5EF4-FFF2-40B4-BE49-F238E27FC236}">
                <a16:creationId xmlns:a16="http://schemas.microsoft.com/office/drawing/2014/main" id="{B4ED24E0-3328-4FC4-B552-A4F6ECC7C96E}"/>
              </a:ext>
            </a:extLst>
          </p:cNvPr>
          <p:cNvPicPr>
            <a:picLocks noChangeAspect="1"/>
          </p:cNvPicPr>
          <p:nvPr/>
        </p:nvPicPr>
        <p:blipFill>
          <a:blip r:embed="rId3"/>
          <a:stretch>
            <a:fillRect/>
          </a:stretch>
        </p:blipFill>
        <p:spPr>
          <a:xfrm>
            <a:off x="1765739" y="4183118"/>
            <a:ext cx="2437086" cy="2437086"/>
          </a:xfrm>
          <a:prstGeom prst="rect">
            <a:avLst/>
          </a:prstGeom>
        </p:spPr>
      </p:pic>
    </p:spTree>
    <p:extLst>
      <p:ext uri="{BB962C8B-B14F-4D97-AF65-F5344CB8AC3E}">
        <p14:creationId xmlns:p14="http://schemas.microsoft.com/office/powerpoint/2010/main" val="3727797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DE7AC10-70FB-4275-82B0-0A54BFF91E84}"/>
              </a:ext>
            </a:extLst>
          </p:cNvPr>
          <p:cNvSpPr>
            <a:spLocks noGrp="1"/>
          </p:cNvSpPr>
          <p:nvPr>
            <p:ph type="body" idx="1"/>
          </p:nvPr>
        </p:nvSpPr>
        <p:spPr>
          <a:xfrm>
            <a:off x="155027" y="322538"/>
            <a:ext cx="8833945" cy="4485289"/>
          </a:xfrm>
        </p:spPr>
        <p:txBody>
          <a:bodyPr>
            <a:normAutofit/>
          </a:bodyPr>
          <a:lstStyle/>
          <a:p>
            <a:r>
              <a:rPr lang="es-MX" sz="2800" b="1" dirty="0"/>
              <a:t>Agua </a:t>
            </a:r>
            <a:r>
              <a:rPr lang="es-MX" sz="2800" b="1" dirty="0" err="1"/>
              <a:t>Peptonada</a:t>
            </a:r>
            <a:r>
              <a:rPr lang="es-MX" sz="2800" b="1" dirty="0"/>
              <a:t> Alcalina (APA)</a:t>
            </a:r>
          </a:p>
          <a:p>
            <a:pPr marL="114300" indent="0">
              <a:buNone/>
            </a:pPr>
            <a:r>
              <a:rPr lang="es-MX" sz="2800" dirty="0"/>
              <a:t>Medio de cultivo líquido enriquecido, con un pH elevado (8.4 - 8.6) y contenido de NaCl.</a:t>
            </a:r>
          </a:p>
          <a:p>
            <a:pPr marL="114300" indent="0">
              <a:buNone/>
            </a:pPr>
            <a:r>
              <a:rPr lang="es-MX" sz="2800" dirty="0"/>
              <a:t>Diseñado para el </a:t>
            </a:r>
            <a:r>
              <a:rPr lang="es-MX" sz="2800" dirty="0" err="1"/>
              <a:t>pre-enriquecimiento</a:t>
            </a:r>
            <a:r>
              <a:rPr lang="es-MX" sz="2800" dirty="0"/>
              <a:t> y aislamiento de </a:t>
            </a:r>
            <a:r>
              <a:rPr lang="es-MX" sz="2800" i="1" dirty="0"/>
              <a:t>Vibrio </a:t>
            </a:r>
            <a:r>
              <a:rPr lang="es-MX" sz="2800" i="1" dirty="0" err="1"/>
              <a:t>spp</a:t>
            </a:r>
            <a:r>
              <a:rPr lang="es-MX" sz="2800" dirty="0"/>
              <a:t>. (como </a:t>
            </a:r>
            <a:r>
              <a:rPr lang="es-MX" sz="2800" i="1" dirty="0"/>
              <a:t>Vibrio </a:t>
            </a:r>
            <a:r>
              <a:rPr lang="es-MX" sz="2800" i="1" dirty="0" err="1"/>
              <a:t>cholerae</a:t>
            </a:r>
            <a:r>
              <a:rPr lang="es-MX" sz="2800" dirty="0"/>
              <a:t>) en muestras clínicas, alimentos y agua. Su alto pH inhibe la flora bacteriana acompañante, favoreciendo el crecimiento de </a:t>
            </a:r>
            <a:r>
              <a:rPr lang="es-MX" sz="2800" i="1" dirty="0"/>
              <a:t>Vibrio</a:t>
            </a:r>
            <a:r>
              <a:rPr lang="es-MX" sz="2800" dirty="0"/>
              <a:t>.</a:t>
            </a:r>
          </a:p>
          <a:p>
            <a:pPr marL="114300" indent="0">
              <a:buNone/>
            </a:pPr>
            <a:endParaRPr lang="es-MX" sz="2800" b="1" dirty="0"/>
          </a:p>
          <a:p>
            <a:endParaRPr lang="es-UY" dirty="0"/>
          </a:p>
        </p:txBody>
      </p:sp>
      <p:pic>
        <p:nvPicPr>
          <p:cNvPr id="2" name="Imagen 1">
            <a:extLst>
              <a:ext uri="{FF2B5EF4-FFF2-40B4-BE49-F238E27FC236}">
                <a16:creationId xmlns:a16="http://schemas.microsoft.com/office/drawing/2014/main" id="{22112CB5-D35A-4CE5-8ACC-7D40C3937AFE}"/>
              </a:ext>
            </a:extLst>
          </p:cNvPr>
          <p:cNvPicPr>
            <a:picLocks noChangeAspect="1"/>
          </p:cNvPicPr>
          <p:nvPr/>
        </p:nvPicPr>
        <p:blipFill>
          <a:blip r:embed="rId2"/>
          <a:stretch>
            <a:fillRect/>
          </a:stretch>
        </p:blipFill>
        <p:spPr>
          <a:xfrm>
            <a:off x="2677509" y="3767956"/>
            <a:ext cx="4428008" cy="2767505"/>
          </a:xfrm>
          <a:prstGeom prst="rect">
            <a:avLst/>
          </a:prstGeom>
        </p:spPr>
      </p:pic>
    </p:spTree>
    <p:extLst>
      <p:ext uri="{BB962C8B-B14F-4D97-AF65-F5344CB8AC3E}">
        <p14:creationId xmlns:p14="http://schemas.microsoft.com/office/powerpoint/2010/main" val="3857042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5"/>
          <p:cNvSpPr txBox="1">
            <a:spLocks noGrp="1"/>
          </p:cNvSpPr>
          <p:nvPr>
            <p:ph type="title"/>
          </p:nvPr>
        </p:nvSpPr>
        <p:spPr>
          <a:xfrm>
            <a:off x="457200" y="274638"/>
            <a:ext cx="8229600" cy="1143000"/>
          </a:xfrm>
          <a:prstGeom prst="rect">
            <a:avLst/>
          </a:prstGeom>
          <a:solidFill>
            <a:schemeClr val="bg2">
              <a:lumMod val="40000"/>
              <a:lumOff val="60000"/>
            </a:schemeClr>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dirty="0"/>
              <a:t>MEDIOS SELECTIVOS</a:t>
            </a:r>
            <a:endParaRPr dirty="0"/>
          </a:p>
        </p:txBody>
      </p:sp>
      <p:sp>
        <p:nvSpPr>
          <p:cNvPr id="109" name="Google Shape;109;p5"/>
          <p:cNvSpPr txBox="1">
            <a:spLocks noGrp="1"/>
          </p:cNvSpPr>
          <p:nvPr>
            <p:ph type="body" idx="1"/>
          </p:nvPr>
        </p:nvSpPr>
        <p:spPr>
          <a:xfrm>
            <a:off x="0" y="1600200"/>
            <a:ext cx="8686800" cy="4854300"/>
          </a:xfrm>
          <a:prstGeom prst="rect">
            <a:avLst/>
          </a:prstGeom>
          <a:noFill/>
          <a:ln>
            <a:noFill/>
          </a:ln>
        </p:spPr>
        <p:txBody>
          <a:bodyPr spcFirstLastPara="1" wrap="square" lIns="91425" tIns="45700" rIns="91425" bIns="45700" anchor="t" anchorCtr="0">
            <a:normAutofit/>
          </a:bodyPr>
          <a:lstStyle/>
          <a:p>
            <a:pPr marL="0" lvl="0" indent="0" algn="just" rtl="0">
              <a:spcBef>
                <a:spcPts val="0"/>
              </a:spcBef>
              <a:spcAft>
                <a:spcPts val="0"/>
              </a:spcAft>
              <a:buClr>
                <a:schemeClr val="dk1"/>
              </a:buClr>
              <a:buSzPts val="3200"/>
              <a:buNone/>
            </a:pPr>
            <a:r>
              <a:rPr lang="es-UY" sz="2800" dirty="0"/>
              <a:t>Contienen uno o más agentes que inhiben a todos los microorganismos excepto a los que se buscan</a:t>
            </a:r>
          </a:p>
          <a:p>
            <a:pPr marL="0" lvl="0" indent="0" algn="just" rtl="0">
              <a:spcBef>
                <a:spcPts val="0"/>
              </a:spcBef>
              <a:spcAft>
                <a:spcPts val="0"/>
              </a:spcAft>
              <a:buClr>
                <a:schemeClr val="dk1"/>
              </a:buClr>
              <a:buSzPts val="3200"/>
              <a:buNone/>
            </a:pPr>
            <a:endParaRPr sz="2800" dirty="0"/>
          </a:p>
          <a:p>
            <a:pPr marL="0" lvl="0" indent="0" algn="just" rtl="0">
              <a:spcBef>
                <a:spcPts val="640"/>
              </a:spcBef>
              <a:spcAft>
                <a:spcPts val="0"/>
              </a:spcAft>
              <a:buClr>
                <a:schemeClr val="dk1"/>
              </a:buClr>
              <a:buSzPts val="3200"/>
              <a:buNone/>
            </a:pPr>
            <a:r>
              <a:rPr lang="es-UY" sz="2800" dirty="0"/>
              <a:t>Estos medios seleccionan el crecimiento de ciertas bacterias e inhiben el de otras.</a:t>
            </a:r>
          </a:p>
          <a:p>
            <a:pPr marL="0" lvl="0" indent="0" algn="ctr" rtl="0">
              <a:spcBef>
                <a:spcPts val="640"/>
              </a:spcBef>
              <a:spcAft>
                <a:spcPts val="0"/>
              </a:spcAft>
              <a:buClr>
                <a:schemeClr val="dk1"/>
              </a:buClr>
              <a:buSzPts val="3200"/>
              <a:buNone/>
            </a:pPr>
            <a:r>
              <a:rPr lang="es-UY" sz="2800" b="1" dirty="0"/>
              <a:t>Agentes inhibidores</a:t>
            </a:r>
          </a:p>
          <a:p>
            <a:pPr marL="0" lvl="0" indent="0" algn="ctr" rtl="0">
              <a:spcBef>
                <a:spcPts val="640"/>
              </a:spcBef>
              <a:spcAft>
                <a:spcPts val="0"/>
              </a:spcAft>
              <a:buClr>
                <a:schemeClr val="dk1"/>
              </a:buClr>
              <a:buSzPts val="3200"/>
              <a:buNone/>
            </a:pPr>
            <a:endParaRPr lang="es-UY" sz="2800" b="1" dirty="0"/>
          </a:p>
          <a:p>
            <a:pPr marL="0" lvl="0" indent="0" algn="ctr" rtl="0">
              <a:spcBef>
                <a:spcPts val="640"/>
              </a:spcBef>
              <a:spcAft>
                <a:spcPts val="0"/>
              </a:spcAft>
              <a:buClr>
                <a:schemeClr val="dk1"/>
              </a:buClr>
              <a:buSzPts val="3200"/>
              <a:buNone/>
            </a:pPr>
            <a:endParaRPr lang="es-UY" sz="2800" b="1" dirty="0"/>
          </a:p>
          <a:p>
            <a:pPr marL="0" lvl="0" indent="0" algn="just" rtl="0">
              <a:spcBef>
                <a:spcPts val="640"/>
              </a:spcBef>
              <a:spcAft>
                <a:spcPts val="0"/>
              </a:spcAft>
              <a:buClr>
                <a:schemeClr val="dk1"/>
              </a:buClr>
              <a:buSzPts val="3200"/>
              <a:buNone/>
            </a:pPr>
            <a:r>
              <a:rPr lang="es-UY" sz="2800" dirty="0"/>
              <a:t>     antibióticos, colorantes, sales biliares o pH modificado.</a:t>
            </a:r>
            <a:endParaRPr sz="2800" dirty="0"/>
          </a:p>
        </p:txBody>
      </p:sp>
      <p:pic>
        <p:nvPicPr>
          <p:cNvPr id="3" name="Gráfico 2" descr="Flecha: curva en sentido contrario de las agujas del reloj con relleno sólido">
            <a:extLst>
              <a:ext uri="{FF2B5EF4-FFF2-40B4-BE49-F238E27FC236}">
                <a16:creationId xmlns:a16="http://schemas.microsoft.com/office/drawing/2014/main" id="{3C2B665B-01B3-4B8F-91D6-515ED75553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471774">
            <a:off x="2737945" y="4487529"/>
            <a:ext cx="914400" cy="914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21A982-EA56-44F4-B562-71FE1EF1AC57}"/>
              </a:ext>
            </a:extLst>
          </p:cNvPr>
          <p:cNvSpPr>
            <a:spLocks noGrp="1"/>
          </p:cNvSpPr>
          <p:nvPr>
            <p:ph type="title"/>
          </p:nvPr>
        </p:nvSpPr>
        <p:spPr>
          <a:xfrm>
            <a:off x="457200" y="190555"/>
            <a:ext cx="8229600" cy="1143000"/>
          </a:xfrm>
        </p:spPr>
        <p:txBody>
          <a:bodyPr>
            <a:normAutofit fontScale="90000"/>
          </a:bodyPr>
          <a:lstStyle/>
          <a:p>
            <a:pPr marL="571500" indent="-571500">
              <a:buFont typeface="Wingdings" panose="05000000000000000000" pitchFamily="2" charset="2"/>
              <a:buChar char="v"/>
            </a:pPr>
            <a:r>
              <a:rPr lang="es-MX" dirty="0"/>
              <a:t>Algunos ejemplos de estos medios</a:t>
            </a:r>
            <a:endParaRPr lang="es-UY" dirty="0"/>
          </a:p>
        </p:txBody>
      </p:sp>
      <p:sp>
        <p:nvSpPr>
          <p:cNvPr id="3" name="Marcador de texto 2">
            <a:extLst>
              <a:ext uri="{FF2B5EF4-FFF2-40B4-BE49-F238E27FC236}">
                <a16:creationId xmlns:a16="http://schemas.microsoft.com/office/drawing/2014/main" id="{F73D7A2E-636F-4806-BB00-4D22FC3F900E}"/>
              </a:ext>
            </a:extLst>
          </p:cNvPr>
          <p:cNvSpPr>
            <a:spLocks noGrp="1"/>
          </p:cNvSpPr>
          <p:nvPr>
            <p:ph type="body" idx="1"/>
          </p:nvPr>
        </p:nvSpPr>
        <p:spPr>
          <a:xfrm>
            <a:off x="186906" y="1333556"/>
            <a:ext cx="8770187" cy="4792608"/>
          </a:xfrm>
        </p:spPr>
        <p:txBody>
          <a:bodyPr>
            <a:normAutofit/>
          </a:bodyPr>
          <a:lstStyle/>
          <a:p>
            <a:r>
              <a:rPr lang="es-MX" sz="2800" b="1" dirty="0"/>
              <a:t>Agar MacConkey</a:t>
            </a:r>
          </a:p>
          <a:p>
            <a:pPr marL="114300" indent="0">
              <a:buNone/>
            </a:pPr>
            <a:r>
              <a:rPr lang="es-MX" sz="2800" dirty="0"/>
              <a:t>Selecciona bacterias Gram negativas (especialmente enterobacterias) y diferencia aquellas capaces de fermentar la lactosa.</a:t>
            </a:r>
          </a:p>
          <a:p>
            <a:pPr marL="114300" indent="0">
              <a:buNone/>
            </a:pPr>
            <a:r>
              <a:rPr lang="es-MX" sz="2800" dirty="0"/>
              <a:t>Contiene sales biliares y cristal violeta</a:t>
            </a:r>
          </a:p>
          <a:p>
            <a:pPr marL="114300" indent="0">
              <a:buNone/>
            </a:pPr>
            <a:endParaRPr lang="es-UY" sz="2800" dirty="0"/>
          </a:p>
        </p:txBody>
      </p:sp>
      <p:pic>
        <p:nvPicPr>
          <p:cNvPr id="4" name="Imagen 3">
            <a:extLst>
              <a:ext uri="{FF2B5EF4-FFF2-40B4-BE49-F238E27FC236}">
                <a16:creationId xmlns:a16="http://schemas.microsoft.com/office/drawing/2014/main" id="{BF703BDD-CC59-409D-92E9-840EAE95AD76}"/>
              </a:ext>
            </a:extLst>
          </p:cNvPr>
          <p:cNvPicPr>
            <a:picLocks noChangeAspect="1"/>
          </p:cNvPicPr>
          <p:nvPr/>
        </p:nvPicPr>
        <p:blipFill>
          <a:blip r:embed="rId2"/>
          <a:stretch>
            <a:fillRect/>
          </a:stretch>
        </p:blipFill>
        <p:spPr>
          <a:xfrm>
            <a:off x="644496" y="3890508"/>
            <a:ext cx="2143125" cy="2143125"/>
          </a:xfrm>
          <a:prstGeom prst="rect">
            <a:avLst/>
          </a:prstGeom>
        </p:spPr>
      </p:pic>
      <p:sp>
        <p:nvSpPr>
          <p:cNvPr id="5" name="Flecha: a la derecha 4">
            <a:extLst>
              <a:ext uri="{FF2B5EF4-FFF2-40B4-BE49-F238E27FC236}">
                <a16:creationId xmlns:a16="http://schemas.microsoft.com/office/drawing/2014/main" id="{3FA088ED-70E2-4670-A16D-CBC12F9D6306}"/>
              </a:ext>
            </a:extLst>
          </p:cNvPr>
          <p:cNvSpPr/>
          <p:nvPr/>
        </p:nvSpPr>
        <p:spPr>
          <a:xfrm>
            <a:off x="2787621" y="4606963"/>
            <a:ext cx="924910" cy="7252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a:p>
        </p:txBody>
      </p:sp>
      <p:pic>
        <p:nvPicPr>
          <p:cNvPr id="6" name="Imagen 5">
            <a:extLst>
              <a:ext uri="{FF2B5EF4-FFF2-40B4-BE49-F238E27FC236}">
                <a16:creationId xmlns:a16="http://schemas.microsoft.com/office/drawing/2014/main" id="{ADFB480D-ECB0-4729-8C37-80D853EB4E5F}"/>
              </a:ext>
            </a:extLst>
          </p:cNvPr>
          <p:cNvPicPr>
            <a:picLocks noChangeAspect="1"/>
          </p:cNvPicPr>
          <p:nvPr/>
        </p:nvPicPr>
        <p:blipFill>
          <a:blip r:embed="rId3"/>
          <a:stretch>
            <a:fillRect/>
          </a:stretch>
        </p:blipFill>
        <p:spPr>
          <a:xfrm>
            <a:off x="3594084" y="3898007"/>
            <a:ext cx="2143126" cy="2143126"/>
          </a:xfrm>
          <a:prstGeom prst="rect">
            <a:avLst/>
          </a:prstGeom>
        </p:spPr>
      </p:pic>
      <p:sp>
        <p:nvSpPr>
          <p:cNvPr id="7" name="CuadroTexto 6">
            <a:extLst>
              <a:ext uri="{FF2B5EF4-FFF2-40B4-BE49-F238E27FC236}">
                <a16:creationId xmlns:a16="http://schemas.microsoft.com/office/drawing/2014/main" id="{8A674DBD-9A71-4C99-B96E-A606A7F7B4E8}"/>
              </a:ext>
            </a:extLst>
          </p:cNvPr>
          <p:cNvSpPr txBox="1"/>
          <p:nvPr/>
        </p:nvSpPr>
        <p:spPr>
          <a:xfrm>
            <a:off x="5570483" y="5880766"/>
            <a:ext cx="3143087" cy="830997"/>
          </a:xfrm>
          <a:prstGeom prst="rect">
            <a:avLst/>
          </a:prstGeom>
          <a:noFill/>
        </p:spPr>
        <p:txBody>
          <a:bodyPr wrap="square" rtlCol="0">
            <a:spAutoFit/>
          </a:bodyPr>
          <a:lstStyle/>
          <a:p>
            <a:r>
              <a:rPr lang="es-UY" sz="1600" i="1" dirty="0"/>
              <a:t>Figura:</a:t>
            </a:r>
          </a:p>
          <a:p>
            <a:r>
              <a:rPr lang="es-UY" sz="1600" i="1" dirty="0"/>
              <a:t>A : </a:t>
            </a:r>
            <a:r>
              <a:rPr lang="es-UY" sz="1600" i="1" dirty="0" err="1"/>
              <a:t>Enterobacter</a:t>
            </a:r>
            <a:r>
              <a:rPr lang="es-UY" sz="1600" i="1" dirty="0"/>
              <a:t> </a:t>
            </a:r>
            <a:r>
              <a:rPr lang="es-UY" sz="1600" i="1" dirty="0" err="1"/>
              <a:t>aerogenes</a:t>
            </a:r>
            <a:r>
              <a:rPr lang="es-UY" sz="1600" i="1" dirty="0"/>
              <a:t>.</a:t>
            </a:r>
          </a:p>
          <a:p>
            <a:r>
              <a:rPr lang="es-UY" sz="1600" i="1" dirty="0"/>
              <a:t>B : </a:t>
            </a:r>
            <a:r>
              <a:rPr lang="es-UY" sz="1600" i="1" dirty="0" err="1"/>
              <a:t>Shigella</a:t>
            </a:r>
            <a:r>
              <a:rPr lang="es-UY" sz="1600" i="1" dirty="0"/>
              <a:t> </a:t>
            </a:r>
            <a:r>
              <a:rPr lang="es-UY" sz="1600" i="1" dirty="0" err="1"/>
              <a:t>dysenteriae</a:t>
            </a:r>
            <a:r>
              <a:rPr lang="es-UY" sz="1600" i="1" dirty="0"/>
              <a:t>.</a:t>
            </a:r>
          </a:p>
        </p:txBody>
      </p:sp>
      <p:sp>
        <p:nvSpPr>
          <p:cNvPr id="8" name="CuadroTexto 7">
            <a:extLst>
              <a:ext uri="{FF2B5EF4-FFF2-40B4-BE49-F238E27FC236}">
                <a16:creationId xmlns:a16="http://schemas.microsoft.com/office/drawing/2014/main" id="{E755D6CD-5F90-4663-A62A-CF622D7DD5D6}"/>
              </a:ext>
            </a:extLst>
          </p:cNvPr>
          <p:cNvSpPr txBox="1"/>
          <p:nvPr/>
        </p:nvSpPr>
        <p:spPr>
          <a:xfrm>
            <a:off x="6021710" y="3577851"/>
            <a:ext cx="2949589" cy="1754326"/>
          </a:xfrm>
          <a:prstGeom prst="rect">
            <a:avLst/>
          </a:prstGeom>
          <a:noFill/>
        </p:spPr>
        <p:txBody>
          <a:bodyPr wrap="square" rtlCol="0">
            <a:spAutoFit/>
          </a:bodyPr>
          <a:lstStyle/>
          <a:p>
            <a:r>
              <a:rPr lang="es-UY" sz="1800" i="1" dirty="0" err="1"/>
              <a:t>Escherichia</a:t>
            </a:r>
            <a:r>
              <a:rPr lang="es-UY" sz="1800" i="1" dirty="0"/>
              <a:t> </a:t>
            </a:r>
            <a:r>
              <a:rPr lang="es-UY" sz="1800" i="1" dirty="0" err="1"/>
              <a:t>coli</a:t>
            </a:r>
            <a:r>
              <a:rPr lang="es-UY" sz="1800" i="1" dirty="0"/>
              <a:t>  </a:t>
            </a:r>
          </a:p>
          <a:p>
            <a:r>
              <a:rPr lang="es-UY" sz="1800" i="1" dirty="0" err="1"/>
              <a:t>Klebsiella</a:t>
            </a:r>
            <a:r>
              <a:rPr lang="es-UY" sz="1800" i="1" dirty="0"/>
              <a:t> </a:t>
            </a:r>
            <a:r>
              <a:rPr lang="es-UY" sz="1800" i="1" dirty="0" err="1"/>
              <a:t>aerogenes</a:t>
            </a:r>
            <a:r>
              <a:rPr lang="es-UY" sz="1800" i="1" dirty="0"/>
              <a:t>  </a:t>
            </a:r>
          </a:p>
          <a:p>
            <a:r>
              <a:rPr lang="es-UY" sz="1800" i="1" dirty="0"/>
              <a:t>Proteus </a:t>
            </a:r>
            <a:r>
              <a:rPr lang="es-UY" sz="1800" i="1" dirty="0" err="1"/>
              <a:t>mirabilis</a:t>
            </a:r>
            <a:r>
              <a:rPr lang="es-UY" sz="1800" i="1" dirty="0"/>
              <a:t>  </a:t>
            </a:r>
          </a:p>
          <a:p>
            <a:r>
              <a:rPr lang="es-UY" sz="1800" i="1" dirty="0"/>
              <a:t>Pseudomonas </a:t>
            </a:r>
            <a:r>
              <a:rPr lang="es-UY" sz="1800" i="1" dirty="0" err="1"/>
              <a:t>aeruginosa</a:t>
            </a:r>
            <a:r>
              <a:rPr lang="es-UY" sz="1800" i="1" dirty="0"/>
              <a:t>  </a:t>
            </a:r>
          </a:p>
          <a:p>
            <a:r>
              <a:rPr lang="es-UY" sz="1800" i="1" dirty="0"/>
              <a:t>Salmonella </a:t>
            </a:r>
            <a:r>
              <a:rPr lang="es-UY" sz="1800" i="1" dirty="0" err="1"/>
              <a:t>typhimurium</a:t>
            </a:r>
            <a:r>
              <a:rPr lang="es-UY" sz="1800" i="1" dirty="0"/>
              <a:t>  </a:t>
            </a:r>
          </a:p>
          <a:p>
            <a:r>
              <a:rPr lang="es-UY" sz="1800" i="1" dirty="0" err="1"/>
              <a:t>Shigella</a:t>
            </a:r>
            <a:r>
              <a:rPr lang="es-UY" sz="1800" i="1" dirty="0"/>
              <a:t> </a:t>
            </a:r>
            <a:r>
              <a:rPr lang="es-UY" sz="1800" i="1" dirty="0" err="1"/>
              <a:t>flexneri</a:t>
            </a:r>
            <a:r>
              <a:rPr lang="es-UY" sz="1800" i="1" dirty="0"/>
              <a:t> </a:t>
            </a:r>
          </a:p>
        </p:txBody>
      </p:sp>
      <p:pic>
        <p:nvPicPr>
          <p:cNvPr id="10" name="Gráfico 9" descr="Atrás con relleno sólido">
            <a:extLst>
              <a:ext uri="{FF2B5EF4-FFF2-40B4-BE49-F238E27FC236}">
                <a16:creationId xmlns:a16="http://schemas.microsoft.com/office/drawing/2014/main" id="{3E6CAB53-11F2-417E-964D-59DA6C461A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678719">
            <a:off x="7598633" y="2426635"/>
            <a:ext cx="1209767" cy="1209767"/>
          </a:xfrm>
          <a:prstGeom prst="rect">
            <a:avLst/>
          </a:prstGeom>
        </p:spPr>
      </p:pic>
    </p:spTree>
    <p:extLst>
      <p:ext uri="{BB962C8B-B14F-4D97-AF65-F5344CB8AC3E}">
        <p14:creationId xmlns:p14="http://schemas.microsoft.com/office/powerpoint/2010/main" val="2873985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4DB79F1F-8A90-4C6C-8EE1-7C9633BF77CD}"/>
              </a:ext>
            </a:extLst>
          </p:cNvPr>
          <p:cNvSpPr>
            <a:spLocks noGrp="1"/>
          </p:cNvSpPr>
          <p:nvPr>
            <p:ph type="body" idx="1"/>
          </p:nvPr>
        </p:nvSpPr>
        <p:spPr>
          <a:xfrm>
            <a:off x="262759" y="388883"/>
            <a:ext cx="8671034" cy="6117019"/>
          </a:xfrm>
        </p:spPr>
        <p:txBody>
          <a:bodyPr>
            <a:normAutofit/>
          </a:bodyPr>
          <a:lstStyle/>
          <a:p>
            <a:r>
              <a:rPr lang="es-UY" sz="2800" b="1" dirty="0"/>
              <a:t>Agar </a:t>
            </a:r>
            <a:r>
              <a:rPr lang="es-UY" sz="2800" b="1" dirty="0" err="1"/>
              <a:t>Cetrimida</a:t>
            </a:r>
            <a:endParaRPr lang="es-UY" sz="2800" b="1" dirty="0"/>
          </a:p>
          <a:p>
            <a:pPr marL="114300" indent="0">
              <a:buNone/>
            </a:pPr>
            <a:r>
              <a:rPr lang="es-UY" sz="2800" dirty="0"/>
              <a:t> Selectivo para </a:t>
            </a:r>
            <a:r>
              <a:rPr lang="es-UY" sz="2800" i="1" dirty="0"/>
              <a:t>Pseudomonas </a:t>
            </a:r>
            <a:r>
              <a:rPr lang="es-UY" sz="2800" i="1" dirty="0" err="1"/>
              <a:t>aeruginosa</a:t>
            </a:r>
            <a:r>
              <a:rPr lang="es-UY" sz="2800" dirty="0"/>
              <a:t>.</a:t>
            </a:r>
          </a:p>
          <a:p>
            <a:pPr marL="114300" indent="0">
              <a:buNone/>
            </a:pPr>
            <a:r>
              <a:rPr lang="es-MX" sz="2800" dirty="0"/>
              <a:t>Componente principal</a:t>
            </a:r>
          </a:p>
          <a:p>
            <a:pPr marL="114300" indent="0">
              <a:buNone/>
            </a:pPr>
            <a:r>
              <a:rPr lang="es-MX" sz="2800" dirty="0"/>
              <a:t>  Bromuro de </a:t>
            </a:r>
            <a:r>
              <a:rPr lang="es-MX" sz="2800" dirty="0" err="1"/>
              <a:t>cetiltrimetilamonio</a:t>
            </a:r>
            <a:r>
              <a:rPr lang="es-MX" sz="2800" dirty="0"/>
              <a:t> (</a:t>
            </a:r>
            <a:r>
              <a:rPr lang="es-MX" sz="2800" dirty="0" err="1"/>
              <a:t>cetrimida</a:t>
            </a:r>
            <a:r>
              <a:rPr lang="es-MX" sz="2800" dirty="0"/>
              <a:t>)</a:t>
            </a:r>
          </a:p>
          <a:p>
            <a:pPr marL="114300" indent="0">
              <a:buNone/>
            </a:pPr>
            <a:r>
              <a:rPr lang="es-MX" sz="2800" dirty="0"/>
              <a:t> Inhibe la flora acompañante, potencia la producción de pigmentos como la piocianina, dando un color verde característico</a:t>
            </a:r>
            <a:endParaRPr lang="es-UY" sz="2800" dirty="0"/>
          </a:p>
        </p:txBody>
      </p:sp>
      <p:pic>
        <p:nvPicPr>
          <p:cNvPr id="6" name="Imagen 5">
            <a:extLst>
              <a:ext uri="{FF2B5EF4-FFF2-40B4-BE49-F238E27FC236}">
                <a16:creationId xmlns:a16="http://schemas.microsoft.com/office/drawing/2014/main" id="{C54AD0EC-F751-4280-88FA-F11FCC474C7B}"/>
              </a:ext>
            </a:extLst>
          </p:cNvPr>
          <p:cNvPicPr>
            <a:picLocks noChangeAspect="1"/>
          </p:cNvPicPr>
          <p:nvPr/>
        </p:nvPicPr>
        <p:blipFill>
          <a:blip r:embed="rId2"/>
          <a:stretch>
            <a:fillRect/>
          </a:stretch>
        </p:blipFill>
        <p:spPr>
          <a:xfrm>
            <a:off x="3175766" y="3433306"/>
            <a:ext cx="3288096" cy="3234193"/>
          </a:xfrm>
          <a:prstGeom prst="rect">
            <a:avLst/>
          </a:prstGeom>
        </p:spPr>
      </p:pic>
    </p:spTree>
    <p:extLst>
      <p:ext uri="{BB962C8B-B14F-4D97-AF65-F5344CB8AC3E}">
        <p14:creationId xmlns:p14="http://schemas.microsoft.com/office/powerpoint/2010/main" val="667406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A64EBE-3725-4DC1-A146-11DB9C160A2D}"/>
              </a:ext>
            </a:extLst>
          </p:cNvPr>
          <p:cNvSpPr>
            <a:spLocks noGrp="1"/>
          </p:cNvSpPr>
          <p:nvPr>
            <p:ph type="title"/>
          </p:nvPr>
        </p:nvSpPr>
        <p:spPr>
          <a:xfrm>
            <a:off x="126124" y="537397"/>
            <a:ext cx="8849709" cy="1143000"/>
          </a:xfrm>
          <a:solidFill>
            <a:schemeClr val="accent5">
              <a:lumMod val="60000"/>
              <a:lumOff val="40000"/>
            </a:schemeClr>
          </a:solidFill>
        </p:spPr>
        <p:txBody>
          <a:bodyPr/>
          <a:lstStyle/>
          <a:p>
            <a:r>
              <a:rPr lang="es-MX" b="1" dirty="0"/>
              <a:t>Medios de cultivos</a:t>
            </a:r>
            <a:endParaRPr lang="es-UY" b="1" dirty="0"/>
          </a:p>
        </p:txBody>
      </p:sp>
      <p:sp>
        <p:nvSpPr>
          <p:cNvPr id="3" name="Marcador de texto 2">
            <a:extLst>
              <a:ext uri="{FF2B5EF4-FFF2-40B4-BE49-F238E27FC236}">
                <a16:creationId xmlns:a16="http://schemas.microsoft.com/office/drawing/2014/main" id="{B4CCF993-C783-4720-9E40-BBBFE439470C}"/>
              </a:ext>
            </a:extLst>
          </p:cNvPr>
          <p:cNvSpPr>
            <a:spLocks noGrp="1"/>
          </p:cNvSpPr>
          <p:nvPr>
            <p:ph type="body" idx="1"/>
          </p:nvPr>
        </p:nvSpPr>
        <p:spPr>
          <a:xfrm>
            <a:off x="357351" y="2028497"/>
            <a:ext cx="8513379" cy="4172606"/>
          </a:xfrm>
          <a:solidFill>
            <a:schemeClr val="accent6">
              <a:lumMod val="40000"/>
              <a:lumOff val="60000"/>
            </a:schemeClr>
          </a:solidFill>
        </p:spPr>
        <p:txBody>
          <a:bodyPr>
            <a:normAutofit/>
          </a:bodyPr>
          <a:lstStyle/>
          <a:p>
            <a:r>
              <a:rPr lang="es-MX" dirty="0"/>
              <a:t>Herramientas fundamentales para el crecimiento y la identificación de microorganismos, células o tejidos, en un ambiente controlado.</a:t>
            </a:r>
          </a:p>
          <a:p>
            <a:pPr marL="114300" indent="0">
              <a:buNone/>
            </a:pPr>
            <a:endParaRPr lang="es-MX" dirty="0"/>
          </a:p>
          <a:p>
            <a:r>
              <a:rPr lang="es-MX" dirty="0"/>
              <a:t> Proporcionan los nutrientes necesarios para el crecimiento, la diferenciación y la identificación de bacterias, hongos y virus.</a:t>
            </a:r>
            <a:endParaRPr lang="es-UY" dirty="0"/>
          </a:p>
        </p:txBody>
      </p:sp>
    </p:spTree>
    <p:extLst>
      <p:ext uri="{BB962C8B-B14F-4D97-AF65-F5344CB8AC3E}">
        <p14:creationId xmlns:p14="http://schemas.microsoft.com/office/powerpoint/2010/main" val="3367176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F69960C-3975-46E5-AB15-AB045DBFD4A7}"/>
              </a:ext>
            </a:extLst>
          </p:cNvPr>
          <p:cNvSpPr>
            <a:spLocks noGrp="1"/>
          </p:cNvSpPr>
          <p:nvPr>
            <p:ph type="body" idx="1"/>
          </p:nvPr>
        </p:nvSpPr>
        <p:spPr>
          <a:xfrm>
            <a:off x="457200" y="662152"/>
            <a:ext cx="8308428" cy="5464011"/>
          </a:xfrm>
        </p:spPr>
        <p:txBody>
          <a:bodyPr>
            <a:normAutofit/>
          </a:bodyPr>
          <a:lstStyle/>
          <a:p>
            <a:r>
              <a:rPr lang="es-MX" sz="2800" b="1" dirty="0"/>
              <a:t>SDA (Sabouraud Dextrosa) + Cloranfenicol</a:t>
            </a:r>
          </a:p>
          <a:p>
            <a:pPr marL="114300" indent="0">
              <a:buNone/>
            </a:pPr>
            <a:r>
              <a:rPr lang="es-MX" sz="2800" dirty="0"/>
              <a:t>Medios para hongos y levaduras, donde el antibiótico inhibe bacterias</a:t>
            </a:r>
          </a:p>
          <a:p>
            <a:pPr marL="114300" indent="0">
              <a:buNone/>
            </a:pPr>
            <a:endParaRPr lang="es-MX" sz="2800" dirty="0"/>
          </a:p>
          <a:p>
            <a:pPr marL="114300" indent="0">
              <a:buNone/>
            </a:pPr>
            <a:endParaRPr lang="es-UY" sz="2800" dirty="0"/>
          </a:p>
        </p:txBody>
      </p:sp>
      <p:pic>
        <p:nvPicPr>
          <p:cNvPr id="4" name="Imagen 3">
            <a:extLst>
              <a:ext uri="{FF2B5EF4-FFF2-40B4-BE49-F238E27FC236}">
                <a16:creationId xmlns:a16="http://schemas.microsoft.com/office/drawing/2014/main" id="{73603C5D-8F16-4E55-9CE6-8FE3E61EC324}"/>
              </a:ext>
            </a:extLst>
          </p:cNvPr>
          <p:cNvPicPr>
            <a:picLocks noChangeAspect="1"/>
          </p:cNvPicPr>
          <p:nvPr/>
        </p:nvPicPr>
        <p:blipFill>
          <a:blip r:embed="rId2"/>
          <a:stretch>
            <a:fillRect/>
          </a:stretch>
        </p:blipFill>
        <p:spPr>
          <a:xfrm>
            <a:off x="5328745" y="4721772"/>
            <a:ext cx="2454570" cy="1994338"/>
          </a:xfrm>
          <a:prstGeom prst="rect">
            <a:avLst/>
          </a:prstGeom>
        </p:spPr>
      </p:pic>
      <p:pic>
        <p:nvPicPr>
          <p:cNvPr id="5" name="Imagen 4">
            <a:extLst>
              <a:ext uri="{FF2B5EF4-FFF2-40B4-BE49-F238E27FC236}">
                <a16:creationId xmlns:a16="http://schemas.microsoft.com/office/drawing/2014/main" id="{07DB3147-AD51-401E-BB21-18CCDCD8125B}"/>
              </a:ext>
            </a:extLst>
          </p:cNvPr>
          <p:cNvPicPr>
            <a:picLocks noChangeAspect="1"/>
          </p:cNvPicPr>
          <p:nvPr/>
        </p:nvPicPr>
        <p:blipFill>
          <a:blip r:embed="rId3"/>
          <a:stretch>
            <a:fillRect/>
          </a:stretch>
        </p:blipFill>
        <p:spPr>
          <a:xfrm>
            <a:off x="851337" y="2356945"/>
            <a:ext cx="5255172" cy="1966584"/>
          </a:xfrm>
          <a:prstGeom prst="rect">
            <a:avLst/>
          </a:prstGeom>
        </p:spPr>
      </p:pic>
      <p:pic>
        <p:nvPicPr>
          <p:cNvPr id="7" name="Gráfico 6" descr="Atrás con relleno sólido">
            <a:extLst>
              <a:ext uri="{FF2B5EF4-FFF2-40B4-BE49-F238E27FC236}">
                <a16:creationId xmlns:a16="http://schemas.microsoft.com/office/drawing/2014/main" id="{75C55201-C018-40E3-AEA7-EEAFEF5F8F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582794">
            <a:off x="3164265" y="4805911"/>
            <a:ext cx="1099345" cy="1099345"/>
          </a:xfrm>
          <a:prstGeom prst="rect">
            <a:avLst/>
          </a:prstGeom>
        </p:spPr>
      </p:pic>
    </p:spTree>
    <p:extLst>
      <p:ext uri="{BB962C8B-B14F-4D97-AF65-F5344CB8AC3E}">
        <p14:creationId xmlns:p14="http://schemas.microsoft.com/office/powerpoint/2010/main" val="4166084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6"/>
          <p:cNvSpPr txBox="1">
            <a:spLocks noGrp="1"/>
          </p:cNvSpPr>
          <p:nvPr>
            <p:ph type="title"/>
          </p:nvPr>
        </p:nvSpPr>
        <p:spPr>
          <a:xfrm>
            <a:off x="457200" y="274638"/>
            <a:ext cx="8229600" cy="1143000"/>
          </a:xfrm>
          <a:prstGeom prst="rect">
            <a:avLst/>
          </a:prstGeom>
          <a:solidFill>
            <a:schemeClr val="accent2">
              <a:lumMod val="40000"/>
              <a:lumOff val="60000"/>
            </a:schemeClr>
          </a:solidFill>
          <a:ln>
            <a:noFill/>
          </a:ln>
        </p:spPr>
        <p:txBody>
          <a:bodyPr spcFirstLastPara="1" wrap="square" lIns="91425" tIns="45700" rIns="91425" bIns="45700" anchor="ctr" anchorCtr="0">
            <a:normAutofit/>
          </a:bodyPr>
          <a:lstStyle/>
          <a:p>
            <a:pPr marL="571500" lvl="0" indent="-571500" algn="ctr" rtl="0">
              <a:spcBef>
                <a:spcPts val="0"/>
              </a:spcBef>
              <a:spcAft>
                <a:spcPts val="0"/>
              </a:spcAft>
              <a:buClr>
                <a:schemeClr val="dk1"/>
              </a:buClr>
              <a:buSzPts val="4400"/>
              <a:buFont typeface="Wingdings" panose="05000000000000000000" pitchFamily="2" charset="2"/>
              <a:buChar char="v"/>
            </a:pPr>
            <a:r>
              <a:rPr lang="es-UY" sz="4000" dirty="0"/>
              <a:t>MEDIOS DIFERENCIALES</a:t>
            </a:r>
            <a:endParaRPr sz="4000" dirty="0"/>
          </a:p>
        </p:txBody>
      </p:sp>
      <p:sp>
        <p:nvSpPr>
          <p:cNvPr id="115" name="Google Shape;115;p6"/>
          <p:cNvSpPr txBox="1">
            <a:spLocks noGrp="1"/>
          </p:cNvSpPr>
          <p:nvPr>
            <p:ph type="body" idx="1"/>
          </p:nvPr>
        </p:nvSpPr>
        <p:spPr>
          <a:xfrm>
            <a:off x="1" y="2106202"/>
            <a:ext cx="9051532" cy="4626916"/>
          </a:xfrm>
          <a:prstGeom prst="rect">
            <a:avLst/>
          </a:prstGeom>
          <a:noFill/>
          <a:ln>
            <a:noFill/>
          </a:ln>
        </p:spPr>
        <p:txBody>
          <a:bodyPr spcFirstLastPara="1" wrap="square" lIns="91425" tIns="45700" rIns="91425" bIns="45700" anchor="t" anchorCtr="0">
            <a:normAutofit/>
          </a:bodyPr>
          <a:lstStyle/>
          <a:p>
            <a:pPr marL="342900" lvl="0" indent="0" algn="just" rtl="0">
              <a:spcBef>
                <a:spcPts val="0"/>
              </a:spcBef>
              <a:spcAft>
                <a:spcPts val="0"/>
              </a:spcAft>
              <a:buNone/>
            </a:pPr>
            <a:r>
              <a:rPr lang="es-MX" sz="2800" dirty="0"/>
              <a:t>Permiten distinguir entre especies bacterianas similares en una misma muestra</a:t>
            </a:r>
          </a:p>
          <a:p>
            <a:pPr marL="342900" lvl="0" indent="0" algn="just" rtl="0">
              <a:spcBef>
                <a:spcPts val="0"/>
              </a:spcBef>
              <a:spcAft>
                <a:spcPts val="0"/>
              </a:spcAft>
              <a:buNone/>
            </a:pPr>
            <a:endParaRPr lang="es-MX" sz="2800" dirty="0"/>
          </a:p>
          <a:p>
            <a:pPr marL="342900" lvl="0" indent="0" algn="just" rtl="0">
              <a:spcBef>
                <a:spcPts val="0"/>
              </a:spcBef>
              <a:spcAft>
                <a:spcPts val="0"/>
              </a:spcAft>
              <a:buNone/>
            </a:pPr>
            <a:r>
              <a:rPr lang="es-MX" sz="2800" dirty="0"/>
              <a:t> Utilizan indicadores (pH, colorantes) que reaccionan ante características metabólicas específicas, como la fermentación de azúcares, provocando cambios de color visibles en las colonias o en el agar, sin matar a los organismos.</a:t>
            </a:r>
          </a:p>
          <a:p>
            <a:pPr marL="342900" lvl="0" indent="0" algn="just" rtl="0">
              <a:spcBef>
                <a:spcPts val="0"/>
              </a:spcBef>
              <a:spcAft>
                <a:spcPts val="0"/>
              </a:spcAft>
              <a:buNone/>
            </a:pPr>
            <a:endParaRPr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6D3E8D-E1E3-47BD-AD39-510980175E63}"/>
              </a:ext>
            </a:extLst>
          </p:cNvPr>
          <p:cNvSpPr>
            <a:spLocks noGrp="1"/>
          </p:cNvSpPr>
          <p:nvPr>
            <p:ph type="title"/>
          </p:nvPr>
        </p:nvSpPr>
        <p:spPr>
          <a:xfrm>
            <a:off x="457200" y="274638"/>
            <a:ext cx="8229600" cy="660310"/>
          </a:xfrm>
        </p:spPr>
        <p:txBody>
          <a:bodyPr>
            <a:normAutofit fontScale="90000"/>
          </a:bodyPr>
          <a:lstStyle/>
          <a:p>
            <a:pPr marL="571500" indent="-571500">
              <a:buFont typeface="Wingdings" panose="05000000000000000000" pitchFamily="2" charset="2"/>
              <a:buChar char="v"/>
            </a:pPr>
            <a:r>
              <a:rPr lang="es-MX" dirty="0"/>
              <a:t>Ejemplos </a:t>
            </a:r>
            <a:endParaRPr lang="es-UY" dirty="0"/>
          </a:p>
        </p:txBody>
      </p:sp>
      <p:sp>
        <p:nvSpPr>
          <p:cNvPr id="3" name="Marcador de texto 2">
            <a:extLst>
              <a:ext uri="{FF2B5EF4-FFF2-40B4-BE49-F238E27FC236}">
                <a16:creationId xmlns:a16="http://schemas.microsoft.com/office/drawing/2014/main" id="{29D799A6-C126-4FD3-A85E-C8BB7A33FB1C}"/>
              </a:ext>
            </a:extLst>
          </p:cNvPr>
          <p:cNvSpPr>
            <a:spLocks noGrp="1"/>
          </p:cNvSpPr>
          <p:nvPr>
            <p:ph type="body" idx="1"/>
          </p:nvPr>
        </p:nvSpPr>
        <p:spPr>
          <a:xfrm>
            <a:off x="457200" y="934948"/>
            <a:ext cx="8229600" cy="4615862"/>
          </a:xfrm>
        </p:spPr>
        <p:txBody>
          <a:bodyPr/>
          <a:lstStyle/>
          <a:p>
            <a:r>
              <a:rPr lang="es-UY" sz="2800" b="1" dirty="0"/>
              <a:t>Agar MacConkey (MCK)</a:t>
            </a:r>
          </a:p>
          <a:p>
            <a:pPr marL="114300" indent="0">
              <a:buNone/>
            </a:pPr>
            <a:r>
              <a:rPr lang="es-UY" sz="2800" dirty="0"/>
              <a:t>Diferencia bacterias por su capacidad de fermentar lactosa. Bacterias fermentadoras (ej</a:t>
            </a:r>
            <a:r>
              <a:rPr lang="es-UY" sz="2800" i="1" dirty="0"/>
              <a:t>. E. </a:t>
            </a:r>
            <a:r>
              <a:rPr lang="es-UY" sz="2800" i="1" dirty="0" err="1"/>
              <a:t>coli</a:t>
            </a:r>
            <a:r>
              <a:rPr lang="es-UY" sz="2800" dirty="0"/>
              <a:t>) producen colonias rosadas/rojas, mientras que las no fermentadoras son incoloras o transparentes</a:t>
            </a:r>
          </a:p>
        </p:txBody>
      </p:sp>
      <p:pic>
        <p:nvPicPr>
          <p:cNvPr id="4" name="Imagen 3">
            <a:extLst>
              <a:ext uri="{FF2B5EF4-FFF2-40B4-BE49-F238E27FC236}">
                <a16:creationId xmlns:a16="http://schemas.microsoft.com/office/drawing/2014/main" id="{294E22D0-3247-4FFD-9606-1AB73A41FD19}"/>
              </a:ext>
            </a:extLst>
          </p:cNvPr>
          <p:cNvPicPr>
            <a:picLocks noChangeAspect="1"/>
          </p:cNvPicPr>
          <p:nvPr/>
        </p:nvPicPr>
        <p:blipFill rotWithShape="1">
          <a:blip r:embed="rId2"/>
          <a:srcRect t="21763"/>
          <a:stretch/>
        </p:blipFill>
        <p:spPr>
          <a:xfrm>
            <a:off x="2200060" y="3429000"/>
            <a:ext cx="5298683" cy="3200628"/>
          </a:xfrm>
          <a:prstGeom prst="rect">
            <a:avLst/>
          </a:prstGeom>
        </p:spPr>
      </p:pic>
    </p:spTree>
    <p:extLst>
      <p:ext uri="{BB962C8B-B14F-4D97-AF65-F5344CB8AC3E}">
        <p14:creationId xmlns:p14="http://schemas.microsoft.com/office/powerpoint/2010/main" val="130920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2CA7782A-68DB-48FF-918E-6D0285F0EA5D}"/>
              </a:ext>
            </a:extLst>
          </p:cNvPr>
          <p:cNvSpPr>
            <a:spLocks noGrp="1"/>
          </p:cNvSpPr>
          <p:nvPr>
            <p:ph type="body" idx="1"/>
          </p:nvPr>
        </p:nvSpPr>
        <p:spPr>
          <a:xfrm>
            <a:off x="328773" y="544530"/>
            <a:ext cx="8358027" cy="5887092"/>
          </a:xfrm>
        </p:spPr>
        <p:txBody>
          <a:bodyPr>
            <a:normAutofit/>
          </a:bodyPr>
          <a:lstStyle/>
          <a:p>
            <a:r>
              <a:rPr lang="es-UY" sz="2800" b="1" dirty="0"/>
              <a:t>Agar Eosina Azul de Metileno (EMB)</a:t>
            </a:r>
          </a:p>
          <a:p>
            <a:pPr marL="114300" indent="0">
              <a:buNone/>
            </a:pPr>
            <a:r>
              <a:rPr lang="es-UY" sz="2800" dirty="0"/>
              <a:t> Diferencia coliformes fermentadores de lactosa. </a:t>
            </a:r>
            <a:r>
              <a:rPr lang="es-UY" sz="2800" i="1" dirty="0"/>
              <a:t>E. </a:t>
            </a:r>
            <a:r>
              <a:rPr lang="es-UY" sz="2800" i="1" dirty="0" err="1"/>
              <a:t>coli</a:t>
            </a:r>
            <a:r>
              <a:rPr lang="es-UY" sz="2800" i="1" dirty="0"/>
              <a:t> </a:t>
            </a:r>
            <a:r>
              <a:rPr lang="es-UY" sz="2800" dirty="0"/>
              <a:t>presenta un característico brillo metálico verde </a:t>
            </a:r>
          </a:p>
          <a:p>
            <a:pPr marL="114300" indent="0">
              <a:buNone/>
            </a:pPr>
            <a:r>
              <a:rPr lang="es-UY" sz="2800" dirty="0"/>
              <a:t> (usado en monitoreo microbiológico de aguas)</a:t>
            </a:r>
          </a:p>
          <a:p>
            <a:pPr marL="114300" indent="0">
              <a:buNone/>
            </a:pPr>
            <a:r>
              <a:rPr lang="es-UY" sz="2800" dirty="0"/>
              <a:t> </a:t>
            </a:r>
          </a:p>
        </p:txBody>
      </p:sp>
      <p:pic>
        <p:nvPicPr>
          <p:cNvPr id="5" name="Imagen 4">
            <a:extLst>
              <a:ext uri="{FF2B5EF4-FFF2-40B4-BE49-F238E27FC236}">
                <a16:creationId xmlns:a16="http://schemas.microsoft.com/office/drawing/2014/main" id="{D0601DAF-7EC0-48FA-BCB3-DC7EAC0B3412}"/>
              </a:ext>
            </a:extLst>
          </p:cNvPr>
          <p:cNvPicPr>
            <a:picLocks noChangeAspect="1"/>
          </p:cNvPicPr>
          <p:nvPr/>
        </p:nvPicPr>
        <p:blipFill>
          <a:blip r:embed="rId2"/>
          <a:stretch>
            <a:fillRect/>
          </a:stretch>
        </p:blipFill>
        <p:spPr>
          <a:xfrm>
            <a:off x="641148" y="3025293"/>
            <a:ext cx="3930852" cy="2101958"/>
          </a:xfrm>
          <a:prstGeom prst="rect">
            <a:avLst/>
          </a:prstGeom>
        </p:spPr>
      </p:pic>
      <p:pic>
        <p:nvPicPr>
          <p:cNvPr id="7" name="Imagen 6">
            <a:extLst>
              <a:ext uri="{FF2B5EF4-FFF2-40B4-BE49-F238E27FC236}">
                <a16:creationId xmlns:a16="http://schemas.microsoft.com/office/drawing/2014/main" id="{3E3449DE-7BEA-4B33-9B22-641B4350A8BC}"/>
              </a:ext>
            </a:extLst>
          </p:cNvPr>
          <p:cNvPicPr>
            <a:picLocks noChangeAspect="1"/>
          </p:cNvPicPr>
          <p:nvPr/>
        </p:nvPicPr>
        <p:blipFill>
          <a:blip r:embed="rId3"/>
          <a:stretch>
            <a:fillRect/>
          </a:stretch>
        </p:blipFill>
        <p:spPr>
          <a:xfrm>
            <a:off x="5257159" y="3086546"/>
            <a:ext cx="3345076" cy="3345076"/>
          </a:xfrm>
          <a:prstGeom prst="rect">
            <a:avLst/>
          </a:prstGeom>
        </p:spPr>
      </p:pic>
    </p:spTree>
    <p:extLst>
      <p:ext uri="{BB962C8B-B14F-4D97-AF65-F5344CB8AC3E}">
        <p14:creationId xmlns:p14="http://schemas.microsoft.com/office/powerpoint/2010/main" val="1366443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776BF9E-4384-469A-B340-FB9C6657CF01}"/>
              </a:ext>
            </a:extLst>
          </p:cNvPr>
          <p:cNvSpPr>
            <a:spLocks noGrp="1"/>
          </p:cNvSpPr>
          <p:nvPr>
            <p:ph type="body" idx="1"/>
          </p:nvPr>
        </p:nvSpPr>
        <p:spPr>
          <a:xfrm>
            <a:off x="246580" y="195209"/>
            <a:ext cx="8537824" cy="5930955"/>
          </a:xfrm>
        </p:spPr>
        <p:txBody>
          <a:bodyPr>
            <a:normAutofit/>
          </a:bodyPr>
          <a:lstStyle/>
          <a:p>
            <a:r>
              <a:rPr lang="es-MX" sz="2800" b="1" dirty="0"/>
              <a:t>Agar Sangre</a:t>
            </a:r>
          </a:p>
          <a:p>
            <a:pPr marL="114300" indent="0">
              <a:buNone/>
            </a:pPr>
            <a:r>
              <a:rPr lang="es-MX" sz="2800" dirty="0"/>
              <a:t>Diferencia bacterias según su capacidad de hemólisis (destrucción de glóbulos rojos)</a:t>
            </a:r>
          </a:p>
          <a:p>
            <a:pPr>
              <a:buFont typeface="Wingdings" panose="05000000000000000000" pitchFamily="2" charset="2"/>
              <a:buChar char="§"/>
            </a:pPr>
            <a:r>
              <a:rPr lang="es-MX" sz="2800" dirty="0"/>
              <a:t>Alfa (verde): </a:t>
            </a:r>
            <a:r>
              <a:rPr lang="es-MX" sz="2800" i="1" dirty="0" err="1"/>
              <a:t>Streptococcus</a:t>
            </a:r>
            <a:r>
              <a:rPr lang="es-MX" sz="2800" i="1" dirty="0"/>
              <a:t> </a:t>
            </a:r>
            <a:r>
              <a:rPr lang="es-MX" sz="2800" i="1" dirty="0" err="1"/>
              <a:t>pneumoniae</a:t>
            </a:r>
            <a:r>
              <a:rPr lang="es-MX" sz="2800" i="1" dirty="0"/>
              <a:t> </a:t>
            </a:r>
            <a:r>
              <a:rPr lang="es-MX" sz="2800" dirty="0"/>
              <a:t>(neumococo),   		           </a:t>
            </a:r>
            <a:r>
              <a:rPr lang="es-MX" sz="2800" i="1" dirty="0" err="1"/>
              <a:t>Streptococcus</a:t>
            </a:r>
            <a:r>
              <a:rPr lang="es-MX" sz="2800" i="1" dirty="0"/>
              <a:t> </a:t>
            </a:r>
            <a:r>
              <a:rPr lang="es-MX" sz="2800" i="1" dirty="0" err="1"/>
              <a:t>viridans</a:t>
            </a:r>
            <a:endParaRPr lang="es-MX" sz="2800" i="1" dirty="0"/>
          </a:p>
          <a:p>
            <a:pPr>
              <a:buFont typeface="Wingdings" panose="05000000000000000000" pitchFamily="2" charset="2"/>
              <a:buChar char="§"/>
            </a:pPr>
            <a:r>
              <a:rPr lang="es-MX" sz="2800" dirty="0"/>
              <a:t> Beta (halo transparente) :</a:t>
            </a:r>
            <a:r>
              <a:rPr lang="es-MX" sz="2800" i="1" dirty="0" err="1"/>
              <a:t>Streptococcus</a:t>
            </a:r>
            <a:r>
              <a:rPr lang="es-MX" sz="2800" i="1" dirty="0"/>
              <a:t> </a:t>
            </a:r>
            <a:r>
              <a:rPr lang="es-MX" sz="2800" i="1" dirty="0" err="1"/>
              <a:t>pyogenes</a:t>
            </a:r>
            <a:r>
              <a:rPr lang="es-MX" sz="2800" dirty="0"/>
              <a:t>. </a:t>
            </a:r>
          </a:p>
          <a:p>
            <a:pPr>
              <a:buFont typeface="Wingdings" panose="05000000000000000000" pitchFamily="2" charset="2"/>
              <a:buChar char="§"/>
            </a:pPr>
            <a:r>
              <a:rPr lang="es-MX" sz="2800" dirty="0"/>
              <a:t> Gamma (sin cambio): </a:t>
            </a:r>
            <a:r>
              <a:rPr lang="es-MX" sz="2800" i="1" dirty="0" err="1"/>
              <a:t>Staphylococcus</a:t>
            </a:r>
            <a:r>
              <a:rPr lang="es-MX" sz="2800" dirty="0"/>
              <a:t> coagulasa negativos</a:t>
            </a:r>
          </a:p>
          <a:p>
            <a:pPr marL="114300" indent="0">
              <a:buNone/>
            </a:pPr>
            <a:endParaRPr lang="es-UY" sz="2800" dirty="0"/>
          </a:p>
        </p:txBody>
      </p:sp>
      <p:pic>
        <p:nvPicPr>
          <p:cNvPr id="4" name="Imagen 3">
            <a:extLst>
              <a:ext uri="{FF2B5EF4-FFF2-40B4-BE49-F238E27FC236}">
                <a16:creationId xmlns:a16="http://schemas.microsoft.com/office/drawing/2014/main" id="{9B4B1048-D5D7-45D1-A8C9-5E70EDA5079A}"/>
              </a:ext>
            </a:extLst>
          </p:cNvPr>
          <p:cNvPicPr>
            <a:picLocks noChangeAspect="1"/>
          </p:cNvPicPr>
          <p:nvPr/>
        </p:nvPicPr>
        <p:blipFill>
          <a:blip r:embed="rId2"/>
          <a:stretch>
            <a:fillRect/>
          </a:stretch>
        </p:blipFill>
        <p:spPr>
          <a:xfrm>
            <a:off x="845065" y="4091316"/>
            <a:ext cx="7302342" cy="2689628"/>
          </a:xfrm>
          <a:prstGeom prst="rect">
            <a:avLst/>
          </a:prstGeom>
        </p:spPr>
      </p:pic>
    </p:spTree>
    <p:extLst>
      <p:ext uri="{BB962C8B-B14F-4D97-AF65-F5344CB8AC3E}">
        <p14:creationId xmlns:p14="http://schemas.microsoft.com/office/powerpoint/2010/main" val="3007190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B8FF1CD-FF5E-4F77-8D8D-8C854DE3593E}"/>
              </a:ext>
            </a:extLst>
          </p:cNvPr>
          <p:cNvSpPr>
            <a:spLocks noGrp="1"/>
          </p:cNvSpPr>
          <p:nvPr>
            <p:ph type="body" idx="1"/>
          </p:nvPr>
        </p:nvSpPr>
        <p:spPr>
          <a:xfrm>
            <a:off x="390418" y="400692"/>
            <a:ext cx="8296382" cy="5725471"/>
          </a:xfrm>
        </p:spPr>
        <p:txBody>
          <a:bodyPr>
            <a:normAutofit/>
          </a:bodyPr>
          <a:lstStyle/>
          <a:p>
            <a:r>
              <a:rPr lang="es-MX" sz="2800" b="1" dirty="0"/>
              <a:t>Agar TSI (Triple </a:t>
            </a:r>
            <a:r>
              <a:rPr lang="es-MX" sz="2800" b="1" dirty="0" err="1"/>
              <a:t>Sugar</a:t>
            </a:r>
            <a:r>
              <a:rPr lang="es-MX" sz="2800" b="1" dirty="0"/>
              <a:t> </a:t>
            </a:r>
            <a:r>
              <a:rPr lang="es-MX" sz="2800" b="1" dirty="0" err="1"/>
              <a:t>Iron</a:t>
            </a:r>
            <a:r>
              <a:rPr lang="es-MX" sz="2800" b="1" dirty="0"/>
              <a:t>)</a:t>
            </a:r>
          </a:p>
          <a:p>
            <a:pPr marL="114300" indent="0">
              <a:buNone/>
            </a:pPr>
            <a:r>
              <a:rPr lang="es-MX" sz="2800" dirty="0"/>
              <a:t>Tubo inclinado que diferencia enterobacterias por fermentación de glucosa/lactosa/sacarosa y H₂S producción de color negro.</a:t>
            </a:r>
          </a:p>
          <a:p>
            <a:pPr marL="114300" indent="0">
              <a:buNone/>
            </a:pPr>
            <a:endParaRPr lang="es-MX" sz="2800" dirty="0"/>
          </a:p>
          <a:p>
            <a:pPr marL="114300" indent="0">
              <a:buNone/>
            </a:pPr>
            <a:endParaRPr lang="es-UY" sz="2800" dirty="0"/>
          </a:p>
        </p:txBody>
      </p:sp>
      <p:pic>
        <p:nvPicPr>
          <p:cNvPr id="6" name="Imagen 5">
            <a:extLst>
              <a:ext uri="{FF2B5EF4-FFF2-40B4-BE49-F238E27FC236}">
                <a16:creationId xmlns:a16="http://schemas.microsoft.com/office/drawing/2014/main" id="{524B573A-5A5E-4AEE-8FEF-2762C15D09BF}"/>
              </a:ext>
            </a:extLst>
          </p:cNvPr>
          <p:cNvPicPr>
            <a:picLocks noChangeAspect="1"/>
          </p:cNvPicPr>
          <p:nvPr/>
        </p:nvPicPr>
        <p:blipFill>
          <a:blip r:embed="rId2"/>
          <a:stretch>
            <a:fillRect/>
          </a:stretch>
        </p:blipFill>
        <p:spPr>
          <a:xfrm>
            <a:off x="4844265" y="1931540"/>
            <a:ext cx="3842535" cy="4803169"/>
          </a:xfrm>
          <a:prstGeom prst="rect">
            <a:avLst/>
          </a:prstGeom>
        </p:spPr>
      </p:pic>
    </p:spTree>
    <p:extLst>
      <p:ext uri="{BB962C8B-B14F-4D97-AF65-F5344CB8AC3E}">
        <p14:creationId xmlns:p14="http://schemas.microsoft.com/office/powerpoint/2010/main" val="3795592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E4857A5-30A1-4014-A41A-852D466022FD}"/>
              </a:ext>
            </a:extLst>
          </p:cNvPr>
          <p:cNvPicPr>
            <a:picLocks noChangeAspect="1"/>
          </p:cNvPicPr>
          <p:nvPr/>
        </p:nvPicPr>
        <p:blipFill>
          <a:blip r:embed="rId2"/>
          <a:stretch>
            <a:fillRect/>
          </a:stretch>
        </p:blipFill>
        <p:spPr>
          <a:xfrm>
            <a:off x="801384" y="179797"/>
            <a:ext cx="7541231" cy="6498405"/>
          </a:xfrm>
          <a:prstGeom prst="rect">
            <a:avLst/>
          </a:prstGeom>
        </p:spPr>
      </p:pic>
    </p:spTree>
    <p:extLst>
      <p:ext uri="{BB962C8B-B14F-4D97-AF65-F5344CB8AC3E}">
        <p14:creationId xmlns:p14="http://schemas.microsoft.com/office/powerpoint/2010/main" val="1344414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1" name="Google Shape;121;p7"/>
          <p:cNvPicPr preferRelativeResize="0"/>
          <p:nvPr/>
        </p:nvPicPr>
        <p:blipFill rotWithShape="1">
          <a:blip r:embed="rId3">
            <a:alphaModFix/>
          </a:blip>
          <a:srcRect/>
          <a:stretch/>
        </p:blipFill>
        <p:spPr>
          <a:xfrm>
            <a:off x="318500" y="133564"/>
            <a:ext cx="8414534" cy="6724436"/>
          </a:xfrm>
          <a:prstGeom prst="rect">
            <a:avLst/>
          </a:prstGeom>
          <a:noFill/>
          <a:ln>
            <a:noFill/>
          </a:ln>
        </p:spPr>
      </p:pic>
      <p:sp>
        <p:nvSpPr>
          <p:cNvPr id="120" name="Google Shape;120;p7"/>
          <p:cNvSpPr txBox="1">
            <a:spLocks noGrp="1"/>
          </p:cNvSpPr>
          <p:nvPr>
            <p:ph type="title"/>
          </p:nvPr>
        </p:nvSpPr>
        <p:spPr>
          <a:xfrm>
            <a:off x="410966" y="313362"/>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s-UY" dirty="0"/>
              <a:t>Siembra de muestra</a:t>
            </a:r>
            <a:br>
              <a:rPr lang="es-UY" dirty="0"/>
            </a:b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8"/>
          <p:cNvSpPr txBox="1">
            <a:spLocks noGrp="1"/>
          </p:cNvSpPr>
          <p:nvPr>
            <p:ph type="title"/>
          </p:nvPr>
        </p:nvSpPr>
        <p:spPr>
          <a:xfrm>
            <a:off x="297951" y="274638"/>
            <a:ext cx="8671387"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s-UY" dirty="0"/>
              <a:t>INCUBACIÓN</a:t>
            </a:r>
            <a:br>
              <a:rPr lang="es-UY" dirty="0"/>
            </a:br>
            <a:r>
              <a:rPr lang="es-UY" dirty="0"/>
              <a:t>Estufa a 37 grados Celsius</a:t>
            </a:r>
            <a:endParaRPr dirty="0"/>
          </a:p>
        </p:txBody>
      </p:sp>
      <p:pic>
        <p:nvPicPr>
          <p:cNvPr id="127" name="Google Shape;127;p8"/>
          <p:cNvPicPr preferRelativeResize="0"/>
          <p:nvPr/>
        </p:nvPicPr>
        <p:blipFill rotWithShape="1">
          <a:blip r:embed="rId3">
            <a:alphaModFix/>
          </a:blip>
          <a:srcRect/>
          <a:stretch/>
        </p:blipFill>
        <p:spPr>
          <a:xfrm>
            <a:off x="1243174" y="1651519"/>
            <a:ext cx="6226138" cy="503853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375007" y="453562"/>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s-UY" dirty="0"/>
              <a:t>A- Primer punto </a:t>
            </a:r>
            <a:br>
              <a:rPr lang="es-UY" dirty="0"/>
            </a:br>
            <a:r>
              <a:rPr lang="es-UY" dirty="0"/>
              <a:t> Observación macroscópica  </a:t>
            </a:r>
            <a:br>
              <a:rPr lang="es-UY" dirty="0"/>
            </a:br>
            <a:endParaRPr dirty="0"/>
          </a:p>
        </p:txBody>
      </p:sp>
      <p:pic>
        <p:nvPicPr>
          <p:cNvPr id="133" name="Google Shape;133;p9"/>
          <p:cNvPicPr preferRelativeResize="0"/>
          <p:nvPr/>
        </p:nvPicPr>
        <p:blipFill rotWithShape="1">
          <a:blip r:embed="rId3">
            <a:alphaModFix/>
          </a:blip>
          <a:srcRect/>
          <a:stretch/>
        </p:blipFill>
        <p:spPr>
          <a:xfrm>
            <a:off x="911405" y="2392131"/>
            <a:ext cx="4186957" cy="3135982"/>
          </a:xfrm>
          <a:prstGeom prst="ellipse">
            <a:avLst/>
          </a:prstGeom>
          <a:ln>
            <a:noFill/>
          </a:ln>
          <a:effectLst>
            <a:softEdge rad="112500"/>
          </a:effectLst>
        </p:spPr>
      </p:pic>
      <p:pic>
        <p:nvPicPr>
          <p:cNvPr id="134" name="Google Shape;134;p9"/>
          <p:cNvPicPr preferRelativeResize="0"/>
          <p:nvPr/>
        </p:nvPicPr>
        <p:blipFill rotWithShape="1">
          <a:blip r:embed="rId4">
            <a:alphaModFix/>
          </a:blip>
          <a:srcRect/>
          <a:stretch/>
        </p:blipFill>
        <p:spPr>
          <a:xfrm>
            <a:off x="5063026" y="1823047"/>
            <a:ext cx="3169569" cy="37050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782556-C73D-4B2F-9770-F538F570F1A9}"/>
              </a:ext>
            </a:extLst>
          </p:cNvPr>
          <p:cNvSpPr>
            <a:spLocks noGrp="1"/>
          </p:cNvSpPr>
          <p:nvPr>
            <p:ph type="title"/>
          </p:nvPr>
        </p:nvSpPr>
        <p:spPr>
          <a:solidFill>
            <a:schemeClr val="accent6">
              <a:lumMod val="60000"/>
              <a:lumOff val="40000"/>
            </a:schemeClr>
          </a:solidFill>
        </p:spPr>
        <p:txBody>
          <a:bodyPr>
            <a:normAutofit fontScale="90000"/>
          </a:bodyPr>
          <a:lstStyle/>
          <a:p>
            <a:r>
              <a:rPr lang="es-MX" b="1" dirty="0"/>
              <a:t>Aplicaciones de los medios de cultivos</a:t>
            </a:r>
            <a:endParaRPr lang="es-UY" b="1" dirty="0"/>
          </a:p>
        </p:txBody>
      </p:sp>
      <p:sp>
        <p:nvSpPr>
          <p:cNvPr id="3" name="Marcador de texto 2">
            <a:extLst>
              <a:ext uri="{FF2B5EF4-FFF2-40B4-BE49-F238E27FC236}">
                <a16:creationId xmlns:a16="http://schemas.microsoft.com/office/drawing/2014/main" id="{5233B79F-2E6D-4BA3-9245-672D74BDBECD}"/>
              </a:ext>
            </a:extLst>
          </p:cNvPr>
          <p:cNvSpPr>
            <a:spLocks noGrp="1"/>
          </p:cNvSpPr>
          <p:nvPr>
            <p:ph type="body" idx="1"/>
          </p:nvPr>
        </p:nvSpPr>
        <p:spPr>
          <a:xfrm>
            <a:off x="273269" y="1600200"/>
            <a:ext cx="8744607" cy="4525963"/>
          </a:xfrm>
        </p:spPr>
        <p:txBody>
          <a:bodyPr>
            <a:normAutofit fontScale="92500" lnSpcReduction="20000"/>
          </a:bodyPr>
          <a:lstStyle/>
          <a:p>
            <a:endParaRPr lang="es-MX" dirty="0"/>
          </a:p>
          <a:p>
            <a:r>
              <a:rPr lang="es-MX" dirty="0"/>
              <a:t>Identificación y aislamiento de bacterias y hongos en infecciones humanas.</a:t>
            </a:r>
          </a:p>
          <a:p>
            <a:endParaRPr lang="es-MX" dirty="0"/>
          </a:p>
          <a:p>
            <a:r>
              <a:rPr lang="es-MX" dirty="0"/>
              <a:t>Pruebas de sensibilidad a antibióticos.</a:t>
            </a:r>
          </a:p>
          <a:p>
            <a:endParaRPr lang="es-MX" dirty="0"/>
          </a:p>
          <a:p>
            <a:r>
              <a:rPr lang="es-MX" dirty="0"/>
              <a:t>Producción de vacunas y productos biológicos.</a:t>
            </a:r>
          </a:p>
          <a:p>
            <a:endParaRPr lang="es-MX" dirty="0"/>
          </a:p>
          <a:p>
            <a:r>
              <a:rPr lang="es-MX" dirty="0"/>
              <a:t>Estudios de investigación en genética y biología celular</a:t>
            </a:r>
            <a:endParaRPr lang="es-UY" dirty="0"/>
          </a:p>
        </p:txBody>
      </p:sp>
    </p:spTree>
    <p:extLst>
      <p:ext uri="{BB962C8B-B14F-4D97-AF65-F5344CB8AC3E}">
        <p14:creationId xmlns:p14="http://schemas.microsoft.com/office/powerpoint/2010/main" val="4121177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0"/>
          <p:cNvSpPr txBox="1">
            <a:spLocks noGrp="1"/>
          </p:cNvSpPr>
          <p:nvPr>
            <p:ph type="title"/>
          </p:nvPr>
        </p:nvSpPr>
        <p:spPr>
          <a:xfrm>
            <a:off x="164387" y="274638"/>
            <a:ext cx="8804951" cy="989083"/>
          </a:xfrm>
          <a:prstGeom prst="rect">
            <a:avLst/>
          </a:prstGeom>
          <a:solidFill>
            <a:schemeClr val="accent3">
              <a:lumMod val="20000"/>
              <a:lumOff val="80000"/>
            </a:schemeClr>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dirty="0"/>
              <a:t>DESCRIPCIÓN</a:t>
            </a:r>
            <a:endParaRPr dirty="0"/>
          </a:p>
        </p:txBody>
      </p:sp>
      <p:sp>
        <p:nvSpPr>
          <p:cNvPr id="140" name="Google Shape;140;p10"/>
          <p:cNvSpPr txBox="1">
            <a:spLocks noGrp="1"/>
          </p:cNvSpPr>
          <p:nvPr>
            <p:ph type="body" idx="1"/>
          </p:nvPr>
        </p:nvSpPr>
        <p:spPr>
          <a:xfrm>
            <a:off x="308225" y="1530849"/>
            <a:ext cx="8558373" cy="5052513"/>
          </a:xfrm>
          <a:prstGeom prst="rect">
            <a:avLst/>
          </a:prstGeom>
          <a:noFill/>
          <a:ln>
            <a:solidFill>
              <a:schemeClr val="tx2">
                <a:lumMod val="25000"/>
              </a:schemeClr>
            </a:solidFill>
            <a:prstDash val="dash"/>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ct val="100000"/>
              <a:buChar char="•"/>
            </a:pPr>
            <a:r>
              <a:rPr lang="es-UY" dirty="0"/>
              <a:t>Morfología de la colonia</a:t>
            </a:r>
            <a:endParaRPr dirty="0"/>
          </a:p>
          <a:p>
            <a:pPr marL="342900" lvl="0" indent="-342900" algn="l" rtl="0">
              <a:spcBef>
                <a:spcPts val="592"/>
              </a:spcBef>
              <a:spcAft>
                <a:spcPts val="0"/>
              </a:spcAft>
              <a:buClr>
                <a:schemeClr val="dk1"/>
              </a:buClr>
              <a:buSzPct val="100000"/>
              <a:buChar char="•"/>
            </a:pPr>
            <a:r>
              <a:rPr lang="es-UY" dirty="0"/>
              <a:t>Producción de hemólisis</a:t>
            </a:r>
            <a:endParaRPr dirty="0"/>
          </a:p>
          <a:p>
            <a:pPr marL="342900" lvl="0" indent="-342900" algn="l" rtl="0">
              <a:spcBef>
                <a:spcPts val="592"/>
              </a:spcBef>
              <a:spcAft>
                <a:spcPts val="0"/>
              </a:spcAft>
              <a:buClr>
                <a:schemeClr val="dk1"/>
              </a:buClr>
              <a:buSzPct val="100000"/>
              <a:buChar char="•"/>
            </a:pPr>
            <a:r>
              <a:rPr lang="es-UY" dirty="0"/>
              <a:t>Producción de pigmentos</a:t>
            </a:r>
            <a:endParaRPr dirty="0"/>
          </a:p>
          <a:p>
            <a:pPr marL="342900" lvl="0" indent="-342900" algn="l" rtl="0">
              <a:spcBef>
                <a:spcPts val="592"/>
              </a:spcBef>
              <a:spcAft>
                <a:spcPts val="0"/>
              </a:spcAft>
              <a:buClr>
                <a:schemeClr val="dk1"/>
              </a:buClr>
              <a:buSzPct val="100000"/>
              <a:buChar char="•"/>
            </a:pPr>
            <a:r>
              <a:rPr lang="es-UY" dirty="0"/>
              <a:t>Olor</a:t>
            </a:r>
            <a:endParaRPr dirty="0"/>
          </a:p>
          <a:p>
            <a:pPr marL="342900" lvl="0" indent="-342900" algn="l" rtl="0">
              <a:spcBef>
                <a:spcPts val="592"/>
              </a:spcBef>
              <a:spcAft>
                <a:spcPts val="0"/>
              </a:spcAft>
              <a:buClr>
                <a:schemeClr val="dk1"/>
              </a:buClr>
              <a:buSzPct val="100000"/>
              <a:buChar char="•"/>
            </a:pPr>
            <a:r>
              <a:rPr lang="es-UY" dirty="0"/>
              <a:t>Tamaño y textura de la colonia(opaca , translúcida, transparente , </a:t>
            </a:r>
            <a:r>
              <a:rPr lang="es-UY" dirty="0" err="1"/>
              <a:t>etc</a:t>
            </a:r>
            <a:r>
              <a:rPr lang="es-UY" dirty="0"/>
              <a:t>)</a:t>
            </a:r>
            <a:endParaRPr dirty="0"/>
          </a:p>
          <a:p>
            <a:pPr marL="342900" lvl="0" indent="-342900" algn="l" rtl="0">
              <a:spcBef>
                <a:spcPts val="592"/>
              </a:spcBef>
              <a:spcAft>
                <a:spcPts val="0"/>
              </a:spcAft>
              <a:buClr>
                <a:schemeClr val="dk1"/>
              </a:buClr>
              <a:buSzPct val="100000"/>
              <a:buChar char="•"/>
            </a:pPr>
            <a:r>
              <a:rPr lang="es-UY" dirty="0"/>
              <a:t>Adherencia al agar</a:t>
            </a:r>
            <a:endParaRPr dirty="0"/>
          </a:p>
          <a:p>
            <a:pPr marL="342900" lvl="0" indent="-342900" algn="l" rtl="0">
              <a:spcBef>
                <a:spcPts val="592"/>
              </a:spcBef>
              <a:spcAft>
                <a:spcPts val="0"/>
              </a:spcAft>
              <a:buClr>
                <a:schemeClr val="dk1"/>
              </a:buClr>
              <a:buSzPct val="100000"/>
              <a:buChar char="•"/>
            </a:pPr>
            <a:r>
              <a:rPr lang="es-UY" dirty="0"/>
              <a:t>Formación de depresiones en el agar y muchas características más.</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1"/>
          <p:cNvSpPr txBox="1">
            <a:spLocks noGrp="1"/>
          </p:cNvSpPr>
          <p:nvPr>
            <p:ph type="ctrTitle"/>
          </p:nvPr>
        </p:nvSpPr>
        <p:spPr>
          <a:xfrm>
            <a:off x="32083" y="157145"/>
            <a:ext cx="8828281" cy="1034657"/>
          </a:xfrm>
          <a:prstGeom prst="rect">
            <a:avLst/>
          </a:prstGeom>
          <a:solidFill>
            <a:schemeClr val="accent2">
              <a:lumMod val="20000"/>
              <a:lumOff val="80000"/>
            </a:schemeClr>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5400"/>
              <a:buFont typeface="Calibri"/>
              <a:buNone/>
            </a:pPr>
            <a:r>
              <a:rPr lang="es-UY" sz="5400" dirty="0"/>
              <a:t>TINCIÓN DE GRAM</a:t>
            </a:r>
            <a:endParaRPr sz="5400" dirty="0"/>
          </a:p>
        </p:txBody>
      </p:sp>
      <p:sp>
        <p:nvSpPr>
          <p:cNvPr id="146" name="Google Shape;146;p11"/>
          <p:cNvSpPr txBox="1">
            <a:spLocks noGrp="1"/>
          </p:cNvSpPr>
          <p:nvPr>
            <p:ph type="subTitle" idx="1"/>
          </p:nvPr>
        </p:nvSpPr>
        <p:spPr>
          <a:xfrm>
            <a:off x="2394215" y="2096863"/>
            <a:ext cx="6400800" cy="17526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888888"/>
              </a:buClr>
              <a:buSzPts val="3200"/>
              <a:buNone/>
            </a:pPr>
            <a:r>
              <a:rPr lang="es-UY" dirty="0"/>
              <a:t> </a:t>
            </a:r>
            <a:r>
              <a:rPr lang="es-UY" dirty="0">
                <a:solidFill>
                  <a:schemeClr val="tx1"/>
                </a:solidFill>
              </a:rPr>
              <a:t>B- Segundo punto</a:t>
            </a:r>
          </a:p>
          <a:p>
            <a:pPr marL="0" lvl="0" indent="0" algn="ctr" rtl="0">
              <a:spcBef>
                <a:spcPts val="640"/>
              </a:spcBef>
              <a:spcAft>
                <a:spcPts val="0"/>
              </a:spcAft>
              <a:buClr>
                <a:srgbClr val="888888"/>
              </a:buClr>
              <a:buSzPts val="3200"/>
              <a:buNone/>
            </a:pPr>
            <a:r>
              <a:rPr lang="es-MX" dirty="0">
                <a:solidFill>
                  <a:schemeClr val="tx1"/>
                </a:solidFill>
              </a:rPr>
              <a:t>Observación microscópica</a:t>
            </a:r>
            <a:endParaRPr dirty="0">
              <a:solidFill>
                <a:schemeClr val="tx1"/>
              </a:solidFill>
            </a:endParaRPr>
          </a:p>
        </p:txBody>
      </p:sp>
      <p:pic>
        <p:nvPicPr>
          <p:cNvPr id="147" name="Google Shape;147;p11"/>
          <p:cNvPicPr preferRelativeResize="0"/>
          <p:nvPr/>
        </p:nvPicPr>
        <p:blipFill rotWithShape="1">
          <a:blip r:embed="rId3">
            <a:alphaModFix/>
          </a:blip>
          <a:srcRect/>
          <a:stretch/>
        </p:blipFill>
        <p:spPr>
          <a:xfrm>
            <a:off x="3994289" y="3631320"/>
            <a:ext cx="3485297" cy="2882496"/>
          </a:xfrm>
          <a:prstGeom prst="rect">
            <a:avLst/>
          </a:prstGeom>
          <a:noFill/>
          <a:ln>
            <a:noFill/>
          </a:ln>
        </p:spPr>
      </p:pic>
      <p:pic>
        <p:nvPicPr>
          <p:cNvPr id="148" name="Google Shape;148;p11"/>
          <p:cNvPicPr preferRelativeResize="0"/>
          <p:nvPr/>
        </p:nvPicPr>
        <p:blipFill rotWithShape="1">
          <a:blip r:embed="rId4">
            <a:alphaModFix/>
          </a:blip>
          <a:srcRect/>
          <a:stretch/>
        </p:blipFill>
        <p:spPr>
          <a:xfrm>
            <a:off x="348985" y="1191802"/>
            <a:ext cx="2111762" cy="356272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2"/>
          <p:cNvSpPr txBox="1">
            <a:spLocks noGrp="1"/>
          </p:cNvSpPr>
          <p:nvPr>
            <p:ph type="title"/>
          </p:nvPr>
        </p:nvSpPr>
        <p:spPr>
          <a:xfrm>
            <a:off x="381000" y="160337"/>
            <a:ext cx="8229600" cy="1143000"/>
          </a:xfrm>
          <a:prstGeom prst="rect">
            <a:avLst/>
          </a:prstGeom>
          <a:solidFill>
            <a:schemeClr val="accent4">
              <a:lumMod val="40000"/>
              <a:lumOff val="60000"/>
            </a:schemeClr>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dirty="0"/>
              <a:t>CLASIFICAMOS </a:t>
            </a:r>
            <a:endParaRPr dirty="0"/>
          </a:p>
        </p:txBody>
      </p:sp>
      <p:sp>
        <p:nvSpPr>
          <p:cNvPr id="154" name="Google Shape;154;p12"/>
          <p:cNvSpPr txBox="1">
            <a:spLocks noGrp="1"/>
          </p:cNvSpPr>
          <p:nvPr>
            <p:ph type="body" idx="1"/>
          </p:nvPr>
        </p:nvSpPr>
        <p:spPr>
          <a:xfrm>
            <a:off x="533400" y="1600201"/>
            <a:ext cx="4000494" cy="489198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chemeClr val="dk1"/>
              </a:buClr>
              <a:buSzPct val="100000"/>
              <a:buNone/>
            </a:pPr>
            <a:r>
              <a:rPr lang="es-UY" b="1" dirty="0"/>
              <a:t>COCOS GRAM  (+)</a:t>
            </a:r>
            <a:endParaRPr b="1" dirty="0"/>
          </a:p>
          <a:p>
            <a:pPr marL="342900" lvl="0" indent="-342900" algn="l" rtl="0">
              <a:spcBef>
                <a:spcPts val="518"/>
              </a:spcBef>
              <a:spcAft>
                <a:spcPts val="0"/>
              </a:spcAft>
              <a:buClr>
                <a:schemeClr val="dk1"/>
              </a:buClr>
              <a:buSzPct val="100000"/>
              <a:buChar char="•"/>
            </a:pPr>
            <a:endParaRPr lang="es-UY" dirty="0"/>
          </a:p>
          <a:p>
            <a:pPr marL="342900" lvl="0" indent="-342900" algn="l" rtl="0">
              <a:spcBef>
                <a:spcPts val="518"/>
              </a:spcBef>
              <a:spcAft>
                <a:spcPts val="0"/>
              </a:spcAft>
              <a:buClr>
                <a:schemeClr val="dk1"/>
              </a:buClr>
              <a:buSzPct val="100000"/>
              <a:buChar char="•"/>
            </a:pPr>
            <a:r>
              <a:rPr lang="es-UY" i="1" dirty="0" err="1"/>
              <a:t>Staphylococcus</a:t>
            </a:r>
            <a:endParaRPr i="1" dirty="0"/>
          </a:p>
          <a:p>
            <a:pPr marL="342900" lvl="0" indent="-342900" algn="l" rtl="0">
              <a:spcBef>
                <a:spcPts val="518"/>
              </a:spcBef>
              <a:spcAft>
                <a:spcPts val="0"/>
              </a:spcAft>
              <a:buClr>
                <a:schemeClr val="dk1"/>
              </a:buClr>
              <a:buSzPct val="100000"/>
              <a:buChar char="•"/>
            </a:pPr>
            <a:r>
              <a:rPr lang="es-UY" i="1" dirty="0" err="1"/>
              <a:t>Micrococcus</a:t>
            </a:r>
            <a:endParaRPr i="1" dirty="0"/>
          </a:p>
          <a:p>
            <a:pPr marL="342900" lvl="0" indent="-342900" algn="l" rtl="0">
              <a:spcBef>
                <a:spcPts val="518"/>
              </a:spcBef>
              <a:spcAft>
                <a:spcPts val="0"/>
              </a:spcAft>
              <a:buClr>
                <a:schemeClr val="dk1"/>
              </a:buClr>
              <a:buSzPct val="100000"/>
              <a:buChar char="•"/>
            </a:pPr>
            <a:r>
              <a:rPr lang="es-UY" i="1" dirty="0" err="1"/>
              <a:t>Streptococcus</a:t>
            </a:r>
            <a:endParaRPr i="1" dirty="0"/>
          </a:p>
          <a:p>
            <a:pPr marL="342900" lvl="0" indent="-342900" algn="l" rtl="0">
              <a:spcBef>
                <a:spcPts val="518"/>
              </a:spcBef>
              <a:spcAft>
                <a:spcPts val="0"/>
              </a:spcAft>
              <a:buClr>
                <a:schemeClr val="dk1"/>
              </a:buClr>
              <a:buSzPct val="100000"/>
              <a:buChar char="•"/>
            </a:pPr>
            <a:r>
              <a:rPr lang="es-UY" i="1" dirty="0" err="1"/>
              <a:t>Enterococcus</a:t>
            </a:r>
            <a:endParaRPr i="1" dirty="0"/>
          </a:p>
          <a:p>
            <a:pPr marL="342900" lvl="0" indent="-342900" algn="l" rtl="0">
              <a:spcBef>
                <a:spcPts val="518"/>
              </a:spcBef>
              <a:spcAft>
                <a:spcPts val="0"/>
              </a:spcAft>
              <a:buClr>
                <a:schemeClr val="dk1"/>
              </a:buClr>
              <a:buSzPct val="100000"/>
              <a:buChar char="•"/>
            </a:pPr>
            <a:r>
              <a:rPr lang="es-UY" i="1" dirty="0" err="1"/>
              <a:t>Leuconostoc</a:t>
            </a:r>
            <a:endParaRPr i="1" dirty="0"/>
          </a:p>
          <a:p>
            <a:pPr marL="342900" lvl="0" indent="-342900" algn="l" rtl="0">
              <a:spcBef>
                <a:spcPts val="518"/>
              </a:spcBef>
              <a:spcAft>
                <a:spcPts val="0"/>
              </a:spcAft>
              <a:buClr>
                <a:schemeClr val="dk1"/>
              </a:buClr>
              <a:buSzPct val="100000"/>
              <a:buChar char="•"/>
            </a:pPr>
            <a:r>
              <a:rPr lang="es-UY" i="1" dirty="0" err="1"/>
              <a:t>Lactococcus</a:t>
            </a:r>
            <a:endParaRPr i="1" dirty="0"/>
          </a:p>
          <a:p>
            <a:pPr marL="342900" lvl="0" indent="-342900" algn="l" rtl="0">
              <a:spcBef>
                <a:spcPts val="518"/>
              </a:spcBef>
              <a:spcAft>
                <a:spcPts val="0"/>
              </a:spcAft>
              <a:buClr>
                <a:schemeClr val="dk1"/>
              </a:buClr>
              <a:buSzPct val="100000"/>
              <a:buChar char="•"/>
            </a:pPr>
            <a:r>
              <a:rPr lang="es-UY" i="1" dirty="0" err="1"/>
              <a:t>Aerococcus</a:t>
            </a:r>
            <a:endParaRPr i="1" dirty="0"/>
          </a:p>
          <a:p>
            <a:pPr marL="342900" lvl="0" indent="-342900" algn="l" rtl="0">
              <a:spcBef>
                <a:spcPts val="518"/>
              </a:spcBef>
              <a:spcAft>
                <a:spcPts val="0"/>
              </a:spcAft>
              <a:buClr>
                <a:schemeClr val="dk1"/>
              </a:buClr>
              <a:buSzPct val="100000"/>
              <a:buChar char="•"/>
            </a:pPr>
            <a:r>
              <a:rPr lang="es-UY" i="1" dirty="0" err="1"/>
              <a:t>Gemella</a:t>
            </a:r>
            <a:endParaRPr i="1" dirty="0"/>
          </a:p>
          <a:p>
            <a:pPr marL="342900" lvl="0" indent="-342900" algn="l" rtl="0">
              <a:spcBef>
                <a:spcPts val="518"/>
              </a:spcBef>
              <a:spcAft>
                <a:spcPts val="0"/>
              </a:spcAft>
              <a:buClr>
                <a:schemeClr val="dk1"/>
              </a:buClr>
              <a:buSzPct val="100000"/>
              <a:buChar char="•"/>
            </a:pPr>
            <a:r>
              <a:rPr lang="es-UY" i="1" dirty="0" err="1"/>
              <a:t>Helcococcus</a:t>
            </a:r>
            <a:endParaRPr i="1" dirty="0"/>
          </a:p>
        </p:txBody>
      </p:sp>
      <p:sp>
        <p:nvSpPr>
          <p:cNvPr id="155" name="Google Shape;155;p12"/>
          <p:cNvSpPr txBox="1">
            <a:spLocks noGrp="1"/>
          </p:cNvSpPr>
          <p:nvPr>
            <p:ph type="body" idx="2"/>
          </p:nvPr>
        </p:nvSpPr>
        <p:spPr>
          <a:xfrm>
            <a:off x="4798033" y="1600200"/>
            <a:ext cx="4038600" cy="452596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ct val="100000"/>
              <a:buNone/>
            </a:pPr>
            <a:r>
              <a:rPr lang="es-UY" b="1" dirty="0"/>
              <a:t>BACILOS GRAM (+)</a:t>
            </a:r>
            <a:endParaRPr b="1" dirty="0"/>
          </a:p>
          <a:p>
            <a:pPr marL="342900" lvl="0" indent="-342900" algn="l" rtl="0">
              <a:spcBef>
                <a:spcPts val="518"/>
              </a:spcBef>
              <a:spcAft>
                <a:spcPts val="0"/>
              </a:spcAft>
              <a:buClr>
                <a:schemeClr val="dk1"/>
              </a:buClr>
              <a:buSzPct val="100000"/>
              <a:buChar char="•"/>
            </a:pPr>
            <a:endParaRPr lang="es-UY" dirty="0"/>
          </a:p>
          <a:p>
            <a:pPr marL="342900" lvl="0" indent="-342900" algn="l" rtl="0">
              <a:spcBef>
                <a:spcPts val="518"/>
              </a:spcBef>
              <a:spcAft>
                <a:spcPts val="0"/>
              </a:spcAft>
              <a:buClr>
                <a:schemeClr val="dk1"/>
              </a:buClr>
              <a:buSzPct val="100000"/>
              <a:buChar char="•"/>
            </a:pPr>
            <a:r>
              <a:rPr lang="es-UY" i="1" dirty="0" err="1"/>
              <a:t>Nocardias</a:t>
            </a:r>
            <a:endParaRPr i="1" dirty="0"/>
          </a:p>
          <a:p>
            <a:pPr marL="342900" lvl="0" indent="-342900" algn="l" rtl="0">
              <a:spcBef>
                <a:spcPts val="518"/>
              </a:spcBef>
              <a:spcAft>
                <a:spcPts val="0"/>
              </a:spcAft>
              <a:buClr>
                <a:schemeClr val="dk1"/>
              </a:buClr>
              <a:buSzPct val="100000"/>
              <a:buChar char="•"/>
            </a:pPr>
            <a:r>
              <a:rPr lang="es-UY" i="1" dirty="0" err="1"/>
              <a:t>Rhodococcus</a:t>
            </a:r>
            <a:endParaRPr i="1" dirty="0"/>
          </a:p>
          <a:p>
            <a:pPr marL="342900" lvl="0" indent="-342900" algn="l" rtl="0">
              <a:spcBef>
                <a:spcPts val="518"/>
              </a:spcBef>
              <a:spcAft>
                <a:spcPts val="0"/>
              </a:spcAft>
              <a:buClr>
                <a:schemeClr val="dk1"/>
              </a:buClr>
              <a:buSzPct val="100000"/>
              <a:buChar char="•"/>
            </a:pPr>
            <a:r>
              <a:rPr lang="es-UY" i="1" dirty="0" err="1"/>
              <a:t>Streptomyces</a:t>
            </a:r>
            <a:endParaRPr i="1" dirty="0"/>
          </a:p>
          <a:p>
            <a:pPr marL="342900" lvl="0" indent="-342900" algn="l" rtl="0">
              <a:spcBef>
                <a:spcPts val="518"/>
              </a:spcBef>
              <a:spcAft>
                <a:spcPts val="0"/>
              </a:spcAft>
              <a:buClr>
                <a:schemeClr val="dk1"/>
              </a:buClr>
              <a:buSzPct val="100000"/>
              <a:buChar char="•"/>
            </a:pPr>
            <a:r>
              <a:rPr lang="es-UY" i="1" dirty="0" err="1"/>
              <a:t>Bacillus</a:t>
            </a:r>
            <a:endParaRPr i="1" dirty="0"/>
          </a:p>
          <a:p>
            <a:pPr marL="0" lvl="0" indent="0" algn="l" rtl="0">
              <a:spcBef>
                <a:spcPts val="518"/>
              </a:spcBef>
              <a:spcAft>
                <a:spcPts val="0"/>
              </a:spcAft>
              <a:buClr>
                <a:schemeClr val="dk1"/>
              </a:buClr>
              <a:buSzPct val="100000"/>
              <a:buNone/>
            </a:pPr>
            <a:endParaRPr dirty="0"/>
          </a:p>
          <a:p>
            <a:pPr marL="342900" lvl="0" indent="-178435" algn="l" rtl="0">
              <a:spcBef>
                <a:spcPts val="518"/>
              </a:spcBef>
              <a:spcAft>
                <a:spcPts val="0"/>
              </a:spcAft>
              <a:buClr>
                <a:schemeClr val="dk1"/>
              </a:buClr>
              <a:buSzPct val="100000"/>
              <a:buNone/>
            </a:pPr>
            <a:endParaRPr dirty="0"/>
          </a:p>
          <a:p>
            <a:pPr marL="342900" lvl="0" indent="-178435" algn="l" rtl="0">
              <a:spcBef>
                <a:spcPts val="518"/>
              </a:spcBef>
              <a:spcAft>
                <a:spcPts val="0"/>
              </a:spcAft>
              <a:buClr>
                <a:schemeClr val="dk1"/>
              </a:buClr>
              <a:buSzPct val="100000"/>
              <a:buNone/>
            </a:pPr>
            <a:endParaRPr dirty="0"/>
          </a:p>
        </p:txBody>
      </p:sp>
      <p:cxnSp>
        <p:nvCxnSpPr>
          <p:cNvPr id="3" name="Conector recto 2">
            <a:extLst>
              <a:ext uri="{FF2B5EF4-FFF2-40B4-BE49-F238E27FC236}">
                <a16:creationId xmlns:a16="http://schemas.microsoft.com/office/drawing/2014/main" id="{AC7A6B9B-F0DC-4451-A049-01F29C33D9B6}"/>
              </a:ext>
            </a:extLst>
          </p:cNvPr>
          <p:cNvCxnSpPr/>
          <p:nvPr/>
        </p:nvCxnSpPr>
        <p:spPr>
          <a:xfrm>
            <a:off x="4345968" y="1600200"/>
            <a:ext cx="0" cy="4667036"/>
          </a:xfrm>
          <a:prstGeom prst="line">
            <a:avLst/>
          </a:prstGeom>
          <a:ln w="38100"/>
        </p:spPr>
        <p:style>
          <a:lnRef idx="1">
            <a:schemeClr val="dk1"/>
          </a:lnRef>
          <a:fillRef idx="0">
            <a:schemeClr val="dk1"/>
          </a:fillRef>
          <a:effectRef idx="0">
            <a:schemeClr val="dk1"/>
          </a:effectRef>
          <a:fontRef idx="minor">
            <a:schemeClr val="tx1"/>
          </a:fontRef>
        </p:style>
      </p:cxnSp>
      <p:cxnSp>
        <p:nvCxnSpPr>
          <p:cNvPr id="5" name="Conector recto 4">
            <a:extLst>
              <a:ext uri="{FF2B5EF4-FFF2-40B4-BE49-F238E27FC236}">
                <a16:creationId xmlns:a16="http://schemas.microsoft.com/office/drawing/2014/main" id="{EA95F020-13B4-41A0-B047-58F84D7BA6ED}"/>
              </a:ext>
            </a:extLst>
          </p:cNvPr>
          <p:cNvCxnSpPr/>
          <p:nvPr/>
        </p:nvCxnSpPr>
        <p:spPr>
          <a:xfrm flipV="1">
            <a:off x="256854" y="2106202"/>
            <a:ext cx="8429948" cy="71919"/>
          </a:xfrm>
          <a:prstGeom prst="line">
            <a:avLst/>
          </a:prstGeom>
          <a:ln w="38100"/>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3"/>
          <p:cNvSpPr txBox="1">
            <a:spLocks noGrp="1"/>
          </p:cNvSpPr>
          <p:nvPr>
            <p:ph type="title"/>
          </p:nvPr>
        </p:nvSpPr>
        <p:spPr>
          <a:xfrm>
            <a:off x="457200" y="274638"/>
            <a:ext cx="8229600" cy="947987"/>
          </a:xfrm>
          <a:prstGeom prst="rect">
            <a:avLst/>
          </a:prstGeom>
          <a:solidFill>
            <a:schemeClr val="accent4">
              <a:lumMod val="40000"/>
              <a:lumOff val="60000"/>
            </a:schemeClr>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a:t>CLASIFICAMOS</a:t>
            </a:r>
            <a:endParaRPr/>
          </a:p>
        </p:txBody>
      </p:sp>
      <p:sp>
        <p:nvSpPr>
          <p:cNvPr id="161" name="Google Shape;161;p13"/>
          <p:cNvSpPr txBox="1">
            <a:spLocks noGrp="1"/>
          </p:cNvSpPr>
          <p:nvPr>
            <p:ph type="body" idx="1"/>
          </p:nvPr>
        </p:nvSpPr>
        <p:spPr>
          <a:xfrm>
            <a:off x="820595" y="1542140"/>
            <a:ext cx="4040188" cy="639762"/>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2400"/>
              <a:buNone/>
            </a:pPr>
            <a:r>
              <a:rPr lang="es-UY" dirty="0"/>
              <a:t>COCOS GRAM (-)</a:t>
            </a:r>
            <a:endParaRPr dirty="0"/>
          </a:p>
        </p:txBody>
      </p:sp>
      <p:sp>
        <p:nvSpPr>
          <p:cNvPr id="162" name="Google Shape;162;p13"/>
          <p:cNvSpPr txBox="1">
            <a:spLocks noGrp="1"/>
          </p:cNvSpPr>
          <p:nvPr>
            <p:ph type="body" idx="2"/>
          </p:nvPr>
        </p:nvSpPr>
        <p:spPr>
          <a:xfrm>
            <a:off x="458788" y="2501417"/>
            <a:ext cx="4040188" cy="3638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s-UY" i="1" dirty="0" err="1"/>
              <a:t>Neisserias</a:t>
            </a:r>
            <a:endParaRPr i="1" dirty="0"/>
          </a:p>
          <a:p>
            <a:pPr marL="342900" lvl="0" indent="-342900" algn="l" rtl="0">
              <a:spcBef>
                <a:spcPts val="480"/>
              </a:spcBef>
              <a:spcAft>
                <a:spcPts val="0"/>
              </a:spcAft>
              <a:buClr>
                <a:schemeClr val="dk1"/>
              </a:buClr>
              <a:buSzPts val="2400"/>
              <a:buChar char="•"/>
            </a:pPr>
            <a:r>
              <a:rPr lang="es-UY" i="1" dirty="0" err="1"/>
              <a:t>Moraxellas</a:t>
            </a:r>
            <a:endParaRPr i="1" dirty="0"/>
          </a:p>
          <a:p>
            <a:pPr marL="0" lvl="0" indent="0" algn="l" rtl="0">
              <a:spcBef>
                <a:spcPts val="480"/>
              </a:spcBef>
              <a:spcAft>
                <a:spcPts val="0"/>
              </a:spcAft>
              <a:buClr>
                <a:schemeClr val="dk1"/>
              </a:buClr>
              <a:buSzPts val="2400"/>
              <a:buNone/>
            </a:pPr>
            <a:endParaRPr i="1" dirty="0"/>
          </a:p>
        </p:txBody>
      </p:sp>
      <p:sp>
        <p:nvSpPr>
          <p:cNvPr id="163" name="Google Shape;163;p1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2400"/>
              <a:buNone/>
            </a:pPr>
            <a:r>
              <a:rPr lang="es-UY" dirty="0"/>
              <a:t>BACILOS GRAM (-)</a:t>
            </a:r>
            <a:endParaRPr dirty="0"/>
          </a:p>
        </p:txBody>
      </p:sp>
      <p:sp>
        <p:nvSpPr>
          <p:cNvPr id="164" name="Google Shape;164;p13"/>
          <p:cNvSpPr txBox="1">
            <a:spLocks noGrp="1"/>
          </p:cNvSpPr>
          <p:nvPr>
            <p:ph type="body" idx="4"/>
          </p:nvPr>
        </p:nvSpPr>
        <p:spPr>
          <a:xfrm>
            <a:off x="4222679" y="2487363"/>
            <a:ext cx="4248364" cy="382751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400"/>
              <a:buChar char="•"/>
            </a:pPr>
            <a:r>
              <a:rPr lang="es-UY" i="1" dirty="0"/>
              <a:t>Enterobacterias</a:t>
            </a:r>
            <a:endParaRPr i="1" dirty="0"/>
          </a:p>
          <a:p>
            <a:pPr marL="342900" lvl="0" indent="-342900" algn="l" rtl="0">
              <a:spcBef>
                <a:spcPts val="480"/>
              </a:spcBef>
              <a:spcAft>
                <a:spcPts val="0"/>
              </a:spcAft>
              <a:buClr>
                <a:schemeClr val="dk1"/>
              </a:buClr>
              <a:buSzPts val="2400"/>
              <a:buChar char="•"/>
            </a:pPr>
            <a:r>
              <a:rPr lang="es-UY" i="1" dirty="0"/>
              <a:t>Pseudomonas</a:t>
            </a:r>
            <a:endParaRPr i="1" dirty="0"/>
          </a:p>
          <a:p>
            <a:pPr marL="342900" lvl="0" indent="-342900" algn="l" rtl="0">
              <a:spcBef>
                <a:spcPts val="480"/>
              </a:spcBef>
              <a:spcAft>
                <a:spcPts val="0"/>
              </a:spcAft>
              <a:buClr>
                <a:schemeClr val="dk1"/>
              </a:buClr>
              <a:buSzPts val="2400"/>
              <a:buChar char="•"/>
            </a:pPr>
            <a:r>
              <a:rPr lang="es-UY" i="1" dirty="0" err="1"/>
              <a:t>Stenotrophomonas</a:t>
            </a:r>
            <a:endParaRPr i="1" dirty="0"/>
          </a:p>
          <a:p>
            <a:pPr marL="342900" lvl="0" indent="-342900" algn="l" rtl="0">
              <a:spcBef>
                <a:spcPts val="480"/>
              </a:spcBef>
              <a:spcAft>
                <a:spcPts val="0"/>
              </a:spcAft>
              <a:buClr>
                <a:schemeClr val="dk1"/>
              </a:buClr>
              <a:buSzPts val="2400"/>
              <a:buChar char="•"/>
            </a:pPr>
            <a:r>
              <a:rPr lang="es-UY" i="1" dirty="0" err="1"/>
              <a:t>Burkholderias</a:t>
            </a:r>
            <a:endParaRPr i="1" dirty="0"/>
          </a:p>
          <a:p>
            <a:pPr marL="0" lvl="0" indent="0" algn="l" rtl="0">
              <a:spcBef>
                <a:spcPts val="480"/>
              </a:spcBef>
              <a:spcAft>
                <a:spcPts val="0"/>
              </a:spcAft>
              <a:buClr>
                <a:schemeClr val="dk1"/>
              </a:buClr>
              <a:buSzPts val="2400"/>
              <a:buNone/>
            </a:pPr>
            <a:endParaRPr lang="es-UY" dirty="0"/>
          </a:p>
          <a:p>
            <a:pPr marL="0" lvl="0" indent="0" algn="l" rtl="0">
              <a:spcBef>
                <a:spcPts val="480"/>
              </a:spcBef>
              <a:spcAft>
                <a:spcPts val="0"/>
              </a:spcAft>
              <a:buClr>
                <a:schemeClr val="dk1"/>
              </a:buClr>
              <a:buSzPts val="2400"/>
              <a:buNone/>
            </a:pPr>
            <a:r>
              <a:rPr lang="es-UY" b="1" dirty="0"/>
              <a:t>COCOBACILOS GRAM (-)</a:t>
            </a:r>
          </a:p>
          <a:p>
            <a:pPr marL="0" lvl="0" indent="0" algn="l" rtl="0">
              <a:spcBef>
                <a:spcPts val="480"/>
              </a:spcBef>
              <a:spcAft>
                <a:spcPts val="0"/>
              </a:spcAft>
              <a:buClr>
                <a:schemeClr val="dk1"/>
              </a:buClr>
              <a:buSzPts val="2400"/>
              <a:buNone/>
            </a:pPr>
            <a:endParaRPr dirty="0"/>
          </a:p>
          <a:p>
            <a:pPr marL="342900" lvl="0" indent="-342900" algn="l" rtl="0">
              <a:spcBef>
                <a:spcPts val="480"/>
              </a:spcBef>
              <a:spcAft>
                <a:spcPts val="0"/>
              </a:spcAft>
              <a:buClr>
                <a:schemeClr val="dk1"/>
              </a:buClr>
              <a:buSzPts val="2400"/>
              <a:buChar char="•"/>
            </a:pPr>
            <a:r>
              <a:rPr lang="es-UY" i="1" dirty="0" err="1"/>
              <a:t>Acinetobacter</a:t>
            </a:r>
            <a:endParaRPr i="1" dirty="0"/>
          </a:p>
        </p:txBody>
      </p:sp>
      <p:cxnSp>
        <p:nvCxnSpPr>
          <p:cNvPr id="3" name="Conector recto 2">
            <a:extLst>
              <a:ext uri="{FF2B5EF4-FFF2-40B4-BE49-F238E27FC236}">
                <a16:creationId xmlns:a16="http://schemas.microsoft.com/office/drawing/2014/main" id="{7516C377-7FAC-4FC9-876D-5CF72744B12D}"/>
              </a:ext>
            </a:extLst>
          </p:cNvPr>
          <p:cNvCxnSpPr/>
          <p:nvPr/>
        </p:nvCxnSpPr>
        <p:spPr>
          <a:xfrm>
            <a:off x="3708970" y="2311684"/>
            <a:ext cx="0" cy="3965825"/>
          </a:xfrm>
          <a:prstGeom prst="line">
            <a:avLst/>
          </a:prstGeom>
          <a:ln w="38100"/>
        </p:spPr>
        <p:style>
          <a:lnRef idx="1">
            <a:schemeClr val="dk1"/>
          </a:lnRef>
          <a:fillRef idx="0">
            <a:schemeClr val="dk1"/>
          </a:fillRef>
          <a:effectRef idx="0">
            <a:schemeClr val="dk1"/>
          </a:effectRef>
          <a:fontRef idx="minor">
            <a:schemeClr val="tx1"/>
          </a:fontRef>
        </p:style>
      </p:cxnSp>
      <p:cxnSp>
        <p:nvCxnSpPr>
          <p:cNvPr id="5" name="Conector recto 4">
            <a:extLst>
              <a:ext uri="{FF2B5EF4-FFF2-40B4-BE49-F238E27FC236}">
                <a16:creationId xmlns:a16="http://schemas.microsoft.com/office/drawing/2014/main" id="{F461026A-AB6D-48FC-B723-CC1DCDE56CDD}"/>
              </a:ext>
            </a:extLst>
          </p:cNvPr>
          <p:cNvCxnSpPr/>
          <p:nvPr/>
        </p:nvCxnSpPr>
        <p:spPr>
          <a:xfrm>
            <a:off x="457200" y="2311684"/>
            <a:ext cx="7977883"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 name="Conector recto 6">
            <a:extLst>
              <a:ext uri="{FF2B5EF4-FFF2-40B4-BE49-F238E27FC236}">
                <a16:creationId xmlns:a16="http://schemas.microsoft.com/office/drawing/2014/main" id="{7AFEDA49-F881-45F1-8AFD-459FDCEC7EF7}"/>
              </a:ext>
            </a:extLst>
          </p:cNvPr>
          <p:cNvCxnSpPr/>
          <p:nvPr/>
        </p:nvCxnSpPr>
        <p:spPr>
          <a:xfrm>
            <a:off x="1068512" y="5373384"/>
            <a:ext cx="750013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txBox="1">
            <a:spLocks noGrp="1"/>
          </p:cNvSpPr>
          <p:nvPr>
            <p:ph type="title"/>
          </p:nvPr>
        </p:nvSpPr>
        <p:spPr>
          <a:xfrm>
            <a:off x="205483" y="469847"/>
            <a:ext cx="8733033"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s-UY"/>
              <a:t>¿CÓMO LLEGAMOS A LA BACTERIA QUE DESARROLLÓ EN LA PLACA ?</a:t>
            </a:r>
            <a:endParaRPr/>
          </a:p>
        </p:txBody>
      </p:sp>
      <p:pic>
        <p:nvPicPr>
          <p:cNvPr id="170" name="Google Shape;170;p14"/>
          <p:cNvPicPr preferRelativeResize="0"/>
          <p:nvPr/>
        </p:nvPicPr>
        <p:blipFill rotWithShape="1">
          <a:blip r:embed="rId3">
            <a:alphaModFix/>
          </a:blip>
          <a:srcRect/>
          <a:stretch/>
        </p:blipFill>
        <p:spPr>
          <a:xfrm>
            <a:off x="1505164" y="1724893"/>
            <a:ext cx="5969285" cy="48584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5D0784-A0F7-47E3-8B28-D32977804FC9}"/>
              </a:ext>
            </a:extLst>
          </p:cNvPr>
          <p:cNvSpPr>
            <a:spLocks noGrp="1"/>
          </p:cNvSpPr>
          <p:nvPr>
            <p:ph type="title"/>
          </p:nvPr>
        </p:nvSpPr>
        <p:spPr>
          <a:xfrm>
            <a:off x="133564" y="2421937"/>
            <a:ext cx="8866597" cy="1143000"/>
          </a:xfrm>
          <a:solidFill>
            <a:schemeClr val="accent5">
              <a:lumMod val="60000"/>
              <a:lumOff val="40000"/>
            </a:schemeClr>
          </a:solidFill>
        </p:spPr>
        <p:txBody>
          <a:bodyPr/>
          <a:lstStyle/>
          <a:p>
            <a:r>
              <a:rPr lang="es-MX" b="1" dirty="0"/>
              <a:t>PRUEBAS BIOQUÍMICAS </a:t>
            </a:r>
            <a:endParaRPr lang="es-UY" b="1" dirty="0"/>
          </a:p>
        </p:txBody>
      </p:sp>
    </p:spTree>
    <p:extLst>
      <p:ext uri="{BB962C8B-B14F-4D97-AF65-F5344CB8AC3E}">
        <p14:creationId xmlns:p14="http://schemas.microsoft.com/office/powerpoint/2010/main" val="1677428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02E2E238-E9E4-4501-B891-08DA8EB3390A}"/>
              </a:ext>
            </a:extLst>
          </p:cNvPr>
          <p:cNvGraphicFramePr/>
          <p:nvPr>
            <p:extLst>
              <p:ext uri="{D42A27DB-BD31-4B8C-83A1-F6EECF244321}">
                <p14:modId xmlns:p14="http://schemas.microsoft.com/office/powerpoint/2010/main" val="412486393"/>
              </p:ext>
            </p:extLst>
          </p:nvPr>
        </p:nvGraphicFramePr>
        <p:xfrm>
          <a:off x="195209" y="164387"/>
          <a:ext cx="8465905" cy="6359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21837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45CD30-072D-4B1A-A19A-917F487442EC}"/>
              </a:ext>
            </a:extLst>
          </p:cNvPr>
          <p:cNvSpPr>
            <a:spLocks noGrp="1"/>
          </p:cNvSpPr>
          <p:nvPr>
            <p:ph type="title"/>
          </p:nvPr>
        </p:nvSpPr>
        <p:spPr>
          <a:xfrm>
            <a:off x="457200" y="274638"/>
            <a:ext cx="8229600" cy="989083"/>
          </a:xfrm>
          <a:solidFill>
            <a:schemeClr val="accent6">
              <a:lumMod val="40000"/>
              <a:lumOff val="60000"/>
            </a:schemeClr>
          </a:solidFill>
        </p:spPr>
        <p:txBody>
          <a:bodyPr/>
          <a:lstStyle/>
          <a:p>
            <a:pPr marL="571500" indent="-571500">
              <a:buFont typeface="Wingdings" panose="05000000000000000000" pitchFamily="2" charset="2"/>
              <a:buChar char="q"/>
            </a:pPr>
            <a:r>
              <a:rPr lang="es-MX" dirty="0"/>
              <a:t>Pruebas bioquímicas primarias</a:t>
            </a:r>
            <a:endParaRPr lang="es-UY" dirty="0"/>
          </a:p>
        </p:txBody>
      </p:sp>
      <p:sp>
        <p:nvSpPr>
          <p:cNvPr id="3" name="CuadroTexto 2">
            <a:extLst>
              <a:ext uri="{FF2B5EF4-FFF2-40B4-BE49-F238E27FC236}">
                <a16:creationId xmlns:a16="http://schemas.microsoft.com/office/drawing/2014/main" id="{C0BD716D-F940-4A6E-80A1-4C7BDAD7E522}"/>
              </a:ext>
            </a:extLst>
          </p:cNvPr>
          <p:cNvSpPr txBox="1"/>
          <p:nvPr/>
        </p:nvSpPr>
        <p:spPr>
          <a:xfrm>
            <a:off x="308225" y="1695236"/>
            <a:ext cx="8378575" cy="3908762"/>
          </a:xfrm>
          <a:prstGeom prst="rect">
            <a:avLst/>
          </a:prstGeom>
          <a:noFill/>
        </p:spPr>
        <p:txBody>
          <a:bodyPr wrap="square" rtlCol="0">
            <a:spAutoFit/>
          </a:bodyPr>
          <a:lstStyle/>
          <a:p>
            <a:pPr marL="342900" indent="-342900">
              <a:buFont typeface="Arial" panose="020B0604020202020204" pitchFamily="34" charset="0"/>
              <a:buChar char="•"/>
            </a:pPr>
            <a:r>
              <a:rPr lang="es-MX" sz="2800" b="1" dirty="0"/>
              <a:t>Prueba de la Catalasa</a:t>
            </a:r>
          </a:p>
          <a:p>
            <a:endParaRPr lang="es-MX" sz="2000" b="1" dirty="0"/>
          </a:p>
          <a:p>
            <a:r>
              <a:rPr lang="es-MX" sz="2000" dirty="0"/>
              <a:t>Reacción Enzimática:  la enzima catalasa es producida por bacterias aerobias y facultativas para protegerse de los efectos tóxicos del peróxido de hidrógeno, un subproducto del metabolismo del oxígeno</a:t>
            </a:r>
            <a:r>
              <a:rPr lang="es-MX" sz="2000" b="1" dirty="0"/>
              <a:t>.</a:t>
            </a:r>
          </a:p>
          <a:p>
            <a:r>
              <a:rPr lang="es-MX" sz="2000" dirty="0"/>
              <a:t>Diferencia </a:t>
            </a:r>
            <a:r>
              <a:rPr lang="es-MX" sz="2000" dirty="0" err="1"/>
              <a:t>Staphylococcus</a:t>
            </a:r>
            <a:r>
              <a:rPr lang="es-MX" sz="2000" dirty="0"/>
              <a:t> (+) de </a:t>
            </a:r>
            <a:r>
              <a:rPr lang="es-MX" sz="2000" dirty="0" err="1"/>
              <a:t>Streptococcus</a:t>
            </a:r>
            <a:r>
              <a:rPr lang="es-MX" sz="2000" dirty="0"/>
              <a:t> (-).</a:t>
            </a:r>
          </a:p>
          <a:p>
            <a:endParaRPr lang="es-MX" sz="2000" dirty="0"/>
          </a:p>
          <a:p>
            <a:r>
              <a:rPr lang="es-MX" sz="2000" dirty="0"/>
              <a:t>La reacción descompone el  H</a:t>
            </a:r>
            <a:r>
              <a:rPr lang="es-MX" sz="2000" dirty="0">
                <a:latin typeface="Calibri" panose="020F0502020204030204" pitchFamily="34" charset="0"/>
                <a:ea typeface="Calibri" panose="020F0502020204030204" pitchFamily="34" charset="0"/>
                <a:cs typeface="Calibri" panose="020F0502020204030204" pitchFamily="34" charset="0"/>
              </a:rPr>
              <a:t>₂</a:t>
            </a:r>
            <a:r>
              <a:rPr lang="es-MX" sz="2000" dirty="0"/>
              <a:t>O</a:t>
            </a:r>
            <a:r>
              <a:rPr lang="es-MX" sz="2000" dirty="0">
                <a:latin typeface="Calibri" panose="020F0502020204030204" pitchFamily="34" charset="0"/>
                <a:ea typeface="Calibri" panose="020F0502020204030204" pitchFamily="34" charset="0"/>
                <a:cs typeface="Calibri" panose="020F0502020204030204" pitchFamily="34" charset="0"/>
              </a:rPr>
              <a:t>₂ </a:t>
            </a:r>
            <a:r>
              <a:rPr lang="es-MX" sz="2000" dirty="0"/>
              <a:t>según la fórmula: </a:t>
            </a:r>
          </a:p>
          <a:p>
            <a:endParaRPr lang="es-MX" sz="2000" dirty="0"/>
          </a:p>
          <a:p>
            <a:r>
              <a:rPr lang="es-MX" sz="2000" dirty="0"/>
              <a:t>2H</a:t>
            </a:r>
            <a:r>
              <a:rPr lang="es-MX" sz="2000" dirty="0">
                <a:latin typeface="Calibri" panose="020F0502020204030204" pitchFamily="34" charset="0"/>
                <a:ea typeface="Calibri" panose="020F0502020204030204" pitchFamily="34" charset="0"/>
                <a:cs typeface="Calibri" panose="020F0502020204030204" pitchFamily="34" charset="0"/>
              </a:rPr>
              <a:t>₂O₂                     2H₂O + O₂  </a:t>
            </a:r>
            <a:endParaRPr lang="es-MX" sz="2000" dirty="0"/>
          </a:p>
          <a:p>
            <a:endParaRPr lang="es-UY" sz="2000" dirty="0"/>
          </a:p>
          <a:p>
            <a:r>
              <a:rPr lang="es-MX" sz="2000" dirty="0"/>
              <a:t>Se utiliza peróxido de hidrógeno al 3%</a:t>
            </a:r>
            <a:endParaRPr lang="es-UY" sz="2000" dirty="0"/>
          </a:p>
        </p:txBody>
      </p:sp>
      <p:cxnSp>
        <p:nvCxnSpPr>
          <p:cNvPr id="5" name="Conector recto de flecha 4">
            <a:extLst>
              <a:ext uri="{FF2B5EF4-FFF2-40B4-BE49-F238E27FC236}">
                <a16:creationId xmlns:a16="http://schemas.microsoft.com/office/drawing/2014/main" id="{A779038B-DF46-416D-A8D5-C0705EF0A93D}"/>
              </a:ext>
            </a:extLst>
          </p:cNvPr>
          <p:cNvCxnSpPr>
            <a:cxnSpLocks/>
          </p:cNvCxnSpPr>
          <p:nvPr/>
        </p:nvCxnSpPr>
        <p:spPr>
          <a:xfrm>
            <a:off x="1335640" y="4685016"/>
            <a:ext cx="7602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Conector recto de flecha 7">
            <a:extLst>
              <a:ext uri="{FF2B5EF4-FFF2-40B4-BE49-F238E27FC236}">
                <a16:creationId xmlns:a16="http://schemas.microsoft.com/office/drawing/2014/main" id="{F8500EFE-0C68-4275-91CA-911FCBF64FBC}"/>
              </a:ext>
            </a:extLst>
          </p:cNvPr>
          <p:cNvCxnSpPr/>
          <p:nvPr/>
        </p:nvCxnSpPr>
        <p:spPr>
          <a:xfrm flipV="1">
            <a:off x="3472665" y="4345968"/>
            <a:ext cx="0" cy="4726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9" name="Imagen 8">
            <a:extLst>
              <a:ext uri="{FF2B5EF4-FFF2-40B4-BE49-F238E27FC236}">
                <a16:creationId xmlns:a16="http://schemas.microsoft.com/office/drawing/2014/main" id="{34C21D03-9F22-461A-AA16-5AFD43677849}"/>
              </a:ext>
            </a:extLst>
          </p:cNvPr>
          <p:cNvPicPr>
            <a:picLocks noChangeAspect="1"/>
          </p:cNvPicPr>
          <p:nvPr/>
        </p:nvPicPr>
        <p:blipFill>
          <a:blip r:embed="rId2"/>
          <a:stretch>
            <a:fillRect/>
          </a:stretch>
        </p:blipFill>
        <p:spPr>
          <a:xfrm>
            <a:off x="5260369" y="4345967"/>
            <a:ext cx="3205536" cy="2390119"/>
          </a:xfrm>
          <a:prstGeom prst="rect">
            <a:avLst/>
          </a:prstGeom>
        </p:spPr>
      </p:pic>
    </p:spTree>
    <p:extLst>
      <p:ext uri="{BB962C8B-B14F-4D97-AF65-F5344CB8AC3E}">
        <p14:creationId xmlns:p14="http://schemas.microsoft.com/office/powerpoint/2010/main" val="3198760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txBox="1">
            <a:spLocks noGrp="1"/>
          </p:cNvSpPr>
          <p:nvPr>
            <p:ph type="title"/>
          </p:nvPr>
        </p:nvSpPr>
        <p:spPr>
          <a:xfrm>
            <a:off x="282539" y="810751"/>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s-UY" dirty="0"/>
              <a:t>Prueba de catalasa: positiva</a:t>
            </a:r>
            <a:br>
              <a:rPr lang="es-UY" dirty="0"/>
            </a:br>
            <a:r>
              <a:rPr lang="es-UY" dirty="0"/>
              <a:t>ESTAFILOCOCOS</a:t>
            </a:r>
            <a:br>
              <a:rPr lang="es-UY" dirty="0"/>
            </a:br>
            <a:r>
              <a:rPr lang="es-UY" dirty="0"/>
              <a:t> </a:t>
            </a:r>
            <a:endParaRPr dirty="0"/>
          </a:p>
        </p:txBody>
      </p:sp>
      <p:pic>
        <p:nvPicPr>
          <p:cNvPr id="182" name="Google Shape;182;p16"/>
          <p:cNvPicPr preferRelativeResize="0"/>
          <p:nvPr/>
        </p:nvPicPr>
        <p:blipFill rotWithShape="1">
          <a:blip r:embed="rId3">
            <a:alphaModFix/>
          </a:blip>
          <a:srcRect r="11015"/>
          <a:stretch/>
        </p:blipFill>
        <p:spPr>
          <a:xfrm>
            <a:off x="3838299" y="3473477"/>
            <a:ext cx="4530117" cy="2861545"/>
          </a:xfrm>
          <a:prstGeom prst="rect">
            <a:avLst/>
          </a:prstGeom>
          <a:noFill/>
          <a:ln>
            <a:noFill/>
          </a:ln>
        </p:spPr>
      </p:pic>
      <p:pic>
        <p:nvPicPr>
          <p:cNvPr id="3" name="Gráfico 2" descr="Atrás con relleno sólido">
            <a:extLst>
              <a:ext uri="{FF2B5EF4-FFF2-40B4-BE49-F238E27FC236}">
                <a16:creationId xmlns:a16="http://schemas.microsoft.com/office/drawing/2014/main" id="{D6A95744-B42A-4B1D-A497-FE79F17499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53761">
            <a:off x="3748772" y="2249883"/>
            <a:ext cx="1145936" cy="914400"/>
          </a:xfrm>
          <a:prstGeom prst="rect">
            <a:avLst/>
          </a:prstGeom>
        </p:spPr>
      </p:pic>
      <p:pic>
        <p:nvPicPr>
          <p:cNvPr id="4" name="Imagen 3">
            <a:extLst>
              <a:ext uri="{FF2B5EF4-FFF2-40B4-BE49-F238E27FC236}">
                <a16:creationId xmlns:a16="http://schemas.microsoft.com/office/drawing/2014/main" id="{265249A9-41DF-4FDD-A802-C36F2285888E}"/>
              </a:ext>
            </a:extLst>
          </p:cNvPr>
          <p:cNvPicPr>
            <a:picLocks noChangeAspect="1"/>
          </p:cNvPicPr>
          <p:nvPr/>
        </p:nvPicPr>
        <p:blipFill rotWithShape="1">
          <a:blip r:embed="rId6"/>
          <a:srcRect l="12763" t="3247" r="12753"/>
          <a:stretch/>
        </p:blipFill>
        <p:spPr>
          <a:xfrm>
            <a:off x="499198" y="1798073"/>
            <a:ext cx="3339101" cy="3061699"/>
          </a:xfrm>
          <a:prstGeom prst="ellipse">
            <a:avLst/>
          </a:prstGeom>
          <a:ln>
            <a:noFill/>
          </a:ln>
          <a:effectLst>
            <a:softEdge rad="112500"/>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s-UY"/>
              <a:t>Prueba de catalasa: NEGATIVA</a:t>
            </a:r>
            <a:br>
              <a:rPr lang="es-UY"/>
            </a:br>
            <a:r>
              <a:rPr lang="es-UY"/>
              <a:t>ESTREPTOCOCOS</a:t>
            </a:r>
            <a:endParaRPr/>
          </a:p>
        </p:txBody>
      </p:sp>
      <p:pic>
        <p:nvPicPr>
          <p:cNvPr id="189" name="Google Shape;189;p17"/>
          <p:cNvPicPr preferRelativeResize="0"/>
          <p:nvPr/>
        </p:nvPicPr>
        <p:blipFill rotWithShape="1">
          <a:blip r:embed="rId3">
            <a:alphaModFix/>
          </a:blip>
          <a:srcRect/>
          <a:stretch/>
        </p:blipFill>
        <p:spPr>
          <a:xfrm>
            <a:off x="4931597" y="3194929"/>
            <a:ext cx="3755204" cy="3388433"/>
          </a:xfrm>
          <a:prstGeom prst="rect">
            <a:avLst/>
          </a:prstGeom>
          <a:noFill/>
          <a:ln>
            <a:noFill/>
          </a:ln>
        </p:spPr>
      </p:pic>
      <p:pic>
        <p:nvPicPr>
          <p:cNvPr id="3" name="Gráfico 2" descr="Atrás con relleno sólido">
            <a:extLst>
              <a:ext uri="{FF2B5EF4-FFF2-40B4-BE49-F238E27FC236}">
                <a16:creationId xmlns:a16="http://schemas.microsoft.com/office/drawing/2014/main" id="{649DCCFF-33BF-47D7-90F6-3E22E16E68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851365">
            <a:off x="4216226" y="2221856"/>
            <a:ext cx="914400" cy="914400"/>
          </a:xfrm>
          <a:prstGeom prst="rect">
            <a:avLst/>
          </a:prstGeom>
        </p:spPr>
      </p:pic>
      <p:pic>
        <p:nvPicPr>
          <p:cNvPr id="5" name="Imagen 4">
            <a:extLst>
              <a:ext uri="{FF2B5EF4-FFF2-40B4-BE49-F238E27FC236}">
                <a16:creationId xmlns:a16="http://schemas.microsoft.com/office/drawing/2014/main" id="{D9ED1AA4-BE2C-41CD-A96B-BCFF6B17CFF6}"/>
              </a:ext>
            </a:extLst>
          </p:cNvPr>
          <p:cNvPicPr>
            <a:picLocks noChangeAspect="1"/>
          </p:cNvPicPr>
          <p:nvPr/>
        </p:nvPicPr>
        <p:blipFill rotWithShape="1">
          <a:blip r:embed="rId6"/>
          <a:srcRect t="1957" r="1796"/>
          <a:stretch/>
        </p:blipFill>
        <p:spPr>
          <a:xfrm>
            <a:off x="601038" y="1568061"/>
            <a:ext cx="3869538" cy="3847671"/>
          </a:xfrm>
          <a:prstGeom prst="ellipse">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55F126-C45B-4ECD-940A-17B52B945D95}"/>
              </a:ext>
            </a:extLst>
          </p:cNvPr>
          <p:cNvSpPr>
            <a:spLocks noGrp="1"/>
          </p:cNvSpPr>
          <p:nvPr>
            <p:ph type="title"/>
          </p:nvPr>
        </p:nvSpPr>
        <p:spPr>
          <a:xfrm>
            <a:off x="215461" y="525517"/>
            <a:ext cx="8713077" cy="1261242"/>
          </a:xfrm>
          <a:solidFill>
            <a:schemeClr val="accent6">
              <a:lumMod val="60000"/>
              <a:lumOff val="40000"/>
            </a:schemeClr>
          </a:solidFill>
        </p:spPr>
        <p:txBody>
          <a:bodyPr>
            <a:normAutofit fontScale="90000"/>
          </a:bodyPr>
          <a:lstStyle/>
          <a:p>
            <a:r>
              <a:rPr lang="es-MX" b="1" dirty="0"/>
              <a:t>Precauciones al manipular medios de cultivo</a:t>
            </a:r>
            <a:endParaRPr lang="es-UY" b="1" dirty="0"/>
          </a:p>
        </p:txBody>
      </p:sp>
      <p:sp>
        <p:nvSpPr>
          <p:cNvPr id="3" name="Marcador de texto 2">
            <a:extLst>
              <a:ext uri="{FF2B5EF4-FFF2-40B4-BE49-F238E27FC236}">
                <a16:creationId xmlns:a16="http://schemas.microsoft.com/office/drawing/2014/main" id="{25A8D94C-B9B2-4963-86F2-CD00E6224262}"/>
              </a:ext>
            </a:extLst>
          </p:cNvPr>
          <p:cNvSpPr>
            <a:spLocks noGrp="1"/>
          </p:cNvSpPr>
          <p:nvPr>
            <p:ph type="body" idx="1"/>
          </p:nvPr>
        </p:nvSpPr>
        <p:spPr>
          <a:xfrm>
            <a:off x="178676" y="1978572"/>
            <a:ext cx="8828690" cy="4621925"/>
          </a:xfrm>
        </p:spPr>
        <p:txBody>
          <a:bodyPr>
            <a:normAutofit fontScale="92500" lnSpcReduction="10000"/>
          </a:bodyPr>
          <a:lstStyle/>
          <a:p>
            <a:pPr algn="ctr">
              <a:buFont typeface="Wingdings" panose="05000000000000000000" pitchFamily="2" charset="2"/>
              <a:buChar char="q"/>
            </a:pPr>
            <a:r>
              <a:rPr lang="es-MX" dirty="0"/>
              <a:t>Requiere medidas de seguridad específicas</a:t>
            </a:r>
          </a:p>
          <a:p>
            <a:pPr algn="ctr"/>
            <a:endParaRPr lang="es-MX" dirty="0"/>
          </a:p>
          <a:p>
            <a:pPr>
              <a:buFont typeface="Wingdings" panose="05000000000000000000" pitchFamily="2" charset="2"/>
              <a:buChar char="§"/>
            </a:pPr>
            <a:r>
              <a:rPr lang="es-MX" dirty="0"/>
              <a:t>Utilizar equipos de protección personal: </a:t>
            </a:r>
          </a:p>
          <a:p>
            <a:pPr marL="114300" indent="0">
              <a:buNone/>
            </a:pPr>
            <a:r>
              <a:rPr lang="es-MX" dirty="0"/>
              <a:t>                      guantes ,mascarillas, túnica.</a:t>
            </a:r>
          </a:p>
          <a:p>
            <a:pPr marL="114300" indent="0">
              <a:buNone/>
            </a:pPr>
            <a:endParaRPr lang="es-MX" dirty="0"/>
          </a:p>
          <a:p>
            <a:pPr>
              <a:buFont typeface="Wingdings" panose="05000000000000000000" pitchFamily="2" charset="2"/>
              <a:buChar char="§"/>
            </a:pPr>
            <a:r>
              <a:rPr lang="es-MX" dirty="0"/>
              <a:t>Evitar la contaminación cruzada mediante técnicas asépticas.</a:t>
            </a:r>
          </a:p>
          <a:p>
            <a:pPr>
              <a:buFont typeface="Wingdings" panose="05000000000000000000" pitchFamily="2" charset="2"/>
              <a:buChar char="§"/>
            </a:pPr>
            <a:endParaRPr lang="es-MX" dirty="0"/>
          </a:p>
          <a:p>
            <a:pPr>
              <a:buFont typeface="Wingdings" panose="05000000000000000000" pitchFamily="2" charset="2"/>
              <a:buChar char="§"/>
            </a:pPr>
            <a:r>
              <a:rPr lang="es-MX" dirty="0"/>
              <a:t>Descartar adecuadamente los medios usados para evitar riesgos de bioseguridad.</a:t>
            </a:r>
            <a:endParaRPr lang="es-UY" dirty="0"/>
          </a:p>
        </p:txBody>
      </p:sp>
    </p:spTree>
    <p:extLst>
      <p:ext uri="{BB962C8B-B14F-4D97-AF65-F5344CB8AC3E}">
        <p14:creationId xmlns:p14="http://schemas.microsoft.com/office/powerpoint/2010/main" val="3684793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p20"/>
          <p:cNvSpPr txBox="1">
            <a:spLocks noGrp="1"/>
          </p:cNvSpPr>
          <p:nvPr>
            <p:ph type="body" idx="1"/>
          </p:nvPr>
        </p:nvSpPr>
        <p:spPr>
          <a:xfrm>
            <a:off x="262760" y="462455"/>
            <a:ext cx="8681544" cy="5801711"/>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s-UY" sz="2800" b="1" dirty="0"/>
              <a:t>Prueba de OXIDASA </a:t>
            </a:r>
            <a:r>
              <a:rPr lang="es-UY" b="1" dirty="0"/>
              <a:t>(</a:t>
            </a:r>
            <a:r>
              <a:rPr lang="es-UY" b="1" dirty="0" err="1"/>
              <a:t>tetrameti</a:t>
            </a:r>
            <a:r>
              <a:rPr lang="es-UY" b="1" dirty="0"/>
              <a:t>-p-</a:t>
            </a:r>
            <a:r>
              <a:rPr lang="es-UY" b="1" dirty="0" err="1"/>
              <a:t>fenilendiamina</a:t>
            </a:r>
            <a:r>
              <a:rPr lang="es-UY" dirty="0"/>
              <a:t>)</a:t>
            </a:r>
          </a:p>
          <a:p>
            <a:pPr marL="0" lvl="0" indent="0" algn="l" rtl="0">
              <a:spcBef>
                <a:spcPts val="0"/>
              </a:spcBef>
              <a:spcAft>
                <a:spcPts val="0"/>
              </a:spcAft>
              <a:buClr>
                <a:schemeClr val="dk1"/>
              </a:buClr>
              <a:buSzPts val="3200"/>
              <a:buNone/>
            </a:pPr>
            <a:endParaRPr lang="es-UY" dirty="0"/>
          </a:p>
          <a:p>
            <a:pPr marL="342900" lvl="0" indent="-139700" algn="l" rtl="0">
              <a:spcBef>
                <a:spcPts val="640"/>
              </a:spcBef>
              <a:spcAft>
                <a:spcPts val="0"/>
              </a:spcAft>
              <a:buClr>
                <a:schemeClr val="dk1"/>
              </a:buClr>
              <a:buSzPts val="3200"/>
              <a:buNone/>
            </a:pPr>
            <a:r>
              <a:rPr lang="es-MX" sz="2400" dirty="0"/>
              <a:t>Detecta la enzima citocromo c oxidasa, componente de la cadena respiratoria aeróbica de ciertas bacterias. </a:t>
            </a:r>
          </a:p>
          <a:p>
            <a:pPr marL="342900" lvl="0" indent="-139700" algn="l" rtl="0">
              <a:spcBef>
                <a:spcPts val="640"/>
              </a:spcBef>
              <a:spcAft>
                <a:spcPts val="0"/>
              </a:spcAft>
              <a:buClr>
                <a:schemeClr val="dk1"/>
              </a:buClr>
              <a:buSzPts val="3200"/>
              <a:buNone/>
            </a:pPr>
            <a:r>
              <a:rPr lang="es-MX" sz="2400" dirty="0"/>
              <a:t>Se basa en la oxidación de un reactivo incoloro (p-</a:t>
            </a:r>
            <a:r>
              <a:rPr lang="es-MX" sz="2400" dirty="0" err="1"/>
              <a:t>fenilendiamina</a:t>
            </a:r>
            <a:r>
              <a:rPr lang="es-MX" sz="2400" dirty="0"/>
              <a:t>: Reactivo de Kovacs, a un compuesto coloreado (azul-violeta) al aceptar electrones del citocromo c, indicando respiración aeróbica</a:t>
            </a:r>
          </a:p>
          <a:p>
            <a:pPr marL="342900" lvl="0" indent="-139700" algn="l" rtl="0">
              <a:spcBef>
                <a:spcPts val="640"/>
              </a:spcBef>
              <a:spcAft>
                <a:spcPts val="0"/>
              </a:spcAft>
              <a:buClr>
                <a:schemeClr val="dk1"/>
              </a:buClr>
              <a:buSzPts val="3200"/>
              <a:buNone/>
            </a:pPr>
            <a:endParaRPr sz="2400" dirty="0"/>
          </a:p>
        </p:txBody>
      </p:sp>
      <p:pic>
        <p:nvPicPr>
          <p:cNvPr id="2" name="Imagen 1">
            <a:extLst>
              <a:ext uri="{FF2B5EF4-FFF2-40B4-BE49-F238E27FC236}">
                <a16:creationId xmlns:a16="http://schemas.microsoft.com/office/drawing/2014/main" id="{87BA6C8A-3BE2-4E65-95C2-950EC3E135F5}"/>
              </a:ext>
            </a:extLst>
          </p:cNvPr>
          <p:cNvPicPr>
            <a:picLocks noChangeAspect="1"/>
          </p:cNvPicPr>
          <p:nvPr/>
        </p:nvPicPr>
        <p:blipFill rotWithShape="1">
          <a:blip r:embed="rId3"/>
          <a:srcRect t="13384"/>
          <a:stretch/>
        </p:blipFill>
        <p:spPr>
          <a:xfrm>
            <a:off x="5308216" y="3729056"/>
            <a:ext cx="3278736" cy="2839910"/>
          </a:xfrm>
          <a:prstGeom prst="rect">
            <a:avLst/>
          </a:prstGeom>
        </p:spPr>
      </p:pic>
      <p:sp>
        <p:nvSpPr>
          <p:cNvPr id="6" name="CuadroTexto 5">
            <a:extLst>
              <a:ext uri="{FF2B5EF4-FFF2-40B4-BE49-F238E27FC236}">
                <a16:creationId xmlns:a16="http://schemas.microsoft.com/office/drawing/2014/main" id="{8D264560-DD53-4644-8578-3071F727474B}"/>
              </a:ext>
            </a:extLst>
          </p:cNvPr>
          <p:cNvSpPr txBox="1"/>
          <p:nvPr/>
        </p:nvSpPr>
        <p:spPr>
          <a:xfrm>
            <a:off x="262761" y="4035972"/>
            <a:ext cx="4803226" cy="2308324"/>
          </a:xfrm>
          <a:prstGeom prst="rect">
            <a:avLst/>
          </a:prstGeom>
          <a:noFill/>
        </p:spPr>
        <p:txBody>
          <a:bodyPr wrap="square">
            <a:spAutoFit/>
          </a:bodyPr>
          <a:lstStyle/>
          <a:p>
            <a:r>
              <a:rPr lang="es-MX" sz="2400" dirty="0"/>
              <a:t>Es útil para diferenciar </a:t>
            </a:r>
            <a:r>
              <a:rPr lang="es-MX" sz="2400" i="1" dirty="0"/>
              <a:t>Pseudomonas </a:t>
            </a:r>
            <a:r>
              <a:rPr lang="es-MX" sz="2400" dirty="0"/>
              <a:t>(positivas) de </a:t>
            </a:r>
            <a:r>
              <a:rPr lang="es-MX" sz="2400" i="1" dirty="0" err="1"/>
              <a:t>Enterobacteriaceae</a:t>
            </a:r>
            <a:r>
              <a:rPr lang="es-MX" sz="2400" dirty="0"/>
              <a:t> (negativas), además de </a:t>
            </a:r>
            <a:r>
              <a:rPr lang="es-MX" sz="2400" i="1" dirty="0"/>
              <a:t>identificar </a:t>
            </a:r>
            <a:r>
              <a:rPr lang="es-MX" sz="2400" i="1" dirty="0" err="1"/>
              <a:t>Neisseria</a:t>
            </a:r>
            <a:r>
              <a:rPr lang="es-MX" sz="2400" i="1" dirty="0"/>
              <a:t>, </a:t>
            </a:r>
            <a:r>
              <a:rPr lang="es-MX" sz="2400" i="1" dirty="0" err="1"/>
              <a:t>Moraxella</a:t>
            </a:r>
            <a:r>
              <a:rPr lang="es-MX" sz="2400" i="1" dirty="0"/>
              <a:t> y Vibrio.</a:t>
            </a:r>
          </a:p>
          <a:p>
            <a:r>
              <a:rPr lang="es-MX" sz="2400" i="1" dirty="0"/>
              <a:t>Catalasa/oxidasa positivos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9B51A060-15D1-4DC7-B94E-5C573CAAE876}"/>
              </a:ext>
            </a:extLst>
          </p:cNvPr>
          <p:cNvSpPr>
            <a:spLocks noGrp="1"/>
          </p:cNvSpPr>
          <p:nvPr>
            <p:ph type="body" idx="1"/>
          </p:nvPr>
        </p:nvSpPr>
        <p:spPr>
          <a:xfrm>
            <a:off x="457199" y="515008"/>
            <a:ext cx="8466084" cy="6022426"/>
          </a:xfrm>
        </p:spPr>
        <p:txBody>
          <a:bodyPr>
            <a:normAutofit lnSpcReduction="10000"/>
          </a:bodyPr>
          <a:lstStyle/>
          <a:p>
            <a:r>
              <a:rPr lang="es-MX" sz="2800" b="1" dirty="0"/>
              <a:t>Prueba de la coagulasa</a:t>
            </a:r>
          </a:p>
          <a:p>
            <a:pPr marL="114300" indent="0">
              <a:buNone/>
            </a:pPr>
            <a:r>
              <a:rPr lang="es-MX" sz="2400" dirty="0"/>
              <a:t>Se utiliza para diferenciar </a:t>
            </a:r>
            <a:r>
              <a:rPr lang="es-MX" sz="2400" i="1" dirty="0" err="1"/>
              <a:t>Staphylococcus</a:t>
            </a:r>
            <a:r>
              <a:rPr lang="es-MX" sz="2400" i="1" dirty="0"/>
              <a:t> </a:t>
            </a:r>
            <a:r>
              <a:rPr lang="es-MX" sz="2400" i="1" dirty="0" err="1"/>
              <a:t>aureus</a:t>
            </a:r>
            <a:r>
              <a:rPr lang="es-MX" sz="2400" i="1" dirty="0"/>
              <a:t> </a:t>
            </a:r>
            <a:r>
              <a:rPr lang="es-MX" sz="2400" dirty="0"/>
              <a:t>de otras especies de estafilococos, como </a:t>
            </a:r>
            <a:r>
              <a:rPr lang="es-MX" sz="2400" i="1" dirty="0"/>
              <a:t>S. </a:t>
            </a:r>
            <a:r>
              <a:rPr lang="es-MX" sz="2400" i="1" dirty="0" err="1"/>
              <a:t>epidermidis</a:t>
            </a:r>
            <a:r>
              <a:rPr lang="es-MX" sz="2400" i="1" dirty="0"/>
              <a:t> y S. </a:t>
            </a:r>
            <a:r>
              <a:rPr lang="es-MX" sz="2400" i="1" dirty="0" err="1"/>
              <a:t>saprophyticus</a:t>
            </a:r>
            <a:r>
              <a:rPr lang="es-MX" sz="2400" i="1" dirty="0"/>
              <a:t>.</a:t>
            </a:r>
          </a:p>
          <a:p>
            <a:pPr marL="114300" indent="0">
              <a:buNone/>
            </a:pPr>
            <a:r>
              <a:rPr lang="es-MX" sz="2400" dirty="0"/>
              <a:t> </a:t>
            </a:r>
          </a:p>
          <a:p>
            <a:pPr marL="114300" indent="0">
              <a:buNone/>
            </a:pPr>
            <a:r>
              <a:rPr lang="es-MX" sz="2400" dirty="0"/>
              <a:t>Se basa en la capacidad de producir la enzima coagulasa, actúa como factor de virulencia en algunos organismos, ya que interactúa con el fibrinógeno presente en la superficie de las células del huésped.</a:t>
            </a:r>
          </a:p>
          <a:p>
            <a:pPr marL="114300" indent="0">
              <a:buNone/>
            </a:pPr>
            <a:endParaRPr lang="es-MX" sz="2400" dirty="0"/>
          </a:p>
          <a:p>
            <a:pPr marL="114300" indent="0">
              <a:buNone/>
            </a:pPr>
            <a:r>
              <a:rPr lang="es-MX" sz="2400" dirty="0"/>
              <a:t>Los organismos que poseen coagulasa suelen tener una barrera protectora a su alrededor, lo que aumenta su patogenicidad y resistencia contra el sistema inmunitario. </a:t>
            </a:r>
          </a:p>
          <a:p>
            <a:pPr marL="114300" indent="0">
              <a:buNone/>
            </a:pPr>
            <a:endParaRPr lang="es-MX" sz="2400" dirty="0"/>
          </a:p>
          <a:p>
            <a:pPr marL="114300" indent="0">
              <a:buNone/>
            </a:pPr>
            <a:r>
              <a:rPr lang="es-MX" sz="2400" dirty="0"/>
              <a:t>La coagulasa es de dos tipos: coagulasa libre y coagulasa unida, cada una de las cuales se detecta mediante diferentes métodos.</a:t>
            </a:r>
            <a:endParaRPr lang="es-UY" sz="2400" dirty="0"/>
          </a:p>
        </p:txBody>
      </p:sp>
    </p:spTree>
    <p:extLst>
      <p:ext uri="{BB962C8B-B14F-4D97-AF65-F5344CB8AC3E}">
        <p14:creationId xmlns:p14="http://schemas.microsoft.com/office/powerpoint/2010/main" val="2021299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7D5110A-A73E-4265-A1B6-EBB1D8A515A9}"/>
              </a:ext>
            </a:extLst>
          </p:cNvPr>
          <p:cNvPicPr>
            <a:picLocks noChangeAspect="1"/>
          </p:cNvPicPr>
          <p:nvPr/>
        </p:nvPicPr>
        <p:blipFill>
          <a:blip r:embed="rId2"/>
          <a:stretch>
            <a:fillRect/>
          </a:stretch>
        </p:blipFill>
        <p:spPr>
          <a:xfrm>
            <a:off x="84083" y="1240220"/>
            <a:ext cx="8975834" cy="4750676"/>
          </a:xfrm>
          <a:prstGeom prst="rect">
            <a:avLst/>
          </a:prstGeom>
        </p:spPr>
      </p:pic>
      <p:sp>
        <p:nvSpPr>
          <p:cNvPr id="5" name="CuadroTexto 4">
            <a:extLst>
              <a:ext uri="{FF2B5EF4-FFF2-40B4-BE49-F238E27FC236}">
                <a16:creationId xmlns:a16="http://schemas.microsoft.com/office/drawing/2014/main" id="{6D614E41-3D40-432F-9C71-BAC89CEDD4F7}"/>
              </a:ext>
            </a:extLst>
          </p:cNvPr>
          <p:cNvSpPr txBox="1"/>
          <p:nvPr/>
        </p:nvSpPr>
        <p:spPr>
          <a:xfrm>
            <a:off x="578067" y="409223"/>
            <a:ext cx="3384331" cy="830997"/>
          </a:xfrm>
          <a:prstGeom prst="rect">
            <a:avLst/>
          </a:prstGeom>
          <a:noFill/>
        </p:spPr>
        <p:txBody>
          <a:bodyPr wrap="square" rtlCol="0">
            <a:spAutoFit/>
          </a:bodyPr>
          <a:lstStyle/>
          <a:p>
            <a:r>
              <a:rPr lang="es-MX" sz="2400" dirty="0"/>
              <a:t>Coagulasa unida</a:t>
            </a:r>
          </a:p>
          <a:p>
            <a:r>
              <a:rPr lang="es-MX" sz="2400" dirty="0"/>
              <a:t>Rápido, en portaobjeto </a:t>
            </a:r>
            <a:endParaRPr lang="es-UY" sz="2400" dirty="0"/>
          </a:p>
        </p:txBody>
      </p:sp>
      <p:sp>
        <p:nvSpPr>
          <p:cNvPr id="6" name="CuadroTexto 5">
            <a:extLst>
              <a:ext uri="{FF2B5EF4-FFF2-40B4-BE49-F238E27FC236}">
                <a16:creationId xmlns:a16="http://schemas.microsoft.com/office/drawing/2014/main" id="{4C091C61-CB7E-4410-8F84-C6F33E280745}"/>
              </a:ext>
            </a:extLst>
          </p:cNvPr>
          <p:cNvSpPr txBox="1"/>
          <p:nvPr/>
        </p:nvSpPr>
        <p:spPr>
          <a:xfrm>
            <a:off x="5381297" y="409223"/>
            <a:ext cx="3184636" cy="830997"/>
          </a:xfrm>
          <a:prstGeom prst="rect">
            <a:avLst/>
          </a:prstGeom>
          <a:noFill/>
        </p:spPr>
        <p:txBody>
          <a:bodyPr wrap="square" rtlCol="0">
            <a:spAutoFit/>
          </a:bodyPr>
          <a:lstStyle/>
          <a:p>
            <a:r>
              <a:rPr lang="es-MX" sz="2400" dirty="0"/>
              <a:t>Coagulasa libre, se incuba 2 h a 37°C</a:t>
            </a:r>
            <a:endParaRPr lang="es-UY" sz="2400" dirty="0"/>
          </a:p>
        </p:txBody>
      </p:sp>
    </p:spTree>
    <p:extLst>
      <p:ext uri="{BB962C8B-B14F-4D97-AF65-F5344CB8AC3E}">
        <p14:creationId xmlns:p14="http://schemas.microsoft.com/office/powerpoint/2010/main" val="16129187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0BDEE6-622D-4429-8B95-CF7671B0355D}"/>
              </a:ext>
            </a:extLst>
          </p:cNvPr>
          <p:cNvSpPr>
            <a:spLocks noGrp="1"/>
          </p:cNvSpPr>
          <p:nvPr>
            <p:ph type="title"/>
          </p:nvPr>
        </p:nvSpPr>
        <p:spPr>
          <a:solidFill>
            <a:schemeClr val="accent6">
              <a:lumMod val="40000"/>
              <a:lumOff val="60000"/>
            </a:schemeClr>
          </a:solidFill>
        </p:spPr>
        <p:txBody>
          <a:bodyPr>
            <a:normAutofit fontScale="90000"/>
          </a:bodyPr>
          <a:lstStyle/>
          <a:p>
            <a:pPr marL="571500" indent="-571500">
              <a:buFont typeface="Wingdings" panose="05000000000000000000" pitchFamily="2" charset="2"/>
              <a:buChar char="q"/>
            </a:pPr>
            <a:r>
              <a:rPr lang="es-MX" dirty="0"/>
              <a:t>Pruebas bioquímicas secundarias</a:t>
            </a:r>
            <a:endParaRPr lang="es-UY" dirty="0"/>
          </a:p>
        </p:txBody>
      </p:sp>
      <p:sp>
        <p:nvSpPr>
          <p:cNvPr id="3" name="Marcador de texto 2">
            <a:extLst>
              <a:ext uri="{FF2B5EF4-FFF2-40B4-BE49-F238E27FC236}">
                <a16:creationId xmlns:a16="http://schemas.microsoft.com/office/drawing/2014/main" id="{83F1F2EA-F062-4C04-95CB-8FF1E6ED1897}"/>
              </a:ext>
            </a:extLst>
          </p:cNvPr>
          <p:cNvSpPr>
            <a:spLocks noGrp="1"/>
          </p:cNvSpPr>
          <p:nvPr>
            <p:ph type="body" idx="1"/>
          </p:nvPr>
        </p:nvSpPr>
        <p:spPr>
          <a:xfrm>
            <a:off x="340110" y="1417638"/>
            <a:ext cx="5600536" cy="4525963"/>
          </a:xfrm>
        </p:spPr>
        <p:txBody>
          <a:bodyPr/>
          <a:lstStyle/>
          <a:p>
            <a:r>
              <a:rPr lang="es-MX" dirty="0"/>
              <a:t>TSI</a:t>
            </a:r>
          </a:p>
          <a:p>
            <a:r>
              <a:rPr lang="es-MX" dirty="0"/>
              <a:t>Ureasa</a:t>
            </a:r>
          </a:p>
          <a:p>
            <a:r>
              <a:rPr lang="es-MX" dirty="0"/>
              <a:t>MIO</a:t>
            </a:r>
          </a:p>
          <a:p>
            <a:pPr marL="114300" indent="0">
              <a:buNone/>
            </a:pPr>
            <a:r>
              <a:rPr lang="es-MX" dirty="0"/>
              <a:t> (Movilidad/Indol /ornitina</a:t>
            </a:r>
          </a:p>
          <a:p>
            <a:r>
              <a:rPr lang="es-MX" dirty="0"/>
              <a:t>Citrato de Simmons</a:t>
            </a:r>
            <a:endParaRPr lang="es-UY" dirty="0"/>
          </a:p>
        </p:txBody>
      </p:sp>
      <p:pic>
        <p:nvPicPr>
          <p:cNvPr id="4" name="Imagen 3">
            <a:extLst>
              <a:ext uri="{FF2B5EF4-FFF2-40B4-BE49-F238E27FC236}">
                <a16:creationId xmlns:a16="http://schemas.microsoft.com/office/drawing/2014/main" id="{85BF9978-794E-4D1F-940D-E69C184E9EB0}"/>
              </a:ext>
            </a:extLst>
          </p:cNvPr>
          <p:cNvPicPr>
            <a:picLocks noChangeAspect="1"/>
          </p:cNvPicPr>
          <p:nvPr/>
        </p:nvPicPr>
        <p:blipFill rotWithShape="1">
          <a:blip r:embed="rId2"/>
          <a:srcRect l="17429" r="18781"/>
          <a:stretch/>
        </p:blipFill>
        <p:spPr>
          <a:xfrm>
            <a:off x="360165" y="4251931"/>
            <a:ext cx="2396360" cy="2498228"/>
          </a:xfrm>
          <a:prstGeom prst="rect">
            <a:avLst/>
          </a:prstGeom>
        </p:spPr>
      </p:pic>
      <p:pic>
        <p:nvPicPr>
          <p:cNvPr id="6" name="Imagen 5">
            <a:extLst>
              <a:ext uri="{FF2B5EF4-FFF2-40B4-BE49-F238E27FC236}">
                <a16:creationId xmlns:a16="http://schemas.microsoft.com/office/drawing/2014/main" id="{D7A73797-BDB8-4B8D-9CCF-FA9B4FE133BA}"/>
              </a:ext>
            </a:extLst>
          </p:cNvPr>
          <p:cNvPicPr>
            <a:picLocks noChangeAspect="1"/>
          </p:cNvPicPr>
          <p:nvPr/>
        </p:nvPicPr>
        <p:blipFill>
          <a:blip r:embed="rId3"/>
          <a:stretch>
            <a:fillRect/>
          </a:stretch>
        </p:blipFill>
        <p:spPr>
          <a:xfrm>
            <a:off x="2905722" y="4251931"/>
            <a:ext cx="3096123" cy="2498228"/>
          </a:xfrm>
          <a:prstGeom prst="rect">
            <a:avLst/>
          </a:prstGeom>
        </p:spPr>
      </p:pic>
      <p:sp>
        <p:nvSpPr>
          <p:cNvPr id="7" name="CuadroTexto 6">
            <a:extLst>
              <a:ext uri="{FF2B5EF4-FFF2-40B4-BE49-F238E27FC236}">
                <a16:creationId xmlns:a16="http://schemas.microsoft.com/office/drawing/2014/main" id="{860FA24D-070D-441F-AA7B-A9759A33D8F9}"/>
              </a:ext>
            </a:extLst>
          </p:cNvPr>
          <p:cNvSpPr txBox="1"/>
          <p:nvPr/>
        </p:nvSpPr>
        <p:spPr>
          <a:xfrm>
            <a:off x="4258991" y="4438738"/>
            <a:ext cx="1681655" cy="400110"/>
          </a:xfrm>
          <a:prstGeom prst="rect">
            <a:avLst/>
          </a:prstGeom>
          <a:noFill/>
        </p:spPr>
        <p:txBody>
          <a:bodyPr wrap="square" rtlCol="0">
            <a:spAutoFit/>
          </a:bodyPr>
          <a:lstStyle/>
          <a:p>
            <a:r>
              <a:rPr lang="es-MX" sz="2000" dirty="0"/>
              <a:t>Ureasa</a:t>
            </a:r>
            <a:endParaRPr lang="es-UY" sz="2000" dirty="0"/>
          </a:p>
        </p:txBody>
      </p:sp>
      <p:pic>
        <p:nvPicPr>
          <p:cNvPr id="8" name="Imagen 7">
            <a:extLst>
              <a:ext uri="{FF2B5EF4-FFF2-40B4-BE49-F238E27FC236}">
                <a16:creationId xmlns:a16="http://schemas.microsoft.com/office/drawing/2014/main" id="{0C5F5DF4-C51B-40F4-9B12-F16739ADC253}"/>
              </a:ext>
            </a:extLst>
          </p:cNvPr>
          <p:cNvPicPr>
            <a:picLocks noChangeAspect="1"/>
          </p:cNvPicPr>
          <p:nvPr/>
        </p:nvPicPr>
        <p:blipFill>
          <a:blip r:embed="rId4"/>
          <a:stretch>
            <a:fillRect/>
          </a:stretch>
        </p:blipFill>
        <p:spPr>
          <a:xfrm>
            <a:off x="6089843" y="3796478"/>
            <a:ext cx="2830236" cy="2786884"/>
          </a:xfrm>
          <a:prstGeom prst="rect">
            <a:avLst/>
          </a:prstGeom>
        </p:spPr>
      </p:pic>
      <p:pic>
        <p:nvPicPr>
          <p:cNvPr id="9" name="Imagen 8">
            <a:extLst>
              <a:ext uri="{FF2B5EF4-FFF2-40B4-BE49-F238E27FC236}">
                <a16:creationId xmlns:a16="http://schemas.microsoft.com/office/drawing/2014/main" id="{97194CC3-5903-4303-BA0C-8F36B5DC1E80}"/>
              </a:ext>
            </a:extLst>
          </p:cNvPr>
          <p:cNvPicPr>
            <a:picLocks noChangeAspect="1"/>
          </p:cNvPicPr>
          <p:nvPr/>
        </p:nvPicPr>
        <p:blipFill>
          <a:blip r:embed="rId5"/>
          <a:stretch>
            <a:fillRect/>
          </a:stretch>
        </p:blipFill>
        <p:spPr>
          <a:xfrm>
            <a:off x="5372843" y="1604445"/>
            <a:ext cx="2673646" cy="1899696"/>
          </a:xfrm>
          <a:prstGeom prst="rect">
            <a:avLst/>
          </a:prstGeom>
        </p:spPr>
      </p:pic>
    </p:spTree>
    <p:extLst>
      <p:ext uri="{BB962C8B-B14F-4D97-AF65-F5344CB8AC3E}">
        <p14:creationId xmlns:p14="http://schemas.microsoft.com/office/powerpoint/2010/main" val="32759408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3"/>
          <p:cNvSpPr txBox="1">
            <a:spLocks noGrp="1"/>
          </p:cNvSpPr>
          <p:nvPr>
            <p:ph type="title"/>
          </p:nvPr>
        </p:nvSpPr>
        <p:spPr>
          <a:xfrm>
            <a:off x="325822" y="274638"/>
            <a:ext cx="7998372" cy="658534"/>
          </a:xfrm>
          <a:prstGeom prst="rect">
            <a:avLst/>
          </a:prstGeom>
          <a:noFill/>
          <a:ln>
            <a:noFill/>
          </a:ln>
        </p:spPr>
        <p:txBody>
          <a:bodyPr spcFirstLastPara="1" wrap="square" lIns="91425" tIns="45700" rIns="91425" bIns="45700" anchor="ctr" anchorCtr="0">
            <a:normAutofit/>
          </a:bodyPr>
          <a:lstStyle/>
          <a:p>
            <a:pPr marL="571500" lvl="0" indent="-571500" algn="l" rtl="0">
              <a:spcBef>
                <a:spcPts val="0"/>
              </a:spcBef>
              <a:spcAft>
                <a:spcPts val="0"/>
              </a:spcAft>
              <a:buClr>
                <a:schemeClr val="dk1"/>
              </a:buClr>
              <a:buSzPts val="4400"/>
              <a:buFont typeface="Wingdings" panose="05000000000000000000" pitchFamily="2" charset="2"/>
              <a:buChar char="§"/>
            </a:pPr>
            <a:r>
              <a:rPr lang="es-UY" sz="3200" dirty="0"/>
              <a:t>Citrato de Simmons</a:t>
            </a:r>
          </a:p>
        </p:txBody>
      </p:sp>
      <p:sp>
        <p:nvSpPr>
          <p:cNvPr id="230" name="Google Shape;230;p23"/>
          <p:cNvSpPr txBox="1">
            <a:spLocks noGrp="1"/>
          </p:cNvSpPr>
          <p:nvPr>
            <p:ph type="body" idx="1"/>
          </p:nvPr>
        </p:nvSpPr>
        <p:spPr>
          <a:xfrm>
            <a:off x="325821" y="1135118"/>
            <a:ext cx="8360979" cy="5349766"/>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s-MX" sz="2400" dirty="0"/>
              <a:t>Medio de cultivo diferencial, identifica bacterias, principalmente enterobacterias, basándose en su capacidad para usar citrato de sodio como única fuente de carbono. </a:t>
            </a:r>
          </a:p>
          <a:p>
            <a:pPr marL="0" lvl="0" indent="0" algn="l" rtl="0">
              <a:spcBef>
                <a:spcPts val="0"/>
              </a:spcBef>
              <a:spcAft>
                <a:spcPts val="0"/>
              </a:spcAft>
              <a:buClr>
                <a:schemeClr val="dk1"/>
              </a:buClr>
              <a:buSzPts val="3200"/>
              <a:buNone/>
            </a:pPr>
            <a:endParaRPr lang="es-MX" sz="2400" dirty="0"/>
          </a:p>
          <a:p>
            <a:pPr marL="0" lvl="0" indent="0" algn="l" rtl="0">
              <a:spcBef>
                <a:spcPts val="0"/>
              </a:spcBef>
              <a:spcAft>
                <a:spcPts val="0"/>
              </a:spcAft>
              <a:buClr>
                <a:schemeClr val="dk1"/>
              </a:buClr>
              <a:buSzPts val="3200"/>
              <a:buNone/>
            </a:pPr>
            <a:r>
              <a:rPr lang="es-MX" sz="2400" dirty="0"/>
              <a:t>Si la bacteria utiliza el citrato, produce amoníaco, aumentando el pH. </a:t>
            </a:r>
          </a:p>
          <a:p>
            <a:pPr marL="0" lvl="0" indent="0" algn="l" rtl="0">
              <a:spcBef>
                <a:spcPts val="0"/>
              </a:spcBef>
              <a:spcAft>
                <a:spcPts val="0"/>
              </a:spcAft>
              <a:buClr>
                <a:schemeClr val="dk1"/>
              </a:buClr>
              <a:buSzPts val="3200"/>
              <a:buNone/>
            </a:pPr>
            <a:r>
              <a:rPr lang="es-MX" sz="2400" dirty="0"/>
              <a:t>El indicador azul de bromotimol cambia de verde (pH 6.9, neutro) a azul (pH &gt; 7.6, alcalino).</a:t>
            </a:r>
          </a:p>
        </p:txBody>
      </p:sp>
      <p:pic>
        <p:nvPicPr>
          <p:cNvPr id="2" name="Imagen 1">
            <a:extLst>
              <a:ext uri="{FF2B5EF4-FFF2-40B4-BE49-F238E27FC236}">
                <a16:creationId xmlns:a16="http://schemas.microsoft.com/office/drawing/2014/main" id="{3F7C4995-2742-4F5E-9093-B2AC07FA3D98}"/>
              </a:ext>
            </a:extLst>
          </p:cNvPr>
          <p:cNvPicPr>
            <a:picLocks noChangeAspect="1"/>
          </p:cNvPicPr>
          <p:nvPr/>
        </p:nvPicPr>
        <p:blipFill>
          <a:blip r:embed="rId3"/>
          <a:stretch>
            <a:fillRect/>
          </a:stretch>
        </p:blipFill>
        <p:spPr>
          <a:xfrm>
            <a:off x="5318235" y="4016250"/>
            <a:ext cx="2837793" cy="2670580"/>
          </a:xfrm>
          <a:prstGeom prst="rect">
            <a:avLst/>
          </a:prstGeom>
        </p:spPr>
      </p:pic>
      <p:sp>
        <p:nvSpPr>
          <p:cNvPr id="7" name="CuadroTexto 6">
            <a:extLst>
              <a:ext uri="{FF2B5EF4-FFF2-40B4-BE49-F238E27FC236}">
                <a16:creationId xmlns:a16="http://schemas.microsoft.com/office/drawing/2014/main" id="{E3819E00-D26C-4BCA-9845-B9ADD4E611A2}"/>
              </a:ext>
            </a:extLst>
          </p:cNvPr>
          <p:cNvSpPr txBox="1"/>
          <p:nvPr/>
        </p:nvSpPr>
        <p:spPr>
          <a:xfrm>
            <a:off x="157656" y="4458988"/>
            <a:ext cx="4992414" cy="2154436"/>
          </a:xfrm>
          <a:prstGeom prst="rect">
            <a:avLst/>
          </a:prstGeom>
          <a:noFill/>
        </p:spPr>
        <p:txBody>
          <a:bodyPr wrap="square">
            <a:spAutoFit/>
          </a:bodyPr>
          <a:lstStyle/>
          <a:p>
            <a:r>
              <a:rPr lang="es-MX" sz="2400" dirty="0"/>
              <a:t>Diferenciación de bacilos Gram negativos</a:t>
            </a:r>
            <a:r>
              <a:rPr lang="es-MX" dirty="0"/>
              <a:t>.</a:t>
            </a:r>
          </a:p>
          <a:p>
            <a:endParaRPr lang="es-MX" dirty="0"/>
          </a:p>
          <a:p>
            <a:r>
              <a:rPr lang="es-UY" sz="2400" i="1" dirty="0" err="1"/>
              <a:t>Klebsiella</a:t>
            </a:r>
            <a:r>
              <a:rPr lang="es-UY" sz="2400" i="1" dirty="0"/>
              <a:t>, </a:t>
            </a:r>
            <a:r>
              <a:rPr lang="es-UY" sz="2400" i="1" dirty="0" err="1"/>
              <a:t>Enterobacter</a:t>
            </a:r>
            <a:r>
              <a:rPr lang="es-UY" sz="2400" i="1" dirty="0"/>
              <a:t>, Salmonella: (+)</a:t>
            </a:r>
          </a:p>
          <a:p>
            <a:r>
              <a:rPr lang="es-UY" sz="2400" i="1" dirty="0"/>
              <a:t>E. </a:t>
            </a:r>
            <a:r>
              <a:rPr lang="es-UY" sz="2400" i="1" dirty="0" err="1"/>
              <a:t>coli</a:t>
            </a:r>
            <a:r>
              <a:rPr lang="es-UY" sz="2400" i="1" dirty="0"/>
              <a:t> , </a:t>
            </a:r>
            <a:r>
              <a:rPr lang="es-UY" sz="2400" i="1" dirty="0" err="1"/>
              <a:t>Shigella</a:t>
            </a:r>
            <a:r>
              <a:rPr lang="es-UY" sz="2400" i="1" dirty="0"/>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4B580A-DE35-4110-B555-74BF89FBAB83}"/>
              </a:ext>
            </a:extLst>
          </p:cNvPr>
          <p:cNvSpPr>
            <a:spLocks noGrp="1"/>
          </p:cNvSpPr>
          <p:nvPr>
            <p:ph type="title"/>
          </p:nvPr>
        </p:nvSpPr>
        <p:spPr>
          <a:xfrm>
            <a:off x="457200" y="274638"/>
            <a:ext cx="8229600" cy="849969"/>
          </a:xfrm>
        </p:spPr>
        <p:txBody>
          <a:bodyPr>
            <a:normAutofit/>
          </a:bodyPr>
          <a:lstStyle/>
          <a:p>
            <a:pPr marL="571500" indent="-571500" algn="l">
              <a:buFont typeface="Wingdings" panose="05000000000000000000" pitchFamily="2" charset="2"/>
              <a:buChar char="§"/>
            </a:pPr>
            <a:r>
              <a:rPr lang="es-MX" sz="3200" b="1" dirty="0"/>
              <a:t>MIO: Movilidad/ Indol /Ornitina</a:t>
            </a:r>
            <a:endParaRPr lang="es-UY" sz="3200" b="1" dirty="0"/>
          </a:p>
        </p:txBody>
      </p:sp>
      <p:sp>
        <p:nvSpPr>
          <p:cNvPr id="3" name="Marcador de texto 2">
            <a:extLst>
              <a:ext uri="{FF2B5EF4-FFF2-40B4-BE49-F238E27FC236}">
                <a16:creationId xmlns:a16="http://schemas.microsoft.com/office/drawing/2014/main" id="{D0770783-4B5D-4B54-AB94-CD79246D2A9F}"/>
              </a:ext>
            </a:extLst>
          </p:cNvPr>
          <p:cNvSpPr>
            <a:spLocks noGrp="1"/>
          </p:cNvSpPr>
          <p:nvPr>
            <p:ph type="body" idx="1"/>
          </p:nvPr>
        </p:nvSpPr>
        <p:spPr>
          <a:xfrm>
            <a:off x="115614" y="1124606"/>
            <a:ext cx="8828689" cy="5458756"/>
          </a:xfrm>
        </p:spPr>
        <p:txBody>
          <a:bodyPr>
            <a:normAutofit lnSpcReduction="10000"/>
          </a:bodyPr>
          <a:lstStyle/>
          <a:p>
            <a:pPr marL="114300" indent="0">
              <a:buNone/>
            </a:pPr>
            <a:r>
              <a:rPr lang="es-MX" sz="2400" dirty="0"/>
              <a:t>Se utiliza para ayudar en la identificación de especies de bacterias pertenecientes a la familia </a:t>
            </a:r>
            <a:r>
              <a:rPr lang="es-MX" sz="2400" dirty="0" err="1"/>
              <a:t>Enterobacteriaceae</a:t>
            </a:r>
            <a:r>
              <a:rPr lang="es-MX" sz="2400" dirty="0"/>
              <a:t>. </a:t>
            </a:r>
          </a:p>
          <a:p>
            <a:pPr marL="114300" indent="0">
              <a:buNone/>
            </a:pPr>
            <a:r>
              <a:rPr lang="es-MX" sz="2400" dirty="0"/>
              <a:t>Es bastante nutritivo y está compuesto por glucosa, extracto de levadura, peptona, </a:t>
            </a:r>
            <a:r>
              <a:rPr lang="es-MX" sz="2400" dirty="0" err="1"/>
              <a:t>tripteína</a:t>
            </a:r>
            <a:r>
              <a:rPr lang="es-MX" sz="2400" dirty="0"/>
              <a:t>, clorhidrato de L-ornitina, púrpura de bromocresol y agar. (semisólido).</a:t>
            </a:r>
          </a:p>
          <a:p>
            <a:pPr marL="114300" indent="0">
              <a:buNone/>
            </a:pPr>
            <a:endParaRPr lang="es-MX" sz="2400" dirty="0"/>
          </a:p>
          <a:p>
            <a:pPr marL="114300" indent="0">
              <a:buNone/>
            </a:pPr>
            <a:r>
              <a:rPr lang="es-MX" sz="2400" dirty="0"/>
              <a:t>La producción de indol evidencia la presencia de la enzima </a:t>
            </a:r>
            <a:r>
              <a:rPr lang="es-MX" sz="2400" dirty="0" err="1"/>
              <a:t>triptofanasa</a:t>
            </a:r>
            <a:r>
              <a:rPr lang="es-MX" sz="2400" dirty="0"/>
              <a:t>, que actúa sobre el aminoácido triptófano, siendo necesario el uso de un reactivo revelador para hacer visible la producción de indol.</a:t>
            </a:r>
          </a:p>
          <a:p>
            <a:pPr marL="114300" indent="0">
              <a:buNone/>
            </a:pPr>
            <a:endParaRPr lang="es-MX" sz="2400" dirty="0"/>
          </a:p>
          <a:p>
            <a:pPr marL="114300" indent="0">
              <a:buNone/>
            </a:pPr>
            <a:r>
              <a:rPr lang="es-MX" sz="2400" dirty="0"/>
              <a:t>La ornitina determina si la bacteria es capaz de </a:t>
            </a:r>
            <a:r>
              <a:rPr lang="es-MX" sz="2400" dirty="0" err="1"/>
              <a:t>descarboxilar</a:t>
            </a:r>
            <a:r>
              <a:rPr lang="es-MX" sz="2400" dirty="0"/>
              <a:t> el aminoácido, es decir, si cuenta con la enzima </a:t>
            </a:r>
            <a:r>
              <a:rPr lang="es-MX" sz="2400" dirty="0" err="1"/>
              <a:t>orinitina</a:t>
            </a:r>
            <a:r>
              <a:rPr lang="es-MX" sz="2400" dirty="0"/>
              <a:t> descarboxilasa.</a:t>
            </a:r>
          </a:p>
          <a:p>
            <a:pPr marL="114300" indent="0">
              <a:buNone/>
            </a:pPr>
            <a:endParaRPr lang="es-MX" sz="2400" dirty="0"/>
          </a:p>
          <a:p>
            <a:pPr marL="114300" indent="0">
              <a:buNone/>
            </a:pPr>
            <a:endParaRPr lang="es-UY" sz="2400" dirty="0"/>
          </a:p>
        </p:txBody>
      </p:sp>
    </p:spTree>
    <p:extLst>
      <p:ext uri="{BB962C8B-B14F-4D97-AF65-F5344CB8AC3E}">
        <p14:creationId xmlns:p14="http://schemas.microsoft.com/office/powerpoint/2010/main" val="25149882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36F7B1-ED95-419E-A123-00FA464BB495}"/>
              </a:ext>
            </a:extLst>
          </p:cNvPr>
          <p:cNvPicPr>
            <a:picLocks noChangeAspect="1"/>
          </p:cNvPicPr>
          <p:nvPr/>
        </p:nvPicPr>
        <p:blipFill>
          <a:blip r:embed="rId2"/>
          <a:stretch>
            <a:fillRect/>
          </a:stretch>
        </p:blipFill>
        <p:spPr>
          <a:xfrm>
            <a:off x="1259203" y="85397"/>
            <a:ext cx="6625594" cy="4721431"/>
          </a:xfrm>
          <a:prstGeom prst="rect">
            <a:avLst/>
          </a:prstGeom>
        </p:spPr>
      </p:pic>
      <p:pic>
        <p:nvPicPr>
          <p:cNvPr id="5" name="Imagen 4">
            <a:extLst>
              <a:ext uri="{FF2B5EF4-FFF2-40B4-BE49-F238E27FC236}">
                <a16:creationId xmlns:a16="http://schemas.microsoft.com/office/drawing/2014/main" id="{C91C836E-9C7A-4609-9225-7112CEF50280}"/>
              </a:ext>
            </a:extLst>
          </p:cNvPr>
          <p:cNvPicPr>
            <a:picLocks noChangeAspect="1"/>
          </p:cNvPicPr>
          <p:nvPr/>
        </p:nvPicPr>
        <p:blipFill>
          <a:blip r:embed="rId3"/>
          <a:stretch>
            <a:fillRect/>
          </a:stretch>
        </p:blipFill>
        <p:spPr>
          <a:xfrm>
            <a:off x="639043" y="273269"/>
            <a:ext cx="2053558" cy="2053558"/>
          </a:xfrm>
          <a:prstGeom prst="rect">
            <a:avLst/>
          </a:prstGeom>
        </p:spPr>
      </p:pic>
      <p:sp>
        <p:nvSpPr>
          <p:cNvPr id="7" name="CuadroTexto 6">
            <a:extLst>
              <a:ext uri="{FF2B5EF4-FFF2-40B4-BE49-F238E27FC236}">
                <a16:creationId xmlns:a16="http://schemas.microsoft.com/office/drawing/2014/main" id="{DC4FC56E-BF50-42E3-A0F9-D887A39D615C}"/>
              </a:ext>
            </a:extLst>
          </p:cNvPr>
          <p:cNvSpPr txBox="1"/>
          <p:nvPr/>
        </p:nvSpPr>
        <p:spPr>
          <a:xfrm>
            <a:off x="278523" y="5015071"/>
            <a:ext cx="8586953" cy="1569660"/>
          </a:xfrm>
          <a:prstGeom prst="rect">
            <a:avLst/>
          </a:prstGeom>
          <a:noFill/>
        </p:spPr>
        <p:txBody>
          <a:bodyPr wrap="square">
            <a:spAutoFit/>
          </a:bodyPr>
          <a:lstStyle/>
          <a:p>
            <a:r>
              <a:rPr lang="es-UY" sz="2400" b="1" dirty="0"/>
              <a:t>Positivos típicos incluyen</a:t>
            </a:r>
          </a:p>
          <a:p>
            <a:r>
              <a:rPr lang="es-UY" sz="2400" dirty="0"/>
              <a:t> Movilidad (</a:t>
            </a:r>
            <a:r>
              <a:rPr lang="es-UY" sz="2400" i="1" dirty="0"/>
              <a:t>E. </a:t>
            </a:r>
            <a:r>
              <a:rPr lang="es-UY" sz="2400" i="1" dirty="0" err="1"/>
              <a:t>coli</a:t>
            </a:r>
            <a:r>
              <a:rPr lang="es-UY" sz="2400" i="1" dirty="0"/>
              <a:t>, </a:t>
            </a:r>
            <a:r>
              <a:rPr lang="es-UY" sz="2400" i="1" dirty="0" err="1"/>
              <a:t>Enterobacter</a:t>
            </a:r>
            <a:r>
              <a:rPr lang="es-UY" sz="2400" i="1" dirty="0"/>
              <a:t>, Salmonella)</a:t>
            </a:r>
          </a:p>
          <a:p>
            <a:r>
              <a:rPr lang="es-UY" sz="2400" i="1" dirty="0"/>
              <a:t> </a:t>
            </a:r>
            <a:r>
              <a:rPr lang="es-UY" sz="2400" dirty="0"/>
              <a:t>Indol</a:t>
            </a:r>
            <a:r>
              <a:rPr lang="es-UY" sz="2400" i="1" dirty="0"/>
              <a:t> (E. </a:t>
            </a:r>
            <a:r>
              <a:rPr lang="es-UY" sz="2400" i="1" dirty="0" err="1"/>
              <a:t>coli</a:t>
            </a:r>
            <a:r>
              <a:rPr lang="es-UY" sz="2400" i="1" dirty="0"/>
              <a:t>, Proteus </a:t>
            </a:r>
            <a:r>
              <a:rPr lang="es-UY" sz="2400" i="1" dirty="0" err="1"/>
              <a:t>vulgaris</a:t>
            </a:r>
            <a:r>
              <a:rPr lang="es-UY" sz="2400" i="1" dirty="0"/>
              <a:t>, </a:t>
            </a:r>
            <a:r>
              <a:rPr lang="es-UY" sz="2400" i="1" dirty="0" err="1"/>
              <a:t>Klebsiella</a:t>
            </a:r>
            <a:r>
              <a:rPr lang="es-UY" sz="2400" i="1" dirty="0"/>
              <a:t> </a:t>
            </a:r>
            <a:r>
              <a:rPr lang="es-UY" sz="2400" i="1" dirty="0" err="1"/>
              <a:t>oxytoca</a:t>
            </a:r>
            <a:r>
              <a:rPr lang="es-UY" sz="2400" i="1" dirty="0"/>
              <a:t>) </a:t>
            </a:r>
          </a:p>
          <a:p>
            <a:r>
              <a:rPr lang="es-UY" sz="2400" i="1" dirty="0"/>
              <a:t> </a:t>
            </a:r>
            <a:r>
              <a:rPr lang="es-UY" sz="2400" dirty="0"/>
              <a:t>Ornitina</a:t>
            </a:r>
            <a:r>
              <a:rPr lang="es-UY" sz="2400" i="1" dirty="0"/>
              <a:t> (</a:t>
            </a:r>
            <a:r>
              <a:rPr lang="es-UY" sz="2400" i="1" dirty="0" err="1"/>
              <a:t>Enterobacter</a:t>
            </a:r>
            <a:r>
              <a:rPr lang="es-UY" sz="2400" i="1" dirty="0"/>
              <a:t>, Salmonella, </a:t>
            </a:r>
            <a:r>
              <a:rPr lang="es-UY" sz="2400" i="1" dirty="0" err="1"/>
              <a:t>Shigella</a:t>
            </a:r>
            <a:r>
              <a:rPr lang="es-UY" sz="2400" i="1" dirty="0"/>
              <a:t> </a:t>
            </a:r>
            <a:r>
              <a:rPr lang="es-UY" sz="2400" i="1" dirty="0" err="1"/>
              <a:t>sonnei</a:t>
            </a:r>
            <a:r>
              <a:rPr lang="es-UY" sz="2400" i="1" dirty="0"/>
              <a:t>)</a:t>
            </a:r>
          </a:p>
        </p:txBody>
      </p:sp>
    </p:spTree>
    <p:extLst>
      <p:ext uri="{BB962C8B-B14F-4D97-AF65-F5344CB8AC3E}">
        <p14:creationId xmlns:p14="http://schemas.microsoft.com/office/powerpoint/2010/main" val="4294269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60" name="Google Shape;260;p28"/>
          <p:cNvPicPr preferRelativeResize="0">
            <a:picLocks noGrp="1"/>
          </p:cNvPicPr>
          <p:nvPr>
            <p:ph type="body" idx="1"/>
          </p:nvPr>
        </p:nvPicPr>
        <p:blipFill rotWithShape="1">
          <a:blip r:embed="rId3">
            <a:alphaModFix/>
          </a:blip>
          <a:srcRect/>
          <a:stretch/>
        </p:blipFill>
        <p:spPr>
          <a:xfrm>
            <a:off x="1282261" y="755486"/>
            <a:ext cx="5738649" cy="4614899"/>
          </a:xfrm>
          <a:prstGeom prst="rect">
            <a:avLst/>
          </a:prstGeom>
          <a:noFill/>
          <a:ln>
            <a:noFill/>
          </a:ln>
        </p:spPr>
      </p:pic>
      <p:sp>
        <p:nvSpPr>
          <p:cNvPr id="259" name="Google Shape;259;p28"/>
          <p:cNvSpPr txBox="1">
            <a:spLocks noGrp="1"/>
          </p:cNvSpPr>
          <p:nvPr>
            <p:ph type="title"/>
          </p:nvPr>
        </p:nvSpPr>
        <p:spPr>
          <a:xfrm>
            <a:off x="257503" y="448654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dirty="0"/>
              <a:t>INDOL NEGATIVO/ POSITIVO</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571500" lvl="0" indent="-571500" algn="l" rtl="0">
              <a:spcBef>
                <a:spcPts val="0"/>
              </a:spcBef>
              <a:spcAft>
                <a:spcPts val="0"/>
              </a:spcAft>
              <a:buClr>
                <a:schemeClr val="dk1"/>
              </a:buClr>
              <a:buSzPts val="4400"/>
              <a:buFont typeface="Arial" panose="020B0604020202020204" pitchFamily="34" charset="0"/>
              <a:buChar char="•"/>
            </a:pPr>
            <a:r>
              <a:rPr lang="es-UY" sz="2800" b="1" dirty="0"/>
              <a:t>Prueba de ureasa</a:t>
            </a:r>
          </a:p>
        </p:txBody>
      </p:sp>
      <p:sp>
        <p:nvSpPr>
          <p:cNvPr id="266" name="Google Shape;266;p29"/>
          <p:cNvSpPr txBox="1">
            <a:spLocks noGrp="1"/>
          </p:cNvSpPr>
          <p:nvPr>
            <p:ph type="body" idx="1"/>
          </p:nvPr>
        </p:nvSpPr>
        <p:spPr>
          <a:xfrm>
            <a:off x="189186" y="1303284"/>
            <a:ext cx="8828690" cy="516057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3200"/>
              <a:buNone/>
            </a:pPr>
            <a:r>
              <a:rPr lang="es-MX" sz="2400" dirty="0"/>
              <a:t>Descompone la urea (CO(NH</a:t>
            </a:r>
            <a:r>
              <a:rPr lang="es-MX" sz="2400" dirty="0">
                <a:latin typeface="Calibri" panose="020F0502020204030204" pitchFamily="34" charset="0"/>
                <a:ea typeface="Calibri" panose="020F0502020204030204" pitchFamily="34" charset="0"/>
                <a:cs typeface="Calibri" panose="020F0502020204030204" pitchFamily="34" charset="0"/>
              </a:rPr>
              <a:t>₂)₂ </a:t>
            </a:r>
            <a:r>
              <a:rPr lang="es-MX" sz="2400" dirty="0"/>
              <a:t>en amoníaco y dióxido de carbono, liberando amonio y carbonato en medios acuosos, aumentando el pH del medio</a:t>
            </a:r>
          </a:p>
          <a:p>
            <a:pPr marL="0" lvl="0" indent="0" algn="l" rtl="0">
              <a:spcBef>
                <a:spcPts val="0"/>
              </a:spcBef>
              <a:spcAft>
                <a:spcPts val="0"/>
              </a:spcAft>
              <a:buClr>
                <a:schemeClr val="dk1"/>
              </a:buClr>
              <a:buSzPts val="3200"/>
              <a:buNone/>
            </a:pPr>
            <a:endParaRPr lang="es-MX" sz="2400" dirty="0"/>
          </a:p>
          <a:p>
            <a:pPr marL="0" lvl="0" indent="0" algn="l" rtl="0">
              <a:spcBef>
                <a:spcPts val="0"/>
              </a:spcBef>
              <a:spcAft>
                <a:spcPts val="0"/>
              </a:spcAft>
              <a:buClr>
                <a:schemeClr val="dk1"/>
              </a:buClr>
              <a:buSzPts val="3200"/>
              <a:buNone/>
            </a:pPr>
            <a:r>
              <a:rPr lang="es-MX" sz="2400" dirty="0"/>
              <a:t>Es fundamental en el ciclo del nitrógeno y esencial para la supervivencia de ciertas bacterias, como </a:t>
            </a:r>
            <a:r>
              <a:rPr lang="es-MX" sz="2400" i="1" dirty="0" err="1"/>
              <a:t>Helicobacter</a:t>
            </a:r>
            <a:r>
              <a:rPr lang="es-MX" sz="2400" i="1" dirty="0"/>
              <a:t> pylori </a:t>
            </a:r>
            <a:r>
              <a:rPr lang="es-MX" sz="2400" dirty="0"/>
              <a:t>en el estómago, </a:t>
            </a:r>
            <a:r>
              <a:rPr lang="es-MX" sz="2400" i="1" dirty="0"/>
              <a:t>Proteus. </a:t>
            </a:r>
            <a:endParaRPr sz="2400" i="1" dirty="0"/>
          </a:p>
        </p:txBody>
      </p:sp>
      <p:pic>
        <p:nvPicPr>
          <p:cNvPr id="267" name="Google Shape;267;p29"/>
          <p:cNvPicPr preferRelativeResize="0"/>
          <p:nvPr/>
        </p:nvPicPr>
        <p:blipFill rotWithShape="1">
          <a:blip r:embed="rId3">
            <a:alphaModFix/>
          </a:blip>
          <a:srcRect/>
          <a:stretch/>
        </p:blipFill>
        <p:spPr>
          <a:xfrm>
            <a:off x="3414297" y="3832308"/>
            <a:ext cx="3992970" cy="263155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1"/>
          <p:cNvSpPr txBox="1">
            <a:spLocks noGrp="1"/>
          </p:cNvSpPr>
          <p:nvPr>
            <p:ph type="title"/>
          </p:nvPr>
        </p:nvSpPr>
        <p:spPr>
          <a:xfrm>
            <a:off x="457200" y="274638"/>
            <a:ext cx="8229600" cy="881500"/>
          </a:xfrm>
          <a:prstGeom prst="rect">
            <a:avLst/>
          </a:prstGeom>
          <a:noFill/>
          <a:ln>
            <a:noFill/>
          </a:ln>
        </p:spPr>
        <p:txBody>
          <a:bodyPr spcFirstLastPara="1" wrap="square" lIns="91425" tIns="45700" rIns="91425" bIns="45700" anchor="ctr" anchorCtr="0">
            <a:normAutofit/>
          </a:bodyPr>
          <a:lstStyle/>
          <a:p>
            <a:pPr marL="571500" lvl="0" indent="-571500" algn="l" rtl="0">
              <a:spcBef>
                <a:spcPts val="0"/>
              </a:spcBef>
              <a:spcAft>
                <a:spcPts val="0"/>
              </a:spcAft>
              <a:buClr>
                <a:schemeClr val="dk1"/>
              </a:buClr>
              <a:buSzPts val="4400"/>
              <a:buFont typeface="Arial" panose="020B0604020202020204" pitchFamily="34" charset="0"/>
              <a:buChar char="•"/>
            </a:pPr>
            <a:r>
              <a:rPr lang="es-UY" dirty="0"/>
              <a:t>TSI</a:t>
            </a:r>
            <a:endParaRPr dirty="0"/>
          </a:p>
        </p:txBody>
      </p:sp>
      <p:sp>
        <p:nvSpPr>
          <p:cNvPr id="280" name="Google Shape;280;p31"/>
          <p:cNvSpPr txBox="1">
            <a:spLocks noGrp="1"/>
          </p:cNvSpPr>
          <p:nvPr>
            <p:ph type="body" idx="1"/>
          </p:nvPr>
        </p:nvSpPr>
        <p:spPr>
          <a:xfrm>
            <a:off x="262759" y="1250732"/>
            <a:ext cx="8565931" cy="533263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Clr>
                <a:schemeClr val="dk1"/>
              </a:buClr>
              <a:buSzPts val="3200"/>
              <a:buNone/>
            </a:pPr>
            <a:r>
              <a:rPr lang="es-MX" sz="2400" dirty="0"/>
              <a:t>Evalúa la capacidad de un MO para fermentar azúcares y producir sulfuro de hidrógeno.</a:t>
            </a:r>
          </a:p>
          <a:p>
            <a:pPr marL="0" lvl="0" indent="0" algn="l" rtl="0">
              <a:spcBef>
                <a:spcPts val="0"/>
              </a:spcBef>
              <a:spcAft>
                <a:spcPts val="0"/>
              </a:spcAft>
              <a:buClr>
                <a:schemeClr val="dk1"/>
              </a:buClr>
              <a:buSzPts val="3200"/>
              <a:buNone/>
            </a:pPr>
            <a:endParaRPr lang="es-MX" sz="2400" dirty="0"/>
          </a:p>
          <a:p>
            <a:pPr marL="0" lvl="0" indent="0" algn="l" rtl="0">
              <a:spcBef>
                <a:spcPts val="0"/>
              </a:spcBef>
              <a:spcAft>
                <a:spcPts val="0"/>
              </a:spcAft>
              <a:buClr>
                <a:schemeClr val="dk1"/>
              </a:buClr>
              <a:buSzPts val="3200"/>
              <a:buNone/>
            </a:pPr>
            <a:r>
              <a:rPr lang="es-MX" sz="2400" dirty="0"/>
              <a:t>Cada bacteria solo puede fermentar algunos azúcares, mientras que no puede fermentar otros. </a:t>
            </a:r>
          </a:p>
          <a:p>
            <a:pPr marL="0" lvl="0" indent="0" algn="l" rtl="0">
              <a:spcBef>
                <a:spcPts val="0"/>
              </a:spcBef>
              <a:spcAft>
                <a:spcPts val="0"/>
              </a:spcAft>
              <a:buClr>
                <a:schemeClr val="dk1"/>
              </a:buClr>
              <a:buSzPts val="3200"/>
              <a:buNone/>
            </a:pPr>
            <a:endParaRPr lang="es-MX" sz="2400" dirty="0"/>
          </a:p>
          <a:p>
            <a:pPr marL="0" lvl="0" indent="0" algn="l" rtl="0">
              <a:spcBef>
                <a:spcPts val="0"/>
              </a:spcBef>
              <a:spcAft>
                <a:spcPts val="0"/>
              </a:spcAft>
              <a:buClr>
                <a:schemeClr val="dk1"/>
              </a:buClr>
              <a:buSzPts val="3200"/>
              <a:buNone/>
            </a:pPr>
            <a:r>
              <a:rPr lang="es-MX" sz="2400" dirty="0"/>
              <a:t>Se utiliza un tubo de agar inclinado con un medio especial que contiene múltiples azúcares, un colorante sensible al pH (rojo fenol), 1 % de lactosa, 1 % de sacarosa, 0,1 % de glucosa, así como tiosulfato de sodio y sulfato ferroso o sulfato ferroso amónico.</a:t>
            </a:r>
          </a:p>
          <a:p>
            <a:pPr marL="0" lvl="0" indent="0" algn="l" rtl="0">
              <a:spcBef>
                <a:spcPts val="0"/>
              </a:spcBef>
              <a:spcAft>
                <a:spcPts val="0"/>
              </a:spcAft>
              <a:buClr>
                <a:schemeClr val="dk1"/>
              </a:buClr>
              <a:buSzPts val="3200"/>
              <a:buNone/>
            </a:pPr>
            <a:endParaRPr lang="es-MX" sz="2400" dirty="0"/>
          </a:p>
          <a:p>
            <a:pPr marL="0" lvl="0" indent="0" algn="l" rtl="0">
              <a:spcBef>
                <a:spcPts val="0"/>
              </a:spcBef>
              <a:spcAft>
                <a:spcPts val="0"/>
              </a:spcAft>
              <a:buClr>
                <a:schemeClr val="dk1"/>
              </a:buClr>
              <a:buSzPts val="3200"/>
              <a:buNone/>
            </a:pPr>
            <a:r>
              <a:rPr lang="es-MX" sz="2400" dirty="0"/>
              <a:t>Esta forma inclinada proporciona diversas superficies expuestas al aire con oxígeno en distintos grados (ambiente aeróbico) o no expuestas al aire (ambiente anaeróbico), bajo las cuales se determinan los patrones de fermentación de los organismos.</a:t>
            </a: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Google Shape;91;p2"/>
          <p:cNvSpPr txBox="1">
            <a:spLocks noGrp="1"/>
          </p:cNvSpPr>
          <p:nvPr>
            <p:ph type="body" idx="1"/>
          </p:nvPr>
        </p:nvSpPr>
        <p:spPr>
          <a:xfrm>
            <a:off x="136636" y="2532993"/>
            <a:ext cx="3951888" cy="3930869"/>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spcBef>
                <a:spcPts val="0"/>
              </a:spcBef>
              <a:spcAft>
                <a:spcPts val="0"/>
              </a:spcAft>
              <a:buClr>
                <a:schemeClr val="dk1"/>
              </a:buClr>
              <a:buSzPts val="3200"/>
              <a:buNone/>
            </a:pPr>
            <a:endParaRPr dirty="0"/>
          </a:p>
          <a:p>
            <a:pPr lvl="0" indent="-457200" algn="ctr" rtl="0">
              <a:spcBef>
                <a:spcPts val="640"/>
              </a:spcBef>
              <a:spcAft>
                <a:spcPts val="0"/>
              </a:spcAft>
              <a:buClr>
                <a:schemeClr val="dk1"/>
              </a:buClr>
              <a:buSzPts val="3200"/>
              <a:buFont typeface="Wingdings" panose="05000000000000000000" pitchFamily="2" charset="2"/>
              <a:buChar char="q"/>
            </a:pPr>
            <a:r>
              <a:rPr lang="es-MX" sz="3500" dirty="0">
                <a:latin typeface="+mj-lt"/>
              </a:rPr>
              <a:t>Según su función/ uso</a:t>
            </a:r>
          </a:p>
          <a:p>
            <a:pPr marL="0" lvl="0" indent="0" algn="ctr" rtl="0">
              <a:spcBef>
                <a:spcPts val="640"/>
              </a:spcBef>
              <a:spcAft>
                <a:spcPts val="0"/>
              </a:spcAft>
              <a:buClr>
                <a:schemeClr val="dk1"/>
              </a:buClr>
              <a:buSzPts val="3200"/>
              <a:buNone/>
            </a:pPr>
            <a:endParaRPr lang="es-MX" sz="3500" dirty="0">
              <a:latin typeface="+mj-lt"/>
            </a:endParaRPr>
          </a:p>
          <a:p>
            <a:pPr marL="0" lvl="0" indent="0" algn="ctr" rtl="0">
              <a:spcBef>
                <a:spcPts val="640"/>
              </a:spcBef>
              <a:spcAft>
                <a:spcPts val="0"/>
              </a:spcAft>
              <a:buClr>
                <a:schemeClr val="dk1"/>
              </a:buClr>
              <a:buSzPts val="3200"/>
              <a:buNone/>
            </a:pPr>
            <a:r>
              <a:rPr lang="es-UY" dirty="0">
                <a:latin typeface="+mj-lt"/>
              </a:rPr>
              <a:t>Nutritivos (generales)</a:t>
            </a:r>
          </a:p>
          <a:p>
            <a:pPr marL="0" lvl="0" indent="0" algn="just" rtl="0">
              <a:spcBef>
                <a:spcPts val="640"/>
              </a:spcBef>
              <a:spcAft>
                <a:spcPts val="0"/>
              </a:spcAft>
              <a:buClr>
                <a:schemeClr val="dk1"/>
              </a:buClr>
              <a:buSzPts val="3200"/>
              <a:buNone/>
            </a:pPr>
            <a:r>
              <a:rPr lang="es-UY" dirty="0">
                <a:latin typeface="+mj-lt"/>
              </a:rPr>
              <a:t>Enriquecimiento</a:t>
            </a:r>
          </a:p>
          <a:p>
            <a:pPr marL="0" lvl="0" indent="0" algn="just" rtl="0">
              <a:spcBef>
                <a:spcPts val="640"/>
              </a:spcBef>
              <a:spcAft>
                <a:spcPts val="0"/>
              </a:spcAft>
              <a:buClr>
                <a:schemeClr val="dk1"/>
              </a:buClr>
              <a:buSzPts val="3200"/>
              <a:buNone/>
            </a:pPr>
            <a:r>
              <a:rPr lang="es-UY" dirty="0">
                <a:latin typeface="+mj-lt"/>
              </a:rPr>
              <a:t>Selectivo</a:t>
            </a:r>
          </a:p>
          <a:p>
            <a:pPr marL="0" lvl="0" indent="0" algn="just" rtl="0">
              <a:spcBef>
                <a:spcPts val="640"/>
              </a:spcBef>
              <a:spcAft>
                <a:spcPts val="0"/>
              </a:spcAft>
              <a:buClr>
                <a:schemeClr val="dk1"/>
              </a:buClr>
              <a:buSzPts val="3200"/>
              <a:buNone/>
            </a:pPr>
            <a:r>
              <a:rPr lang="es-UY" dirty="0">
                <a:latin typeface="+mj-lt"/>
              </a:rPr>
              <a:t>Diferencial</a:t>
            </a:r>
          </a:p>
        </p:txBody>
      </p:sp>
      <p:sp>
        <p:nvSpPr>
          <p:cNvPr id="3" name="Título 2">
            <a:extLst>
              <a:ext uri="{FF2B5EF4-FFF2-40B4-BE49-F238E27FC236}">
                <a16:creationId xmlns:a16="http://schemas.microsoft.com/office/drawing/2014/main" id="{67E0FE7C-1E02-4153-A93B-8919E9294D9C}"/>
              </a:ext>
            </a:extLst>
          </p:cNvPr>
          <p:cNvSpPr>
            <a:spLocks noGrp="1"/>
          </p:cNvSpPr>
          <p:nvPr>
            <p:ph type="title"/>
          </p:nvPr>
        </p:nvSpPr>
        <p:spPr>
          <a:xfrm>
            <a:off x="136636" y="1062914"/>
            <a:ext cx="8870730" cy="1143000"/>
          </a:xfrm>
          <a:solidFill>
            <a:schemeClr val="accent6">
              <a:lumMod val="40000"/>
              <a:lumOff val="60000"/>
            </a:schemeClr>
          </a:solidFill>
        </p:spPr>
        <p:txBody>
          <a:bodyPr/>
          <a:lstStyle/>
          <a:p>
            <a:r>
              <a:rPr lang="es-MX" b="1" dirty="0"/>
              <a:t>Clasificación Medios de cultivos </a:t>
            </a:r>
            <a:endParaRPr lang="es-UY" b="1" dirty="0"/>
          </a:p>
        </p:txBody>
      </p:sp>
      <p:sp>
        <p:nvSpPr>
          <p:cNvPr id="4" name="CuadroTexto 3">
            <a:extLst>
              <a:ext uri="{FF2B5EF4-FFF2-40B4-BE49-F238E27FC236}">
                <a16:creationId xmlns:a16="http://schemas.microsoft.com/office/drawing/2014/main" id="{6FB25708-CB93-4566-970F-96711974E932}"/>
              </a:ext>
            </a:extLst>
          </p:cNvPr>
          <p:cNvSpPr txBox="1"/>
          <p:nvPr/>
        </p:nvSpPr>
        <p:spPr>
          <a:xfrm>
            <a:off x="4971393" y="3016467"/>
            <a:ext cx="3752192" cy="3262432"/>
          </a:xfrm>
          <a:prstGeom prst="rect">
            <a:avLst/>
          </a:prstGeom>
          <a:noFill/>
        </p:spPr>
        <p:txBody>
          <a:bodyPr wrap="square" rtlCol="0">
            <a:spAutoFit/>
          </a:bodyPr>
          <a:lstStyle/>
          <a:p>
            <a:pPr marL="285750" indent="-285750">
              <a:buFont typeface="Wingdings" panose="05000000000000000000" pitchFamily="2" charset="2"/>
              <a:buChar char="q"/>
            </a:pPr>
            <a:r>
              <a:rPr lang="es-MX" sz="3200" dirty="0"/>
              <a:t>Según su consistencia</a:t>
            </a:r>
          </a:p>
          <a:p>
            <a:endParaRPr lang="es-MX" sz="3200" dirty="0"/>
          </a:p>
          <a:p>
            <a:r>
              <a:rPr lang="es-MX" sz="3200" dirty="0"/>
              <a:t>Sólidos</a:t>
            </a:r>
          </a:p>
          <a:p>
            <a:r>
              <a:rPr lang="es-MX" sz="3200" dirty="0"/>
              <a:t>Semisólidos</a:t>
            </a:r>
          </a:p>
          <a:p>
            <a:r>
              <a:rPr lang="es-MX" sz="3200" dirty="0"/>
              <a:t>Líquidos (caldos)</a:t>
            </a:r>
            <a:endParaRPr lang="es-MX" dirty="0"/>
          </a:p>
          <a:p>
            <a:pPr marL="285750" indent="-285750">
              <a:buFont typeface="Wingdings" panose="05000000000000000000" pitchFamily="2" charset="2"/>
              <a:buChar char="q"/>
            </a:pPr>
            <a:endParaRPr lang="es-UY"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AFA9937-08A8-4CE4-B573-4F9BDCA698E3}"/>
              </a:ext>
            </a:extLst>
          </p:cNvPr>
          <p:cNvPicPr>
            <a:picLocks noChangeAspect="1"/>
          </p:cNvPicPr>
          <p:nvPr/>
        </p:nvPicPr>
        <p:blipFill>
          <a:blip r:embed="rId2"/>
          <a:stretch>
            <a:fillRect/>
          </a:stretch>
        </p:blipFill>
        <p:spPr>
          <a:xfrm>
            <a:off x="504497" y="0"/>
            <a:ext cx="7882758" cy="6646661"/>
          </a:xfrm>
          <a:prstGeom prst="rect">
            <a:avLst/>
          </a:prstGeom>
        </p:spPr>
      </p:pic>
    </p:spTree>
    <p:extLst>
      <p:ext uri="{BB962C8B-B14F-4D97-AF65-F5344CB8AC3E}">
        <p14:creationId xmlns:p14="http://schemas.microsoft.com/office/powerpoint/2010/main" val="19142044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32"/>
          <p:cNvPicPr preferRelativeResize="0"/>
          <p:nvPr/>
        </p:nvPicPr>
        <p:blipFill rotWithShape="1">
          <a:blip r:embed="rId3">
            <a:alphaModFix/>
          </a:blip>
          <a:srcRect/>
          <a:stretch/>
        </p:blipFill>
        <p:spPr>
          <a:xfrm>
            <a:off x="1043608" y="476672"/>
            <a:ext cx="7632848" cy="504056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3" name="Google Shape;303;p35"/>
          <p:cNvPicPr preferRelativeResize="0"/>
          <p:nvPr/>
        </p:nvPicPr>
        <p:blipFill rotWithShape="1">
          <a:blip r:embed="rId3">
            <a:alphaModFix/>
          </a:blip>
          <a:srcRect/>
          <a:stretch/>
        </p:blipFill>
        <p:spPr>
          <a:xfrm>
            <a:off x="325821" y="168167"/>
            <a:ext cx="8492357" cy="656896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s-UY" dirty="0"/>
              <a:t>Y TAMBIÉN EXISTEN EQUIPOS AUTOMATIZADOS</a:t>
            </a:r>
            <a:endParaRPr dirty="0"/>
          </a:p>
        </p:txBody>
      </p:sp>
      <p:pic>
        <p:nvPicPr>
          <p:cNvPr id="309" name="Google Shape;309;p36"/>
          <p:cNvPicPr preferRelativeResize="0"/>
          <p:nvPr/>
        </p:nvPicPr>
        <p:blipFill rotWithShape="1">
          <a:blip r:embed="rId3">
            <a:alphaModFix/>
          </a:blip>
          <a:srcRect/>
          <a:stretch/>
        </p:blipFill>
        <p:spPr>
          <a:xfrm>
            <a:off x="271799" y="1711012"/>
            <a:ext cx="2657414" cy="2577209"/>
          </a:xfrm>
          <a:prstGeom prst="rect">
            <a:avLst/>
          </a:prstGeom>
          <a:noFill/>
          <a:ln>
            <a:noFill/>
          </a:ln>
        </p:spPr>
      </p:pic>
      <p:pic>
        <p:nvPicPr>
          <p:cNvPr id="310" name="Google Shape;310;p36"/>
          <p:cNvPicPr preferRelativeResize="0"/>
          <p:nvPr/>
        </p:nvPicPr>
        <p:blipFill rotWithShape="1">
          <a:blip r:embed="rId4">
            <a:alphaModFix/>
          </a:blip>
          <a:srcRect/>
          <a:stretch/>
        </p:blipFill>
        <p:spPr>
          <a:xfrm>
            <a:off x="5871886" y="4595891"/>
            <a:ext cx="2619375" cy="1743075"/>
          </a:xfrm>
          <a:prstGeom prst="rect">
            <a:avLst/>
          </a:prstGeom>
          <a:noFill/>
          <a:ln>
            <a:noFill/>
          </a:ln>
        </p:spPr>
      </p:pic>
      <p:pic>
        <p:nvPicPr>
          <p:cNvPr id="311" name="Google Shape;311;p36"/>
          <p:cNvPicPr preferRelativeResize="0"/>
          <p:nvPr/>
        </p:nvPicPr>
        <p:blipFill rotWithShape="1">
          <a:blip r:embed="rId5">
            <a:alphaModFix/>
          </a:blip>
          <a:srcRect/>
          <a:stretch/>
        </p:blipFill>
        <p:spPr>
          <a:xfrm>
            <a:off x="2929214" y="2936625"/>
            <a:ext cx="2795311" cy="3554963"/>
          </a:xfrm>
          <a:prstGeom prst="rect">
            <a:avLst/>
          </a:prstGeom>
          <a:noFill/>
          <a:ln>
            <a:noFill/>
          </a:ln>
        </p:spPr>
      </p:pic>
      <p:pic>
        <p:nvPicPr>
          <p:cNvPr id="312" name="Google Shape;312;p36"/>
          <p:cNvPicPr preferRelativeResize="0"/>
          <p:nvPr/>
        </p:nvPicPr>
        <p:blipFill rotWithShape="1">
          <a:blip r:embed="rId6">
            <a:alphaModFix/>
          </a:blip>
          <a:srcRect/>
          <a:stretch/>
        </p:blipFill>
        <p:spPr>
          <a:xfrm>
            <a:off x="5724526" y="1711013"/>
            <a:ext cx="2995336" cy="1717988"/>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7"/>
          <p:cNvSpPr txBox="1">
            <a:spLocks noGrp="1"/>
          </p:cNvSpPr>
          <p:nvPr>
            <p:ph type="title"/>
          </p:nvPr>
        </p:nvSpPr>
        <p:spPr>
          <a:xfrm>
            <a:off x="84082" y="369232"/>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dirty="0"/>
              <a:t>BIOLOGIA MOLECULAR</a:t>
            </a:r>
            <a:endParaRPr dirty="0"/>
          </a:p>
        </p:txBody>
      </p:sp>
      <p:pic>
        <p:nvPicPr>
          <p:cNvPr id="318" name="Google Shape;318;p37"/>
          <p:cNvPicPr preferRelativeResize="0"/>
          <p:nvPr/>
        </p:nvPicPr>
        <p:blipFill rotWithShape="1">
          <a:blip r:embed="rId3">
            <a:alphaModFix/>
          </a:blip>
          <a:srcRect/>
          <a:stretch/>
        </p:blipFill>
        <p:spPr>
          <a:xfrm>
            <a:off x="914400" y="1261377"/>
            <a:ext cx="7920880" cy="5400601"/>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a:t>ESPECTROMETRÍA DE MASAS</a:t>
            </a:r>
            <a:endParaRPr/>
          </a:p>
        </p:txBody>
      </p:sp>
      <p:pic>
        <p:nvPicPr>
          <p:cNvPr id="324" name="Google Shape;324;p38"/>
          <p:cNvPicPr preferRelativeResize="0"/>
          <p:nvPr/>
        </p:nvPicPr>
        <p:blipFill rotWithShape="1">
          <a:blip r:embed="rId3">
            <a:alphaModFix/>
          </a:blip>
          <a:srcRect/>
          <a:stretch/>
        </p:blipFill>
        <p:spPr>
          <a:xfrm>
            <a:off x="2638425" y="1556792"/>
            <a:ext cx="3867150" cy="475252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2AAB33EC-E47F-4A66-8CE0-932A4F4D30F0}"/>
              </a:ext>
            </a:extLst>
          </p:cNvPr>
          <p:cNvSpPr>
            <a:spLocks noGrp="1"/>
          </p:cNvSpPr>
          <p:nvPr>
            <p:ph type="body" idx="1"/>
          </p:nvPr>
        </p:nvSpPr>
        <p:spPr>
          <a:xfrm>
            <a:off x="283779" y="588578"/>
            <a:ext cx="8618483" cy="6190594"/>
          </a:xfrm>
        </p:spPr>
        <p:txBody>
          <a:bodyPr>
            <a:normAutofit/>
          </a:bodyPr>
          <a:lstStyle/>
          <a:p>
            <a:pPr>
              <a:buFont typeface="Wingdings" panose="05000000000000000000" pitchFamily="2" charset="2"/>
              <a:buChar char="q"/>
            </a:pPr>
            <a:r>
              <a:rPr lang="es-UY" dirty="0">
                <a:latin typeface="+mn-lt"/>
              </a:rPr>
              <a:t>Según su origen</a:t>
            </a:r>
          </a:p>
          <a:p>
            <a:pPr>
              <a:buFont typeface="Wingdings" panose="05000000000000000000" pitchFamily="2" charset="2"/>
              <a:buChar char="q"/>
            </a:pPr>
            <a:endParaRPr lang="es-UY" dirty="0">
              <a:latin typeface="+mn-lt"/>
            </a:endParaRPr>
          </a:p>
          <a:p>
            <a:pPr marL="114300" indent="0">
              <a:buNone/>
            </a:pPr>
            <a:r>
              <a:rPr lang="es-UY" b="1" dirty="0">
                <a:latin typeface="+mn-lt"/>
              </a:rPr>
              <a:t>Naturales</a:t>
            </a:r>
          </a:p>
          <a:p>
            <a:pPr marL="114300" indent="0">
              <a:buNone/>
            </a:pPr>
            <a:r>
              <a:rPr lang="es-UY" dirty="0">
                <a:latin typeface="+mn-lt"/>
              </a:rPr>
              <a:t> preparados a partir de sustancias naturales como extractos de tejidos, levadura.</a:t>
            </a:r>
          </a:p>
          <a:p>
            <a:pPr marL="114300" indent="0">
              <a:buNone/>
            </a:pPr>
            <a:endParaRPr lang="es-UY" dirty="0">
              <a:latin typeface="+mn-lt"/>
            </a:endParaRPr>
          </a:p>
          <a:p>
            <a:pPr marL="114300" indent="0">
              <a:buNone/>
            </a:pPr>
            <a:r>
              <a:rPr lang="es-MX" b="1" dirty="0">
                <a:latin typeface="+mn-lt"/>
              </a:rPr>
              <a:t>Sintéticos</a:t>
            </a:r>
          </a:p>
          <a:p>
            <a:pPr marL="114300" indent="0">
              <a:buNone/>
            </a:pPr>
            <a:r>
              <a:rPr lang="es-MX" dirty="0">
                <a:latin typeface="+mn-lt"/>
              </a:rPr>
              <a:t> tienen una composición química definida cualitativa y cuantitativamente.</a:t>
            </a:r>
          </a:p>
          <a:p>
            <a:pPr marL="114300" indent="0">
              <a:buNone/>
            </a:pPr>
            <a:endParaRPr lang="es-MX" dirty="0">
              <a:latin typeface="+mn-lt"/>
            </a:endParaRPr>
          </a:p>
        </p:txBody>
      </p:sp>
    </p:spTree>
    <p:extLst>
      <p:ext uri="{BB962C8B-B14F-4D97-AF65-F5344CB8AC3E}">
        <p14:creationId xmlns:p14="http://schemas.microsoft.com/office/powerpoint/2010/main" val="1963866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7DF16B-9FEA-4F23-8CA0-B94C8CA7BA4C}"/>
              </a:ext>
            </a:extLst>
          </p:cNvPr>
          <p:cNvSpPr>
            <a:spLocks noGrp="1"/>
          </p:cNvSpPr>
          <p:nvPr>
            <p:ph type="title"/>
          </p:nvPr>
        </p:nvSpPr>
        <p:spPr>
          <a:xfrm>
            <a:off x="304800" y="274638"/>
            <a:ext cx="8723586" cy="1143000"/>
          </a:xfrm>
          <a:solidFill>
            <a:schemeClr val="accent2">
              <a:lumMod val="40000"/>
              <a:lumOff val="60000"/>
            </a:schemeClr>
          </a:solidFill>
        </p:spPr>
        <p:txBody>
          <a:bodyPr/>
          <a:lstStyle/>
          <a:p>
            <a:pPr marL="571500" indent="-571500">
              <a:buFont typeface="Wingdings" panose="05000000000000000000" pitchFamily="2" charset="2"/>
              <a:buChar char="q"/>
            </a:pPr>
            <a:r>
              <a:rPr lang="es-UY" dirty="0"/>
              <a:t>Según su consistencia</a:t>
            </a:r>
          </a:p>
        </p:txBody>
      </p:sp>
      <p:sp>
        <p:nvSpPr>
          <p:cNvPr id="3" name="Marcador de texto 2">
            <a:extLst>
              <a:ext uri="{FF2B5EF4-FFF2-40B4-BE49-F238E27FC236}">
                <a16:creationId xmlns:a16="http://schemas.microsoft.com/office/drawing/2014/main" id="{D425DBED-80D9-4885-8D48-14203502B1BB}"/>
              </a:ext>
            </a:extLst>
          </p:cNvPr>
          <p:cNvSpPr>
            <a:spLocks noGrp="1"/>
          </p:cNvSpPr>
          <p:nvPr>
            <p:ph type="body" idx="1"/>
          </p:nvPr>
        </p:nvSpPr>
        <p:spPr>
          <a:xfrm>
            <a:off x="210207" y="1642241"/>
            <a:ext cx="8723586" cy="5073869"/>
          </a:xfrm>
        </p:spPr>
        <p:txBody>
          <a:bodyPr>
            <a:normAutofit fontScale="92500" lnSpcReduction="20000"/>
          </a:bodyPr>
          <a:lstStyle/>
          <a:p>
            <a:pPr>
              <a:buFont typeface="Wingdings" panose="05000000000000000000" pitchFamily="2" charset="2"/>
              <a:buChar char="Ø"/>
            </a:pPr>
            <a:r>
              <a:rPr lang="es-MX" b="1" dirty="0"/>
              <a:t>Medios líquidos</a:t>
            </a:r>
          </a:p>
          <a:p>
            <a:pPr marL="114300" indent="0">
              <a:buNone/>
            </a:pPr>
            <a:r>
              <a:rPr lang="es-MX" dirty="0"/>
              <a:t>Permiten el cultivo en suspensión, ideales para el crecimiento masivo de microorganismos.</a:t>
            </a:r>
          </a:p>
          <a:p>
            <a:pPr algn="ctr">
              <a:buFont typeface="Wingdings" panose="05000000000000000000" pitchFamily="2" charset="2"/>
              <a:buChar char="§"/>
            </a:pPr>
            <a:r>
              <a:rPr lang="es-MX" dirty="0"/>
              <a:t> Ejemplo: caldo nutritivo.</a:t>
            </a:r>
          </a:p>
          <a:p>
            <a:pPr marL="114300" indent="0">
              <a:buNone/>
            </a:pPr>
            <a:endParaRPr lang="es-MX" dirty="0"/>
          </a:p>
          <a:p>
            <a:pPr>
              <a:buFont typeface="Wingdings" panose="05000000000000000000" pitchFamily="2" charset="2"/>
              <a:buChar char="Ø"/>
            </a:pPr>
            <a:r>
              <a:rPr lang="es-MX" b="1" dirty="0"/>
              <a:t>Medios sólidos </a:t>
            </a:r>
          </a:p>
          <a:p>
            <a:pPr marL="114300" indent="0">
              <a:buNone/>
            </a:pPr>
            <a:r>
              <a:rPr lang="es-MX" dirty="0"/>
              <a:t>Contienen un agente solidificante: </a:t>
            </a:r>
            <a:r>
              <a:rPr lang="es-MX" b="1" dirty="0"/>
              <a:t>agar</a:t>
            </a:r>
            <a:r>
              <a:rPr lang="es-MX" dirty="0"/>
              <a:t> </a:t>
            </a:r>
          </a:p>
          <a:p>
            <a:pPr marL="114300" indent="0">
              <a:buNone/>
            </a:pPr>
            <a:r>
              <a:rPr lang="es-MX" dirty="0"/>
              <a:t>no es metabolizado por la mayoría de los MO mantiene su solidez a temperaturas de incubación  es transparente: permite la formación de colonias visibles. </a:t>
            </a:r>
          </a:p>
          <a:p>
            <a:pPr algn="ctr">
              <a:buFont typeface="Wingdings" panose="05000000000000000000" pitchFamily="2" charset="2"/>
              <a:buChar char="§"/>
            </a:pPr>
            <a:r>
              <a:rPr lang="es-MX" dirty="0"/>
              <a:t>Ejemplo: agar sangre.</a:t>
            </a:r>
            <a:endParaRPr lang="es-UY" dirty="0"/>
          </a:p>
        </p:txBody>
      </p:sp>
    </p:spTree>
    <p:extLst>
      <p:ext uri="{BB962C8B-B14F-4D97-AF65-F5344CB8AC3E}">
        <p14:creationId xmlns:p14="http://schemas.microsoft.com/office/powerpoint/2010/main" val="4241570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a:spLocks noGrp="1"/>
          </p:cNvSpPr>
          <p:nvPr>
            <p:ph type="title"/>
          </p:nvPr>
        </p:nvSpPr>
        <p:spPr>
          <a:xfrm>
            <a:off x="105103" y="274638"/>
            <a:ext cx="8849711" cy="1143000"/>
          </a:xfrm>
          <a:prstGeom prst="rect">
            <a:avLst/>
          </a:prstGeom>
          <a:solidFill>
            <a:schemeClr val="accent6">
              <a:lumMod val="60000"/>
              <a:lumOff val="40000"/>
            </a:schemeClr>
          </a:solid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s-UY" dirty="0"/>
              <a:t>MEDIOS NUTRITIVOS</a:t>
            </a:r>
            <a:endParaRPr dirty="0"/>
          </a:p>
        </p:txBody>
      </p:sp>
      <p:sp>
        <p:nvSpPr>
          <p:cNvPr id="103" name="Google Shape;103;p4"/>
          <p:cNvSpPr txBox="1">
            <a:spLocks noGrp="1"/>
          </p:cNvSpPr>
          <p:nvPr>
            <p:ph type="body" idx="1"/>
          </p:nvPr>
        </p:nvSpPr>
        <p:spPr>
          <a:xfrm>
            <a:off x="336331" y="2057399"/>
            <a:ext cx="8618483" cy="4525963"/>
          </a:xfrm>
          <a:prstGeom prst="rect">
            <a:avLst/>
          </a:prstGeom>
          <a:noFill/>
          <a:ln>
            <a:noFill/>
          </a:ln>
        </p:spPr>
        <p:txBody>
          <a:bodyPr spcFirstLastPara="1" wrap="square" lIns="91425" tIns="45700" rIns="91425" bIns="45700" anchor="t" anchorCtr="0">
            <a:normAutofit fontScale="92500"/>
          </a:bodyPr>
          <a:lstStyle/>
          <a:p>
            <a:pPr marL="0" lvl="0" indent="0" algn="just" rtl="0">
              <a:spcBef>
                <a:spcPts val="0"/>
              </a:spcBef>
              <a:spcAft>
                <a:spcPts val="0"/>
              </a:spcAft>
              <a:buClr>
                <a:schemeClr val="dk1"/>
              </a:buClr>
              <a:buSzPts val="3200"/>
              <a:buNone/>
            </a:pPr>
            <a:r>
              <a:rPr lang="es-UY" sz="2800" dirty="0"/>
              <a:t>Contienen nutrientes que favorecen el desarrollo de la mayoría de los MO sin requerimientos especiales de cultivo.</a:t>
            </a:r>
          </a:p>
          <a:p>
            <a:pPr marL="0" lvl="0" indent="0" algn="just" rtl="0">
              <a:spcBef>
                <a:spcPts val="0"/>
              </a:spcBef>
              <a:spcAft>
                <a:spcPts val="0"/>
              </a:spcAft>
              <a:buClr>
                <a:schemeClr val="dk1"/>
              </a:buClr>
              <a:buSzPts val="3200"/>
              <a:buNone/>
            </a:pPr>
            <a:endParaRPr lang="es-UY" sz="2800" dirty="0"/>
          </a:p>
          <a:p>
            <a:pPr marL="0" lvl="0" indent="0" algn="just" rtl="0">
              <a:spcBef>
                <a:spcPts val="0"/>
              </a:spcBef>
              <a:spcAft>
                <a:spcPts val="0"/>
              </a:spcAft>
              <a:buClr>
                <a:schemeClr val="dk1"/>
              </a:buClr>
              <a:buSzPts val="3200"/>
              <a:buNone/>
            </a:pPr>
            <a:r>
              <a:rPr lang="es-MX" sz="2800" dirty="0"/>
              <a:t>Componentes básicos</a:t>
            </a:r>
          </a:p>
          <a:p>
            <a:pPr marL="342900" lvl="0" indent="0" algn="just" rtl="0">
              <a:spcBef>
                <a:spcPts val="640"/>
              </a:spcBef>
              <a:spcAft>
                <a:spcPts val="0"/>
              </a:spcAft>
              <a:buNone/>
            </a:pPr>
            <a:r>
              <a:rPr lang="es-MX" sz="2800" dirty="0"/>
              <a:t> Extracto de carne, peptona (fuente de nitrógeno y carbono) y agua.</a:t>
            </a:r>
          </a:p>
          <a:p>
            <a:pPr marL="342900" lvl="0" indent="0" algn="just" rtl="0">
              <a:spcBef>
                <a:spcPts val="640"/>
              </a:spcBef>
              <a:spcAft>
                <a:spcPts val="0"/>
              </a:spcAft>
              <a:buNone/>
            </a:pPr>
            <a:r>
              <a:rPr lang="es-MX" sz="2800" dirty="0"/>
              <a:t>Son la base para medios más complejos como los enriquecidos </a:t>
            </a:r>
            <a:endParaRPr sz="2800" dirty="0"/>
          </a:p>
          <a:p>
            <a:pPr marL="0" lvl="0" indent="0" algn="just" rtl="0">
              <a:spcBef>
                <a:spcPts val="640"/>
              </a:spcBef>
              <a:spcAft>
                <a:spcPts val="0"/>
              </a:spcAft>
              <a:buClr>
                <a:schemeClr val="dk1"/>
              </a:buClr>
              <a:buSzPts val="3200"/>
              <a:buNone/>
            </a:pPr>
            <a:endParaRPr dirty="0"/>
          </a:p>
          <a:p>
            <a:pPr marL="342900" lvl="0" indent="0" algn="just" rtl="0">
              <a:spcBef>
                <a:spcPts val="640"/>
              </a:spcBef>
              <a:spcAft>
                <a:spcPts val="0"/>
              </a:spcAft>
              <a:buNone/>
            </a:pPr>
            <a:r>
              <a:rPr lang="es-UY" dirty="0"/>
              <a:t>  </a:t>
            </a:r>
            <a:endParaRPr dirty="0"/>
          </a:p>
          <a:p>
            <a:pPr marL="342900" lvl="0" indent="-139700" algn="l" rtl="0">
              <a:spcBef>
                <a:spcPts val="640"/>
              </a:spcBef>
              <a:spcAft>
                <a:spcPts val="0"/>
              </a:spcAft>
              <a:buClr>
                <a:schemeClr val="dk1"/>
              </a:buClr>
              <a:buSzPts val="32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2884FA-27FD-42B4-9ACF-A6ED09408579}"/>
              </a:ext>
            </a:extLst>
          </p:cNvPr>
          <p:cNvSpPr>
            <a:spLocks noGrp="1"/>
          </p:cNvSpPr>
          <p:nvPr>
            <p:ph type="title"/>
          </p:nvPr>
        </p:nvSpPr>
        <p:spPr>
          <a:xfrm>
            <a:off x="89337" y="474334"/>
            <a:ext cx="8602717" cy="681803"/>
          </a:xfrm>
        </p:spPr>
        <p:txBody>
          <a:bodyPr>
            <a:noAutofit/>
          </a:bodyPr>
          <a:lstStyle/>
          <a:p>
            <a:pPr marL="571500" indent="-571500">
              <a:buFont typeface="Wingdings" panose="05000000000000000000" pitchFamily="2" charset="2"/>
              <a:buChar char="v"/>
            </a:pPr>
            <a:r>
              <a:rPr lang="es-MX" sz="3600" dirty="0"/>
              <a:t>Tipos de Medios Nutritivos Comunes</a:t>
            </a:r>
            <a:br>
              <a:rPr lang="es-MX" sz="3600" dirty="0"/>
            </a:br>
            <a:endParaRPr lang="es-UY" sz="3600" dirty="0"/>
          </a:p>
        </p:txBody>
      </p:sp>
      <p:sp>
        <p:nvSpPr>
          <p:cNvPr id="3" name="Marcador de texto 2">
            <a:extLst>
              <a:ext uri="{FF2B5EF4-FFF2-40B4-BE49-F238E27FC236}">
                <a16:creationId xmlns:a16="http://schemas.microsoft.com/office/drawing/2014/main" id="{C3DFBBA0-A23F-4719-8805-7230DCD70BA5}"/>
              </a:ext>
            </a:extLst>
          </p:cNvPr>
          <p:cNvSpPr>
            <a:spLocks noGrp="1"/>
          </p:cNvSpPr>
          <p:nvPr>
            <p:ph type="body" idx="1"/>
          </p:nvPr>
        </p:nvSpPr>
        <p:spPr>
          <a:xfrm>
            <a:off x="89337" y="979833"/>
            <a:ext cx="8765628" cy="5444359"/>
          </a:xfrm>
        </p:spPr>
        <p:txBody>
          <a:bodyPr>
            <a:normAutofit/>
          </a:bodyPr>
          <a:lstStyle/>
          <a:p>
            <a:r>
              <a:rPr lang="es-MX" sz="2800" b="1" dirty="0"/>
              <a:t>Agar Nutritivo</a:t>
            </a:r>
          </a:p>
          <a:p>
            <a:pPr marL="114300" indent="0">
              <a:buNone/>
            </a:pPr>
            <a:r>
              <a:rPr lang="es-MX" sz="2800" dirty="0"/>
              <a:t>Medio sólido básico para observar colonias y realizar recuentos</a:t>
            </a:r>
            <a:r>
              <a:rPr lang="es-MX" dirty="0"/>
              <a:t>.</a:t>
            </a:r>
          </a:p>
          <a:p>
            <a:pPr marL="114300" indent="0">
              <a:buNone/>
            </a:pPr>
            <a:r>
              <a:rPr lang="es-MX" sz="2800" b="1" dirty="0"/>
              <a:t>Agar </a:t>
            </a:r>
            <a:r>
              <a:rPr lang="es-MX" sz="2800" b="1" dirty="0" err="1"/>
              <a:t>Tripticasa</a:t>
            </a:r>
            <a:r>
              <a:rPr lang="es-MX" sz="2800" b="1" dirty="0"/>
              <a:t> de Soja (TSA)</a:t>
            </a:r>
          </a:p>
          <a:p>
            <a:pPr marL="114300" indent="0">
              <a:buNone/>
            </a:pPr>
            <a:r>
              <a:rPr lang="es-MX" dirty="0"/>
              <a:t> </a:t>
            </a:r>
            <a:r>
              <a:rPr lang="es-MX" sz="2800" dirty="0"/>
              <a:t>Medio rico y versátil que permite el crecimiento de una amplia gama de organismos, incluyendo algunos exigentes</a:t>
            </a:r>
          </a:p>
          <a:p>
            <a:pPr marL="114300" indent="0">
              <a:buNone/>
            </a:pPr>
            <a:endParaRPr lang="es-MX" dirty="0"/>
          </a:p>
          <a:p>
            <a:pPr marL="114300" indent="0">
              <a:buNone/>
            </a:pPr>
            <a:endParaRPr lang="es-MX" sz="2800" dirty="0"/>
          </a:p>
        </p:txBody>
      </p:sp>
      <p:pic>
        <p:nvPicPr>
          <p:cNvPr id="5" name="Imagen 4">
            <a:extLst>
              <a:ext uri="{FF2B5EF4-FFF2-40B4-BE49-F238E27FC236}">
                <a16:creationId xmlns:a16="http://schemas.microsoft.com/office/drawing/2014/main" id="{2546DAB4-9736-44F3-855C-E26516C771E4}"/>
              </a:ext>
            </a:extLst>
          </p:cNvPr>
          <p:cNvPicPr>
            <a:picLocks noChangeAspect="1"/>
          </p:cNvPicPr>
          <p:nvPr/>
        </p:nvPicPr>
        <p:blipFill>
          <a:blip r:embed="rId2"/>
          <a:stretch>
            <a:fillRect/>
          </a:stretch>
        </p:blipFill>
        <p:spPr>
          <a:xfrm>
            <a:off x="3247532" y="4054969"/>
            <a:ext cx="4603696" cy="2634866"/>
          </a:xfrm>
          <a:prstGeom prst="rect">
            <a:avLst/>
          </a:prstGeom>
        </p:spPr>
      </p:pic>
    </p:spTree>
    <p:extLst>
      <p:ext uri="{BB962C8B-B14F-4D97-AF65-F5344CB8AC3E}">
        <p14:creationId xmlns:p14="http://schemas.microsoft.com/office/powerpoint/2010/main" val="2711185186"/>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1216</TotalTime>
  <Words>1958</Words>
  <Application>Microsoft Office PowerPoint</Application>
  <PresentationFormat>Presentación en pantalla (4:3)</PresentationFormat>
  <Paragraphs>272</Paragraphs>
  <Slides>55</Slides>
  <Notes>26</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55</vt:i4>
      </vt:variant>
    </vt:vector>
  </HeadingPairs>
  <TitlesOfParts>
    <vt:vector size="59" baseType="lpstr">
      <vt:lpstr>Arial</vt:lpstr>
      <vt:lpstr>Calibri</vt:lpstr>
      <vt:lpstr>Wingdings</vt:lpstr>
      <vt:lpstr>Tema de Office</vt:lpstr>
      <vt:lpstr>MÉTODOS Y ESTRATEGIAS DE IDENTIFICACIÓN DE BACTERIAS</vt:lpstr>
      <vt:lpstr>Medios de cultivos</vt:lpstr>
      <vt:lpstr>Aplicaciones de los medios de cultivos</vt:lpstr>
      <vt:lpstr>Precauciones al manipular medios de cultivo</vt:lpstr>
      <vt:lpstr>Clasificación Medios de cultivos </vt:lpstr>
      <vt:lpstr>Presentación de PowerPoint</vt:lpstr>
      <vt:lpstr>Según su consistencia</vt:lpstr>
      <vt:lpstr>MEDIOS NUTRITIVOS</vt:lpstr>
      <vt:lpstr>Tipos de Medios Nutritivos Comunes </vt:lpstr>
      <vt:lpstr>Presentación de PowerPoint</vt:lpstr>
      <vt:lpstr>MEDIOS DE ENRIQUECIMIENTO</vt:lpstr>
      <vt:lpstr>Ejemplos Comunes</vt:lpstr>
      <vt:lpstr>Presentación de PowerPoint</vt:lpstr>
      <vt:lpstr>Presentación de PowerPoint</vt:lpstr>
      <vt:lpstr>Presentación de PowerPoint</vt:lpstr>
      <vt:lpstr>Presentación de PowerPoint</vt:lpstr>
      <vt:lpstr>MEDIOS SELECTIVOS</vt:lpstr>
      <vt:lpstr>Algunos ejemplos de estos medios</vt:lpstr>
      <vt:lpstr>Presentación de PowerPoint</vt:lpstr>
      <vt:lpstr>Presentación de PowerPoint</vt:lpstr>
      <vt:lpstr>MEDIOS DIFERENCIALES</vt:lpstr>
      <vt:lpstr>Ejemplos </vt:lpstr>
      <vt:lpstr>Presentación de PowerPoint</vt:lpstr>
      <vt:lpstr>Presentación de PowerPoint</vt:lpstr>
      <vt:lpstr>Presentación de PowerPoint</vt:lpstr>
      <vt:lpstr>Presentación de PowerPoint</vt:lpstr>
      <vt:lpstr>Siembra de muestra </vt:lpstr>
      <vt:lpstr>INCUBACIÓN Estufa a 37 grados Celsius</vt:lpstr>
      <vt:lpstr>A- Primer punto   Observación macroscópica   </vt:lpstr>
      <vt:lpstr>DESCRIPCIÓN</vt:lpstr>
      <vt:lpstr>TINCIÓN DE GRAM</vt:lpstr>
      <vt:lpstr>CLASIFICAMOS </vt:lpstr>
      <vt:lpstr>CLASIFICAMOS</vt:lpstr>
      <vt:lpstr>¿CÓMO LLEGAMOS A LA BACTERIA QUE DESARROLLÓ EN LA PLACA ?</vt:lpstr>
      <vt:lpstr>PRUEBAS BIOQUÍMICAS </vt:lpstr>
      <vt:lpstr>Presentación de PowerPoint</vt:lpstr>
      <vt:lpstr>Pruebas bioquímicas primarias</vt:lpstr>
      <vt:lpstr>Prueba de catalasa: positiva ESTAFILOCOCOS  </vt:lpstr>
      <vt:lpstr>Prueba de catalasa: NEGATIVA ESTREPTOCOCOS</vt:lpstr>
      <vt:lpstr>Presentación de PowerPoint</vt:lpstr>
      <vt:lpstr>Presentación de PowerPoint</vt:lpstr>
      <vt:lpstr>Presentación de PowerPoint</vt:lpstr>
      <vt:lpstr>Pruebas bioquímicas secundarias</vt:lpstr>
      <vt:lpstr>Citrato de Simmons</vt:lpstr>
      <vt:lpstr>MIO: Movilidad/ Indol /Ornitina</vt:lpstr>
      <vt:lpstr>Presentación de PowerPoint</vt:lpstr>
      <vt:lpstr>INDOL NEGATIVO/ POSITIVO</vt:lpstr>
      <vt:lpstr>Prueba de ureasa</vt:lpstr>
      <vt:lpstr>TSI</vt:lpstr>
      <vt:lpstr>Presentación de PowerPoint</vt:lpstr>
      <vt:lpstr>Presentación de PowerPoint</vt:lpstr>
      <vt:lpstr>Presentación de PowerPoint</vt:lpstr>
      <vt:lpstr>Y TAMBIÉN EXISTEN EQUIPOS AUTOMATIZADOS</vt:lpstr>
      <vt:lpstr>BIOLOGIA MOLECULAR</vt:lpstr>
      <vt:lpstr>ESPECTROMETRÍA DE MASAS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MÉTODOS Y ESTRATEGIAS DE IDENTIFICACIÓN DE BACTERIAS</dc:title>
  <dc:creator>María Laura Cavallo Lechini</dc:creator>
  <cp:lastModifiedBy>Usuario</cp:lastModifiedBy>
  <cp:revision>93</cp:revision>
  <dcterms:created xsi:type="dcterms:W3CDTF">2024-03-17T22:47:43Z</dcterms:created>
  <dcterms:modified xsi:type="dcterms:W3CDTF">2026-03-19T10:02:24Z</dcterms:modified>
</cp:coreProperties>
</file>