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iOVLB/lbSbmGMxPAIqoTYapT1M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4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4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MÉTODOS Y ESTRATEGIAS DE IDENTIFICACIÓN DE BACTERIAS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UY"/>
              <a:t>GENERALIDADES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DESCRIPCIÓN MACROSCÓPICA</a:t>
            </a:r>
            <a:endParaRPr/>
          </a:p>
        </p:txBody>
      </p:sp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Morfología de la colonia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Producción de hemólisis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Producción de pigmentos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Olor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Tamaño y textura de la colonia(opaca , translúcida, transparente , etc)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Adherencia al agar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Formación de depresiones en el agar y muchas características más.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UY" sz="5400"/>
              <a:t>TINCIÓN DE GRAM</a:t>
            </a:r>
            <a:endParaRPr sz="5400"/>
          </a:p>
        </p:txBody>
      </p:sp>
      <p:sp>
        <p:nvSpPr>
          <p:cNvPr id="146" name="Google Shape;146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UY"/>
              <a:t>OBSERVACIÓN MICROSCÓPICA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5855" y="4509120"/>
            <a:ext cx="214312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2536" y="134684"/>
            <a:ext cx="2111762" cy="3562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CLASIFICAMOS :</a:t>
            </a:r>
            <a:endParaRPr/>
          </a:p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COCOS GRAM  (+)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Staphylococcus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Micrococcus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Streptococcus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Enterococcus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Leuconostoc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Lactococcus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Aerococcus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Gemella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Helcococcus, etc</a:t>
            </a:r>
            <a:endParaRPr/>
          </a:p>
        </p:txBody>
      </p:sp>
      <p:sp>
        <p:nvSpPr>
          <p:cNvPr id="155" name="Google Shape;155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BACILOS GRAM (+)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Nocardias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Rhodococcus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Streptomyces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Bacillus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UY"/>
              <a:t>etc</a:t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CLASIFICAMOS</a:t>
            </a:r>
            <a:endParaRPr/>
          </a:p>
        </p:txBody>
      </p:sp>
      <p:sp>
        <p:nvSpPr>
          <p:cNvPr id="161" name="Google Shape;161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UY"/>
              <a:t>COCOS GRAM (-)</a:t>
            </a:r>
            <a:endParaRPr/>
          </a:p>
        </p:txBody>
      </p:sp>
      <p:sp>
        <p:nvSpPr>
          <p:cNvPr id="162" name="Google Shape;162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Neisserias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Moraxellas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etc</a:t>
            </a:r>
            <a:endParaRPr/>
          </a:p>
        </p:txBody>
      </p:sp>
      <p:sp>
        <p:nvSpPr>
          <p:cNvPr id="163" name="Google Shape;163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UY"/>
              <a:t>BACILOS GRAM (-)</a:t>
            </a:r>
            <a:endParaRPr/>
          </a:p>
        </p:txBody>
      </p:sp>
      <p:sp>
        <p:nvSpPr>
          <p:cNvPr id="164" name="Google Shape;164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Enterobacterias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Pseudomonas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Stenotrophomonas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Burkholderias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Etc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COCOBACILOS GRAM (-)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UY"/>
              <a:t>Acinetobacter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¿CÓMO LLEGAMOS A LA BACTERIA QUE DESARROLLÓ EN LA PLACA ?</a:t>
            </a:r>
            <a:endParaRPr/>
          </a:p>
        </p:txBody>
      </p:sp>
      <p:pic>
        <p:nvPicPr>
          <p:cNvPr id="170" name="Google Shape;1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875" y="1666874"/>
            <a:ext cx="3524250" cy="4858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COCOS GRAM POSITIVOS</a:t>
            </a:r>
            <a:endParaRPr/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288" y="1285875"/>
            <a:ext cx="53054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Prueba de catalasa: positiva</a:t>
            </a:r>
            <a:br>
              <a:rPr lang="es-UY"/>
            </a:br>
            <a:r>
              <a:rPr lang="es-UY"/>
              <a:t>ESTAFILOCOCOS</a:t>
            </a:r>
            <a:br>
              <a:rPr lang="es-UY"/>
            </a:br>
            <a:r>
              <a:rPr lang="es-UY"/>
              <a:t> </a:t>
            </a:r>
            <a:endParaRPr/>
          </a:p>
        </p:txBody>
      </p:sp>
      <p:pic>
        <p:nvPicPr>
          <p:cNvPr id="182" name="Google Shape;1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340768"/>
            <a:ext cx="523875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3872202"/>
            <a:ext cx="3674640" cy="34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Prueba de catalasa: NEGATIVA</a:t>
            </a:r>
            <a:br>
              <a:rPr lang="es-UY"/>
            </a:br>
            <a:r>
              <a:rPr lang="es-UY"/>
              <a:t>ESTREPTOCOCOS</a:t>
            </a:r>
            <a:endParaRPr/>
          </a:p>
        </p:txBody>
      </p:sp>
      <p:pic>
        <p:nvPicPr>
          <p:cNvPr id="189" name="Google Shape;1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603445"/>
            <a:ext cx="3571875" cy="338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3429000"/>
            <a:ext cx="3816424" cy="321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OTRAS PRUEBAS PARA ESTAFILOCOCOS</a:t>
            </a:r>
            <a:endParaRPr/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340768"/>
            <a:ext cx="18288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128" y="1961457"/>
            <a:ext cx="2880193" cy="277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6914" y="4437112"/>
            <a:ext cx="3711150" cy="266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PRUEBAS PARA ESTREPTOCOCOS</a:t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68760"/>
            <a:ext cx="38100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1916832"/>
            <a:ext cx="3714378" cy="338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356" y="3973860"/>
            <a:ext cx="4763684" cy="2919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ANTE TODO SE SIEMBRA LA MUESTRA A ESTUDIAR</a:t>
            </a:r>
            <a:br>
              <a:rPr lang="es-UY"/>
            </a:b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Para ello utilizamos medios de cultivo en PLACAS DE PETRI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Hay diferentes medios de cultivo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*ENRIQUECIMIENTO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*NUTRITIVOS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*SELECTIVO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*DIFERENCIAL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BACILOS GRAM NEGATIVOS</a:t>
            </a:r>
            <a:endParaRPr/>
          </a:p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Prueba de OXIDASA (tetrameti-p-   fenilendiamina), permite diferenciar la familia ENTEROBACTERIACEAE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ACINETOBACTER   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STENOTROPHOMONA    (OXIDASA-)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DE LAS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PSEUDOMONAS Y AEROMONAS (OXIDASA +)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PRUEBA SENCILLA</a:t>
            </a:r>
            <a:endParaRPr/>
          </a:p>
        </p:txBody>
      </p:sp>
      <p:pic>
        <p:nvPicPr>
          <p:cNvPr id="218" name="Google Shape;21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912" y="1700808"/>
            <a:ext cx="4320480" cy="3168352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PRUEBAS BIOQUÍMICAS PARA IDENTIFICACIÓN DEL GERMEN</a:t>
            </a:r>
            <a:br>
              <a:rPr lang="es-UY"/>
            </a:br>
            <a:endParaRPr/>
          </a:p>
        </p:txBody>
      </p:sp>
      <p:pic>
        <p:nvPicPr>
          <p:cNvPr id="224" name="Google Shape;22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659429"/>
            <a:ext cx="6048671" cy="5157192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CITRATO DE SIMMONS</a:t>
            </a:r>
            <a:endParaRPr/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Esta prueba sirve para saber si el mo utiliza el </a:t>
            </a:r>
            <a:r>
              <a:rPr lang="es-UY"/>
              <a:t>citrato</a:t>
            </a:r>
            <a:r>
              <a:rPr lang="es-UY"/>
              <a:t> como única fuente de Carbono y compuestos amoniacales como fuente de Nitrógeno en su metabolismo, provocando la alcalinización del medio.</a:t>
            </a:r>
            <a:endParaRPr/>
          </a:p>
        </p:txBody>
      </p:sp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4005064"/>
            <a:ext cx="3763119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FENILALANINA DESAMINASA</a:t>
            </a:r>
            <a:endParaRPr/>
          </a:p>
        </p:txBody>
      </p:sp>
      <p:sp>
        <p:nvSpPr>
          <p:cNvPr id="237" name="Google Shape;237;p24"/>
          <p:cNvSpPr txBox="1"/>
          <p:nvPr>
            <p:ph idx="1" type="body"/>
          </p:nvPr>
        </p:nvSpPr>
        <p:spPr>
          <a:xfrm>
            <a:off x="457200" y="1600200"/>
            <a:ext cx="8219256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Esta prueba determina la capacidad de un organismo para desaminar el aminoácido fenilalanina en ácido fenilpirúvico por la actividad de la enzima fenilalanina desaminasa, con la consiguiente acidez resultante.</a:t>
            </a:r>
            <a:endParaRPr/>
          </a:p>
          <a:p>
            <a:pPr indent="0" lvl="0" marL="342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 La presencia del ác fenilpirúvico se pone de manifiesto con una solución de cloruro férrico al 10 %.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947" y="463994"/>
            <a:ext cx="4543585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INDOL</a:t>
            </a:r>
            <a:endParaRPr/>
          </a:p>
        </p:txBody>
      </p:sp>
      <p:sp>
        <p:nvSpPr>
          <p:cNvPr id="248" name="Google Shape;248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El indol es uno de los productos de degradación del aminoácido triptófano. La presencia de la enzima triptofanasa en la bacteria provoca la hidrólisis del aminoácido y su desaminación, produciendo indol,ácido pirúvico y amoníaco.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NECESITO PARA REVELAR LA PRUEBA</a:t>
            </a:r>
            <a:endParaRPr/>
          </a:p>
        </p:txBody>
      </p:sp>
      <p:pic>
        <p:nvPicPr>
          <p:cNvPr id="254" name="Google Shape;25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INDOL NEGATIVO/ POSITIVO</a:t>
            </a:r>
            <a:endParaRPr/>
          </a:p>
        </p:txBody>
      </p:sp>
      <p:pic>
        <p:nvPicPr>
          <p:cNvPr id="260" name="Google Shape;260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1744824"/>
            <a:ext cx="6840760" cy="489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PRUEBA DE UREASA</a:t>
            </a:r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Determina la capacidad de un organismo de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desdoblar la urea formando una molécula de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dióxido de carbono y dos moléculas de amoniaco por acción de la enzima ureasa.</a:t>
            </a:r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4077072"/>
            <a:ext cx="3992970" cy="263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MEDIOS DE ENRIQUECIMIENTO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Éstos medios contienen nutrientes específicos requeridos para el crecimiento de determinados patógenos.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Por ej. BCYE, es un agar amortiguado con Carbón y extracto de levadura que proporciona L-cisteína y otros nutrientes que favorece el crecimiento de Legionella pneumophilia.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PRUEBA MOVILIDAD ORNITINA</a:t>
            </a:r>
            <a:endParaRPr/>
          </a:p>
        </p:txBody>
      </p:sp>
      <p:sp>
        <p:nvSpPr>
          <p:cNvPr id="273" name="Google Shape;27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Se usa para determinar la movilidad bacteriana. Además, permite determinar la capacidad microbiana de descarboxilar al aminoácido ornitina. </a:t>
            </a:r>
            <a:endParaRPr/>
          </a:p>
        </p:txBody>
      </p:sp>
      <p:pic>
        <p:nvPicPr>
          <p:cNvPr id="274" name="Google Shape;2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3617640"/>
            <a:ext cx="7344816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TSI</a:t>
            </a:r>
            <a:endParaRPr/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PRUEBA PARA DETECTAR EL CONSUMO DE AZÚCARES , PRODUCCIÓN DE SULFURO DE HIDRÓGENO Y LA PRODUCCIÓN DE GAS.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SE PUEDE OBSERVAR LA FERMENTACIÓN 0 NO DE LAS TRES AZÚCARES: LACTOSA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                                             SACAROSA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                                              GLUCOSA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476672"/>
            <a:ext cx="7632848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LISINA HIERRO AGAR (LIA)</a:t>
            </a:r>
            <a:endParaRPr/>
          </a:p>
        </p:txBody>
      </p:sp>
      <p:sp>
        <p:nvSpPr>
          <p:cNvPr id="291" name="Google Shape;291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CON ÉSTA PRUEBA SE DETERMINA SI EL MO DESCARBOXILA O DESAMINA LA LISINA Y PRODUCE H2S.</a:t>
            </a:r>
            <a:endParaRPr/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3097763"/>
            <a:ext cx="7056784" cy="349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326570"/>
            <a:ext cx="8136904" cy="619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EXISTEN GUIAS</a:t>
            </a:r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68760"/>
            <a:ext cx="7315200" cy="490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Y TAMBIÉN EXISTEN EQUIPOS AUTOMATIZADOS</a:t>
            </a:r>
            <a:endParaRPr/>
          </a:p>
        </p:txBody>
      </p:sp>
      <p:pic>
        <p:nvPicPr>
          <p:cNvPr id="309" name="Google Shape;3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39" y="1268760"/>
            <a:ext cx="2505075" cy="2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486916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9214" y="3140968"/>
            <a:ext cx="2795311" cy="355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8144" y="1556791"/>
            <a:ext cx="2847975" cy="158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BIOLOGIA MOLECULAR</a:t>
            </a:r>
            <a:endParaRPr/>
          </a:p>
        </p:txBody>
      </p:sp>
      <p:pic>
        <p:nvPicPr>
          <p:cNvPr id="318" name="Google Shape;3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124743"/>
            <a:ext cx="7920880" cy="54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ESPECTROMETRÍA DE MASAS</a:t>
            </a:r>
            <a:endParaRPr/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425" y="1556792"/>
            <a:ext cx="386715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ESTÁN INVITADOS A CONOCER UN NUEVO MUNDO</a:t>
            </a:r>
            <a:endParaRPr/>
          </a:p>
        </p:txBody>
      </p:sp>
      <p:pic>
        <p:nvPicPr>
          <p:cNvPr id="330" name="Google Shape;33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22" y="1772816"/>
            <a:ext cx="7620000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MEDIOS NUTRITIVOS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Contienen nutrientes que favorecen el desarrollo de la mayoría de los mo sin requerimientos especiales de cultivo.</a:t>
            </a:r>
            <a:endParaRPr/>
          </a:p>
          <a:p>
            <a:pPr indent="0" lvl="0" marL="342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En éstos medios no se promueve de manera especial el desarrollo de un mo en particular.</a:t>
            </a:r>
            <a:endParaRPr/>
          </a:p>
          <a:p>
            <a:pPr indent="0" lvl="0" marL="34290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Por ej : CCC .</a:t>
            </a:r>
            <a:endParaRPr/>
          </a:p>
          <a:p>
            <a:pPr indent="0" lvl="0" marL="34290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lang="es-UY"/>
              <a:t> 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MEDIOS SELECTIVOS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0" y="1600200"/>
            <a:ext cx="8686800" cy="4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Contienen uno o más agentes que inhiben a todos los microorganismos excepto a los que se buscan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Estos medios seleccionan el crecimiento de ciertas bacterias e inhiben el de otras.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EJEMPLO: agar con alcohol feniletílico, que inhibe el desarrollo de bacilos GRAM (-) y permite el crecimiento de cocos GRAM(+).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UY"/>
              <a:t>MEDIOS DIFERENCIALES</a:t>
            </a:r>
            <a:endParaRPr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0" y="1417650"/>
            <a:ext cx="8686800" cy="52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Contienen un factor o factores que permiten que las colonias de una especie </a:t>
            </a:r>
            <a:r>
              <a:rPr lang="es-UY"/>
              <a:t>exhiben</a:t>
            </a:r>
            <a:r>
              <a:rPr lang="es-UY"/>
              <a:t> ciertas características metabólicas o de cultivo que puedan utilizarse para diferenciarlas de otras bacterias que crecen en el mismo medio.</a:t>
            </a:r>
            <a:endParaRPr/>
          </a:p>
          <a:p>
            <a:pPr indent="0" lvl="0" marL="342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UY"/>
              <a:t>Por ejemplo, MacConkey, que diferencia entre las bacterias Gram negativas que pueden fermentar el azúcar lactosa y las que no pueden hacerlo.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Siembra de muestra</a:t>
            </a:r>
            <a:br>
              <a:rPr lang="es-UY"/>
            </a:br>
            <a:endParaRPr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38" y="795338"/>
            <a:ext cx="6867525" cy="5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INCUBACIÓN:Estufa a 37 grados Celsius</a:t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8961" y="1651519"/>
            <a:ext cx="4320480" cy="503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UY"/>
              <a:t>PRIMER PUNTO: LA OBSERVACIÓN</a:t>
            </a:r>
            <a:br>
              <a:rPr lang="es-UY"/>
            </a:br>
            <a:endParaRPr/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1340768"/>
            <a:ext cx="4186957" cy="31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4310" y="3108310"/>
            <a:ext cx="3169569" cy="370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2024-03-17T22:47:43Z</dcterms:created>
  <dc:creator>María Laura Cavallo Lechini</dc:creator>
</cp:coreProperties>
</file>