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312" r:id="rId14"/>
    <p:sldId id="270" r:id="rId15"/>
    <p:sldId id="271" r:id="rId16"/>
    <p:sldId id="313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314" r:id="rId26"/>
    <p:sldId id="288" r:id="rId27"/>
    <p:sldId id="296" r:id="rId28"/>
    <p:sldId id="297" r:id="rId29"/>
    <p:sldId id="298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11" r:id="rId3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2" roundtripDataSignature="AMtx7mgsHdJ4gVivg5Nkm+D95VGDK1kr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62" Type="http://customschemas.google.com/relationships/presentationmetadata" Target="meta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B1831C-76A5-41D9-A492-9CE6BA72BF6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2A7A09B0-8E9D-4E86-A211-FAF6DC39C98C}">
      <dgm:prSet phldrT="[Texto]"/>
      <dgm:spPr>
        <a:blipFill rotWithShape="0"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t>
        <a:bodyPr/>
        <a:lstStyle/>
        <a:p>
          <a:r>
            <a:rPr lang="es-MX" dirty="0">
              <a:solidFill>
                <a:schemeClr val="tx1"/>
              </a:solidFill>
            </a:rPr>
            <a:t>Material Biológico</a:t>
          </a:r>
          <a:endParaRPr lang="es-UY" dirty="0">
            <a:solidFill>
              <a:schemeClr val="tx1"/>
            </a:solidFill>
          </a:endParaRPr>
        </a:p>
      </dgm:t>
    </dgm:pt>
    <dgm:pt modelId="{D99A1190-65ED-4F20-A848-238B10308038}" type="parTrans" cxnId="{6A2A47B9-36CF-4980-B618-C12D2540211D}">
      <dgm:prSet/>
      <dgm:spPr/>
      <dgm:t>
        <a:bodyPr/>
        <a:lstStyle/>
        <a:p>
          <a:endParaRPr lang="es-UY"/>
        </a:p>
      </dgm:t>
    </dgm:pt>
    <dgm:pt modelId="{FED11897-E095-44EE-9151-069769698D7F}" type="sibTrans" cxnId="{6A2A47B9-36CF-4980-B618-C12D2540211D}">
      <dgm:prSet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es-UY"/>
        </a:p>
      </dgm:t>
    </dgm:pt>
    <dgm:pt modelId="{AD17432B-2AF9-4C9F-AA92-B2E8C32AC175}">
      <dgm:prSet phldrT="[Texto]"/>
      <dgm:spPr>
        <a:blipFill rotWithShape="0">
          <a:blip xmlns:r="http://schemas.openxmlformats.org/officeDocument/2006/relationships" r:embed="rId2"/>
          <a:srcRect/>
          <a:stretch>
            <a:fillRect t="-3000" b="-3000"/>
          </a:stretch>
        </a:blipFill>
      </dgm:spPr>
      <dgm:t>
        <a:bodyPr/>
        <a:lstStyle/>
        <a:p>
          <a:r>
            <a:rPr lang="es-MX" dirty="0">
              <a:solidFill>
                <a:schemeClr val="tx1"/>
              </a:solidFill>
            </a:rPr>
            <a:t>Colorantes    </a:t>
          </a:r>
          <a:endParaRPr lang="es-UY" dirty="0">
            <a:solidFill>
              <a:schemeClr val="tx1"/>
            </a:solidFill>
          </a:endParaRPr>
        </a:p>
      </dgm:t>
    </dgm:pt>
    <dgm:pt modelId="{AADA74B3-125C-4419-93FF-2EFE36621E47}" type="parTrans" cxnId="{F0E3D357-8BD5-43C7-A555-B859A51F25D0}">
      <dgm:prSet/>
      <dgm:spPr/>
      <dgm:t>
        <a:bodyPr/>
        <a:lstStyle/>
        <a:p>
          <a:endParaRPr lang="es-UY"/>
        </a:p>
      </dgm:t>
    </dgm:pt>
    <dgm:pt modelId="{652D28AF-0618-4C4C-91FE-8A8205C7F502}" type="sibTrans" cxnId="{F0E3D357-8BD5-43C7-A555-B859A51F25D0}">
      <dgm:prSet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es-UY"/>
        </a:p>
      </dgm:t>
    </dgm:pt>
    <dgm:pt modelId="{B2A30157-A2AC-4A5E-A176-56B8214E97F4}">
      <dgm:prSet phldrT="[Texto]"/>
      <dgm:spPr>
        <a:blipFill rotWithShape="0">
          <a:blip xmlns:r="http://schemas.openxmlformats.org/officeDocument/2006/relationships" r:embed="rId3"/>
          <a:srcRect/>
          <a:stretch>
            <a:fillRect/>
          </a:stretch>
        </a:blipFill>
      </dgm:spPr>
      <dgm:t>
        <a:bodyPr/>
        <a:lstStyle/>
        <a:p>
          <a:r>
            <a:rPr lang="es-MX" dirty="0">
              <a:solidFill>
                <a:schemeClr val="tx1"/>
              </a:solidFill>
            </a:rPr>
            <a:t>Microscopio</a:t>
          </a:r>
          <a:endParaRPr lang="es-UY" dirty="0">
            <a:solidFill>
              <a:schemeClr val="tx1"/>
            </a:solidFill>
          </a:endParaRPr>
        </a:p>
      </dgm:t>
    </dgm:pt>
    <dgm:pt modelId="{7CC1A86B-04A5-4E0B-AA18-0C6FFA610DD4}" type="parTrans" cxnId="{200C46E9-CF75-4610-9525-C10B37823B28}">
      <dgm:prSet/>
      <dgm:spPr/>
      <dgm:t>
        <a:bodyPr/>
        <a:lstStyle/>
        <a:p>
          <a:endParaRPr lang="es-UY"/>
        </a:p>
      </dgm:t>
    </dgm:pt>
    <dgm:pt modelId="{E22E634C-00F0-43CF-8279-9B2A0A26E106}" type="sibTrans" cxnId="{200C46E9-CF75-4610-9525-C10B37823B28}">
      <dgm:prSet/>
      <dgm:spPr/>
      <dgm:t>
        <a:bodyPr/>
        <a:lstStyle/>
        <a:p>
          <a:endParaRPr lang="es-UY"/>
        </a:p>
      </dgm:t>
    </dgm:pt>
    <dgm:pt modelId="{99365331-8A0C-42BF-89EA-F73C8C2B3B9B}" type="pres">
      <dgm:prSet presAssocID="{55B1831C-76A5-41D9-A492-9CE6BA72BF65}" presName="outerComposite" presStyleCnt="0">
        <dgm:presLayoutVars>
          <dgm:chMax val="5"/>
          <dgm:dir/>
          <dgm:resizeHandles val="exact"/>
        </dgm:presLayoutVars>
      </dgm:prSet>
      <dgm:spPr/>
    </dgm:pt>
    <dgm:pt modelId="{0BF10666-616D-4FAA-A909-333D5D1B1B49}" type="pres">
      <dgm:prSet presAssocID="{55B1831C-76A5-41D9-A492-9CE6BA72BF65}" presName="dummyMaxCanvas" presStyleCnt="0">
        <dgm:presLayoutVars/>
      </dgm:prSet>
      <dgm:spPr/>
    </dgm:pt>
    <dgm:pt modelId="{5C654672-283E-47FA-9F20-57B2D66F93FB}" type="pres">
      <dgm:prSet presAssocID="{55B1831C-76A5-41D9-A492-9CE6BA72BF65}" presName="ThreeNodes_1" presStyleLbl="node1" presStyleIdx="0" presStyleCnt="3" custScaleX="93823" custScaleY="103099" custLinFactNeighborX="-139" custLinFactNeighborY="-2869">
        <dgm:presLayoutVars>
          <dgm:bulletEnabled val="1"/>
        </dgm:presLayoutVars>
      </dgm:prSet>
      <dgm:spPr/>
    </dgm:pt>
    <dgm:pt modelId="{B263A899-ADCB-4A02-A927-CA4AE27F6166}" type="pres">
      <dgm:prSet presAssocID="{55B1831C-76A5-41D9-A492-9CE6BA72BF65}" presName="ThreeNodes_2" presStyleLbl="node1" presStyleIdx="1" presStyleCnt="3" custScaleX="89412" custScaleY="83648" custLinFactNeighborY="3586">
        <dgm:presLayoutVars>
          <dgm:bulletEnabled val="1"/>
        </dgm:presLayoutVars>
      </dgm:prSet>
      <dgm:spPr/>
    </dgm:pt>
    <dgm:pt modelId="{5E07134C-7E76-4B06-9170-47D67DFE089F}" type="pres">
      <dgm:prSet presAssocID="{55B1831C-76A5-41D9-A492-9CE6BA72BF65}" presName="ThreeNodes_3" presStyleLbl="node1" presStyleIdx="2" presStyleCnt="3" custScaleX="90588" custScaleY="116810">
        <dgm:presLayoutVars>
          <dgm:bulletEnabled val="1"/>
        </dgm:presLayoutVars>
      </dgm:prSet>
      <dgm:spPr/>
    </dgm:pt>
    <dgm:pt modelId="{53A1599D-EAB9-49D4-8F70-EFC8BBCC65E1}" type="pres">
      <dgm:prSet presAssocID="{55B1831C-76A5-41D9-A492-9CE6BA72BF65}" presName="ThreeConn_1-2" presStyleLbl="fgAccFollowNode1" presStyleIdx="0" presStyleCnt="2" custLinFactNeighborX="-1765" custLinFactNeighborY="10592">
        <dgm:presLayoutVars>
          <dgm:bulletEnabled val="1"/>
        </dgm:presLayoutVars>
      </dgm:prSet>
      <dgm:spPr/>
    </dgm:pt>
    <dgm:pt modelId="{3956D906-1FF8-4684-81A0-B8700AE425B4}" type="pres">
      <dgm:prSet presAssocID="{55B1831C-76A5-41D9-A492-9CE6BA72BF65}" presName="ThreeConn_2-3" presStyleLbl="fgAccFollowNode1" presStyleIdx="1" presStyleCnt="2" custLinFactNeighborX="19308" custLinFactNeighborY="17469">
        <dgm:presLayoutVars>
          <dgm:bulletEnabled val="1"/>
        </dgm:presLayoutVars>
      </dgm:prSet>
      <dgm:spPr/>
    </dgm:pt>
    <dgm:pt modelId="{08106478-664B-4255-98CF-774B1B7B8A0E}" type="pres">
      <dgm:prSet presAssocID="{55B1831C-76A5-41D9-A492-9CE6BA72BF65}" presName="ThreeNodes_1_text" presStyleLbl="node1" presStyleIdx="2" presStyleCnt="3">
        <dgm:presLayoutVars>
          <dgm:bulletEnabled val="1"/>
        </dgm:presLayoutVars>
      </dgm:prSet>
      <dgm:spPr/>
    </dgm:pt>
    <dgm:pt modelId="{67FE47D5-3C27-4394-B9C9-830698B0B13A}" type="pres">
      <dgm:prSet presAssocID="{55B1831C-76A5-41D9-A492-9CE6BA72BF65}" presName="ThreeNodes_2_text" presStyleLbl="node1" presStyleIdx="2" presStyleCnt="3">
        <dgm:presLayoutVars>
          <dgm:bulletEnabled val="1"/>
        </dgm:presLayoutVars>
      </dgm:prSet>
      <dgm:spPr/>
    </dgm:pt>
    <dgm:pt modelId="{8DA16360-797D-4C8D-964A-580181D268EA}" type="pres">
      <dgm:prSet presAssocID="{55B1831C-76A5-41D9-A492-9CE6BA72BF6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973FF19-A7FB-4CBA-BDDD-1AD2678F422C}" type="presOf" srcId="{AD17432B-2AF9-4C9F-AA92-B2E8C32AC175}" destId="{67FE47D5-3C27-4394-B9C9-830698B0B13A}" srcOrd="1" destOrd="0" presId="urn:microsoft.com/office/officeart/2005/8/layout/vProcess5"/>
    <dgm:cxn modelId="{B9635022-3E18-4294-AD41-6604C94CCA2C}" type="presOf" srcId="{2A7A09B0-8E9D-4E86-A211-FAF6DC39C98C}" destId="{08106478-664B-4255-98CF-774B1B7B8A0E}" srcOrd="1" destOrd="0" presId="urn:microsoft.com/office/officeart/2005/8/layout/vProcess5"/>
    <dgm:cxn modelId="{BBD7315E-3DB5-450B-BF72-A42FC670D47E}" type="presOf" srcId="{652D28AF-0618-4C4C-91FE-8A8205C7F502}" destId="{3956D906-1FF8-4684-81A0-B8700AE425B4}" srcOrd="0" destOrd="0" presId="urn:microsoft.com/office/officeart/2005/8/layout/vProcess5"/>
    <dgm:cxn modelId="{F0E3D357-8BD5-43C7-A555-B859A51F25D0}" srcId="{55B1831C-76A5-41D9-A492-9CE6BA72BF65}" destId="{AD17432B-2AF9-4C9F-AA92-B2E8C32AC175}" srcOrd="1" destOrd="0" parTransId="{AADA74B3-125C-4419-93FF-2EFE36621E47}" sibTransId="{652D28AF-0618-4C4C-91FE-8A8205C7F502}"/>
    <dgm:cxn modelId="{C3680E84-83CD-4BEE-8900-96CE329EEF71}" type="presOf" srcId="{2A7A09B0-8E9D-4E86-A211-FAF6DC39C98C}" destId="{5C654672-283E-47FA-9F20-57B2D66F93FB}" srcOrd="0" destOrd="0" presId="urn:microsoft.com/office/officeart/2005/8/layout/vProcess5"/>
    <dgm:cxn modelId="{5303C19D-6847-45B0-B040-6EC8062E232E}" type="presOf" srcId="{AD17432B-2AF9-4C9F-AA92-B2E8C32AC175}" destId="{B263A899-ADCB-4A02-A927-CA4AE27F6166}" srcOrd="0" destOrd="0" presId="urn:microsoft.com/office/officeart/2005/8/layout/vProcess5"/>
    <dgm:cxn modelId="{88C862AB-DD91-4415-9CBB-37DBB4D53AEB}" type="presOf" srcId="{FED11897-E095-44EE-9151-069769698D7F}" destId="{53A1599D-EAB9-49D4-8F70-EFC8BBCC65E1}" srcOrd="0" destOrd="0" presId="urn:microsoft.com/office/officeart/2005/8/layout/vProcess5"/>
    <dgm:cxn modelId="{6A2A47B9-36CF-4980-B618-C12D2540211D}" srcId="{55B1831C-76A5-41D9-A492-9CE6BA72BF65}" destId="{2A7A09B0-8E9D-4E86-A211-FAF6DC39C98C}" srcOrd="0" destOrd="0" parTransId="{D99A1190-65ED-4F20-A848-238B10308038}" sibTransId="{FED11897-E095-44EE-9151-069769698D7F}"/>
    <dgm:cxn modelId="{24AF5EC6-CC08-4AE9-8A38-76A9E01B0B5F}" type="presOf" srcId="{55B1831C-76A5-41D9-A492-9CE6BA72BF65}" destId="{99365331-8A0C-42BF-89EA-F73C8C2B3B9B}" srcOrd="0" destOrd="0" presId="urn:microsoft.com/office/officeart/2005/8/layout/vProcess5"/>
    <dgm:cxn modelId="{D94964D8-8B05-4205-B6C1-BE5FFEA8D7FB}" type="presOf" srcId="{B2A30157-A2AC-4A5E-A176-56B8214E97F4}" destId="{5E07134C-7E76-4B06-9170-47D67DFE089F}" srcOrd="0" destOrd="0" presId="urn:microsoft.com/office/officeart/2005/8/layout/vProcess5"/>
    <dgm:cxn modelId="{200C46E9-CF75-4610-9525-C10B37823B28}" srcId="{55B1831C-76A5-41D9-A492-9CE6BA72BF65}" destId="{B2A30157-A2AC-4A5E-A176-56B8214E97F4}" srcOrd="2" destOrd="0" parTransId="{7CC1A86B-04A5-4E0B-AA18-0C6FFA610DD4}" sibTransId="{E22E634C-00F0-43CF-8279-9B2A0A26E106}"/>
    <dgm:cxn modelId="{A33C92F0-9288-4991-909E-5C0BB1920DF4}" type="presOf" srcId="{B2A30157-A2AC-4A5E-A176-56B8214E97F4}" destId="{8DA16360-797D-4C8D-964A-580181D268EA}" srcOrd="1" destOrd="0" presId="urn:microsoft.com/office/officeart/2005/8/layout/vProcess5"/>
    <dgm:cxn modelId="{FB6FE9A8-AF7B-41F7-B944-5C2B54987023}" type="presParOf" srcId="{99365331-8A0C-42BF-89EA-F73C8C2B3B9B}" destId="{0BF10666-616D-4FAA-A909-333D5D1B1B49}" srcOrd="0" destOrd="0" presId="urn:microsoft.com/office/officeart/2005/8/layout/vProcess5"/>
    <dgm:cxn modelId="{DCCDCC91-9778-4F1D-947E-09469A1C4CD1}" type="presParOf" srcId="{99365331-8A0C-42BF-89EA-F73C8C2B3B9B}" destId="{5C654672-283E-47FA-9F20-57B2D66F93FB}" srcOrd="1" destOrd="0" presId="urn:microsoft.com/office/officeart/2005/8/layout/vProcess5"/>
    <dgm:cxn modelId="{8926050C-5C47-4558-BFDC-12B8AFA3B910}" type="presParOf" srcId="{99365331-8A0C-42BF-89EA-F73C8C2B3B9B}" destId="{B263A899-ADCB-4A02-A927-CA4AE27F6166}" srcOrd="2" destOrd="0" presId="urn:microsoft.com/office/officeart/2005/8/layout/vProcess5"/>
    <dgm:cxn modelId="{34A5B087-0913-4E16-8A71-1A1B30BCE085}" type="presParOf" srcId="{99365331-8A0C-42BF-89EA-F73C8C2B3B9B}" destId="{5E07134C-7E76-4B06-9170-47D67DFE089F}" srcOrd="3" destOrd="0" presId="urn:microsoft.com/office/officeart/2005/8/layout/vProcess5"/>
    <dgm:cxn modelId="{F8A544BA-50AA-4FE3-A6A6-AD5600E3F848}" type="presParOf" srcId="{99365331-8A0C-42BF-89EA-F73C8C2B3B9B}" destId="{53A1599D-EAB9-49D4-8F70-EFC8BBCC65E1}" srcOrd="4" destOrd="0" presId="urn:microsoft.com/office/officeart/2005/8/layout/vProcess5"/>
    <dgm:cxn modelId="{5504DA2C-C6C4-48C2-88E1-0F40BC2DA57F}" type="presParOf" srcId="{99365331-8A0C-42BF-89EA-F73C8C2B3B9B}" destId="{3956D906-1FF8-4684-81A0-B8700AE425B4}" srcOrd="5" destOrd="0" presId="urn:microsoft.com/office/officeart/2005/8/layout/vProcess5"/>
    <dgm:cxn modelId="{6FC3606B-AEBD-49D3-92FF-C97099FF59E1}" type="presParOf" srcId="{99365331-8A0C-42BF-89EA-F73C8C2B3B9B}" destId="{08106478-664B-4255-98CF-774B1B7B8A0E}" srcOrd="6" destOrd="0" presId="urn:microsoft.com/office/officeart/2005/8/layout/vProcess5"/>
    <dgm:cxn modelId="{5C49E4DE-2D9E-41BA-92BA-FD0967DAF191}" type="presParOf" srcId="{99365331-8A0C-42BF-89EA-F73C8C2B3B9B}" destId="{67FE47D5-3C27-4394-B9C9-830698B0B13A}" srcOrd="7" destOrd="0" presId="urn:microsoft.com/office/officeart/2005/8/layout/vProcess5"/>
    <dgm:cxn modelId="{405817A3-047B-42E1-B493-DE4309387E9B}" type="presParOf" srcId="{99365331-8A0C-42BF-89EA-F73C8C2B3B9B}" destId="{8DA16360-797D-4C8D-964A-580181D268E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B3BC84-1C35-4CB7-B6E3-BBC1F137D52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B8E6529F-20B0-408C-BF40-57698818469F}">
      <dgm:prSet phldrT="[Texto]" custT="1"/>
      <dgm:spPr/>
      <dgm:t>
        <a:bodyPr/>
        <a:lstStyle/>
        <a:p>
          <a:r>
            <a:rPr lang="es-MX" sz="2000" dirty="0"/>
            <a:t>TIPOS DE TINCIONES</a:t>
          </a:r>
          <a:endParaRPr lang="es-UY" sz="2000" dirty="0"/>
        </a:p>
      </dgm:t>
    </dgm:pt>
    <dgm:pt modelId="{FD067AD4-B578-4822-B5AA-A7D7262CC458}" type="parTrans" cxnId="{328774FC-8F4A-4208-9F5C-30BC8D192676}">
      <dgm:prSet/>
      <dgm:spPr/>
      <dgm:t>
        <a:bodyPr/>
        <a:lstStyle/>
        <a:p>
          <a:endParaRPr lang="es-UY"/>
        </a:p>
      </dgm:t>
    </dgm:pt>
    <dgm:pt modelId="{9B251FF6-1BC2-44DA-9F5C-7282FAA2EC10}" type="sibTrans" cxnId="{328774FC-8F4A-4208-9F5C-30BC8D192676}">
      <dgm:prSet/>
      <dgm:spPr/>
      <dgm:t>
        <a:bodyPr/>
        <a:lstStyle/>
        <a:p>
          <a:endParaRPr lang="es-UY"/>
        </a:p>
      </dgm:t>
    </dgm:pt>
    <dgm:pt modelId="{34A8EE78-5224-453B-838E-EC89ED923315}">
      <dgm:prSet phldrT="[Texto]" custT="1"/>
      <dgm:spPr/>
      <dgm:t>
        <a:bodyPr/>
        <a:lstStyle/>
        <a:p>
          <a:r>
            <a:rPr lang="es-MX" sz="3200" dirty="0"/>
            <a:t>GRAM</a:t>
          </a:r>
        </a:p>
        <a:p>
          <a:r>
            <a:rPr lang="es-MX" sz="2000" dirty="0"/>
            <a:t>DIFERENCIA BACTERIAS </a:t>
          </a:r>
        </a:p>
        <a:p>
          <a:r>
            <a:rPr lang="es-MX" sz="2000" dirty="0"/>
            <a:t>GRAM + DE GRAM -</a:t>
          </a:r>
          <a:endParaRPr lang="es-UY" sz="2000" dirty="0"/>
        </a:p>
      </dgm:t>
    </dgm:pt>
    <dgm:pt modelId="{C1D96BD5-D680-4361-B3DC-A8FB0869D57C}" type="parTrans" cxnId="{6D6B0BF7-CA17-4BFB-BC0B-757612EF3C02}">
      <dgm:prSet/>
      <dgm:spPr/>
      <dgm:t>
        <a:bodyPr/>
        <a:lstStyle/>
        <a:p>
          <a:endParaRPr lang="es-UY"/>
        </a:p>
      </dgm:t>
    </dgm:pt>
    <dgm:pt modelId="{9487B4F6-4A2F-4A78-9CB2-9138D52A3816}" type="sibTrans" cxnId="{6D6B0BF7-CA17-4BFB-BC0B-757612EF3C02}">
      <dgm:prSet/>
      <dgm:spPr/>
      <dgm:t>
        <a:bodyPr/>
        <a:lstStyle/>
        <a:p>
          <a:endParaRPr lang="es-UY"/>
        </a:p>
      </dgm:t>
    </dgm:pt>
    <dgm:pt modelId="{B85CEA44-9487-4FFF-A0AE-CBDC9EC7E544}">
      <dgm:prSet phldrT="[Texto]" custT="1"/>
      <dgm:spPr/>
      <dgm:t>
        <a:bodyPr/>
        <a:lstStyle/>
        <a:p>
          <a:r>
            <a:rPr lang="es-MX" sz="3200" dirty="0"/>
            <a:t>ZIEHL NEELSEN</a:t>
          </a:r>
        </a:p>
        <a:p>
          <a:r>
            <a:rPr lang="es-MX" sz="2000" dirty="0"/>
            <a:t>BACILOS ACIDO- ALCOHOL RESISTENTES</a:t>
          </a:r>
          <a:r>
            <a:rPr lang="es-MX" sz="3200" dirty="0"/>
            <a:t> </a:t>
          </a:r>
        </a:p>
        <a:p>
          <a:r>
            <a:rPr lang="es-UY" sz="2000" dirty="0" err="1"/>
            <a:t>Mycobacterium</a:t>
          </a:r>
          <a:r>
            <a:rPr lang="es-UY" sz="2000" dirty="0"/>
            <a:t> tuberculosis</a:t>
          </a:r>
        </a:p>
      </dgm:t>
    </dgm:pt>
    <dgm:pt modelId="{0BD7B7B0-6989-4AB3-A7C8-46A4D8C15C35}" type="parTrans" cxnId="{35FD0DB9-EE07-44C2-93B8-CC9F9EDAC3F2}">
      <dgm:prSet/>
      <dgm:spPr/>
      <dgm:t>
        <a:bodyPr/>
        <a:lstStyle/>
        <a:p>
          <a:endParaRPr lang="es-UY"/>
        </a:p>
      </dgm:t>
    </dgm:pt>
    <dgm:pt modelId="{AB176751-125B-4070-8505-F2D85B2C98E7}" type="sibTrans" cxnId="{35FD0DB9-EE07-44C2-93B8-CC9F9EDAC3F2}">
      <dgm:prSet/>
      <dgm:spPr/>
      <dgm:t>
        <a:bodyPr/>
        <a:lstStyle/>
        <a:p>
          <a:endParaRPr lang="es-UY"/>
        </a:p>
      </dgm:t>
    </dgm:pt>
    <dgm:pt modelId="{F04EDDF2-DFF9-4D8E-BB9B-5564D52B1764}">
      <dgm:prSet phldrT="[Texto]" custT="1"/>
      <dgm:spPr/>
      <dgm:t>
        <a:bodyPr/>
        <a:lstStyle/>
        <a:p>
          <a:r>
            <a:rPr lang="es-MX" sz="3200" dirty="0"/>
            <a:t>TINTA CHINA</a:t>
          </a:r>
        </a:p>
        <a:p>
          <a:r>
            <a:rPr lang="es-MX" sz="2000" dirty="0"/>
            <a:t>DENOMINADA TINCIÓN NEGATIVA</a:t>
          </a:r>
        </a:p>
        <a:p>
          <a:r>
            <a:rPr lang="es-MX" sz="2000" dirty="0"/>
            <a:t>IDEAL PARA OBSERVAR CÁPSULAS</a:t>
          </a:r>
        </a:p>
        <a:p>
          <a:r>
            <a:rPr lang="es-UY" sz="2000" dirty="0" err="1"/>
            <a:t>Cryptococcus</a:t>
          </a:r>
          <a:r>
            <a:rPr lang="es-UY" sz="2000" dirty="0"/>
            <a:t> </a:t>
          </a:r>
          <a:r>
            <a:rPr lang="es-UY" sz="2000" dirty="0" err="1"/>
            <a:t>neoformans</a:t>
          </a:r>
          <a:r>
            <a:rPr lang="es-UY" sz="2000" dirty="0"/>
            <a:t> (hongo)</a:t>
          </a:r>
          <a:endParaRPr lang="es-MX" sz="2000" dirty="0"/>
        </a:p>
        <a:p>
          <a:endParaRPr lang="es-UY" sz="2000" dirty="0"/>
        </a:p>
      </dgm:t>
    </dgm:pt>
    <dgm:pt modelId="{663418FE-329A-4FCE-AB8F-BAAABE9E48D2}" type="parTrans" cxnId="{7D656F01-AE67-48ED-86CA-79B8691A9995}">
      <dgm:prSet/>
      <dgm:spPr/>
      <dgm:t>
        <a:bodyPr/>
        <a:lstStyle/>
        <a:p>
          <a:endParaRPr lang="es-UY"/>
        </a:p>
      </dgm:t>
    </dgm:pt>
    <dgm:pt modelId="{F9F965D9-B2C2-436C-B439-2BA5752236EC}" type="sibTrans" cxnId="{7D656F01-AE67-48ED-86CA-79B8691A9995}">
      <dgm:prSet/>
      <dgm:spPr/>
      <dgm:t>
        <a:bodyPr/>
        <a:lstStyle/>
        <a:p>
          <a:endParaRPr lang="es-UY"/>
        </a:p>
      </dgm:t>
    </dgm:pt>
    <dgm:pt modelId="{255F172D-E072-40C0-A9D5-C5AE6AA34E85}">
      <dgm:prSet phldrT="[Texto]" phldr="1"/>
      <dgm:spPr/>
      <dgm:t>
        <a:bodyPr/>
        <a:lstStyle/>
        <a:p>
          <a:endParaRPr lang="es-UY"/>
        </a:p>
      </dgm:t>
    </dgm:pt>
    <dgm:pt modelId="{36AC8691-3572-4D62-896D-081D11069C9B}" type="parTrans" cxnId="{11B9EB07-EAAD-475B-B1B3-E6695ED36A14}">
      <dgm:prSet/>
      <dgm:spPr/>
      <dgm:t>
        <a:bodyPr/>
        <a:lstStyle/>
        <a:p>
          <a:endParaRPr lang="es-UY"/>
        </a:p>
      </dgm:t>
    </dgm:pt>
    <dgm:pt modelId="{484D9692-9452-443A-823B-DCA7B220E831}" type="sibTrans" cxnId="{11B9EB07-EAAD-475B-B1B3-E6695ED36A14}">
      <dgm:prSet/>
      <dgm:spPr/>
      <dgm:t>
        <a:bodyPr/>
        <a:lstStyle/>
        <a:p>
          <a:endParaRPr lang="es-UY"/>
        </a:p>
      </dgm:t>
    </dgm:pt>
    <dgm:pt modelId="{30FC7066-4969-41AA-94B2-0E647540B88B}">
      <dgm:prSet custT="1"/>
      <dgm:spPr/>
      <dgm:t>
        <a:bodyPr/>
        <a:lstStyle/>
        <a:p>
          <a:r>
            <a:rPr lang="es-UY" sz="3200" dirty="0" err="1"/>
            <a:t>Schaeffer</a:t>
          </a:r>
          <a:r>
            <a:rPr lang="es-UY" sz="3200" dirty="0"/>
            <a:t>-Fulton</a:t>
          </a:r>
        </a:p>
        <a:p>
          <a:r>
            <a:rPr lang="es-UY" sz="2000" dirty="0"/>
            <a:t>TINCIÓN DE ENDOSPORAS, USA VERDE DE MALAQUITA Y SAFRANINA PARA L A CÉLULA </a:t>
          </a:r>
        </a:p>
      </dgm:t>
    </dgm:pt>
    <dgm:pt modelId="{856BE48D-291A-45C4-A0A7-18E6F8E58B14}" type="parTrans" cxnId="{EDFFC30B-438C-456B-8636-737A2F6588D4}">
      <dgm:prSet/>
      <dgm:spPr/>
      <dgm:t>
        <a:bodyPr/>
        <a:lstStyle/>
        <a:p>
          <a:endParaRPr lang="es-UY"/>
        </a:p>
      </dgm:t>
    </dgm:pt>
    <dgm:pt modelId="{DCE4DD48-5202-4F35-8603-D323CE2F735D}" type="sibTrans" cxnId="{EDFFC30B-438C-456B-8636-737A2F6588D4}">
      <dgm:prSet/>
      <dgm:spPr/>
      <dgm:t>
        <a:bodyPr/>
        <a:lstStyle/>
        <a:p>
          <a:endParaRPr lang="es-UY"/>
        </a:p>
      </dgm:t>
    </dgm:pt>
    <dgm:pt modelId="{2E52DA77-CB69-45DC-A2C6-9FF0853C57EC}" type="pres">
      <dgm:prSet presAssocID="{D5B3BC84-1C35-4CB7-B6E3-BBC1F137D528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C3CF98A-0D57-4D17-9922-F32AB12F2BF0}" type="pres">
      <dgm:prSet presAssocID="{D5B3BC84-1C35-4CB7-B6E3-BBC1F137D528}" presName="matrix" presStyleCnt="0"/>
      <dgm:spPr/>
    </dgm:pt>
    <dgm:pt modelId="{F2142582-7DC3-4AB5-B03F-D2A4BCDEB989}" type="pres">
      <dgm:prSet presAssocID="{D5B3BC84-1C35-4CB7-B6E3-BBC1F137D528}" presName="tile1" presStyleLbl="node1" presStyleIdx="0" presStyleCnt="4" custLinFactNeighborX="0" custLinFactNeighborY="8224"/>
      <dgm:spPr/>
    </dgm:pt>
    <dgm:pt modelId="{52B784F2-8270-4FEB-AD06-4F40CCCC6241}" type="pres">
      <dgm:prSet presAssocID="{D5B3BC84-1C35-4CB7-B6E3-BBC1F137D52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749BFAB-A762-48C2-92AC-6965B10BCADA}" type="pres">
      <dgm:prSet presAssocID="{D5B3BC84-1C35-4CB7-B6E3-BBC1F137D528}" presName="tile2" presStyleLbl="node1" presStyleIdx="1" presStyleCnt="4" custLinFactNeighborX="0" custLinFactNeighborY="8086"/>
      <dgm:spPr/>
    </dgm:pt>
    <dgm:pt modelId="{44077870-7BC2-4C0B-A738-97738E72CF76}" type="pres">
      <dgm:prSet presAssocID="{D5B3BC84-1C35-4CB7-B6E3-BBC1F137D52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134975E-479D-4619-921F-CE6F24B6435F}" type="pres">
      <dgm:prSet presAssocID="{D5B3BC84-1C35-4CB7-B6E3-BBC1F137D528}" presName="tile3" presStyleLbl="node1" presStyleIdx="2" presStyleCnt="4" custLinFactNeighborY="3774"/>
      <dgm:spPr/>
    </dgm:pt>
    <dgm:pt modelId="{975346E3-EED9-4363-AD53-A068EC510085}" type="pres">
      <dgm:prSet presAssocID="{D5B3BC84-1C35-4CB7-B6E3-BBC1F137D52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8F3F29B-9DF2-434F-B15A-0A22455B9032}" type="pres">
      <dgm:prSet presAssocID="{D5B3BC84-1C35-4CB7-B6E3-BBC1F137D528}" presName="tile4" presStyleLbl="node1" presStyleIdx="3" presStyleCnt="4" custLinFactNeighborX="0" custLinFactNeighborY="755"/>
      <dgm:spPr/>
    </dgm:pt>
    <dgm:pt modelId="{AC91B71B-84BB-486E-8E18-E2228BC55BEE}" type="pres">
      <dgm:prSet presAssocID="{D5B3BC84-1C35-4CB7-B6E3-BBC1F137D52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2E1A87D6-8BF4-4346-B644-60EFEBFAA218}" type="pres">
      <dgm:prSet presAssocID="{D5B3BC84-1C35-4CB7-B6E3-BBC1F137D528}" presName="centerTile" presStyleLbl="fgShp" presStyleIdx="0" presStyleCnt="1" custScaleX="93737" custScaleY="62240" custLinFactNeighborX="606" custLinFactNeighborY="-7006">
        <dgm:presLayoutVars>
          <dgm:chMax val="0"/>
          <dgm:chPref val="0"/>
        </dgm:presLayoutVars>
      </dgm:prSet>
      <dgm:spPr/>
    </dgm:pt>
  </dgm:ptLst>
  <dgm:cxnLst>
    <dgm:cxn modelId="{7D656F01-AE67-48ED-86CA-79B8691A9995}" srcId="{B8E6529F-20B0-408C-BF40-57698818469F}" destId="{F04EDDF2-DFF9-4D8E-BB9B-5564D52B1764}" srcOrd="2" destOrd="0" parTransId="{663418FE-329A-4FCE-AB8F-BAAABE9E48D2}" sibTransId="{F9F965D9-B2C2-436C-B439-2BA5752236EC}"/>
    <dgm:cxn modelId="{11B9EB07-EAAD-475B-B1B3-E6695ED36A14}" srcId="{B8E6529F-20B0-408C-BF40-57698818469F}" destId="{255F172D-E072-40C0-A9D5-C5AE6AA34E85}" srcOrd="4" destOrd="0" parTransId="{36AC8691-3572-4D62-896D-081D11069C9B}" sibTransId="{484D9692-9452-443A-823B-DCA7B220E831}"/>
    <dgm:cxn modelId="{EDFFC30B-438C-456B-8636-737A2F6588D4}" srcId="{B8E6529F-20B0-408C-BF40-57698818469F}" destId="{30FC7066-4969-41AA-94B2-0E647540B88B}" srcOrd="3" destOrd="0" parTransId="{856BE48D-291A-45C4-A0A7-18E6F8E58B14}" sibTransId="{DCE4DD48-5202-4F35-8603-D323CE2F735D}"/>
    <dgm:cxn modelId="{EB27312E-05C2-45F0-982D-6200C0972C9E}" type="presOf" srcId="{30FC7066-4969-41AA-94B2-0E647540B88B}" destId="{58F3F29B-9DF2-434F-B15A-0A22455B9032}" srcOrd="0" destOrd="0" presId="urn:microsoft.com/office/officeart/2005/8/layout/matrix1"/>
    <dgm:cxn modelId="{BBEFAA6B-D463-4050-ADD3-A8D6BF710EAE}" type="presOf" srcId="{B85CEA44-9487-4FFF-A0AE-CBDC9EC7E544}" destId="{3749BFAB-A762-48C2-92AC-6965B10BCADA}" srcOrd="0" destOrd="0" presId="urn:microsoft.com/office/officeart/2005/8/layout/matrix1"/>
    <dgm:cxn modelId="{A1EE7453-E850-4195-9C9D-3834DC8C6C58}" type="presOf" srcId="{30FC7066-4969-41AA-94B2-0E647540B88B}" destId="{AC91B71B-84BB-486E-8E18-E2228BC55BEE}" srcOrd="1" destOrd="0" presId="urn:microsoft.com/office/officeart/2005/8/layout/matrix1"/>
    <dgm:cxn modelId="{A03CA878-5D54-4B87-BDBE-86F35AB78861}" type="presOf" srcId="{B8E6529F-20B0-408C-BF40-57698818469F}" destId="{2E1A87D6-8BF4-4346-B644-60EFEBFAA218}" srcOrd="0" destOrd="0" presId="urn:microsoft.com/office/officeart/2005/8/layout/matrix1"/>
    <dgm:cxn modelId="{0C89537C-380D-493D-B6FD-E5553439AE5B}" type="presOf" srcId="{34A8EE78-5224-453B-838E-EC89ED923315}" destId="{F2142582-7DC3-4AB5-B03F-D2A4BCDEB989}" srcOrd="0" destOrd="0" presId="urn:microsoft.com/office/officeart/2005/8/layout/matrix1"/>
    <dgm:cxn modelId="{35FD0DB9-EE07-44C2-93B8-CC9F9EDAC3F2}" srcId="{B8E6529F-20B0-408C-BF40-57698818469F}" destId="{B85CEA44-9487-4FFF-A0AE-CBDC9EC7E544}" srcOrd="1" destOrd="0" parTransId="{0BD7B7B0-6989-4AB3-A7C8-46A4D8C15C35}" sibTransId="{AB176751-125B-4070-8505-F2D85B2C98E7}"/>
    <dgm:cxn modelId="{0A5111BA-9D71-4DC5-91AD-A14C8A402EDF}" type="presOf" srcId="{B85CEA44-9487-4FFF-A0AE-CBDC9EC7E544}" destId="{44077870-7BC2-4C0B-A738-97738E72CF76}" srcOrd="1" destOrd="0" presId="urn:microsoft.com/office/officeart/2005/8/layout/matrix1"/>
    <dgm:cxn modelId="{596D34DF-3491-4E0B-90BA-DE29304CF821}" type="presOf" srcId="{34A8EE78-5224-453B-838E-EC89ED923315}" destId="{52B784F2-8270-4FEB-AD06-4F40CCCC6241}" srcOrd="1" destOrd="0" presId="urn:microsoft.com/office/officeart/2005/8/layout/matrix1"/>
    <dgm:cxn modelId="{E11820E4-92BE-42DB-9377-30A1EC51120B}" type="presOf" srcId="{F04EDDF2-DFF9-4D8E-BB9B-5564D52B1764}" destId="{975346E3-EED9-4363-AD53-A068EC510085}" srcOrd="1" destOrd="0" presId="urn:microsoft.com/office/officeart/2005/8/layout/matrix1"/>
    <dgm:cxn modelId="{A3AF80EE-E855-448C-A0A6-76579E7890AD}" type="presOf" srcId="{F04EDDF2-DFF9-4D8E-BB9B-5564D52B1764}" destId="{A134975E-479D-4619-921F-CE6F24B6435F}" srcOrd="0" destOrd="0" presId="urn:microsoft.com/office/officeart/2005/8/layout/matrix1"/>
    <dgm:cxn modelId="{57CF8BF3-7BBD-43F4-8411-4E6F3C3BC592}" type="presOf" srcId="{D5B3BC84-1C35-4CB7-B6E3-BBC1F137D528}" destId="{2E52DA77-CB69-45DC-A2C6-9FF0853C57EC}" srcOrd="0" destOrd="0" presId="urn:microsoft.com/office/officeart/2005/8/layout/matrix1"/>
    <dgm:cxn modelId="{6D6B0BF7-CA17-4BFB-BC0B-757612EF3C02}" srcId="{B8E6529F-20B0-408C-BF40-57698818469F}" destId="{34A8EE78-5224-453B-838E-EC89ED923315}" srcOrd="0" destOrd="0" parTransId="{C1D96BD5-D680-4361-B3DC-A8FB0869D57C}" sibTransId="{9487B4F6-4A2F-4A78-9CB2-9138D52A3816}"/>
    <dgm:cxn modelId="{328774FC-8F4A-4208-9F5C-30BC8D192676}" srcId="{D5B3BC84-1C35-4CB7-B6E3-BBC1F137D528}" destId="{B8E6529F-20B0-408C-BF40-57698818469F}" srcOrd="0" destOrd="0" parTransId="{FD067AD4-B578-4822-B5AA-A7D7262CC458}" sibTransId="{9B251FF6-1BC2-44DA-9F5C-7282FAA2EC10}"/>
    <dgm:cxn modelId="{83D9EACD-177B-432E-8A9E-9636332B719F}" type="presParOf" srcId="{2E52DA77-CB69-45DC-A2C6-9FF0853C57EC}" destId="{FC3CF98A-0D57-4D17-9922-F32AB12F2BF0}" srcOrd="0" destOrd="0" presId="urn:microsoft.com/office/officeart/2005/8/layout/matrix1"/>
    <dgm:cxn modelId="{C0AD5B01-326C-442E-B9BB-998673EBF291}" type="presParOf" srcId="{FC3CF98A-0D57-4D17-9922-F32AB12F2BF0}" destId="{F2142582-7DC3-4AB5-B03F-D2A4BCDEB989}" srcOrd="0" destOrd="0" presId="urn:microsoft.com/office/officeart/2005/8/layout/matrix1"/>
    <dgm:cxn modelId="{F75EE1C5-1B7F-499B-AF4D-E595F838EB06}" type="presParOf" srcId="{FC3CF98A-0D57-4D17-9922-F32AB12F2BF0}" destId="{52B784F2-8270-4FEB-AD06-4F40CCCC6241}" srcOrd="1" destOrd="0" presId="urn:microsoft.com/office/officeart/2005/8/layout/matrix1"/>
    <dgm:cxn modelId="{4D4BC522-4650-4C35-9B89-6715705068F6}" type="presParOf" srcId="{FC3CF98A-0D57-4D17-9922-F32AB12F2BF0}" destId="{3749BFAB-A762-48C2-92AC-6965B10BCADA}" srcOrd="2" destOrd="0" presId="urn:microsoft.com/office/officeart/2005/8/layout/matrix1"/>
    <dgm:cxn modelId="{7087392F-6961-43E8-B3DD-4F891628EAC8}" type="presParOf" srcId="{FC3CF98A-0D57-4D17-9922-F32AB12F2BF0}" destId="{44077870-7BC2-4C0B-A738-97738E72CF76}" srcOrd="3" destOrd="0" presId="urn:microsoft.com/office/officeart/2005/8/layout/matrix1"/>
    <dgm:cxn modelId="{489E13F2-27A7-4B61-B503-31034FD0063D}" type="presParOf" srcId="{FC3CF98A-0D57-4D17-9922-F32AB12F2BF0}" destId="{A134975E-479D-4619-921F-CE6F24B6435F}" srcOrd="4" destOrd="0" presId="urn:microsoft.com/office/officeart/2005/8/layout/matrix1"/>
    <dgm:cxn modelId="{68DE37EC-50E3-456E-9BCE-EB1174F13800}" type="presParOf" srcId="{FC3CF98A-0D57-4D17-9922-F32AB12F2BF0}" destId="{975346E3-EED9-4363-AD53-A068EC510085}" srcOrd="5" destOrd="0" presId="urn:microsoft.com/office/officeart/2005/8/layout/matrix1"/>
    <dgm:cxn modelId="{4714DA75-B04C-430F-8FA0-9AAFBEEA06BA}" type="presParOf" srcId="{FC3CF98A-0D57-4D17-9922-F32AB12F2BF0}" destId="{58F3F29B-9DF2-434F-B15A-0A22455B9032}" srcOrd="6" destOrd="0" presId="urn:microsoft.com/office/officeart/2005/8/layout/matrix1"/>
    <dgm:cxn modelId="{B491E062-2666-4303-9E25-A8579A58F659}" type="presParOf" srcId="{FC3CF98A-0D57-4D17-9922-F32AB12F2BF0}" destId="{AC91B71B-84BB-486E-8E18-E2228BC55BEE}" srcOrd="7" destOrd="0" presId="urn:microsoft.com/office/officeart/2005/8/layout/matrix1"/>
    <dgm:cxn modelId="{AC0C0493-C3DE-4630-A149-6A4D4F69F8A9}" type="presParOf" srcId="{2E52DA77-CB69-45DC-A2C6-9FF0853C57EC}" destId="{2E1A87D6-8BF4-4346-B644-60EFEBFAA21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54672-283E-47FA-9F20-57B2D66F93FB}">
      <dsp:nvSpPr>
        <dsp:cNvPr id="0" name=""/>
        <dsp:cNvSpPr/>
      </dsp:nvSpPr>
      <dsp:spPr>
        <a:xfrm>
          <a:off x="222395" y="-91180"/>
          <a:ext cx="7074368" cy="188872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200" kern="1200" dirty="0">
              <a:solidFill>
                <a:schemeClr val="tx1"/>
              </a:solidFill>
            </a:rPr>
            <a:t>Material Biológico</a:t>
          </a:r>
          <a:endParaRPr lang="es-UY" sz="5200" kern="1200" dirty="0">
            <a:solidFill>
              <a:schemeClr val="tx1"/>
            </a:solidFill>
          </a:endParaRPr>
        </a:p>
      </dsp:txBody>
      <dsp:txXfrm>
        <a:off x="277714" y="-35861"/>
        <a:ext cx="5209701" cy="1778087"/>
      </dsp:txXfrm>
    </dsp:sp>
    <dsp:sp modelId="{B263A899-ADCB-4A02-A927-CA4AE27F6166}">
      <dsp:nvSpPr>
        <dsp:cNvPr id="0" name=""/>
        <dsp:cNvSpPr/>
      </dsp:nvSpPr>
      <dsp:spPr>
        <a:xfrm>
          <a:off x="1064478" y="2289958"/>
          <a:ext cx="6741773" cy="153239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200" kern="1200" dirty="0">
              <a:solidFill>
                <a:schemeClr val="tx1"/>
              </a:solidFill>
            </a:rPr>
            <a:t>Colorantes    </a:t>
          </a:r>
          <a:endParaRPr lang="es-UY" sz="5200" kern="1200" dirty="0">
            <a:solidFill>
              <a:schemeClr val="tx1"/>
            </a:solidFill>
          </a:endParaRPr>
        </a:p>
      </dsp:txBody>
      <dsp:txXfrm>
        <a:off x="1109360" y="2334840"/>
        <a:ext cx="4992455" cy="1442628"/>
      </dsp:txXfrm>
    </dsp:sp>
    <dsp:sp modelId="{5E07134C-7E76-4B06-9170-47D67DFE089F}">
      <dsp:nvSpPr>
        <dsp:cNvPr id="0" name=""/>
        <dsp:cNvSpPr/>
      </dsp:nvSpPr>
      <dsp:spPr>
        <a:xfrm>
          <a:off x="1685447" y="4057787"/>
          <a:ext cx="6830445" cy="213990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200" kern="1200" dirty="0">
              <a:solidFill>
                <a:schemeClr val="tx1"/>
              </a:solidFill>
            </a:rPr>
            <a:t>Microscopio</a:t>
          </a:r>
          <a:endParaRPr lang="es-UY" sz="5200" kern="1200" dirty="0">
            <a:solidFill>
              <a:schemeClr val="tx1"/>
            </a:solidFill>
          </a:endParaRPr>
        </a:p>
      </dsp:txBody>
      <dsp:txXfrm>
        <a:off x="1748123" y="4120463"/>
        <a:ext cx="5023712" cy="2014552"/>
      </dsp:txXfrm>
    </dsp:sp>
    <dsp:sp modelId="{53A1599D-EAB9-49D4-8F70-EFC8BBCC65E1}">
      <dsp:nvSpPr>
        <dsp:cNvPr id="0" name=""/>
        <dsp:cNvSpPr/>
      </dsp:nvSpPr>
      <dsp:spPr>
        <a:xfrm>
          <a:off x="6328334" y="1452562"/>
          <a:ext cx="1190769" cy="1190769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UY" sz="3600" kern="1200"/>
        </a:p>
      </dsp:txBody>
      <dsp:txXfrm>
        <a:off x="6596257" y="1452562"/>
        <a:ext cx="654923" cy="896054"/>
      </dsp:txXfrm>
    </dsp:sp>
    <dsp:sp modelId="{3956D906-1FF8-4684-81A0-B8700AE425B4}">
      <dsp:nvSpPr>
        <dsp:cNvPr id="0" name=""/>
        <dsp:cNvSpPr/>
      </dsp:nvSpPr>
      <dsp:spPr>
        <a:xfrm>
          <a:off x="7244570" y="3659517"/>
          <a:ext cx="1190769" cy="1190769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UY" sz="3600" kern="1200"/>
        </a:p>
      </dsp:txBody>
      <dsp:txXfrm>
        <a:off x="7512493" y="3659517"/>
        <a:ext cx="654923" cy="8960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142582-7DC3-4AB5-B03F-D2A4BCDEB989}">
      <dsp:nvSpPr>
        <dsp:cNvPr id="0" name=""/>
        <dsp:cNvSpPr/>
      </dsp:nvSpPr>
      <dsp:spPr>
        <a:xfrm rot="16200000">
          <a:off x="811148" y="-588013"/>
          <a:ext cx="2713220" cy="433551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GRAM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DIFERENCIA BACTERIAS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GRAM + DE GRAM -</a:t>
          </a:r>
          <a:endParaRPr lang="es-UY" sz="2000" kern="1200" dirty="0"/>
        </a:p>
      </dsp:txBody>
      <dsp:txXfrm rot="5400000">
        <a:off x="-1" y="223136"/>
        <a:ext cx="4335517" cy="2034915"/>
      </dsp:txXfrm>
    </dsp:sp>
    <dsp:sp modelId="{3749BFAB-A762-48C2-92AC-6965B10BCADA}">
      <dsp:nvSpPr>
        <dsp:cNvPr id="0" name=""/>
        <dsp:cNvSpPr/>
      </dsp:nvSpPr>
      <dsp:spPr>
        <a:xfrm>
          <a:off x="4335517" y="219390"/>
          <a:ext cx="4335517" cy="271322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ZIEHL NEELSEN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BACILOS ACIDO- ALCOHOL RESISTENTES</a:t>
          </a:r>
          <a:r>
            <a:rPr lang="es-MX" sz="3200" kern="1200" dirty="0"/>
            <a:t>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2000" kern="1200" dirty="0" err="1"/>
            <a:t>Mycobacterium</a:t>
          </a:r>
          <a:r>
            <a:rPr lang="es-UY" sz="2000" kern="1200" dirty="0"/>
            <a:t> tuberculosis</a:t>
          </a:r>
        </a:p>
      </dsp:txBody>
      <dsp:txXfrm>
        <a:off x="4335517" y="219390"/>
        <a:ext cx="4335517" cy="2034915"/>
      </dsp:txXfrm>
    </dsp:sp>
    <dsp:sp modelId="{A134975E-479D-4619-921F-CE6F24B6435F}">
      <dsp:nvSpPr>
        <dsp:cNvPr id="0" name=""/>
        <dsp:cNvSpPr/>
      </dsp:nvSpPr>
      <dsp:spPr>
        <a:xfrm rot="10800000">
          <a:off x="0" y="2713220"/>
          <a:ext cx="4335517" cy="271322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TINTA CHINA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DENOMINADA TINCIÓN NEGATIVA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IDEAL PARA OBSERVAR CÁPSULAS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2000" kern="1200" dirty="0" err="1"/>
            <a:t>Cryptococcus</a:t>
          </a:r>
          <a:r>
            <a:rPr lang="es-UY" sz="2000" kern="1200" dirty="0"/>
            <a:t> </a:t>
          </a:r>
          <a:r>
            <a:rPr lang="es-UY" sz="2000" kern="1200" dirty="0" err="1"/>
            <a:t>neoformans</a:t>
          </a:r>
          <a:r>
            <a:rPr lang="es-UY" sz="2000" kern="1200" dirty="0"/>
            <a:t> (hongo)</a:t>
          </a:r>
          <a:endParaRPr lang="es-MX" sz="20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UY" sz="2000" kern="1200" dirty="0"/>
        </a:p>
      </dsp:txBody>
      <dsp:txXfrm rot="10800000">
        <a:off x="0" y="3391525"/>
        <a:ext cx="4335517" cy="2034915"/>
      </dsp:txXfrm>
    </dsp:sp>
    <dsp:sp modelId="{58F3F29B-9DF2-434F-B15A-0A22455B9032}">
      <dsp:nvSpPr>
        <dsp:cNvPr id="0" name=""/>
        <dsp:cNvSpPr/>
      </dsp:nvSpPr>
      <dsp:spPr>
        <a:xfrm rot="5400000">
          <a:off x="5146665" y="1902071"/>
          <a:ext cx="2713220" cy="433551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3200" kern="1200" dirty="0" err="1"/>
            <a:t>Schaeffer</a:t>
          </a:r>
          <a:r>
            <a:rPr lang="es-UY" sz="3200" kern="1200" dirty="0"/>
            <a:t>-Fulton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UY" sz="2000" kern="1200" dirty="0"/>
            <a:t>TINCIÓN DE ENDOSPORAS, USA VERDE DE MALAQUITA Y SAFRANINA PARA L A CÉLULA </a:t>
          </a:r>
        </a:p>
      </dsp:txBody>
      <dsp:txXfrm rot="-5400000">
        <a:off x="4335516" y="3391525"/>
        <a:ext cx="4335517" cy="2034915"/>
      </dsp:txXfrm>
    </dsp:sp>
    <dsp:sp modelId="{2E1A87D6-8BF4-4346-B644-60EFEBFAA218}">
      <dsp:nvSpPr>
        <dsp:cNvPr id="0" name=""/>
        <dsp:cNvSpPr/>
      </dsp:nvSpPr>
      <dsp:spPr>
        <a:xfrm>
          <a:off x="3132085" y="2195998"/>
          <a:ext cx="2438390" cy="844354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TIPOS DE TINCIONES</a:t>
          </a:r>
          <a:endParaRPr lang="es-UY" sz="2000" kern="1200" dirty="0"/>
        </a:p>
      </dsp:txBody>
      <dsp:txXfrm>
        <a:off x="3173303" y="2237216"/>
        <a:ext cx="2355954" cy="761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f419e1493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f419e1493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1f419e14939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f419e1493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f419e14939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1f419e14939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24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5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5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5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5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6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4" name="Google Shape;54;p6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7625" y="3531476"/>
            <a:ext cx="5087699" cy="305188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>
            <a:spLocks noGrp="1"/>
          </p:cNvSpPr>
          <p:nvPr>
            <p:ph type="title"/>
          </p:nvPr>
        </p:nvSpPr>
        <p:spPr>
          <a:xfrm>
            <a:off x="73572" y="274638"/>
            <a:ext cx="8891752" cy="1143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PARED CELULAR</a:t>
            </a:r>
            <a:endParaRPr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body" idx="1"/>
          </p:nvPr>
        </p:nvSpPr>
        <p:spPr>
          <a:xfrm>
            <a:off x="178676" y="1629103"/>
            <a:ext cx="8786648" cy="5112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q"/>
            </a:pPr>
            <a:r>
              <a:rPr lang="es-ES" sz="2400" dirty="0"/>
              <a:t>EN 1884 GRAM DESARROLLA LA TINCIÓN QUE LLEVA SU NOMBRE</a:t>
            </a:r>
            <a:endParaRPr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sz="2400" dirty="0"/>
              <a:t>CLASIFICACIÓN</a:t>
            </a: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342900" lvl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ü"/>
            </a:pPr>
            <a:r>
              <a:rPr lang="es-ES" sz="2400" dirty="0"/>
              <a:t>BACTERIAS GRAM POSITIVAS 			</a:t>
            </a:r>
            <a:endParaRPr dirty="0"/>
          </a:p>
          <a:p>
            <a:pPr marL="342900" lvl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ü"/>
            </a:pPr>
            <a:r>
              <a:rPr lang="es-ES" sz="2400" dirty="0"/>
              <a:t>BACTERIAS GRAM NEGATIVAS</a:t>
            </a:r>
            <a:endParaRPr dirty="0"/>
          </a:p>
          <a:p>
            <a: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>
            <a:spLocks noGrp="1"/>
          </p:cNvSpPr>
          <p:nvPr>
            <p:ph type="title"/>
          </p:nvPr>
        </p:nvSpPr>
        <p:spPr>
          <a:xfrm>
            <a:off x="210207" y="274638"/>
            <a:ext cx="8828689" cy="7343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FIGURAS COMPARATIVAS</a:t>
            </a:r>
            <a:endParaRPr dirty="0"/>
          </a:p>
        </p:txBody>
      </p:sp>
      <p:pic>
        <p:nvPicPr>
          <p:cNvPr id="151" name="Google Shape;151;p10" descr="https://lh7-us.googleusercontent.com/GU_6g3mU69IdZRqvu0xjNphxyG0WWf0Zo8M59ngKStS2bbGRHiQqSS4fM6AOwZOXk2u_MdDpAji0xxQR-EW0oOsVSOtO4n9yndgCuwk96PoOcpK-hp5W9x_nCVFxh_GTE-bOSvRDy8AfIoGKU5miXB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214" y="1396007"/>
            <a:ext cx="8113986" cy="5109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 txBox="1">
            <a:spLocks noGrp="1"/>
          </p:cNvSpPr>
          <p:nvPr>
            <p:ph type="title"/>
          </p:nvPr>
        </p:nvSpPr>
        <p:spPr>
          <a:xfrm>
            <a:off x="241739" y="1012553"/>
            <a:ext cx="8544910" cy="13943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sz="5400" dirty="0"/>
              <a:t>QUIERO OBSERVAR UNA BACTERIA…….</a:t>
            </a:r>
            <a:endParaRPr sz="5400" dirty="0"/>
          </a:p>
        </p:txBody>
      </p:sp>
      <p:pic>
        <p:nvPicPr>
          <p:cNvPr id="164" name="Google Shape;164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07778" y="2879834"/>
            <a:ext cx="4740165" cy="29656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s-ES" sz="5400"/>
              <a:t>¿ QUÉ NECESITO ?</a:t>
            </a:r>
            <a:endParaRPr sz="5400"/>
          </a:p>
        </p:txBody>
      </p:sp>
      <p:pic>
        <p:nvPicPr>
          <p:cNvPr id="170" name="Google Shape;170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21280" y="1912461"/>
            <a:ext cx="3901440" cy="3901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891212FC-FEA3-40E4-B132-751F4076A1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233895"/>
              </p:ext>
            </p:extLst>
          </p:nvPr>
        </p:nvGraphicFramePr>
        <p:xfrm>
          <a:off x="189186" y="325820"/>
          <a:ext cx="8870731" cy="6106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1261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"/>
          <p:cNvSpPr txBox="1">
            <a:spLocks noGrp="1"/>
          </p:cNvSpPr>
          <p:nvPr>
            <p:ph type="title"/>
          </p:nvPr>
        </p:nvSpPr>
        <p:spPr>
          <a:xfrm>
            <a:off x="0" y="274637"/>
            <a:ext cx="9143999" cy="1154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TIPOS DE MICROSCOPIO</a:t>
            </a:r>
            <a:endParaRPr dirty="0"/>
          </a:p>
        </p:txBody>
      </p:sp>
      <p:pic>
        <p:nvPicPr>
          <p:cNvPr id="187" name="Google Shape;18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105" y="1580439"/>
            <a:ext cx="8161790" cy="500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"/>
          <p:cNvSpPr txBox="1">
            <a:spLocks noGrp="1"/>
          </p:cNvSpPr>
          <p:nvPr>
            <p:ph type="title"/>
          </p:nvPr>
        </p:nvSpPr>
        <p:spPr>
          <a:xfrm>
            <a:off x="189186" y="274638"/>
            <a:ext cx="8713076" cy="8365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MICROSCOPIO ÓPTICO</a:t>
            </a:r>
            <a:endParaRPr dirty="0"/>
          </a:p>
        </p:txBody>
      </p:sp>
      <p:pic>
        <p:nvPicPr>
          <p:cNvPr id="193" name="Google Shape;193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04498" y="1111170"/>
            <a:ext cx="8124496" cy="5558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1989CD-E884-45D6-9554-4D281ED37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779" y="2857500"/>
            <a:ext cx="8713075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s-MX" b="1" i="1" dirty="0"/>
              <a:t>CLASIFICACIÓN </a:t>
            </a:r>
            <a:endParaRPr lang="es-UY" b="1" i="1" dirty="0"/>
          </a:p>
        </p:txBody>
      </p:sp>
    </p:spTree>
    <p:extLst>
      <p:ext uri="{BB962C8B-B14F-4D97-AF65-F5344CB8AC3E}">
        <p14:creationId xmlns:p14="http://schemas.microsoft.com/office/powerpoint/2010/main" val="2346520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"/>
          <p:cNvSpPr txBox="1">
            <a:spLocks noGrp="1"/>
          </p:cNvSpPr>
          <p:nvPr>
            <p:ph type="body" idx="1"/>
          </p:nvPr>
        </p:nvSpPr>
        <p:spPr>
          <a:xfrm>
            <a:off x="157654" y="367863"/>
            <a:ext cx="8702567" cy="601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87681" lvl="0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r>
              <a:rPr lang="es-ES" b="1" dirty="0"/>
              <a:t> Microscopio óptico</a:t>
            </a:r>
            <a:endParaRPr b="1" dirty="0"/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342900" lvl="0" indent="-312419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sz="3000" dirty="0"/>
              <a:t>La muestra es iluminada mediante luz visible. Esto significa que existe un foco de luz apuntando hacia la muestra. Es conducida a través del objetivo y del ocular hasta llegar a formar la imagen en el ojo del observador. </a:t>
            </a:r>
            <a:endParaRPr sz="3000" dirty="0"/>
          </a:p>
          <a:p>
            <a:pPr marL="342900" lvl="0" indent="0" algn="just" rtl="0">
              <a:spcBef>
                <a:spcPts val="592"/>
              </a:spcBef>
              <a:spcAft>
                <a:spcPts val="0"/>
              </a:spcAft>
              <a:buNone/>
            </a:pPr>
            <a:endParaRPr sz="3000" dirty="0"/>
          </a:p>
          <a:p>
            <a:pPr marL="342900" lvl="0" indent="-312419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sz="3000" dirty="0"/>
              <a:t>Este es el tipo de microscopio más habitual pero su resolución está limitada por la difracción de la luz.</a:t>
            </a:r>
            <a:endParaRPr sz="3000" dirty="0"/>
          </a:p>
          <a:p>
            <a:pPr marL="342900" lvl="0" indent="0" algn="just" rtl="0">
              <a:spcBef>
                <a:spcPts val="592"/>
              </a:spcBef>
              <a:spcAft>
                <a:spcPts val="0"/>
              </a:spcAft>
              <a:buNone/>
            </a:pPr>
            <a:endParaRPr sz="3000" dirty="0"/>
          </a:p>
          <a:p>
            <a:pPr marL="342900" lvl="0" indent="-312419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sz="3000" dirty="0"/>
              <a:t> El aumento máximo que se puede obtener con este tipo de microscopio alcanza alrededor de 1500x.</a:t>
            </a:r>
            <a:endParaRPr sz="3000" dirty="0"/>
          </a:p>
          <a:p>
            <a:pPr marL="342900" lvl="0" indent="-154940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8"/>
          <p:cNvSpPr txBox="1">
            <a:spLocks noGrp="1"/>
          </p:cNvSpPr>
          <p:nvPr>
            <p:ph type="body" idx="1"/>
          </p:nvPr>
        </p:nvSpPr>
        <p:spPr>
          <a:xfrm>
            <a:off x="65749" y="209800"/>
            <a:ext cx="9012502" cy="6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71500" lvl="0" indent="-5715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r>
              <a:rPr lang="es-ES" b="1" dirty="0"/>
              <a:t>Microscopio electrónico</a:t>
            </a:r>
          </a:p>
          <a:p>
            <a:pPr marL="571500" lvl="0" indent="-5715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endParaRPr dirty="0"/>
          </a:p>
          <a:p>
            <a:pPr marL="599440" lvl="0" indent="-457200" algn="just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§"/>
            </a:pPr>
            <a:r>
              <a:rPr lang="es-MX" dirty="0"/>
              <a:t>Utiliza un haz de electrones en lugar de luz visible para iluminar la muestra, logrando una longitud de onda mucho menor     una resolución y aumento muy superiores (ventaja)</a:t>
            </a:r>
            <a:endParaRPr dirty="0"/>
          </a:p>
          <a:p>
            <a:pPr lvl="0" indent="-457200" algn="just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§"/>
            </a:pPr>
            <a:r>
              <a:rPr lang="es-ES" dirty="0"/>
              <a:t>Desventaja: es necesario preparar la muestra y colocarla en una cámara de vacío de modo que no es posible observar muestras biológicas vivas. </a:t>
            </a:r>
          </a:p>
          <a:p>
            <a:pPr lvl="0" indent="-457200" algn="just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§"/>
            </a:pPr>
            <a:r>
              <a:rPr lang="es-ES" dirty="0"/>
              <a:t>Los dos tipos de microscopio electrónicos principales    </a:t>
            </a:r>
          </a:p>
          <a:p>
            <a:pPr marL="0" lvl="0" indent="0" algn="just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 dirty="0"/>
              <a:t>                            microscopio electrónico de barrido </a:t>
            </a:r>
          </a:p>
          <a:p>
            <a:pPr marL="0" lvl="0" indent="0" algn="just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 dirty="0"/>
              <a:t>                    </a:t>
            </a:r>
          </a:p>
          <a:p>
            <a:pPr marL="0" lvl="0" indent="0" algn="just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 dirty="0"/>
              <a:t>                      microscopio electrónico de transmisión.</a:t>
            </a:r>
            <a:endParaRPr dirty="0"/>
          </a:p>
          <a:p>
            <a:pPr marL="342900" lvl="0" indent="-200660" algn="just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342900" lvl="0" indent="-200660" algn="just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D7AEB5E2-A179-47C1-A1C9-65E4297A533C}"/>
              </a:ext>
            </a:extLst>
          </p:cNvPr>
          <p:cNvSpPr/>
          <p:nvPr/>
        </p:nvSpPr>
        <p:spPr>
          <a:xfrm>
            <a:off x="5307723" y="2249212"/>
            <a:ext cx="451945" cy="1996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4" name="Abrir llave 3">
            <a:extLst>
              <a:ext uri="{FF2B5EF4-FFF2-40B4-BE49-F238E27FC236}">
                <a16:creationId xmlns:a16="http://schemas.microsoft.com/office/drawing/2014/main" id="{B81CC42F-F640-4CD7-97FD-A44D947AD2ED}"/>
              </a:ext>
            </a:extLst>
          </p:cNvPr>
          <p:cNvSpPr/>
          <p:nvPr/>
        </p:nvSpPr>
        <p:spPr>
          <a:xfrm rot="2280374">
            <a:off x="2002921" y="5047366"/>
            <a:ext cx="369161" cy="1169699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9"/>
          <p:cNvSpPr txBox="1">
            <a:spLocks noGrp="1"/>
          </p:cNvSpPr>
          <p:nvPr>
            <p:ph type="body" idx="1"/>
          </p:nvPr>
        </p:nvSpPr>
        <p:spPr>
          <a:xfrm>
            <a:off x="0" y="399393"/>
            <a:ext cx="9049950" cy="618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572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es-ES" sz="2800" b="1" dirty="0"/>
              <a:t> </a:t>
            </a:r>
            <a:r>
              <a:rPr lang="es-ES" b="1" dirty="0"/>
              <a:t>Microscopio de luz ultravioleta</a:t>
            </a:r>
            <a:endParaRPr b="1" dirty="0"/>
          </a:p>
          <a:p>
            <a:pPr marL="3429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  <a:p>
            <a:pPr marL="342900" lvl="0" indent="-347980" algn="just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ES" sz="2800" dirty="0"/>
              <a:t>Iluminan la muestra con luz ultravioleta. </a:t>
            </a:r>
            <a:endParaRPr sz="2800" dirty="0"/>
          </a:p>
          <a:p>
            <a:pPr marL="342900" lvl="0" indent="0" algn="just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es-ES" sz="2800" dirty="0"/>
              <a:t>Este tipo de luz tiene una longitud de onda más corta que la luz visible utilizada en los microscopios ópticos. </a:t>
            </a:r>
          </a:p>
          <a:p>
            <a:pPr marL="342900" lvl="0" indent="0" algn="just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sz="2800" dirty="0"/>
          </a:p>
          <a:p>
            <a:pPr marL="342900" lvl="0" indent="0" algn="just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es-ES" sz="2800" dirty="0"/>
              <a:t>La ventaja principal es que puede alcanzarse una resolución mejor que con luz visible. </a:t>
            </a:r>
            <a:endParaRPr sz="2800" dirty="0"/>
          </a:p>
          <a:p>
            <a:pPr marL="342900" lvl="0" indent="0" algn="just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es-ES" sz="2800" dirty="0"/>
              <a:t>El contraste obtenido en la muestra es distinto que en los microscopios ópticos. </a:t>
            </a:r>
          </a:p>
          <a:p>
            <a:pPr marL="342900" lvl="0" indent="0" algn="just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sz="2800" dirty="0"/>
          </a:p>
          <a:p>
            <a:pPr marL="342900" lvl="0" indent="0" algn="just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es-ES" sz="2800" dirty="0"/>
              <a:t>Pueden observar muestras que aparecen transparentes si son observadas con luz visible.</a:t>
            </a:r>
            <a:endParaRPr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/>
              <a:t>1940…… MICROSCOPIO ELECTRÓNICO</a:t>
            </a:r>
            <a:br>
              <a:rPr lang="es-ES"/>
            </a:br>
            <a:endParaRPr/>
          </a:p>
        </p:txBody>
      </p:sp>
      <p:pic>
        <p:nvPicPr>
          <p:cNvPr id="97" name="Google Shape;97;p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2328019"/>
            <a:ext cx="2569779" cy="401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607" y="1293461"/>
            <a:ext cx="7656786" cy="98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97817" y="2560953"/>
            <a:ext cx="6388527" cy="1496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25159" y="4334644"/>
            <a:ext cx="4162096" cy="2349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0"/>
          <p:cNvSpPr/>
          <p:nvPr/>
        </p:nvSpPr>
        <p:spPr>
          <a:xfrm>
            <a:off x="115614" y="809296"/>
            <a:ext cx="8860220" cy="5355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Microscopio de luz polarizada</a:t>
            </a:r>
            <a:endParaRPr sz="3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También conocido como microscopio petrográfico.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un tipo de microscopio óptico al que se la han añadido dos polarizadores. Esto significa que la onda de luz utilizada para observar la muestra tiene una dirección de oscilación concreta.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tipo de microscopio es muy útil para observar estructuras cristalinas de rocas y minerales.</a:t>
            </a:r>
            <a:endParaRPr sz="2800"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f419e14939_0_8"/>
          <p:cNvSpPr txBox="1"/>
          <p:nvPr/>
        </p:nvSpPr>
        <p:spPr>
          <a:xfrm>
            <a:off x="399298" y="641131"/>
            <a:ext cx="8450411" cy="5833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ctr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Microscopio de fluorescencia</a:t>
            </a: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aquellos que utilizan las propiedades de fluorescencia para generar una imagen de la muestra.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Permite observar sustancias que emiten luz propia cuando son iluminadas con una longitud de onda determinada. Para ello la muestra es habitualmente iluminada con una lámpara xenón o con una lámpara de vapor de mercurio.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Estos microscopios incorporan además filtros de luz para aislar la luz correspondiente a la muestra.</a:t>
            </a: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>
            <a:spLocks noGrp="1"/>
          </p:cNvSpPr>
          <p:nvPr>
            <p:ph type="title"/>
          </p:nvPr>
        </p:nvSpPr>
        <p:spPr>
          <a:xfrm>
            <a:off x="199697" y="274638"/>
            <a:ext cx="8650013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TINCIONES</a:t>
            </a:r>
            <a:endParaRPr dirty="0"/>
          </a:p>
        </p:txBody>
      </p:sp>
      <p:sp>
        <p:nvSpPr>
          <p:cNvPr id="233" name="Google Shape;233;p22"/>
          <p:cNvSpPr txBox="1">
            <a:spLocks noGrp="1"/>
          </p:cNvSpPr>
          <p:nvPr>
            <p:ph type="body" idx="1"/>
          </p:nvPr>
        </p:nvSpPr>
        <p:spPr>
          <a:xfrm>
            <a:off x="97075" y="1600200"/>
            <a:ext cx="9046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34290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  <a:p>
            <a:pPr marL="342900" lvl="0" indent="0" algn="ctr" rtl="0">
              <a:spcBef>
                <a:spcPts val="1320"/>
              </a:spcBef>
              <a:spcAft>
                <a:spcPts val="0"/>
              </a:spcAft>
              <a:buNone/>
            </a:pPr>
            <a:r>
              <a:rPr lang="es-ES" sz="5600" dirty="0">
                <a:solidFill>
                  <a:srgbClr val="CC0000"/>
                </a:solidFill>
              </a:rPr>
              <a:t>ES LA PRIMER HERRAMIENTA       EN MICROBIOLOGÍA</a:t>
            </a:r>
            <a:endParaRPr sz="5600" dirty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3"/>
          <p:cNvSpPr txBox="1">
            <a:spLocks noGrp="1"/>
          </p:cNvSpPr>
          <p:nvPr>
            <p:ph type="title"/>
          </p:nvPr>
        </p:nvSpPr>
        <p:spPr>
          <a:xfrm>
            <a:off x="0" y="84298"/>
            <a:ext cx="9007365" cy="1143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TIPOS DE TINCIONES</a:t>
            </a:r>
            <a:endParaRPr dirty="0"/>
          </a:p>
        </p:txBody>
      </p:sp>
      <p:sp>
        <p:nvSpPr>
          <p:cNvPr id="239" name="Google Shape;239;p23"/>
          <p:cNvSpPr/>
          <p:nvPr/>
        </p:nvSpPr>
        <p:spPr>
          <a:xfrm>
            <a:off x="136635" y="1016271"/>
            <a:ext cx="8870730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trata de una técnica empleada  en los laboratorios con el objeto de optimizar la visión de aquello que se observa a través de un microscopio. Consiste en aplicar un colorante al material en estudio para que resulte más simple detectar determinados microorganismos.</a:t>
            </a:r>
            <a:endParaRPr sz="32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6580" y="4414345"/>
            <a:ext cx="4866288" cy="2222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f419e14939_0_14"/>
          <p:cNvSpPr txBox="1"/>
          <p:nvPr/>
        </p:nvSpPr>
        <p:spPr>
          <a:xfrm>
            <a:off x="289650" y="1091735"/>
            <a:ext cx="8612612" cy="3164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tinciones serán siempre uno de los aspectos más importantes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es-ES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paso</a:t>
            </a: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la detección de microorganismos, pues una vez identificadas sus características como morfología (cocos, bacilos, etc.) y agrupación (tétradas, cadenas, etc.), así como su clasificación (Gram positivos, Gram negativos, etc.), será posible proceder a realizar las pruebas bioquímicas pertinentes.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7F8199-56FF-4DEC-AEF1-0D9061817D18}"/>
              </a:ext>
            </a:extLst>
          </p:cNvPr>
          <p:cNvSpPr txBox="1"/>
          <p:nvPr/>
        </p:nvSpPr>
        <p:spPr>
          <a:xfrm>
            <a:off x="168781" y="4550979"/>
            <a:ext cx="885435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Por lo tanto, el primer paso en toda determinación de microorganismos es realizar una correcta tinción</a:t>
            </a:r>
            <a:r>
              <a:rPr lang="es-MX" dirty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956C26B1-789B-4EAF-9073-D27C5B48E5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5176336"/>
              </p:ext>
            </p:extLst>
          </p:nvPr>
        </p:nvGraphicFramePr>
        <p:xfrm>
          <a:off x="220717" y="1315944"/>
          <a:ext cx="8671034" cy="5426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32D6FE50-629B-46FE-ACCE-21CAA141A43C}"/>
              </a:ext>
            </a:extLst>
          </p:cNvPr>
          <p:cNvSpPr txBox="1"/>
          <p:nvPr/>
        </p:nvSpPr>
        <p:spPr>
          <a:xfrm>
            <a:off x="220717" y="115616"/>
            <a:ext cx="863950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 </a:t>
            </a:r>
            <a:r>
              <a:rPr lang="es-MX" sz="3600" dirty="0"/>
              <a:t>Tinciones Diferenciales </a:t>
            </a:r>
          </a:p>
          <a:p>
            <a:pPr algn="ctr"/>
            <a:r>
              <a:rPr lang="es-MX" sz="3600" dirty="0"/>
              <a:t>(Clasifican y distinguen)</a:t>
            </a:r>
            <a:endParaRPr lang="es-UY" sz="3600" dirty="0"/>
          </a:p>
        </p:txBody>
      </p:sp>
    </p:spTree>
    <p:extLst>
      <p:ext uri="{BB962C8B-B14F-4D97-AF65-F5344CB8AC3E}">
        <p14:creationId xmlns:p14="http://schemas.microsoft.com/office/powerpoint/2010/main" val="3426129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9C7866-F588-4945-BE15-06DC77F73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24" y="1842320"/>
            <a:ext cx="9017876" cy="400143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9C8C953-3903-41B2-A81A-156FD6B0BA33}"/>
              </a:ext>
            </a:extLst>
          </p:cNvPr>
          <p:cNvSpPr txBox="1"/>
          <p:nvPr/>
        </p:nvSpPr>
        <p:spPr>
          <a:xfrm>
            <a:off x="378372" y="567559"/>
            <a:ext cx="835572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000" dirty="0"/>
              <a:t>TINCION DE GRAM </a:t>
            </a:r>
            <a:endParaRPr lang="es-UY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8"/>
          <p:cNvSpPr txBox="1">
            <a:spLocks noGrp="1"/>
          </p:cNvSpPr>
          <p:nvPr>
            <p:ph type="ctrTitle"/>
          </p:nvPr>
        </p:nvSpPr>
        <p:spPr>
          <a:xfrm>
            <a:off x="136635" y="1110922"/>
            <a:ext cx="8849710" cy="14700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¿ QUÉ OBSERVAREMOS   ?</a:t>
            </a:r>
            <a:endParaRPr dirty="0"/>
          </a:p>
        </p:txBody>
      </p:sp>
      <p:sp>
        <p:nvSpPr>
          <p:cNvPr id="337" name="Google Shape;337;p3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  <p:pic>
        <p:nvPicPr>
          <p:cNvPr id="338" name="Google Shape;33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191" y="2580947"/>
            <a:ext cx="7776864" cy="3356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373" y="2168335"/>
            <a:ext cx="8229600" cy="4365104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600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/>
              <a:t>COMPORTAMIENTO FRENTE A LA TINCIÓN DE GRAM</a:t>
            </a:r>
            <a:endParaRPr/>
          </a:p>
        </p:txBody>
      </p:sp>
      <p:sp>
        <p:nvSpPr>
          <p:cNvPr id="344" name="Google Shape;344;p39"/>
          <p:cNvSpPr txBox="1">
            <a:spLocks noGrp="1"/>
          </p:cNvSpPr>
          <p:nvPr>
            <p:ph type="body" idx="1"/>
          </p:nvPr>
        </p:nvSpPr>
        <p:spPr>
          <a:xfrm>
            <a:off x="983210" y="1575471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/>
              <a:t>GRAM POSITIVAS</a:t>
            </a:r>
            <a:endParaRPr dirty="0"/>
          </a:p>
        </p:txBody>
      </p:sp>
      <p:sp>
        <p:nvSpPr>
          <p:cNvPr id="345" name="Google Shape;345;p3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s-ES" b="1" dirty="0"/>
              <a:t>VIOLETA AZULADO</a:t>
            </a:r>
            <a:endParaRPr b="1" dirty="0"/>
          </a:p>
        </p:txBody>
      </p:sp>
      <p:sp>
        <p:nvSpPr>
          <p:cNvPr id="346" name="Google Shape;346;p39"/>
          <p:cNvSpPr txBox="1">
            <a:spLocks noGrp="1"/>
          </p:cNvSpPr>
          <p:nvPr>
            <p:ph type="body" idx="3"/>
          </p:nvPr>
        </p:nvSpPr>
        <p:spPr>
          <a:xfrm>
            <a:off x="5102225" y="1561757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/>
              <a:t>GRAM NEGATIVAS</a:t>
            </a:r>
            <a:endParaRPr dirty="0"/>
          </a:p>
        </p:txBody>
      </p:sp>
      <p:sp>
        <p:nvSpPr>
          <p:cNvPr id="347" name="Google Shape;347;p3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s-ES" b="1" dirty="0"/>
              <a:t>ROSADO</a:t>
            </a:r>
            <a:endParaRPr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0"/>
          <p:cNvSpPr txBox="1">
            <a:spLocks noGrp="1"/>
          </p:cNvSpPr>
          <p:nvPr>
            <p:ph type="ctrTitle"/>
          </p:nvPr>
        </p:nvSpPr>
        <p:spPr>
          <a:xfrm>
            <a:off x="688032" y="879694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dirty="0"/>
              <a:t>RECORDAR QUE EXISTEN BACTERIAS GRAM VARIABLES</a:t>
            </a:r>
            <a:br>
              <a:rPr lang="es-ES" dirty="0"/>
            </a:br>
            <a:endParaRPr dirty="0"/>
          </a:p>
        </p:txBody>
      </p:sp>
      <p:pic>
        <p:nvPicPr>
          <p:cNvPr id="355" name="Google Shape;35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894" y="2439330"/>
            <a:ext cx="7220211" cy="3800037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>
            <a:spLocks noGrp="1"/>
          </p:cNvSpPr>
          <p:nvPr>
            <p:ph type="title"/>
          </p:nvPr>
        </p:nvSpPr>
        <p:spPr>
          <a:xfrm>
            <a:off x="84083" y="274638"/>
            <a:ext cx="8944303" cy="1143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dirty="0"/>
              <a:t>COMPOSICIÓN DE LA PARED CELULAR</a:t>
            </a:r>
            <a:br>
              <a:rPr lang="es-ES" dirty="0"/>
            </a:br>
            <a:endParaRPr dirty="0"/>
          </a:p>
        </p:txBody>
      </p:sp>
      <p:sp>
        <p:nvSpPr>
          <p:cNvPr id="106" name="Google Shape;106;p3"/>
          <p:cNvSpPr txBox="1">
            <a:spLocks noGrp="1"/>
          </p:cNvSpPr>
          <p:nvPr>
            <p:ph type="body" idx="1"/>
          </p:nvPr>
        </p:nvSpPr>
        <p:spPr>
          <a:xfrm>
            <a:off x="252248" y="1600199"/>
            <a:ext cx="8776138" cy="5063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ctr" rtl="0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</a:pPr>
            <a:r>
              <a:rPr lang="es-ES" sz="3600" dirty="0"/>
              <a:t>PEPTIDOGLICANO</a:t>
            </a:r>
            <a:endParaRPr sz="3600" dirty="0"/>
          </a:p>
          <a:p>
            <a:pPr marL="0" lvl="0" indent="0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2400" dirty="0"/>
          </a:p>
        </p:txBody>
      </p:sp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4028" y="2606567"/>
            <a:ext cx="5307724" cy="36454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EEDEADF-802F-42D9-A80E-C9D43FF1034C}"/>
              </a:ext>
            </a:extLst>
          </p:cNvPr>
          <p:cNvSpPr txBox="1"/>
          <p:nvPr/>
        </p:nvSpPr>
        <p:spPr>
          <a:xfrm>
            <a:off x="252248" y="3657599"/>
            <a:ext cx="33317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b="1" dirty="0"/>
              <a:t>TANTO EN BACTERIAS GRAM + COMO EN GRAM-</a:t>
            </a:r>
          </a:p>
          <a:p>
            <a:endParaRPr lang="es-MX" sz="1800" b="1" dirty="0"/>
          </a:p>
          <a:p>
            <a:endParaRPr lang="es-MX" sz="1800" b="1" dirty="0"/>
          </a:p>
          <a:p>
            <a:r>
              <a:rPr lang="es-MX" sz="1800" b="1" dirty="0"/>
              <a:t>TAMBIÉN CONOCIDO COMO   MUREÍNA</a:t>
            </a:r>
            <a:endParaRPr lang="es-UY" sz="18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2"/>
          <p:cNvSpPr txBox="1">
            <a:spLocks noGrp="1"/>
          </p:cNvSpPr>
          <p:nvPr>
            <p:ph type="ctrTitle"/>
          </p:nvPr>
        </p:nvSpPr>
        <p:spPr>
          <a:xfrm>
            <a:off x="147145" y="281227"/>
            <a:ext cx="8673327" cy="14700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TINCIÓN DE ZIEHL - NEELSEN</a:t>
            </a:r>
            <a:endParaRPr dirty="0"/>
          </a:p>
        </p:txBody>
      </p:sp>
      <p:pic>
        <p:nvPicPr>
          <p:cNvPr id="368" name="Google Shape;36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819" y="1876112"/>
            <a:ext cx="7997977" cy="4448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3"/>
          <p:cNvSpPr txBox="1">
            <a:spLocks noGrp="1"/>
          </p:cNvSpPr>
          <p:nvPr>
            <p:ph type="title"/>
          </p:nvPr>
        </p:nvSpPr>
        <p:spPr>
          <a:xfrm>
            <a:off x="346841" y="274638"/>
            <a:ext cx="8660525" cy="1143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FUNDAMENTO DE LA TINCIÓN </a:t>
            </a:r>
            <a:endParaRPr dirty="0"/>
          </a:p>
        </p:txBody>
      </p:sp>
      <p:sp>
        <p:nvSpPr>
          <p:cNvPr id="374" name="Google Shape;374;p43"/>
          <p:cNvSpPr txBox="1">
            <a:spLocks noGrp="1"/>
          </p:cNvSpPr>
          <p:nvPr>
            <p:ph type="body" idx="1"/>
          </p:nvPr>
        </p:nvSpPr>
        <p:spPr>
          <a:xfrm>
            <a:off x="241737" y="1797270"/>
            <a:ext cx="8660525" cy="4455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Se emplea en la búsqueda de un determinado grupo de bacterias:</a:t>
            </a: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ES" dirty="0"/>
              <a:t>                ÁCIDO ALCOHOL RESISTENTES</a:t>
            </a: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ES" i="1" dirty="0"/>
              <a:t>                    </a:t>
            </a:r>
            <a:r>
              <a:rPr lang="es-ES" i="1" dirty="0" err="1"/>
              <a:t>Mycobacterium</a:t>
            </a:r>
            <a:r>
              <a:rPr lang="es-ES" i="1" dirty="0"/>
              <a:t> tuberculosis</a:t>
            </a:r>
            <a:endParaRPr i="1"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ES" dirty="0"/>
              <a:t>           </a:t>
            </a: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ES" dirty="0"/>
              <a:t>             Agente etiológico de la TUBERCULOSIS.</a:t>
            </a:r>
            <a:endParaRPr dirty="0"/>
          </a:p>
        </p:txBody>
      </p:sp>
      <p:sp>
        <p:nvSpPr>
          <p:cNvPr id="2" name="Flecha: hacia abajo 1">
            <a:extLst>
              <a:ext uri="{FF2B5EF4-FFF2-40B4-BE49-F238E27FC236}">
                <a16:creationId xmlns:a16="http://schemas.microsoft.com/office/drawing/2014/main" id="{C08B5CCF-6901-43EE-BDC8-F0E4F09CDD10}"/>
              </a:ext>
            </a:extLst>
          </p:cNvPr>
          <p:cNvSpPr/>
          <p:nvPr/>
        </p:nvSpPr>
        <p:spPr>
          <a:xfrm>
            <a:off x="4141076" y="3647090"/>
            <a:ext cx="557048" cy="462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3" name="Flecha: curvada hacia la derecha 2">
            <a:extLst>
              <a:ext uri="{FF2B5EF4-FFF2-40B4-BE49-F238E27FC236}">
                <a16:creationId xmlns:a16="http://schemas.microsoft.com/office/drawing/2014/main" id="{829890C6-8BFE-46B9-91BC-FE230AA4028F}"/>
              </a:ext>
            </a:extLst>
          </p:cNvPr>
          <p:cNvSpPr/>
          <p:nvPr/>
        </p:nvSpPr>
        <p:spPr>
          <a:xfrm>
            <a:off x="2743200" y="4677103"/>
            <a:ext cx="651641" cy="756746"/>
          </a:xfrm>
          <a:prstGeom prst="curvedRightArrow">
            <a:avLst>
              <a:gd name="adj1" fmla="val 0"/>
              <a:gd name="adj2" fmla="val 43354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 </a:t>
            </a:r>
            <a:endParaRPr lang="es-UY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dirty="0"/>
              <a:t>¿ QUÉ SUCEDE CON LA PARED CELULAR DE ÉSTAS BACTERIAS ?</a:t>
            </a:r>
            <a:endParaRPr dirty="0"/>
          </a:p>
        </p:txBody>
      </p:sp>
      <p:sp>
        <p:nvSpPr>
          <p:cNvPr id="380" name="Google Shape;380;p44"/>
          <p:cNvSpPr txBox="1">
            <a:spLocks noGrp="1"/>
          </p:cNvSpPr>
          <p:nvPr>
            <p:ph type="body" idx="1"/>
          </p:nvPr>
        </p:nvSpPr>
        <p:spPr>
          <a:xfrm>
            <a:off x="457199" y="2375338"/>
            <a:ext cx="8476593" cy="375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§"/>
            </a:pPr>
            <a:r>
              <a:rPr lang="es-ES" dirty="0"/>
              <a:t>CONTIENE ÁCIDOS GRASOS DE CADENAS  LARGAS……. ÁCIDOS MICÓLICOS.</a:t>
            </a: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lvl="0" indent="-4572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§"/>
            </a:pPr>
            <a:r>
              <a:rPr lang="es-ES" dirty="0"/>
              <a:t>ELLOS  PERMITEN QUE LAS CÉLULAS RESISTEN LA DECOLORACIÓN  ( incluso la que se produce con la aplicación de alcohol-ácido) .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B0665BF-84CD-4C00-9583-4890ECFF84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229"/>
          <a:stretch/>
        </p:blipFill>
        <p:spPr>
          <a:xfrm>
            <a:off x="102761" y="691055"/>
            <a:ext cx="8938478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6"/>
          <p:cNvSpPr txBox="1">
            <a:spLocks noGrp="1"/>
          </p:cNvSpPr>
          <p:nvPr>
            <p:ph type="title"/>
          </p:nvPr>
        </p:nvSpPr>
        <p:spPr>
          <a:xfrm>
            <a:off x="136634" y="274638"/>
            <a:ext cx="8828689" cy="8394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PARA RECORDAR:</a:t>
            </a:r>
            <a:endParaRPr dirty="0"/>
          </a:p>
        </p:txBody>
      </p:sp>
      <p:sp>
        <p:nvSpPr>
          <p:cNvPr id="393" name="Google Shape;393;p46"/>
          <p:cNvSpPr txBox="1">
            <a:spLocks noGrp="1"/>
          </p:cNvSpPr>
          <p:nvPr>
            <p:ph type="body" idx="1"/>
          </p:nvPr>
        </p:nvSpPr>
        <p:spPr>
          <a:xfrm>
            <a:off x="315310" y="1303283"/>
            <a:ext cx="8650013" cy="5433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342900" lvl="0" indent="-18542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lvl="0" indent="-4572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§"/>
            </a:pPr>
            <a:r>
              <a:rPr lang="es-ES" dirty="0"/>
              <a:t> En la técnica convencional de </a:t>
            </a:r>
            <a:r>
              <a:rPr lang="es-ES" dirty="0" err="1"/>
              <a:t>Ziehl</a:t>
            </a:r>
            <a:r>
              <a:rPr lang="es-ES" dirty="0"/>
              <a:t> </a:t>
            </a:r>
            <a:r>
              <a:rPr lang="es-ES" dirty="0" err="1"/>
              <a:t>Neelsen</a:t>
            </a:r>
            <a:r>
              <a:rPr lang="es-ES" dirty="0"/>
              <a:t> se utiliza CALOR , una vez que la </a:t>
            </a:r>
            <a:r>
              <a:rPr lang="es-ES" dirty="0" err="1"/>
              <a:t>carbolfucsina</a:t>
            </a:r>
            <a:r>
              <a:rPr lang="es-ES" dirty="0"/>
              <a:t> se deposita en la superficie del extendido a teñir, se pasa por debajo del portaobjeto la LLAMA DE UN MECHERO DE BUNSEN. </a:t>
            </a:r>
            <a:endParaRPr dirty="0"/>
          </a:p>
          <a:p>
            <a:pPr lvl="0" indent="-4572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§"/>
            </a:pPr>
            <a:r>
              <a:rPr lang="es-ES" dirty="0"/>
              <a:t>El calentamiento permite solubilizar las ceras, lípidos y otros ácidos grasos de la pared celular para una mayor penetración del colorante primario (</a:t>
            </a:r>
            <a:r>
              <a:rPr lang="es-ES" dirty="0" err="1"/>
              <a:t>carbolfucsina</a:t>
            </a:r>
            <a:r>
              <a:rPr lang="es-ES" dirty="0"/>
              <a:t>), el cual tiene una gran afinidad por los ácidos micólicos presentes en la pared y así forman complejos con el colorante. </a:t>
            </a:r>
            <a:endParaRPr dirty="0"/>
          </a:p>
          <a:p>
            <a:pPr lvl="0" indent="-4572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§"/>
            </a:pPr>
            <a:r>
              <a:rPr lang="es-ES" dirty="0"/>
              <a:t>Al enfriar con agua, los componentes de la pared vuelven a solidificar, resistiendo la acción abrasiva del alcohol ácido y el azul de metileno</a:t>
            </a: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7"/>
          <p:cNvSpPr txBox="1">
            <a:spLocks noGrp="1"/>
          </p:cNvSpPr>
          <p:nvPr>
            <p:ph type="title"/>
          </p:nvPr>
        </p:nvSpPr>
        <p:spPr>
          <a:xfrm rot="10800000" flipH="1">
            <a:off x="457200" y="332656"/>
            <a:ext cx="8229600" cy="172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br>
              <a:rPr lang="es-ES"/>
            </a:br>
            <a:r>
              <a:rPr lang="es-ES"/>
              <a:t>              </a:t>
            </a:r>
            <a:endParaRPr/>
          </a:p>
        </p:txBody>
      </p:sp>
      <p:pic>
        <p:nvPicPr>
          <p:cNvPr id="399" name="Google Shape;39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332656"/>
            <a:ext cx="8046303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8"/>
          <p:cNvSpPr txBox="1">
            <a:spLocks noGrp="1"/>
          </p:cNvSpPr>
          <p:nvPr>
            <p:ph type="title"/>
          </p:nvPr>
        </p:nvSpPr>
        <p:spPr>
          <a:xfrm>
            <a:off x="271650" y="236471"/>
            <a:ext cx="8600699" cy="1143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/>
              <a:t>TINCIÓN DE TINTA CHINA</a:t>
            </a:r>
            <a:endParaRPr/>
          </a:p>
        </p:txBody>
      </p:sp>
      <p:sp>
        <p:nvSpPr>
          <p:cNvPr id="405" name="Google Shape;405;p48"/>
          <p:cNvSpPr txBox="1">
            <a:spLocks noGrp="1"/>
          </p:cNvSpPr>
          <p:nvPr>
            <p:ph type="body" idx="1"/>
          </p:nvPr>
        </p:nvSpPr>
        <p:spPr>
          <a:xfrm>
            <a:off x="86000" y="1600200"/>
            <a:ext cx="8600700" cy="49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dirty="0"/>
              <a:t>Las cápsulas por sus características químicas, no se tiñen por lo general con colorantes básicos como CRISTAL VIOLETA O LA SAFRANINA .  Sin embargo, se pueden observar indirectamente mediante la tinción negativa con TINTA CHINA.</a:t>
            </a:r>
            <a:endParaRPr dirty="0"/>
          </a:p>
          <a:p>
            <a:pPr marL="342900" lvl="0" indent="-342900" algn="just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dirty="0"/>
              <a:t>Ésta emplea una solución colorante en la cual el cromógeno </a:t>
            </a:r>
            <a:endParaRPr dirty="0"/>
          </a:p>
          <a:p>
            <a:pPr marL="342900" lvl="0" indent="-342900" algn="just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dirty="0"/>
              <a:t>es ácido y posee una carga negativa, la cual repele a la célula cargada negativamente, por lo que dicha célula permanece sin teñir contra un fondo coloreado</a:t>
            </a:r>
            <a:endParaRPr dirty="0"/>
          </a:p>
          <a:p>
            <a:pPr marL="342900" lvl="0" indent="-342900" algn="just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dirty="0"/>
              <a:t>Este colorante está compuesto por partículas finas de carbono suspendidas en agua formando un auténtico coloide. </a:t>
            </a:r>
            <a:endParaRPr dirty="0"/>
          </a:p>
          <a:p>
            <a:pPr marL="342900" lvl="0" indent="-185420" algn="just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9"/>
          <p:cNvSpPr txBox="1">
            <a:spLocks noGrp="1"/>
          </p:cNvSpPr>
          <p:nvPr>
            <p:ph type="title"/>
          </p:nvPr>
        </p:nvSpPr>
        <p:spPr>
          <a:xfrm>
            <a:off x="136634" y="476672"/>
            <a:ext cx="8702566" cy="7028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ESTO OBSERVAREMOS:</a:t>
            </a:r>
            <a:endParaRPr dirty="0"/>
          </a:p>
        </p:txBody>
      </p:sp>
      <p:pic>
        <p:nvPicPr>
          <p:cNvPr id="411" name="Google Shape;411;p4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3377" y="1340768"/>
            <a:ext cx="7616141" cy="5040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256" y="630621"/>
            <a:ext cx="7662042" cy="5707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94593" y="274638"/>
            <a:ext cx="8965323" cy="1143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dirty="0"/>
              <a:t>ESTRUCTURA DEL PEPTIDOGLICANO</a:t>
            </a:r>
            <a:endParaRPr dirty="0"/>
          </a:p>
        </p:txBody>
      </p:sp>
      <p:sp>
        <p:nvSpPr>
          <p:cNvPr id="113" name="Google Shape;113;p4"/>
          <p:cNvSpPr txBox="1">
            <a:spLocks noGrp="1"/>
          </p:cNvSpPr>
          <p:nvPr>
            <p:ph type="body" idx="1"/>
          </p:nvPr>
        </p:nvSpPr>
        <p:spPr>
          <a:xfrm>
            <a:off x="220717" y="1600200"/>
            <a:ext cx="8839199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POLISACÁRIDO COMPUESTO POR DOS DERIVADOS DE LA GLUCOSA</a:t>
            </a:r>
            <a:endParaRPr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ES" dirty="0"/>
              <a:t>           N-</a:t>
            </a:r>
            <a:r>
              <a:rPr lang="es-ES" dirty="0" err="1"/>
              <a:t>acetilglucosamina</a:t>
            </a:r>
            <a:r>
              <a:rPr lang="es-ES" dirty="0"/>
              <a:t>   NAG</a:t>
            </a: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ES" dirty="0"/>
              <a:t>            Acido N-acetil murámico NAM</a:t>
            </a: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ALTERNADOS EN CADENAS LARGAS Y RETICULADAS ENTRE SI POR UN TETRAPÉPTIDO PERMITIENDO UNA ESTRUCTURA EN FORMA DE CELOSÍA.</a:t>
            </a: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0" y="274638"/>
            <a:ext cx="8997008" cy="7869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dirty="0"/>
              <a:t>COMPOSICION DEL TETRAPÉPTIDO</a:t>
            </a:r>
            <a:br>
              <a:rPr lang="es-ES" dirty="0"/>
            </a:br>
            <a:endParaRPr dirty="0"/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231229" y="1843411"/>
            <a:ext cx="5076495" cy="473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L-alanina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D-glutamina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L-lisina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D-alanina</a:t>
            </a:r>
            <a:endParaRPr dirty="0"/>
          </a:p>
        </p:txBody>
      </p:sp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9551" y="1265639"/>
            <a:ext cx="5983220" cy="473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>
            <a:spLocks noGrp="1"/>
          </p:cNvSpPr>
          <p:nvPr>
            <p:ph type="title"/>
          </p:nvPr>
        </p:nvSpPr>
        <p:spPr>
          <a:xfrm>
            <a:off x="63062" y="1172076"/>
            <a:ext cx="9017876" cy="1143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dirty="0"/>
              <a:t>PARED CELULAR GRAM POSITIVA</a:t>
            </a:r>
            <a:br>
              <a:rPr lang="es-ES" dirty="0"/>
            </a:br>
            <a:endParaRPr dirty="0"/>
          </a:p>
        </p:txBody>
      </p:sp>
      <p:sp>
        <p:nvSpPr>
          <p:cNvPr id="126" name="Google Shape;126;p6"/>
          <p:cNvSpPr txBox="1">
            <a:spLocks noGrp="1"/>
          </p:cNvSpPr>
          <p:nvPr>
            <p:ph type="body" idx="1"/>
          </p:nvPr>
        </p:nvSpPr>
        <p:spPr>
          <a:xfrm>
            <a:off x="315310" y="2711668"/>
            <a:ext cx="8492359" cy="382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90% PEPTIDOGLICANO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LOS TETRAPÉPTIDOS NAM ESTÁN RETICULADOS CON UN INTERPUENTE PEPTÍDICO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ÁCIDO TEICOICO. (incrustado dentro de las                     			        capas de peptidoglicano)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178676" y="274638"/>
            <a:ext cx="8776138" cy="1143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Pared celular GRAM +    </a:t>
            </a:r>
            <a:endParaRPr dirty="0"/>
          </a:p>
        </p:txBody>
      </p:sp>
      <p:pic>
        <p:nvPicPr>
          <p:cNvPr id="132" name="Google Shape;132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30621" y="1671145"/>
            <a:ext cx="8061434" cy="5044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0" y="274638"/>
            <a:ext cx="9059917" cy="13255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sz="5400" dirty="0"/>
              <a:t>PARED CELULAR GRAM -</a:t>
            </a:r>
            <a:endParaRPr sz="5400" dirty="0"/>
          </a:p>
        </p:txBody>
      </p:sp>
      <p:sp>
        <p:nvSpPr>
          <p:cNvPr id="138" name="Google Shape;138;p8"/>
          <p:cNvSpPr txBox="1">
            <a:spLocks noGrp="1"/>
          </p:cNvSpPr>
          <p:nvPr>
            <p:ph type="body" idx="1"/>
          </p:nvPr>
        </p:nvSpPr>
        <p:spPr>
          <a:xfrm>
            <a:off x="457199" y="2417379"/>
            <a:ext cx="8360979" cy="370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SON MÁS </a:t>
            </a:r>
            <a:r>
              <a:rPr lang="es-ES" i="1" dirty="0"/>
              <a:t>COMPLEJAS</a:t>
            </a:r>
            <a:r>
              <a:rPr lang="es-ES" dirty="0"/>
              <a:t> QUE LA PARED CELULAR DE GRAM+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5-10 % peptidoglicano	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Posee una membrana externa compuesta por una bicapa lipídica</a:t>
            </a:r>
            <a:endParaRPr dirty="0"/>
          </a:p>
          <a:p>
            <a:pPr marL="342900" lvl="0" indent="-342900" algn="just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s-ES" dirty="0"/>
              <a:t>Lipopolisacáridos compuestos por</a:t>
            </a:r>
            <a:endParaRPr dirty="0"/>
          </a:p>
          <a:p>
            <a:pPr marL="0" lvl="0" indent="0" algn="just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s-ES" dirty="0"/>
              <a:t>    O-</a:t>
            </a:r>
            <a:r>
              <a:rPr lang="es-ES" dirty="0" err="1"/>
              <a:t>antigeno</a:t>
            </a:r>
            <a:r>
              <a:rPr lang="es-ES" dirty="0"/>
              <a:t>, </a:t>
            </a:r>
            <a:r>
              <a:rPr lang="es-ES" dirty="0" err="1"/>
              <a:t>polisacarido</a:t>
            </a:r>
            <a:r>
              <a:rPr lang="es-ES" dirty="0"/>
              <a:t> central y lípido A. </a:t>
            </a:r>
            <a:endParaRPr dirty="0"/>
          </a:p>
          <a:p>
            <a:pPr marL="0" lvl="0" indent="0" algn="just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/>
              <a:t>PERIPLASMA</a:t>
            </a:r>
            <a:br>
              <a:rPr lang="es-ES"/>
            </a:br>
            <a:endParaRPr/>
          </a:p>
        </p:txBody>
      </p:sp>
      <p:sp>
        <p:nvSpPr>
          <p:cNvPr id="144" name="Google Shape;144;p9"/>
          <p:cNvSpPr txBox="1">
            <a:spLocks noGrp="1"/>
          </p:cNvSpPr>
          <p:nvPr>
            <p:ph type="body" idx="1"/>
          </p:nvPr>
        </p:nvSpPr>
        <p:spPr>
          <a:xfrm>
            <a:off x="457200" y="13027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sz="2800"/>
              <a:t>ESPACIO UBICADO ENTRE LA SUP. EXTERNA DE LA MEMBRANA CELULAR Y LA SUP. INTERNA DE LA MEMBRANA EXTERNA.</a:t>
            </a:r>
            <a:endParaRPr sz="2800"/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  <a:p>
            <a:pPr marL="342900" lvl="0" indent="-34290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sz="2800"/>
              <a:t>PARA EL TRANSPORTE DE MOLÉCULAS UTILIZAN PORINAS</a:t>
            </a:r>
            <a:endParaRPr sz="2800"/>
          </a:p>
          <a:p>
            <a:pPr marL="342900" lvl="0" indent="0" algn="l" rtl="0">
              <a:spcBef>
                <a:spcPts val="518"/>
              </a:spcBef>
              <a:spcAft>
                <a:spcPts val="0"/>
              </a:spcAft>
              <a:buNone/>
            </a:pPr>
            <a:endParaRPr sz="2800"/>
          </a:p>
          <a:p>
            <a:pPr marL="342900" lvl="0" indent="-34290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sz="2800"/>
              <a:t>SON PROTEÍNAS TRANSMEMBRANA COMPUESTAS POR UN TRÍMERO DE TRES SUBUNIDADES.</a:t>
            </a:r>
            <a:endParaRPr sz="2800"/>
          </a:p>
          <a:p>
            <a:pPr marL="342900" lvl="0" indent="0" algn="l" rtl="0">
              <a:spcBef>
                <a:spcPts val="518"/>
              </a:spcBef>
              <a:spcAft>
                <a:spcPts val="0"/>
              </a:spcAft>
              <a:buNone/>
            </a:pPr>
            <a:endParaRPr sz="2800"/>
          </a:p>
          <a:p>
            <a:pPr marL="342900" lvl="0" indent="-34290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sz="2800"/>
              <a:t>LAS CAPAS DE PEPTIDOGLICANO ESTÁN UNIDAS A LA MEMBRANA EXTERNA POR LAS LIPOPROTEÍNAS DE BRAU. ESTE ENLACE OTORGA INTEGRIDAD Y RESISTENCIA.</a:t>
            </a:r>
            <a:endParaRPr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1149</Words>
  <Application>Microsoft Office PowerPoint</Application>
  <PresentationFormat>Presentación en pantalla (4:3)</PresentationFormat>
  <Paragraphs>157</Paragraphs>
  <Slides>38</Slides>
  <Notes>35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2" baseType="lpstr">
      <vt:lpstr>Arial</vt:lpstr>
      <vt:lpstr>Calibri</vt:lpstr>
      <vt:lpstr>Wingdings</vt:lpstr>
      <vt:lpstr>Tema de Office</vt:lpstr>
      <vt:lpstr>PARED CELULAR</vt:lpstr>
      <vt:lpstr>1940…… MICROSCOPIO ELECTRÓNICO </vt:lpstr>
      <vt:lpstr>COMPOSICIÓN DE LA PARED CELULAR </vt:lpstr>
      <vt:lpstr>ESTRUCTURA DEL PEPTIDOGLICANO</vt:lpstr>
      <vt:lpstr>COMPOSICION DEL TETRAPÉPTIDO </vt:lpstr>
      <vt:lpstr>PARED CELULAR GRAM POSITIVA </vt:lpstr>
      <vt:lpstr>Pared celular GRAM +    </vt:lpstr>
      <vt:lpstr>PARED CELULAR GRAM -</vt:lpstr>
      <vt:lpstr>PERIPLASMA </vt:lpstr>
      <vt:lpstr>FIGURAS COMPARATIVAS</vt:lpstr>
      <vt:lpstr>QUIERO OBSERVAR UNA BACTERIA…….</vt:lpstr>
      <vt:lpstr>¿ QUÉ NECESITO ?</vt:lpstr>
      <vt:lpstr>Presentación de PowerPoint</vt:lpstr>
      <vt:lpstr>TIPOS DE MICROSCOPIO</vt:lpstr>
      <vt:lpstr>MICROSCOPIO ÓPTICO</vt:lpstr>
      <vt:lpstr>CLASIFICACIÓN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TINCIONES</vt:lpstr>
      <vt:lpstr>TIPOS DE TINCIONES</vt:lpstr>
      <vt:lpstr>Presentación de PowerPoint</vt:lpstr>
      <vt:lpstr>Presentación de PowerPoint</vt:lpstr>
      <vt:lpstr>Presentación de PowerPoint</vt:lpstr>
      <vt:lpstr>¿ QUÉ OBSERVAREMOS   ?</vt:lpstr>
      <vt:lpstr>COMPORTAMIENTO FRENTE A LA TINCIÓN DE GRAM</vt:lpstr>
      <vt:lpstr>RECORDAR QUE EXISTEN BACTERIAS GRAM VARIABLES </vt:lpstr>
      <vt:lpstr>TINCIÓN DE ZIEHL - NEELSEN</vt:lpstr>
      <vt:lpstr>FUNDAMENTO DE LA TINCIÓN </vt:lpstr>
      <vt:lpstr>¿ QUÉ SUCEDE CON LA PARED CELULAR DE ÉSTAS BACTERIAS ?</vt:lpstr>
      <vt:lpstr>Presentación de PowerPoint</vt:lpstr>
      <vt:lpstr>PARA RECORDAR:</vt:lpstr>
      <vt:lpstr>               </vt:lpstr>
      <vt:lpstr>TINCIÓN DE TINTA CHINA</vt:lpstr>
      <vt:lpstr>ESTO OBSERVAREMOS: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MICROBIOLOGÍA</dc:title>
  <dc:creator>María Laura Cavallo Lechini</dc:creator>
  <cp:lastModifiedBy>Usuario</cp:lastModifiedBy>
  <cp:revision>30</cp:revision>
  <dcterms:created xsi:type="dcterms:W3CDTF">2024-03-13T22:58:14Z</dcterms:created>
  <dcterms:modified xsi:type="dcterms:W3CDTF">2026-03-16T21:21:39Z</dcterms:modified>
</cp:coreProperties>
</file>