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62" roundtripDataSignature="AMtx7mgsHdJ4gVivg5Nkm+D95VGDK1kr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customschemas.google.com/relationships/presentationmetadata" Target="metadata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f419e14939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f419e1493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f419e14939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f419e14939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f419e1493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1f419e14939_0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f419e14939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f419e1493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1f419e14939_0_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5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5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5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4" name="Google Shape;54;p6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5" name="Google Shape;55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6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6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MICROBIOLOGÍA</a:t>
            </a:r>
            <a:endParaRPr/>
          </a:p>
        </p:txBody>
      </p:sp>
      <p:sp>
        <p:nvSpPr>
          <p:cNvPr id="89" name="Google Shape;89;p1"/>
          <p:cNvSpPr txBox="1"/>
          <p:nvPr>
            <p:ph idx="1" type="body"/>
          </p:nvPr>
        </p:nvSpPr>
        <p:spPr>
          <a:xfrm>
            <a:off x="457200" y="1600200"/>
            <a:ext cx="8229600" cy="5141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PARED CELULAR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EN 1884 GRAM DESARROLLA LA </a:t>
            </a:r>
            <a:r>
              <a:rPr lang="es-ES" sz="2400"/>
              <a:t>TINCIÓN</a:t>
            </a:r>
            <a:r>
              <a:rPr lang="es-ES" sz="2400"/>
              <a:t> QUE LLEVA SU NOMBRE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CLASIFICACIÓN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BACTERIAS GRAM POSITIVAS 			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BACTERIAS GRAM NEGATIVAS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4395017"/>
            <a:ext cx="4176464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286" y="4572000"/>
            <a:ext cx="4056112" cy="2025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FIGURAS COMPARATIVAS</a:t>
            </a:r>
            <a:endParaRPr/>
          </a:p>
        </p:txBody>
      </p:sp>
      <p:pic>
        <p:nvPicPr>
          <p:cNvPr descr="https://lh7-us.googleusercontent.com/GU_6g3mU69IdZRqvu0xjNphxyG0WWf0Zo8M59ngKStS2bbGRHiQqSS4fM6AOwZOXk2u_MdDpAji0xxQR-EW0oOsVSOtO4n9yndgCuwk96PoOcpK-hp5W9x_nCVFxh_GTE-bOSvRDy8AfIoGKU5miXBg" id="151" name="Google Shape;15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1396008"/>
            <a:ext cx="7940083" cy="4433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s-ES" sz="4800"/>
              <a:t>LOS ESPERAMOS EN </a:t>
            </a:r>
            <a:r>
              <a:rPr lang="es-ES" sz="4800"/>
              <a:t>PRÁCTICO</a:t>
            </a:r>
            <a:endParaRPr sz="4800"/>
          </a:p>
        </p:txBody>
      </p:sp>
      <p:pic>
        <p:nvPicPr>
          <p:cNvPr id="157" name="Google Shape;157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9224" y="1600200"/>
            <a:ext cx="6785551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"/>
          <p:cNvSpPr txBox="1"/>
          <p:nvPr>
            <p:ph type="title"/>
          </p:nvPr>
        </p:nvSpPr>
        <p:spPr>
          <a:xfrm>
            <a:off x="457200" y="5251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 sz="5400"/>
              <a:t>QUIERO OBSERVAR UNA BACTERIA…….</a:t>
            </a:r>
            <a:endParaRPr sz="5400"/>
          </a:p>
        </p:txBody>
      </p:sp>
      <p:pic>
        <p:nvPicPr>
          <p:cNvPr id="164" name="Google Shape;164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7528" y="1791279"/>
            <a:ext cx="2681400" cy="38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s-ES" sz="5400"/>
              <a:t>¿ QUÉ NECESITO ?</a:t>
            </a:r>
            <a:endParaRPr sz="5400"/>
          </a:p>
        </p:txBody>
      </p:sp>
      <p:pic>
        <p:nvPicPr>
          <p:cNvPr id="170" name="Google Shape;170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1280" y="1912461"/>
            <a:ext cx="3901440" cy="3901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ADEMÁS DEL MATERIAL BIOLÓGICO</a:t>
            </a:r>
            <a:endParaRPr/>
          </a:p>
        </p:txBody>
      </p:sp>
      <p:sp>
        <p:nvSpPr>
          <p:cNvPr id="177" name="Google Shape;177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COLORANTES PARA REALIZAR LA TINCIÓN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MICROSCOPIO</a:t>
            </a:r>
            <a:endParaRPr/>
          </a:p>
        </p:txBody>
      </p:sp>
      <p:pic>
        <p:nvPicPr>
          <p:cNvPr id="178" name="Google Shape;17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2295" y="8542115"/>
            <a:ext cx="4320480" cy="1191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91929" y="8542114"/>
            <a:ext cx="9709989" cy="9504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7656" y="2204864"/>
            <a:ext cx="4572001" cy="504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9632" y="2895600"/>
            <a:ext cx="2788024" cy="1559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TIPOS DE MICROSCOPIO</a:t>
            </a:r>
            <a:endParaRPr/>
          </a:p>
        </p:txBody>
      </p:sp>
      <p:pic>
        <p:nvPicPr>
          <p:cNvPr id="187" name="Google Shape;18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762" y="1281837"/>
            <a:ext cx="6984776" cy="5256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MICROSCOPIO ÓPTICO</a:t>
            </a:r>
            <a:endParaRPr/>
          </a:p>
        </p:txBody>
      </p:sp>
      <p:pic>
        <p:nvPicPr>
          <p:cNvPr id="193" name="Google Shape;193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616" y="1111170"/>
            <a:ext cx="6785631" cy="5558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 txBox="1"/>
          <p:nvPr>
            <p:ph type="title"/>
          </p:nvPr>
        </p:nvSpPr>
        <p:spPr>
          <a:xfrm>
            <a:off x="535500" y="253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>
                <a:solidFill>
                  <a:srgbClr val="FF0000"/>
                </a:solidFill>
              </a:rPr>
              <a:t>CLASIFICACIÓN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99" name="Google Shape;199;p17"/>
          <p:cNvSpPr txBox="1"/>
          <p:nvPr>
            <p:ph idx="1" type="body"/>
          </p:nvPr>
        </p:nvSpPr>
        <p:spPr>
          <a:xfrm>
            <a:off x="128400" y="1600200"/>
            <a:ext cx="8558400" cy="4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12419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1) Microscopio óptico</a:t>
            </a:r>
            <a:endParaRPr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2419" lvl="0" marL="342900" rtl="0" algn="just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La muestra es iluminada mediante luz visible. Esto significa que existe un foco de luz apuntando hacia la muestra. Es conducida a través del objetivo y del ocular hasta llegar a formar la imagen en el ojo del observador. </a:t>
            </a:r>
            <a:endParaRPr/>
          </a:p>
          <a:p>
            <a:pPr indent="0" lvl="0" marL="342900" rtl="0" algn="just">
              <a:spcBef>
                <a:spcPts val="592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2419" lvl="0" marL="342900" rtl="0" algn="just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Este es el tipo de microscopio más habitual pero su resolución está limitada por la difracción de la luz.</a:t>
            </a:r>
            <a:endParaRPr/>
          </a:p>
          <a:p>
            <a:pPr indent="0" lvl="0" marL="342900" rtl="0" algn="just">
              <a:spcBef>
                <a:spcPts val="592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2419" lvl="0" marL="342900" rtl="0" algn="just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 El aumento máximo que se puede obtener con este tipo de microscopio alcanza alrededor de 1500x.</a:t>
            </a:r>
            <a:endParaRPr/>
          </a:p>
          <a:p>
            <a:pPr indent="-154940" lvl="0" marL="342900" rtl="0" algn="just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"/>
          <p:cNvSpPr txBox="1"/>
          <p:nvPr>
            <p:ph idx="1" type="body"/>
          </p:nvPr>
        </p:nvSpPr>
        <p:spPr>
          <a:xfrm>
            <a:off x="65750" y="209800"/>
            <a:ext cx="8877900" cy="5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10000"/>
          </a:bodyPr>
          <a:lstStyle/>
          <a:p>
            <a:pPr indent="-361949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3628"/>
              <a:t>2) Microscopio electrónico</a:t>
            </a:r>
            <a:endParaRPr sz="3628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just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La muestra no es iluminada con luz sino que se utilizan electrones. Impactan contra la muestra dentro de una cámara de vacío. </a:t>
            </a:r>
            <a:endParaRPr/>
          </a:p>
          <a:p>
            <a:pPr indent="0" lvl="0" marL="342900" rtl="0" algn="just">
              <a:spcBef>
                <a:spcPts val="448"/>
              </a:spcBef>
              <a:spcAft>
                <a:spcPts val="0"/>
              </a:spcAft>
              <a:buNone/>
            </a:pPr>
            <a:r>
              <a:rPr lang="es-ES"/>
              <a:t>Existen diferentes tipos de microscopio electrónico pero su principio de funcionamiento se basa siempre en capturar los electrones dispersados u omitidos por la muestra y así poder reconstruir una imagen.</a:t>
            </a:r>
            <a:endParaRPr/>
          </a:p>
          <a:p>
            <a:pPr indent="-200660" lvl="0" marL="342900" rtl="0" algn="just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just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La ventaja principal de este tipo de microscopio es que puede obtenerse un nivel de aumento muy superior al del resto de microscopios. </a:t>
            </a:r>
            <a:endParaRPr/>
          </a:p>
          <a:p>
            <a:pPr indent="0" lvl="0" marL="342900" rtl="0" algn="just">
              <a:spcBef>
                <a:spcPts val="448"/>
              </a:spcBef>
              <a:spcAft>
                <a:spcPts val="0"/>
              </a:spcAft>
              <a:buNone/>
            </a:pPr>
            <a:r>
              <a:rPr lang="es-ES"/>
              <a:t>Sin embargo, es necesario preparar la muestra y colocarla en una cámara de vacío de modo que no es posible observar muestras biológicas vivas. Los dos tipos de microscopio electrónicos principales son el microscopio electrónico de barrido y el microscopio electrónico de transmisión.</a:t>
            </a:r>
            <a:endParaRPr/>
          </a:p>
          <a:p>
            <a:pPr indent="-200660" lvl="0" marL="342900" rtl="0" algn="just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00660" lvl="0" marL="342900" rtl="0" algn="just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 txBox="1"/>
          <p:nvPr>
            <p:ph idx="1" type="body"/>
          </p:nvPr>
        </p:nvSpPr>
        <p:spPr>
          <a:xfrm>
            <a:off x="94050" y="923850"/>
            <a:ext cx="8955900" cy="50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98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sz="2800"/>
              <a:t>3) Microscopio de luz ultravioleta</a:t>
            </a:r>
            <a:endParaRPr sz="2800"/>
          </a:p>
          <a:p>
            <a:pPr indent="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347980" lvl="0" marL="342900" rtl="0" algn="just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s-ES" sz="2800"/>
              <a:t>Iluminan la muestra con luz ultravioleta. </a:t>
            </a:r>
            <a:endParaRPr sz="2800"/>
          </a:p>
          <a:p>
            <a:pPr indent="0" lvl="0" marL="342900" rtl="0" algn="just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None/>
            </a:pPr>
            <a:r>
              <a:rPr lang="es-ES" sz="2800"/>
              <a:t>Este tipo de luz tiene una longitud de onda más corta que la luz visible utilizada en los microscopios ópticos. </a:t>
            </a:r>
            <a:endParaRPr sz="2800"/>
          </a:p>
          <a:p>
            <a:pPr indent="0" lvl="0" marL="342900" rtl="0" algn="just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None/>
            </a:pPr>
            <a:r>
              <a:rPr lang="es-ES" sz="2800"/>
              <a:t>La ventaja principal es que puede alcanzarse una resolución mejor que con luz visible. </a:t>
            </a:r>
            <a:endParaRPr sz="2800"/>
          </a:p>
          <a:p>
            <a:pPr indent="0" lvl="0" marL="342900" rtl="0" algn="just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None/>
            </a:pPr>
            <a:r>
              <a:rPr lang="es-ES" sz="2800"/>
              <a:t>El contraste obtenido en la muestra es distinto que en los microscopios ópticos. </a:t>
            </a:r>
            <a:endParaRPr sz="2800"/>
          </a:p>
          <a:p>
            <a:pPr indent="0" lvl="0" marL="342900" rtl="0" algn="just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None/>
            </a:pPr>
            <a:r>
              <a:rPr lang="es-ES" sz="2800"/>
              <a:t>Pueden observar muestras que aparecen transparentes si son observadas con luz visible.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1940…… MICROSCOPIO </a:t>
            </a:r>
            <a:r>
              <a:rPr lang="es-ES"/>
              <a:t>ELECTRÓNICO</a:t>
            </a:r>
            <a:br>
              <a:rPr lang="es-ES"/>
            </a:br>
            <a:endParaRPr/>
          </a:p>
        </p:txBody>
      </p:sp>
      <p:pic>
        <p:nvPicPr>
          <p:cNvPr id="97" name="Google Shape;97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052736"/>
            <a:ext cx="2404769" cy="384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5776" y="1700808"/>
            <a:ext cx="6195527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07703" y="2924944"/>
            <a:ext cx="59436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16762" y="4334644"/>
            <a:ext cx="3505200" cy="2337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/>
          <p:nvPr/>
        </p:nvSpPr>
        <p:spPr>
          <a:xfrm>
            <a:off x="258300" y="1572025"/>
            <a:ext cx="8627400" cy="3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Microscopio de luz polarizada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También conocido como microscopio petrográfico.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un tipo de microscopio óptico al que se la han añadido dos polarizadores. Esto significa que la onda de luz utilizada para observar la muestra tiene una dirección de oscilación concreta.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 tipo de microscopio es muy útil para observar estructuras cristalinas de rocas y minerales.</a:t>
            </a:r>
            <a:endParaRPr sz="22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f419e14939_0_8"/>
          <p:cNvSpPr txBox="1"/>
          <p:nvPr/>
        </p:nvSpPr>
        <p:spPr>
          <a:xfrm>
            <a:off x="399300" y="1393500"/>
            <a:ext cx="8345400" cy="41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Microscopio de fluorescencia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aquellos que utilizan las propiedades de fluorescencia para generar una imagen de la muestra.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Permite observar sustancias que emiten luz propia cuando son iluminadas con una longitud de onda determinada. Para ello la muestra es habitualmente iluminada con una lámpara xenón o con una lámpara de vapor de mercurio.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Estos microscopios incorporan además filtros de luz para aislar la luz correspondiente a la muestra.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75" y="1"/>
            <a:ext cx="4048469" cy="4259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5904" y="2780929"/>
            <a:ext cx="4264273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 txBox="1"/>
          <p:nvPr/>
        </p:nvSpPr>
        <p:spPr>
          <a:xfrm>
            <a:off x="4947438" y="710850"/>
            <a:ext cx="3601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Escherichia coli.</a:t>
            </a: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TINCIONES</a:t>
            </a:r>
            <a:endParaRPr/>
          </a:p>
        </p:txBody>
      </p:sp>
      <p:sp>
        <p:nvSpPr>
          <p:cNvPr id="233" name="Google Shape;233;p22"/>
          <p:cNvSpPr txBox="1"/>
          <p:nvPr>
            <p:ph idx="1" type="body"/>
          </p:nvPr>
        </p:nvSpPr>
        <p:spPr>
          <a:xfrm>
            <a:off x="97075" y="1600200"/>
            <a:ext cx="9046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RECORDAR</a:t>
            </a:r>
            <a:endParaRPr/>
          </a:p>
          <a:p>
            <a:pPr indent="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342900" rtl="0" algn="ctr">
              <a:spcBef>
                <a:spcPts val="1320"/>
              </a:spcBef>
              <a:spcAft>
                <a:spcPts val="0"/>
              </a:spcAft>
              <a:buNone/>
            </a:pPr>
            <a:r>
              <a:rPr lang="es-ES" sz="5600">
                <a:solidFill>
                  <a:srgbClr val="CC0000"/>
                </a:solidFill>
              </a:rPr>
              <a:t>ES LA PRIMER HERRAMIENTA       EN MICROBIOLOGÍA</a:t>
            </a:r>
            <a:endParaRPr sz="56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/>
          <p:nvPr>
            <p:ph type="title"/>
          </p:nvPr>
        </p:nvSpPr>
        <p:spPr>
          <a:xfrm>
            <a:off x="519850" y="6660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TIPOS DE TINCIONES</a:t>
            </a:r>
            <a:endParaRPr/>
          </a:p>
        </p:txBody>
      </p:sp>
      <p:sp>
        <p:nvSpPr>
          <p:cNvPr id="239" name="Google Shape;239;p23"/>
          <p:cNvSpPr/>
          <p:nvPr/>
        </p:nvSpPr>
        <p:spPr>
          <a:xfrm>
            <a:off x="222325" y="2035775"/>
            <a:ext cx="8140200" cy="29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roceso y resultado de teñir y, en el área de la  Microbiología consiste en teñir células o microorganismos.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trata de una técnica empleada  en los laboratorios con el objeto de optimizar la visión de aquello que se observa a través de un microscopio, consiste en aplicar un colorante al material en estudio para que resulte más simple detectar determinados microorganismos.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1453" y="5017627"/>
            <a:ext cx="4051139" cy="1840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419e14939_0_14"/>
          <p:cNvSpPr txBox="1"/>
          <p:nvPr/>
        </p:nvSpPr>
        <p:spPr>
          <a:xfrm>
            <a:off x="191025" y="1869500"/>
            <a:ext cx="8564700" cy="3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tinciones serán siempre uno de los aspectos más importantes y el </a:t>
            </a: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primer paso</a:t>
            </a: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la detección de microorganismos, pues una vez identificadas sus características como morfología (cocos, bacilos, etc.) y agrupación (tétradas, cadenas, etc.), así como su clasificación (Gram positivos, Gram negativos, etc.), será posible proceder a realizar las pruebas bioquímicas pertinentes.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lo tanto, el primer paso en toda determinación de microorganismos es realizar una correcta tinción.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 txBox="1"/>
          <p:nvPr>
            <p:ph type="title"/>
          </p:nvPr>
        </p:nvSpPr>
        <p:spPr>
          <a:xfrm>
            <a:off x="97075" y="274650"/>
            <a:ext cx="8940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TIPOS DE TINCIONES EN MICROBIOLOGÍA</a:t>
            </a:r>
            <a:endParaRPr/>
          </a:p>
        </p:txBody>
      </p:sp>
      <p:sp>
        <p:nvSpPr>
          <p:cNvPr id="252" name="Google Shape;252;p24"/>
          <p:cNvSpPr txBox="1"/>
          <p:nvPr>
            <p:ph idx="1" type="body"/>
          </p:nvPr>
        </p:nvSpPr>
        <p:spPr>
          <a:xfrm>
            <a:off x="457200" y="1302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8194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8000"/>
              <a:t>TINCIÓN</a:t>
            </a:r>
            <a:r>
              <a:rPr lang="es-ES" sz="8000"/>
              <a:t> DE GRAM</a:t>
            </a:r>
            <a:endParaRPr sz="80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373"/>
          </a:p>
          <a:p>
            <a:pPr indent="-287862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8373"/>
              <a:t>TINCIÓN DE ZIEHL- NEELSEN</a:t>
            </a:r>
            <a:endParaRPr sz="8373"/>
          </a:p>
          <a:p>
            <a:pPr indent="0" lvl="0" marL="342900" rtl="0" algn="l">
              <a:spcBef>
                <a:spcPts val="592"/>
              </a:spcBef>
              <a:spcAft>
                <a:spcPts val="0"/>
              </a:spcAft>
              <a:buNone/>
            </a:pPr>
            <a:r>
              <a:t/>
            </a:r>
            <a:endParaRPr sz="8373"/>
          </a:p>
          <a:p>
            <a:pPr indent="-287862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8373"/>
              <a:t>TINCIÓN DE TINTA CHINA</a:t>
            </a:r>
            <a:endParaRPr sz="8373"/>
          </a:p>
          <a:p>
            <a:pPr indent="0" lvl="0" marL="342900" rtl="0" algn="l">
              <a:spcBef>
                <a:spcPts val="592"/>
              </a:spcBef>
              <a:spcAft>
                <a:spcPts val="0"/>
              </a:spcAft>
              <a:buNone/>
            </a:pPr>
            <a:r>
              <a:t/>
            </a:r>
            <a:endParaRPr sz="8373"/>
          </a:p>
          <a:p>
            <a:pPr indent="-287862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8373"/>
              <a:t>TINCIÓN DE ROJO CONGO</a:t>
            </a:r>
            <a:endParaRPr sz="8373"/>
          </a:p>
          <a:p>
            <a:pPr indent="0" lvl="0" marL="342900" rtl="0" algn="l">
              <a:spcBef>
                <a:spcPts val="592"/>
              </a:spcBef>
              <a:spcAft>
                <a:spcPts val="0"/>
              </a:spcAft>
              <a:buNone/>
            </a:pPr>
            <a:r>
              <a:t/>
            </a:r>
            <a:endParaRPr sz="8373"/>
          </a:p>
          <a:p>
            <a:pPr indent="-287862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8373"/>
              <a:t>TINCIÓN DE KINYOUN</a:t>
            </a:r>
            <a:endParaRPr sz="8373"/>
          </a:p>
          <a:p>
            <a:pPr indent="0" lvl="0" marL="342900" rtl="0" algn="l">
              <a:spcBef>
                <a:spcPts val="592"/>
              </a:spcBef>
              <a:spcAft>
                <a:spcPts val="0"/>
              </a:spcAft>
              <a:buNone/>
            </a:pPr>
            <a:r>
              <a:t/>
            </a:r>
            <a:endParaRPr sz="8373"/>
          </a:p>
          <a:p>
            <a:pPr indent="-287862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8373"/>
              <a:t>TINCIÓN DE SCHAEFFER – FULTON</a:t>
            </a:r>
            <a:endParaRPr sz="8373"/>
          </a:p>
          <a:p>
            <a:pPr indent="0" lvl="0" marL="342900" rtl="0" algn="l">
              <a:spcBef>
                <a:spcPts val="592"/>
              </a:spcBef>
              <a:spcAft>
                <a:spcPts val="0"/>
              </a:spcAft>
              <a:buNone/>
            </a:pPr>
            <a:r>
              <a:t/>
            </a:r>
            <a:endParaRPr sz="8373"/>
          </a:p>
          <a:p>
            <a:pPr indent="-287862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8373"/>
              <a:t>TINCIÓN DE LOEFFLER</a:t>
            </a:r>
            <a:endParaRPr sz="8373"/>
          </a:p>
          <a:p>
            <a:pPr indent="0" lvl="0" marL="342900" rtl="0" algn="l">
              <a:spcBef>
                <a:spcPts val="592"/>
              </a:spcBef>
              <a:spcAft>
                <a:spcPts val="0"/>
              </a:spcAft>
              <a:buNone/>
            </a:pPr>
            <a:r>
              <a:t/>
            </a:r>
            <a:endParaRPr sz="8373"/>
          </a:p>
          <a:p>
            <a:pPr indent="-287862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8373"/>
              <a:t>TINCIÓN DE AZUL DE ALGODÓN LACTOFENOL</a:t>
            </a:r>
            <a:endParaRPr sz="8373"/>
          </a:p>
          <a:p>
            <a:pPr indent="0" lvl="0" marL="342900" rtl="0" algn="l">
              <a:spcBef>
                <a:spcPts val="592"/>
              </a:spcBef>
              <a:spcAft>
                <a:spcPts val="0"/>
              </a:spcAft>
              <a:buNone/>
            </a:pPr>
            <a:r>
              <a:t/>
            </a:r>
            <a:endParaRPr sz="8373"/>
          </a:p>
          <a:p>
            <a:pPr indent="-287862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8373"/>
              <a:t>ETC</a:t>
            </a:r>
            <a:endParaRPr sz="8373"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38217"/>
              <a:buNone/>
            </a:pPr>
            <a:r>
              <a:t/>
            </a:r>
            <a:endParaRPr sz="8373"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5"/>
          <p:cNvSpPr txBox="1"/>
          <p:nvPr>
            <p:ph type="title"/>
          </p:nvPr>
        </p:nvSpPr>
        <p:spPr>
          <a:xfrm>
            <a:off x="457200" y="62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 DISFRUTAREMOS TRES DE ELLAS</a:t>
            </a:r>
            <a:br>
              <a:rPr lang="es-ES"/>
            </a:br>
            <a:endParaRPr/>
          </a:p>
        </p:txBody>
      </p:sp>
      <p:sp>
        <p:nvSpPr>
          <p:cNvPr id="258" name="Google Shape;258;p2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TINCIÓN DE GRAM</a:t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TINCIÓN DE ZIEHL-NEELSEN</a:t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TINCIÓN DE TINTA CHINA</a:t>
            </a:r>
            <a:endParaRPr/>
          </a:p>
        </p:txBody>
      </p:sp>
      <p:pic>
        <p:nvPicPr>
          <p:cNvPr id="259" name="Google Shape;2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152" y="2391506"/>
            <a:ext cx="2759686" cy="1916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REALIZACIÓN DE UNA TINCIÓN</a:t>
            </a:r>
            <a:endParaRPr/>
          </a:p>
        </p:txBody>
      </p:sp>
      <p:sp>
        <p:nvSpPr>
          <p:cNvPr id="265" name="Google Shape;265;p26"/>
          <p:cNvSpPr txBox="1"/>
          <p:nvPr>
            <p:ph idx="1" type="body"/>
          </p:nvPr>
        </p:nvSpPr>
        <p:spPr>
          <a:xfrm>
            <a:off x="0" y="1166025"/>
            <a:ext cx="8686800" cy="58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1160" lvl="0" marL="3429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Char char="•"/>
            </a:pPr>
            <a:r>
              <a:rPr lang="es-ES" sz="2280"/>
              <a:t> Pasos:  </a:t>
            </a:r>
            <a:r>
              <a:rPr b="1" lang="es-ES" sz="2280"/>
              <a:t> PREPARACIÓN DE LA MUESTRA</a:t>
            </a:r>
            <a:endParaRPr b="1" sz="2280"/>
          </a:p>
          <a:p>
            <a:pPr indent="-39116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ts val="2280"/>
              <a:buChar char="•"/>
            </a:pPr>
            <a:r>
              <a:rPr lang="es-ES" sz="2280"/>
              <a:t> Se pueden examinar directamente con un microscopio óptico, se tienen que fijar y teñir para facilitar su observación, acentuar características morfológicas específicas, y conservarlos para estudios futuros .</a:t>
            </a:r>
            <a:endParaRPr sz="2280"/>
          </a:p>
          <a:p>
            <a:pPr indent="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2280"/>
          </a:p>
          <a:p>
            <a:pPr indent="-39116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ts val="2280"/>
              <a:buChar char="•"/>
            </a:pPr>
            <a:r>
              <a:rPr lang="es-ES" sz="2280"/>
              <a:t>  </a:t>
            </a:r>
            <a:r>
              <a:rPr b="1" lang="es-ES" sz="2280"/>
              <a:t>EXTENDIDO DE LA MUESTRA. </a:t>
            </a:r>
            <a:r>
              <a:rPr lang="es-ES" sz="2280"/>
              <a:t>A </a:t>
            </a:r>
            <a:r>
              <a:rPr lang="es-ES" sz="2280"/>
              <a:t>partir de productos líquidos o sólidos</a:t>
            </a:r>
            <a:endParaRPr sz="2280"/>
          </a:p>
          <a:p>
            <a:pPr indent="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2280"/>
          </a:p>
          <a:p>
            <a:pPr indent="-39116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ts val="2280"/>
              <a:buChar char="•"/>
            </a:pPr>
            <a:r>
              <a:rPr lang="es-ES" sz="2280"/>
              <a:t> •</a:t>
            </a:r>
            <a:r>
              <a:rPr lang="es-ES" sz="2280" u="sng"/>
              <a:t> Producto sólido: </a:t>
            </a:r>
            <a:r>
              <a:rPr lang="es-ES" sz="2280"/>
              <a:t> puede emplearse un asa estéril o la propia asa de siembra para transferir una pequeña cantidad del cultivo a la superficie del portaobjetos. </a:t>
            </a:r>
            <a:endParaRPr sz="2280"/>
          </a:p>
          <a:p>
            <a:pPr indent="-39116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ts val="2280"/>
              <a:buChar char="•"/>
            </a:pPr>
            <a:r>
              <a:rPr lang="es-ES" sz="2280"/>
              <a:t>Una suspensión del material en una gota de agua o solución salina colocada previamente en el portaobjetos, </a:t>
            </a:r>
            <a:r>
              <a:rPr lang="es-ES" sz="2280"/>
              <a:t>extendiéndose</a:t>
            </a:r>
            <a:r>
              <a:rPr lang="es-ES" sz="2280"/>
              <a:t> con asa.</a:t>
            </a:r>
            <a:endParaRPr sz="2280"/>
          </a:p>
          <a:p>
            <a:pPr indent="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2280"/>
          </a:p>
          <a:p>
            <a:pPr indent="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None/>
            </a:pPr>
            <a:r>
              <a:rPr lang="es-ES" sz="2280"/>
              <a:t> </a:t>
            </a:r>
            <a:endParaRPr sz="228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f419e14939_0_20"/>
          <p:cNvSpPr txBox="1"/>
          <p:nvPr>
            <p:ph idx="1" type="body"/>
          </p:nvPr>
        </p:nvSpPr>
        <p:spPr>
          <a:xfrm>
            <a:off x="331950" y="116595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116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SzPts val="2280"/>
              <a:buChar char="•"/>
            </a:pPr>
            <a:r>
              <a:rPr lang="es-ES" sz="2280"/>
              <a:t>• </a:t>
            </a:r>
            <a:r>
              <a:rPr lang="es-ES" sz="2280" u="sng"/>
              <a:t>Producto líquido:</a:t>
            </a:r>
            <a:r>
              <a:rPr lang="es-ES" sz="2280"/>
              <a:t> puede depositarse directamente con pipeta una microgota del medio  o introducir cuidadosamente el asa de siembra en el medio líquido y depositar en el portaobjetos el líquido que queda adherido.</a:t>
            </a:r>
            <a:endParaRPr sz="2280"/>
          </a:p>
          <a:p>
            <a:pPr indent="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s-ES" sz="2280"/>
              <a:t> </a:t>
            </a:r>
            <a:endParaRPr sz="2280"/>
          </a:p>
          <a:p>
            <a:pPr indent="-39116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SzPts val="2280"/>
              <a:buChar char="•"/>
            </a:pPr>
            <a:r>
              <a:rPr b="1" lang="es-ES" sz="2280"/>
              <a:t>SECADO DEL FROTIS</a:t>
            </a:r>
            <a:endParaRPr b="1" sz="2280"/>
          </a:p>
          <a:p>
            <a:pPr indent="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None/>
            </a:pPr>
            <a:r>
              <a:t/>
            </a:r>
            <a:endParaRPr sz="2280" u="sng"/>
          </a:p>
          <a:p>
            <a:pPr indent="-391160" lvl="0" marL="342900" rtl="0" algn="just">
              <a:lnSpc>
                <a:spcPct val="90000"/>
              </a:lnSpc>
              <a:spcBef>
                <a:spcPts val="304"/>
              </a:spcBef>
              <a:spcAft>
                <a:spcPts val="0"/>
              </a:spcAft>
              <a:buSzPts val="2280"/>
              <a:buChar char="•"/>
            </a:pPr>
            <a:r>
              <a:rPr lang="es-ES" sz="2280"/>
              <a:t>Se dejará secar el extendido a temperatura ambiente</a:t>
            </a:r>
            <a:endParaRPr sz="228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COMPOSICIÓN</a:t>
            </a:r>
            <a:r>
              <a:rPr lang="es-ES"/>
              <a:t> DE LA PARED CELULAR</a:t>
            </a:r>
            <a:br>
              <a:rPr lang="es-ES"/>
            </a:br>
            <a:endParaRPr/>
          </a:p>
        </p:txBody>
      </p:sp>
      <p:sp>
        <p:nvSpPr>
          <p:cNvPr id="106" name="Google Shape;106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INGREDIENTE FUNDAMENTAL</a:t>
            </a:r>
            <a:endParaRPr/>
          </a:p>
          <a:p>
            <a:pPr indent="-342900" lvl="0" marL="342900" rtl="0" algn="l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</a:pPr>
            <a:r>
              <a:rPr lang="es-ES" sz="5400"/>
              <a:t>PEPTIDOGLICANO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TANTO EN BACTERIAS GRAM + COMO EN GRAM-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TAMBIÉN</a:t>
            </a:r>
            <a:r>
              <a:rPr lang="es-ES" sz="1800"/>
              <a:t> CONOCIDO COMO   </a:t>
            </a:r>
            <a:r>
              <a:rPr lang="es-ES"/>
              <a:t>MUREÍNA</a:t>
            </a:r>
            <a:r>
              <a:rPr lang="es-ES"/>
              <a:t>.</a:t>
            </a:r>
            <a:endParaRPr sz="1800"/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2225" y="3933056"/>
            <a:ext cx="4019550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7"/>
          <p:cNvSpPr txBox="1"/>
          <p:nvPr>
            <p:ph type="title"/>
          </p:nvPr>
        </p:nvSpPr>
        <p:spPr>
          <a:xfrm>
            <a:off x="467544" y="-89148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´</a:t>
            </a:r>
            <a:endParaRPr/>
          </a:p>
        </p:txBody>
      </p:sp>
      <p:sp>
        <p:nvSpPr>
          <p:cNvPr id="277" name="Google Shape;277;p27"/>
          <p:cNvSpPr txBox="1"/>
          <p:nvPr>
            <p:ph idx="1" type="body"/>
          </p:nvPr>
        </p:nvSpPr>
        <p:spPr>
          <a:xfrm>
            <a:off x="363250" y="9509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s-ES" sz="2400"/>
              <a:t>FIJACIÓN</a:t>
            </a:r>
            <a:endParaRPr b="1" sz="2400"/>
          </a:p>
          <a:p>
            <a:pPr indent="0" lvl="0" marL="3429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Las células teñidas que se observan con un microscopio deben parecerse lo más posible a las células vivas,por lo tanto es primordial conservar sus estructuras internas y externas</a:t>
            </a:r>
            <a:endParaRPr sz="2400"/>
          </a:p>
          <a:p>
            <a:pPr indent="0" lvl="0" marL="342900" rtl="0" algn="just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 La fijación tiene como objeto la inmovilización de las estructuras del material a estudiar en un estado lo más próximo posible al estado vivo y esta consiste en una muerte rápida de los microorganismos, debida a la coagulación de albúminas protoplasmáticas.</a:t>
            </a:r>
            <a:endParaRPr sz="2400"/>
          </a:p>
          <a:p>
            <a:pPr indent="0" lvl="0" marL="342900" rtl="0" algn="just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42900" lvl="0" marL="342900" rtl="0" algn="just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s-ES" sz="2400"/>
              <a:t>L</a:t>
            </a:r>
            <a:r>
              <a:rPr b="1" lang="es-ES" sz="2400"/>
              <a:t>a fijación , es una forma  de bioseguridad.</a:t>
            </a:r>
            <a:endParaRPr b="1"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 txBox="1"/>
          <p:nvPr>
            <p:ph type="title"/>
          </p:nvPr>
        </p:nvSpPr>
        <p:spPr>
          <a:xfrm>
            <a:off x="457200" y="53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TIPOS DE FIJACIÓN</a:t>
            </a:r>
            <a:endParaRPr/>
          </a:p>
        </p:txBody>
      </p:sp>
      <p:sp>
        <p:nvSpPr>
          <p:cNvPr id="283" name="Google Shape;283;p28"/>
          <p:cNvSpPr txBox="1"/>
          <p:nvPr>
            <p:ph idx="1" type="body"/>
          </p:nvPr>
        </p:nvSpPr>
        <p:spPr>
          <a:xfrm>
            <a:off x="0" y="1196750"/>
            <a:ext cx="8894400" cy="54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174"/>
              <a:buChar char="•"/>
            </a:pPr>
            <a:r>
              <a:rPr lang="es-ES"/>
              <a:t> </a:t>
            </a:r>
            <a:r>
              <a:rPr lang="es-ES" sz="4986"/>
              <a:t>F</a:t>
            </a:r>
            <a:r>
              <a:rPr lang="es-ES" sz="4986"/>
              <a:t>ijadores: forma simple (etanol, ácido pícrico) </a:t>
            </a:r>
            <a:endParaRPr sz="4986"/>
          </a:p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174"/>
              <a:buChar char="•"/>
            </a:pPr>
            <a:r>
              <a:rPr lang="es-ES" sz="4986"/>
              <a:t>                   forma de mezclas fijadoras. </a:t>
            </a:r>
            <a:endParaRPr sz="4986"/>
          </a:p>
          <a:p>
            <a:pPr indent="0" lvl="0" marL="3429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86"/>
          </a:p>
          <a:p>
            <a:pPr indent="-396783" lvl="0" marL="342900" rtl="0" algn="just"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4986"/>
              <a:t>Las formas más habituales de fijación son </a:t>
            </a:r>
            <a:endParaRPr sz="4986"/>
          </a:p>
          <a:p>
            <a:pPr indent="0" lvl="0" marL="342900" rtl="0" algn="just">
              <a:spcBef>
                <a:spcPts val="304"/>
              </a:spcBef>
              <a:spcAft>
                <a:spcPts val="0"/>
              </a:spcAft>
              <a:buNone/>
            </a:pPr>
            <a:r>
              <a:t/>
            </a:r>
            <a:endParaRPr sz="4986"/>
          </a:p>
          <a:p>
            <a:pPr indent="-396783" lvl="0" marL="342900" rtl="0" algn="just"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s-ES" sz="4986"/>
              <a:t> Calor: </a:t>
            </a:r>
            <a:r>
              <a:rPr lang="es-ES" sz="4986"/>
              <a:t>preserva la morfología global pero no las estructuras intracelulares. </a:t>
            </a:r>
            <a:endParaRPr sz="4986"/>
          </a:p>
          <a:p>
            <a:pPr indent="0" lvl="0" marL="0" rtl="0" algn="just">
              <a:spcBef>
                <a:spcPts val="304"/>
              </a:spcBef>
              <a:spcAft>
                <a:spcPts val="0"/>
              </a:spcAft>
              <a:buNone/>
            </a:pPr>
            <a:r>
              <a:rPr lang="es-ES" sz="4986"/>
              <a:t>    Ha sido sobrevalorada en su capacidad para matar bacterias </a:t>
            </a:r>
            <a:endParaRPr sz="4986"/>
          </a:p>
          <a:p>
            <a:pPr indent="0" lvl="0" marL="0" rtl="0" algn="just">
              <a:spcBef>
                <a:spcPts val="304"/>
              </a:spcBef>
              <a:spcAft>
                <a:spcPts val="0"/>
              </a:spcAft>
              <a:buNone/>
            </a:pPr>
            <a:r>
              <a:rPr lang="es-ES" sz="4986"/>
              <a:t>   </a:t>
            </a:r>
            <a:endParaRPr b="1" sz="4986"/>
          </a:p>
          <a:p>
            <a:pPr indent="0" lvl="0" marL="0" rtl="0" algn="just">
              <a:spcBef>
                <a:spcPts val="304"/>
              </a:spcBef>
              <a:spcAft>
                <a:spcPts val="0"/>
              </a:spcAft>
              <a:buNone/>
            </a:pPr>
            <a:r>
              <a:rPr b="1" lang="es-ES" sz="4986"/>
              <a:t>      Química</a:t>
            </a:r>
            <a:endParaRPr b="1" sz="4986"/>
          </a:p>
          <a:p>
            <a:pPr indent="-396783" lvl="0" marL="342900" rtl="0" algn="just"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4986"/>
              <a:t>Se utiliza para proteger subestructuras celulares finas y la morfología de microorganismos más grandes, pero más delicados.</a:t>
            </a:r>
            <a:endParaRPr sz="4986"/>
          </a:p>
          <a:p>
            <a:pPr indent="-396783" lvl="0" marL="342900" rtl="0" algn="just">
              <a:spcBef>
                <a:spcPts val="30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4986"/>
              <a:t>Los indicadores químicos penetran en las células y reaccionan con los componentes celulares, normalmente proteínas y lípidos, para inactivarlos, solubilizarlos e inmovilizarlos. Se cubre la preparación con etanol o metanol, se deja actuar durante varios minutos, se escurre y deja secar.</a:t>
            </a:r>
            <a:endParaRPr sz="4986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375" y="98425"/>
            <a:ext cx="8477250" cy="66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0"/>
          <p:cNvSpPr txBox="1"/>
          <p:nvPr>
            <p:ph type="title"/>
          </p:nvPr>
        </p:nvSpPr>
        <p:spPr>
          <a:xfrm>
            <a:off x="467544" y="2606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PASOS DE LA TINCIÓN DE GRAM.</a:t>
            </a:r>
            <a:endParaRPr/>
          </a:p>
        </p:txBody>
      </p:sp>
      <p:pic>
        <p:nvPicPr>
          <p:cNvPr id="294" name="Google Shape;29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1720" y="1173803"/>
            <a:ext cx="4946302" cy="5493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PROCEDIMIENTO</a:t>
            </a:r>
            <a:endParaRPr/>
          </a:p>
        </p:txBody>
      </p:sp>
      <p:pic>
        <p:nvPicPr>
          <p:cNvPr id="300" name="Google Shape;30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5525" y="1632029"/>
            <a:ext cx="4552950" cy="5254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825" y="126702"/>
            <a:ext cx="7404761" cy="6420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1680" y="-500485"/>
            <a:ext cx="6229350" cy="7358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7743" y="0"/>
            <a:ext cx="6529015" cy="666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9632" y="130766"/>
            <a:ext cx="6847507" cy="652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170" y="260648"/>
            <a:ext cx="7430946" cy="618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ESTRUCTURA DEL PEPTIDOGLICANO</a:t>
            </a:r>
            <a:endParaRPr/>
          </a:p>
        </p:txBody>
      </p:sp>
      <p:sp>
        <p:nvSpPr>
          <p:cNvPr id="113" name="Google Shape;11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POLISACÁRIDO</a:t>
            </a:r>
            <a:r>
              <a:rPr lang="es-ES"/>
              <a:t> COMPUESTO POR DOS DERIVADOS DE LA GLUCOSA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            N-acetilglucosamina   NAG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            Acido N-</a:t>
            </a:r>
            <a:r>
              <a:rPr lang="es-ES"/>
              <a:t>acetil murámico</a:t>
            </a:r>
            <a:r>
              <a:rPr lang="es-ES"/>
              <a:t> NAM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ALTERNADOS EN CADENAS LARGAS Y RETICULADAS ENTRE SI POR UN </a:t>
            </a:r>
            <a:r>
              <a:rPr lang="es-ES"/>
              <a:t>TETRAPÉPTIDO</a:t>
            </a:r>
            <a:r>
              <a:rPr lang="es-ES"/>
              <a:t> PERMITIENDO UNA ESTRUCTURA EN FORMA DE </a:t>
            </a:r>
            <a:r>
              <a:rPr lang="es-ES"/>
              <a:t>CELOSÍA</a:t>
            </a:r>
            <a:r>
              <a:rPr lang="es-ES"/>
              <a:t>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FINALMENTE……….</a:t>
            </a:r>
            <a:endParaRPr/>
          </a:p>
        </p:txBody>
      </p:sp>
      <p:pic>
        <p:nvPicPr>
          <p:cNvPr id="331" name="Google Shape;3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036" y="1628800"/>
            <a:ext cx="8430828" cy="4546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¿ QUÉ OBSERVAREMOS   ?</a:t>
            </a:r>
            <a:endParaRPr/>
          </a:p>
        </p:txBody>
      </p:sp>
      <p:sp>
        <p:nvSpPr>
          <p:cNvPr id="337" name="Google Shape;337;p3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38" name="Google Shape;33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3212976"/>
            <a:ext cx="7776864" cy="3356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9"/>
          <p:cNvSpPr txBox="1"/>
          <p:nvPr>
            <p:ph type="title"/>
          </p:nvPr>
        </p:nvSpPr>
        <p:spPr>
          <a:xfrm>
            <a:off x="457200" y="274637"/>
            <a:ext cx="8229600" cy="1600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COMPORTAMIENTO FRENTE A LA TINCIÓN DE GRAM</a:t>
            </a:r>
            <a:endParaRPr/>
          </a:p>
        </p:txBody>
      </p:sp>
      <p:sp>
        <p:nvSpPr>
          <p:cNvPr id="344" name="Google Shape;344;p3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/>
              <a:t>GRAM POSITIVAS</a:t>
            </a:r>
            <a:endParaRPr/>
          </a:p>
        </p:txBody>
      </p:sp>
      <p:sp>
        <p:nvSpPr>
          <p:cNvPr id="345" name="Google Shape;345;p3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/>
              <a:t>VIOLETA AZULADO</a:t>
            </a:r>
            <a:endParaRPr/>
          </a:p>
        </p:txBody>
      </p:sp>
      <p:sp>
        <p:nvSpPr>
          <p:cNvPr id="346" name="Google Shape;346;p3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/>
              <a:t>GRAM NEGATIVAS</a:t>
            </a:r>
            <a:endParaRPr/>
          </a:p>
        </p:txBody>
      </p:sp>
      <p:sp>
        <p:nvSpPr>
          <p:cNvPr id="347" name="Google Shape;347;p3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/>
              <a:t>ROSADO</a:t>
            </a:r>
            <a:endParaRPr/>
          </a:p>
        </p:txBody>
      </p:sp>
      <p:pic>
        <p:nvPicPr>
          <p:cNvPr id="348" name="Google Shape;34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3087" y="2780928"/>
            <a:ext cx="7210425" cy="4365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RECORDAR QUE EXISTEN BACTERIAS GRAM VARIABLES</a:t>
            </a:r>
            <a:br>
              <a:rPr lang="es-ES"/>
            </a:br>
            <a:endParaRPr/>
          </a:p>
        </p:txBody>
      </p:sp>
      <p:sp>
        <p:nvSpPr>
          <p:cNvPr id="354" name="Google Shape;354;p4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55" name="Google Shape;35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1680" y="3212977"/>
            <a:ext cx="6768752" cy="3456384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NOS VEMOS PRONTO…</a:t>
            </a:r>
            <a:endParaRPr/>
          </a:p>
        </p:txBody>
      </p:sp>
      <p:pic>
        <p:nvPicPr>
          <p:cNvPr id="361" name="Google Shape;361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2167" y="1928517"/>
            <a:ext cx="4525963" cy="4857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2"/>
          <p:cNvSpPr txBox="1"/>
          <p:nvPr>
            <p:ph type="ctrTitle"/>
          </p:nvPr>
        </p:nvSpPr>
        <p:spPr>
          <a:xfrm>
            <a:off x="611560" y="764704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TINCIÓN DE ZIEHL - NEELSEN</a:t>
            </a:r>
            <a:endParaRPr/>
          </a:p>
        </p:txBody>
      </p:sp>
      <p:sp>
        <p:nvSpPr>
          <p:cNvPr id="367" name="Google Shape;367;p4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68" name="Google Shape;36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2348880"/>
            <a:ext cx="8136904" cy="403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FUNDAMENTO DE LA TINCIÓN </a:t>
            </a:r>
            <a:endParaRPr/>
          </a:p>
        </p:txBody>
      </p:sp>
      <p:sp>
        <p:nvSpPr>
          <p:cNvPr id="374" name="Google Shape;374;p4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SE EMPLEA EN LA BÚSQUEDA DE UN DETERMINADO GRUPO DE BACTERIAS: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ÁCIDO ALCOHOL RESISTENTES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POR EJEMPLO: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                           Mycobacterium tuberculosis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Agente etiológico de la TUBERCULOSIS.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¿ QUÉ SUCEDE CON LA PARED CELULAR DE ÉSTAS BACTERIAS ?</a:t>
            </a:r>
            <a:endParaRPr/>
          </a:p>
        </p:txBody>
      </p:sp>
      <p:sp>
        <p:nvSpPr>
          <p:cNvPr id="380" name="Google Shape;380;p4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CONTIENE ÁCIDOS GRASOS DE CADENAS  LARGAS……. ÁCIDOS MICÓLICOS.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ELLOS  PERMITEN QUE LAS CÉLULAS </a:t>
            </a:r>
            <a:r>
              <a:rPr lang="es-ES"/>
              <a:t>RESISTEN</a:t>
            </a:r>
            <a:r>
              <a:rPr lang="es-ES"/>
              <a:t> LA DECOLORACIÓN  ( incluso la que se produce con la aplicación de alcohol-ácido) .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"/>
          <p:cNvSpPr txBox="1"/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PROCEDIMIENTO</a:t>
            </a:r>
            <a:endParaRPr/>
          </a:p>
        </p:txBody>
      </p:sp>
      <p:sp>
        <p:nvSpPr>
          <p:cNvPr id="386" name="Google Shape;386;p4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87" name="Google Shape;38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1434590"/>
            <a:ext cx="5328591" cy="4850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PARA RECORDAR:</a:t>
            </a:r>
            <a:endParaRPr/>
          </a:p>
        </p:txBody>
      </p:sp>
      <p:sp>
        <p:nvSpPr>
          <p:cNvPr id="393" name="Google Shape;393;p4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18542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 En la técnica convencional de Ziehl Neelsen se utiliza CALOR , una vez que la carbolfucsina se deposita en la superficie del extendido a teñir, se pasa por debajo del portaobjeto la LLAMA DE UN MECHERO DE BUNSEN. </a:t>
            </a:r>
            <a:endParaRPr/>
          </a:p>
          <a:p>
            <a:pPr indent="-342900" lvl="0" marL="342900" rtl="0" algn="l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El calentamiento permite solubilizar las ceras, lípidos y otros ácidos grasos de la pared celular para una mayor penetración del colorante primario (carbolfucsina), el cual tiene una gran afinidad por los ácidos micólicos presentes en la pared y así forman complejos con el colorante. </a:t>
            </a:r>
            <a:endParaRPr/>
          </a:p>
          <a:p>
            <a:pPr indent="-342900" lvl="0" marL="342900" rtl="0" algn="l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Al enfriar con agua, los componentes de la pared vuelven a solidificar, resistiendo la acción abrasiva del alcohol ácido y el azul de metileno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COMPOSICION DEL </a:t>
            </a:r>
            <a:r>
              <a:rPr lang="es-ES"/>
              <a:t>TETRAPÉPTIDO</a:t>
            </a:r>
            <a:br>
              <a:rPr lang="es-ES"/>
            </a:br>
            <a:endParaRPr/>
          </a:p>
        </p:txBody>
      </p:sp>
      <p:sp>
        <p:nvSpPr>
          <p:cNvPr id="119" name="Google Shape;119;p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L-alanina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D-glutamina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L-lisina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D-alanina</a:t>
            </a:r>
            <a:endParaRPr/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3788" y="2043404"/>
            <a:ext cx="5983220" cy="473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7"/>
          <p:cNvSpPr txBox="1"/>
          <p:nvPr>
            <p:ph type="title"/>
          </p:nvPr>
        </p:nvSpPr>
        <p:spPr>
          <a:xfrm flipH="1" rot="10800000">
            <a:off x="457200" y="332656"/>
            <a:ext cx="8229600" cy="17281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s-ES"/>
            </a:br>
            <a:r>
              <a:rPr lang="es-ES"/>
              <a:t>              </a:t>
            </a:r>
            <a:endParaRPr/>
          </a:p>
        </p:txBody>
      </p:sp>
      <p:pic>
        <p:nvPicPr>
          <p:cNvPr id="399" name="Google Shape;39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332656"/>
            <a:ext cx="8046303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8"/>
          <p:cNvSpPr txBox="1"/>
          <p:nvPr>
            <p:ph type="title"/>
          </p:nvPr>
        </p:nvSpPr>
        <p:spPr>
          <a:xfrm>
            <a:off x="457200" y="4571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TINCIÓN DE TINTA CHINA</a:t>
            </a:r>
            <a:endParaRPr/>
          </a:p>
        </p:txBody>
      </p:sp>
      <p:sp>
        <p:nvSpPr>
          <p:cNvPr id="405" name="Google Shape;405;p48"/>
          <p:cNvSpPr txBox="1"/>
          <p:nvPr>
            <p:ph idx="1" type="body"/>
          </p:nvPr>
        </p:nvSpPr>
        <p:spPr>
          <a:xfrm>
            <a:off x="86000" y="1600200"/>
            <a:ext cx="8600700" cy="49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Las cápsulas por sus características químicas, no se tiñen por lo general con colorantes básicos como CRISTAL VIOLETA O LA SAFRANINA .  Sin embargo, se pueden observar indirectamente mediante la tinción negativa con TINTA CHINA.</a:t>
            </a:r>
            <a:endParaRPr/>
          </a:p>
          <a:p>
            <a:pPr indent="-342900" lvl="0" marL="342900" rtl="0" algn="just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Ésta emplea una solución colorante en la cual el cromógeno </a:t>
            </a:r>
            <a:endParaRPr/>
          </a:p>
          <a:p>
            <a:pPr indent="-342900" lvl="0" marL="342900" rtl="0" algn="just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es ácido y posee una carga negativa, la cual repele a la célula cargada negativamente, por lo que dicha célula permanece sin teñir contra un fondo coloreado</a:t>
            </a:r>
            <a:endParaRPr/>
          </a:p>
          <a:p>
            <a:pPr indent="-342900" lvl="0" marL="342900" rtl="0" algn="just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/>
              <a:t>Este colorante está compuesto por partículas finas de carbono suspendidas en agua formando un auténtico coloide. </a:t>
            </a:r>
            <a:endParaRPr/>
          </a:p>
          <a:p>
            <a:pPr indent="-185420" lvl="0" marL="342900" rtl="0" algn="just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ESTO OBSERVAREMOS:</a:t>
            </a:r>
            <a:endParaRPr/>
          </a:p>
        </p:txBody>
      </p:sp>
      <p:pic>
        <p:nvPicPr>
          <p:cNvPr id="411" name="Google Shape;411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377" y="1340768"/>
            <a:ext cx="7616141" cy="504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7" name="Google Shape;417;p5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18" name="Google Shape;41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116632"/>
            <a:ext cx="8064896" cy="7056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988" y="-794451"/>
            <a:ext cx="8218026" cy="77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PARTES DEL MICROSCOPIO</a:t>
            </a:r>
            <a:endParaRPr/>
          </a:p>
        </p:txBody>
      </p:sp>
      <p:pic>
        <p:nvPicPr>
          <p:cNvPr id="429" name="Google Shape;42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90309" y="-99392"/>
            <a:ext cx="9699585" cy="7784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3"/>
          <p:cNvSpPr txBox="1"/>
          <p:nvPr>
            <p:ph type="title"/>
          </p:nvPr>
        </p:nvSpPr>
        <p:spPr>
          <a:xfrm>
            <a:off x="467544" y="2229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¡GRACIAS POR LA ATENCIÓN!</a:t>
            </a:r>
            <a:endParaRPr/>
          </a:p>
        </p:txBody>
      </p:sp>
      <p:sp>
        <p:nvSpPr>
          <p:cNvPr id="435" name="Google Shape;435;p53"/>
          <p:cNvSpPr/>
          <p:nvPr/>
        </p:nvSpPr>
        <p:spPr>
          <a:xfrm>
            <a:off x="10332640" y="1250497"/>
            <a:ext cx="914400" cy="91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8100" y="1250497"/>
            <a:ext cx="7257327" cy="5356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>
            <p:ph type="title"/>
          </p:nvPr>
        </p:nvSpPr>
        <p:spPr>
          <a:xfrm>
            <a:off x="457200" y="446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PARED CELULAR GRAM POSITIVA</a:t>
            </a:r>
            <a:br>
              <a:rPr lang="es-ES"/>
            </a:br>
            <a:endParaRPr/>
          </a:p>
        </p:txBody>
      </p:sp>
      <p:sp>
        <p:nvSpPr>
          <p:cNvPr id="126" name="Google Shape;126;p6"/>
          <p:cNvSpPr txBox="1"/>
          <p:nvPr>
            <p:ph idx="1" type="body"/>
          </p:nvPr>
        </p:nvSpPr>
        <p:spPr>
          <a:xfrm>
            <a:off x="551125" y="20073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90% PEPTIDOGLICANO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LOS </a:t>
            </a:r>
            <a:r>
              <a:rPr lang="es-ES"/>
              <a:t>TETRAPÉPTIDOS</a:t>
            </a:r>
            <a:r>
              <a:rPr lang="es-ES"/>
              <a:t> NAM </a:t>
            </a:r>
            <a:r>
              <a:rPr lang="es-ES"/>
              <a:t>ESTÁN</a:t>
            </a:r>
            <a:r>
              <a:rPr lang="es-ES"/>
              <a:t> RETICULADOS CON UN INTERPUENTE </a:t>
            </a:r>
            <a:r>
              <a:rPr lang="es-ES"/>
              <a:t>PEPTÍDICO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ÁCIDO</a:t>
            </a:r>
            <a:r>
              <a:rPr lang="es-ES"/>
              <a:t> TEICOICO. (incrustado dentro de las                     				                 capas de peptidoglicano).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Pared celular GRAM +    </a:t>
            </a:r>
            <a:endParaRPr/>
          </a:p>
        </p:txBody>
      </p:sp>
      <p:pic>
        <p:nvPicPr>
          <p:cNvPr id="132" name="Google Shape;132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4749" y="1600200"/>
            <a:ext cx="6254502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 sz="5400"/>
              <a:t>PARED CELULAR GRAM NEGATIVOS</a:t>
            </a:r>
            <a:endParaRPr sz="5400"/>
          </a:p>
        </p:txBody>
      </p:sp>
      <p:sp>
        <p:nvSpPr>
          <p:cNvPr id="138" name="Google Shape;138;p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SON </a:t>
            </a:r>
            <a:r>
              <a:rPr lang="es-ES"/>
              <a:t>MÁS</a:t>
            </a:r>
            <a:r>
              <a:rPr lang="es-ES"/>
              <a:t> COMPLEJAS QUE LA PARED CELULAR DE GRAM+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5-10 % peptidoglicano	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Posee una membrana externa compuesta por una bicapa </a:t>
            </a:r>
            <a:r>
              <a:rPr lang="es-ES"/>
              <a:t>lipídica</a:t>
            </a:r>
            <a:endParaRPr/>
          </a:p>
          <a:p>
            <a:pPr indent="-342900" lvl="0" marL="342900" rtl="0" algn="just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Lipopolisacáridos</a:t>
            </a:r>
            <a:r>
              <a:rPr lang="es-ES"/>
              <a:t> compuestos por</a:t>
            </a:r>
            <a:endParaRPr/>
          </a:p>
          <a:p>
            <a:pPr indent="0" lvl="0" marL="0" rtl="0" algn="just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s-ES"/>
              <a:t>    O-antigeno, polisacarido central y </a:t>
            </a:r>
            <a:r>
              <a:rPr lang="es-ES"/>
              <a:t>lípido</a:t>
            </a:r>
            <a:r>
              <a:rPr lang="es-ES"/>
              <a:t> A. </a:t>
            </a:r>
            <a:endParaRPr/>
          </a:p>
          <a:p>
            <a:pPr indent="0" lvl="0" marL="0" rtl="0" algn="just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/>
              <a:t>PERIPLASMA</a:t>
            </a:r>
            <a:br>
              <a:rPr lang="es-ES"/>
            </a:br>
            <a:endParaRPr/>
          </a:p>
        </p:txBody>
      </p:sp>
      <p:sp>
        <p:nvSpPr>
          <p:cNvPr id="144" name="Google Shape;144;p9"/>
          <p:cNvSpPr txBox="1"/>
          <p:nvPr>
            <p:ph idx="1" type="body"/>
          </p:nvPr>
        </p:nvSpPr>
        <p:spPr>
          <a:xfrm>
            <a:off x="457200" y="1302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800"/>
              <a:t>ESPACIO UBICADO ENTRE LA SUP. EXTERNA DE LA MEMBRANA CELULAR Y LA SUP. INTERNA DE LA MEMBRANA EXTERNA.</a:t>
            </a:r>
            <a:endParaRPr sz="28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342900" lvl="0" marL="34290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800"/>
              <a:t>PARA EL TRANSPORTE DE </a:t>
            </a:r>
            <a:r>
              <a:rPr lang="es-ES" sz="2800"/>
              <a:t>MOLÉCULAS</a:t>
            </a:r>
            <a:r>
              <a:rPr lang="es-ES" sz="2800"/>
              <a:t> UTILIZAN PORINAS</a:t>
            </a:r>
            <a:endParaRPr sz="2800"/>
          </a:p>
          <a:p>
            <a:pPr indent="0" lvl="0" marL="342900" rtl="0" algn="l">
              <a:spcBef>
                <a:spcPts val="518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342900" lvl="0" marL="34290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800"/>
              <a:t>SON </a:t>
            </a:r>
            <a:r>
              <a:rPr lang="es-ES" sz="2800"/>
              <a:t>PROTEÍNAS</a:t>
            </a:r>
            <a:r>
              <a:rPr lang="es-ES" sz="2800"/>
              <a:t> TRANSMEMBRANA COMPUESTAS POR UN </a:t>
            </a:r>
            <a:r>
              <a:rPr lang="es-ES" sz="2800"/>
              <a:t>TRÍMERO</a:t>
            </a:r>
            <a:r>
              <a:rPr lang="es-ES" sz="2800"/>
              <a:t> DE TRES SUBUNIDADES.</a:t>
            </a:r>
            <a:endParaRPr sz="2800"/>
          </a:p>
          <a:p>
            <a:pPr indent="0" lvl="0" marL="342900" rtl="0" algn="l">
              <a:spcBef>
                <a:spcPts val="518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342900" lvl="0" marL="34290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800"/>
              <a:t>LAS CAPAS DE PEPTIDOGLICANO </a:t>
            </a:r>
            <a:r>
              <a:rPr lang="es-ES" sz="2800"/>
              <a:t>ESTÁN</a:t>
            </a:r>
            <a:r>
              <a:rPr lang="es-ES" sz="2800"/>
              <a:t> UNIDAS A LA MEMBRANA EXTERNA POR LAS </a:t>
            </a:r>
            <a:r>
              <a:rPr lang="es-ES" sz="2800"/>
              <a:t>LIPOPROTEÍNAS</a:t>
            </a:r>
            <a:r>
              <a:rPr lang="es-ES" sz="2800"/>
              <a:t> DE BRAU. ESTE ENLACE OTORGA INTEGRIDAD Y </a:t>
            </a:r>
            <a:r>
              <a:rPr lang="es-ES" sz="2800"/>
              <a:t>RESISTENCIA</a:t>
            </a:r>
            <a:r>
              <a:rPr lang="es-ES" sz="2800"/>
              <a:t>.</a:t>
            </a:r>
            <a:endParaRPr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2024-03-13T22:58:14Z</dcterms:created>
  <dc:creator>María Laura Cavallo Lechini</dc:creator>
</cp:coreProperties>
</file>