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7" r:id="rId4"/>
    <p:sldId id="258" r:id="rId5"/>
    <p:sldId id="282" r:id="rId6"/>
    <p:sldId id="259" r:id="rId7"/>
    <p:sldId id="260" r:id="rId8"/>
    <p:sldId id="283" r:id="rId9"/>
    <p:sldId id="262" r:id="rId10"/>
    <p:sldId id="263" r:id="rId11"/>
    <p:sldId id="284" r:id="rId12"/>
    <p:sldId id="264" r:id="rId13"/>
    <p:sldId id="265" r:id="rId14"/>
    <p:sldId id="285" r:id="rId15"/>
    <p:sldId id="286" r:id="rId16"/>
    <p:sldId id="269" r:id="rId17"/>
    <p:sldId id="266" r:id="rId18"/>
    <p:sldId id="268" r:id="rId19"/>
    <p:sldId id="287" r:id="rId20"/>
    <p:sldId id="270" r:id="rId21"/>
    <p:sldId id="288" r:id="rId22"/>
    <p:sldId id="290" r:id="rId23"/>
    <p:sldId id="267" r:id="rId24"/>
    <p:sldId id="289" r:id="rId25"/>
    <p:sldId id="276" r:id="rId26"/>
    <p:sldId id="291" r:id="rId27"/>
    <p:sldId id="272" r:id="rId28"/>
    <p:sldId id="273" r:id="rId29"/>
    <p:sldId id="274" r:id="rId30"/>
    <p:sldId id="275" r:id="rId31"/>
    <p:sldId id="280" r:id="rId32"/>
    <p:sldId id="292" r:id="rId33"/>
    <p:sldId id="277" r:id="rId34"/>
    <p:sldId id="278" r:id="rId35"/>
    <p:sldId id="293" r:id="rId36"/>
    <p:sldId id="279" r:id="rId37"/>
    <p:sldId id="281" r:id="rId38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F2"/>
    <a:srgbClr val="2CFFE7"/>
    <a:srgbClr val="FFDBF6"/>
    <a:srgbClr val="FFAEAD"/>
    <a:srgbClr val="FF91F9"/>
    <a:srgbClr val="FF2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/>
    <p:restoredTop sz="94694"/>
  </p:normalViewPr>
  <p:slideViewPr>
    <p:cSldViewPr snapToGrid="0">
      <p:cViewPr varScale="1">
        <p:scale>
          <a:sx n="121" d="100"/>
          <a:sy n="121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9A53E-3E38-B34B-9815-A9BAC2B46978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6A6A55B-8F2C-F84A-9996-DEA4D1303479}">
      <dgm:prSet phldrT="[Texto]" custT="1"/>
      <dgm:spPr/>
      <dgm:t>
        <a:bodyPr/>
        <a:lstStyle/>
        <a:p>
          <a:r>
            <a:rPr lang="es-UY" sz="2400" dirty="0"/>
            <a:t>      Clasificación</a:t>
          </a:r>
        </a:p>
        <a:p>
          <a:r>
            <a:rPr lang="es-UY" sz="2000" dirty="0"/>
            <a:t>     Es el agrupamiento ordenado de unidades en grupos dentro de unidades mayores.</a:t>
          </a:r>
          <a:endParaRPr lang="es-MX" sz="2000" dirty="0"/>
        </a:p>
      </dgm:t>
    </dgm:pt>
    <dgm:pt modelId="{F78CCA69-7D2D-E443-A0F2-1E7E14F93837}" type="parTrans" cxnId="{1F7DECA4-0A70-E745-937F-010DC3C7ACF3}">
      <dgm:prSet/>
      <dgm:spPr/>
      <dgm:t>
        <a:bodyPr/>
        <a:lstStyle/>
        <a:p>
          <a:endParaRPr lang="es-MX"/>
        </a:p>
      </dgm:t>
    </dgm:pt>
    <dgm:pt modelId="{EB6C4476-913B-C348-8B06-6BB2C1E02B93}" type="sibTrans" cxnId="{1F7DECA4-0A70-E745-937F-010DC3C7ACF3}">
      <dgm:prSet/>
      <dgm:spPr/>
      <dgm:t>
        <a:bodyPr/>
        <a:lstStyle/>
        <a:p>
          <a:endParaRPr lang="es-MX"/>
        </a:p>
      </dgm:t>
    </dgm:pt>
    <dgm:pt modelId="{CFB00588-A26B-6A49-B761-EED2C9341251}">
      <dgm:prSet phldrT="[Texto]" custT="1"/>
      <dgm:spPr/>
      <dgm:t>
        <a:bodyPr/>
        <a:lstStyle/>
        <a:p>
          <a:r>
            <a:rPr lang="es-UY" sz="2000" dirty="0"/>
            <a:t>  </a:t>
          </a:r>
          <a:r>
            <a:rPr lang="es-UY" sz="2400" dirty="0"/>
            <a:t>Nomenclatura</a:t>
          </a:r>
        </a:p>
        <a:p>
          <a:r>
            <a:rPr lang="es-UY" sz="2000" dirty="0"/>
            <a:t>   Es la denominación de las unidades definidas por la  clasificación</a:t>
          </a:r>
          <a:r>
            <a:rPr lang="es-UY" sz="2300" dirty="0"/>
            <a:t>.</a:t>
          </a:r>
          <a:endParaRPr lang="es-MX" sz="2300" dirty="0"/>
        </a:p>
      </dgm:t>
    </dgm:pt>
    <dgm:pt modelId="{2CDA6F98-C2FD-E440-BBCC-65CD8B1AAC60}" type="parTrans" cxnId="{B225B900-6262-4549-A561-4FB15C700F1E}">
      <dgm:prSet/>
      <dgm:spPr/>
      <dgm:t>
        <a:bodyPr/>
        <a:lstStyle/>
        <a:p>
          <a:endParaRPr lang="es-MX"/>
        </a:p>
      </dgm:t>
    </dgm:pt>
    <dgm:pt modelId="{E753B1C3-9DC2-E74A-8A6B-C3D2AB8079BF}" type="sibTrans" cxnId="{B225B900-6262-4549-A561-4FB15C700F1E}">
      <dgm:prSet/>
      <dgm:spPr/>
      <dgm:t>
        <a:bodyPr/>
        <a:lstStyle/>
        <a:p>
          <a:endParaRPr lang="es-MX"/>
        </a:p>
      </dgm:t>
    </dgm:pt>
    <dgm:pt modelId="{14563D8A-E31B-7A47-835D-9636A4591ADD}">
      <dgm:prSet phldrT="[Texto]" custT="1"/>
      <dgm:spPr/>
      <dgm:t>
        <a:bodyPr/>
        <a:lstStyle/>
        <a:p>
          <a:r>
            <a:rPr lang="es-UY" sz="2000" dirty="0"/>
            <a:t>    </a:t>
          </a:r>
          <a:r>
            <a:rPr lang="es-UY" sz="2400" dirty="0"/>
            <a:t>Identificación</a:t>
          </a:r>
        </a:p>
        <a:p>
          <a:r>
            <a:rPr lang="es-UY" sz="2000" dirty="0"/>
            <a:t>Proceso para  determinar que un aislamiento particular pertenece a un T</a:t>
          </a:r>
          <a:r>
            <a:rPr lang="es-UY" sz="2400" b="1" dirty="0"/>
            <a:t>axón</a:t>
          </a:r>
          <a:r>
            <a:rPr lang="es-UY" sz="2000" dirty="0"/>
            <a:t> R</a:t>
          </a:r>
          <a:r>
            <a:rPr lang="es-UY" sz="2000" b="1" dirty="0"/>
            <a:t>econocido</a:t>
          </a:r>
          <a:r>
            <a:rPr lang="es-UY" sz="2000" dirty="0"/>
            <a:t> (c</a:t>
          </a:r>
          <a:r>
            <a:rPr lang="es-UY" sz="2000" b="0" i="0" dirty="0"/>
            <a:t>ada una de las subdivisiones de la clasificación biológica, desde la especie, que se toma como unidad, hasta el filo o tipo de organización)</a:t>
          </a:r>
          <a:r>
            <a:rPr lang="es-UY" sz="2000" dirty="0"/>
            <a:t>. Es el lado práctico de la taxonomía  </a:t>
          </a:r>
        </a:p>
      </dgm:t>
    </dgm:pt>
    <dgm:pt modelId="{EC61181F-0DC1-3546-8701-6225B4CC9DA4}" type="parTrans" cxnId="{4634EC01-0F3F-E74E-BE7C-BFFFC57EC477}">
      <dgm:prSet/>
      <dgm:spPr/>
      <dgm:t>
        <a:bodyPr/>
        <a:lstStyle/>
        <a:p>
          <a:endParaRPr lang="es-MX"/>
        </a:p>
      </dgm:t>
    </dgm:pt>
    <dgm:pt modelId="{242A7330-DD08-8D47-940F-0BB65F8C0356}" type="sibTrans" cxnId="{4634EC01-0F3F-E74E-BE7C-BFFFC57EC477}">
      <dgm:prSet/>
      <dgm:spPr/>
      <dgm:t>
        <a:bodyPr/>
        <a:lstStyle/>
        <a:p>
          <a:endParaRPr lang="es-MX"/>
        </a:p>
      </dgm:t>
    </dgm:pt>
    <dgm:pt modelId="{742BF6AC-2126-4E4F-B2C0-E433B0A0C2B9}" type="pres">
      <dgm:prSet presAssocID="{9DF9A53E-3E38-B34B-9815-A9BAC2B46978}" presName="outerComposite" presStyleCnt="0">
        <dgm:presLayoutVars>
          <dgm:chMax val="5"/>
          <dgm:dir/>
          <dgm:resizeHandles val="exact"/>
        </dgm:presLayoutVars>
      </dgm:prSet>
      <dgm:spPr/>
    </dgm:pt>
    <dgm:pt modelId="{43905457-B283-3A4D-AB5D-15C1E8FF3211}" type="pres">
      <dgm:prSet presAssocID="{9DF9A53E-3E38-B34B-9815-A9BAC2B46978}" presName="dummyMaxCanvas" presStyleCnt="0">
        <dgm:presLayoutVars/>
      </dgm:prSet>
      <dgm:spPr/>
    </dgm:pt>
    <dgm:pt modelId="{ECBB4CA4-0F55-5C4A-A9FA-37BDFFCCD071}" type="pres">
      <dgm:prSet presAssocID="{9DF9A53E-3E38-B34B-9815-A9BAC2B46978}" presName="ThreeNodes_1" presStyleLbl="node1" presStyleIdx="0" presStyleCnt="3" custScaleX="117647" custLinFactNeighborX="8823" custLinFactNeighborY="1381">
        <dgm:presLayoutVars>
          <dgm:bulletEnabled val="1"/>
        </dgm:presLayoutVars>
      </dgm:prSet>
      <dgm:spPr/>
    </dgm:pt>
    <dgm:pt modelId="{E8560696-AE4C-CE49-90D9-1D0D5157629F}" type="pres">
      <dgm:prSet presAssocID="{9DF9A53E-3E38-B34B-9815-A9BAC2B46978}" presName="ThreeNodes_2" presStyleLbl="node1" presStyleIdx="1" presStyleCnt="3" custScaleX="116545" custLinFactNeighborX="-1328" custLinFactNeighborY="-3558">
        <dgm:presLayoutVars>
          <dgm:bulletEnabled val="1"/>
        </dgm:presLayoutVars>
      </dgm:prSet>
      <dgm:spPr/>
    </dgm:pt>
    <dgm:pt modelId="{19D12BCB-E756-6448-B2D8-B6FB326772F9}" type="pres">
      <dgm:prSet presAssocID="{9DF9A53E-3E38-B34B-9815-A9BAC2B46978}" presName="ThreeNodes_3" presStyleLbl="node1" presStyleIdx="2" presStyleCnt="3" custScaleX="117647" custScaleY="116548" custLinFactNeighborX="-9620" custLinFactNeighborY="14282">
        <dgm:presLayoutVars>
          <dgm:bulletEnabled val="1"/>
        </dgm:presLayoutVars>
      </dgm:prSet>
      <dgm:spPr/>
    </dgm:pt>
    <dgm:pt modelId="{6F67EE5F-74F7-AC42-B6A0-BFE6C70694E2}" type="pres">
      <dgm:prSet presAssocID="{9DF9A53E-3E38-B34B-9815-A9BAC2B46978}" presName="ThreeConn_1-2" presStyleLbl="fgAccFollowNode1" presStyleIdx="0" presStyleCnt="2" custLinFactNeighborX="34527" custLinFactNeighborY="8410">
        <dgm:presLayoutVars>
          <dgm:bulletEnabled val="1"/>
        </dgm:presLayoutVars>
      </dgm:prSet>
      <dgm:spPr/>
    </dgm:pt>
    <dgm:pt modelId="{B06E87F3-AA0F-2B4A-8C60-4711FBD57E44}" type="pres">
      <dgm:prSet presAssocID="{9DF9A53E-3E38-B34B-9815-A9BAC2B46978}" presName="ThreeConn_2-3" presStyleLbl="fgAccFollowNode1" presStyleIdx="1" presStyleCnt="2" custLinFactNeighborX="45513" custLinFactNeighborY="-3139">
        <dgm:presLayoutVars>
          <dgm:bulletEnabled val="1"/>
        </dgm:presLayoutVars>
      </dgm:prSet>
      <dgm:spPr/>
    </dgm:pt>
    <dgm:pt modelId="{CDCCB06C-8A00-484D-9724-3F1557EA2F74}" type="pres">
      <dgm:prSet presAssocID="{9DF9A53E-3E38-B34B-9815-A9BAC2B46978}" presName="ThreeNodes_1_text" presStyleLbl="node1" presStyleIdx="2" presStyleCnt="3">
        <dgm:presLayoutVars>
          <dgm:bulletEnabled val="1"/>
        </dgm:presLayoutVars>
      </dgm:prSet>
      <dgm:spPr/>
    </dgm:pt>
    <dgm:pt modelId="{DB8F88DE-064B-FD45-80CE-C529A7279049}" type="pres">
      <dgm:prSet presAssocID="{9DF9A53E-3E38-B34B-9815-A9BAC2B46978}" presName="ThreeNodes_2_text" presStyleLbl="node1" presStyleIdx="2" presStyleCnt="3">
        <dgm:presLayoutVars>
          <dgm:bulletEnabled val="1"/>
        </dgm:presLayoutVars>
      </dgm:prSet>
      <dgm:spPr/>
    </dgm:pt>
    <dgm:pt modelId="{80048EE9-0EE0-8E43-B17C-78B1E4EE51F1}" type="pres">
      <dgm:prSet presAssocID="{9DF9A53E-3E38-B34B-9815-A9BAC2B4697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225B900-6262-4549-A561-4FB15C700F1E}" srcId="{9DF9A53E-3E38-B34B-9815-A9BAC2B46978}" destId="{CFB00588-A26B-6A49-B761-EED2C9341251}" srcOrd="1" destOrd="0" parTransId="{2CDA6F98-C2FD-E440-BBCC-65CD8B1AAC60}" sibTransId="{E753B1C3-9DC2-E74A-8A6B-C3D2AB8079BF}"/>
    <dgm:cxn modelId="{4634EC01-0F3F-E74E-BE7C-BFFFC57EC477}" srcId="{9DF9A53E-3E38-B34B-9815-A9BAC2B46978}" destId="{14563D8A-E31B-7A47-835D-9636A4591ADD}" srcOrd="2" destOrd="0" parTransId="{EC61181F-0DC1-3546-8701-6225B4CC9DA4}" sibTransId="{242A7330-DD08-8D47-940F-0BB65F8C0356}"/>
    <dgm:cxn modelId="{CF12D116-CD13-6A43-A5FC-FC5C118F6AD5}" type="presOf" srcId="{14563D8A-E31B-7A47-835D-9636A4591ADD}" destId="{19D12BCB-E756-6448-B2D8-B6FB326772F9}" srcOrd="0" destOrd="0" presId="urn:microsoft.com/office/officeart/2005/8/layout/vProcess5"/>
    <dgm:cxn modelId="{F02D4F1C-FCFE-FF43-86A4-D999C6E9595C}" type="presOf" srcId="{56A6A55B-8F2C-F84A-9996-DEA4D1303479}" destId="{ECBB4CA4-0F55-5C4A-A9FA-37BDFFCCD071}" srcOrd="0" destOrd="0" presId="urn:microsoft.com/office/officeart/2005/8/layout/vProcess5"/>
    <dgm:cxn modelId="{162C5061-3C4C-7148-A305-7CCD656F6EC9}" type="presOf" srcId="{14563D8A-E31B-7A47-835D-9636A4591ADD}" destId="{80048EE9-0EE0-8E43-B17C-78B1E4EE51F1}" srcOrd="1" destOrd="0" presId="urn:microsoft.com/office/officeart/2005/8/layout/vProcess5"/>
    <dgm:cxn modelId="{44E1877F-8263-7345-A11E-3438CE8E3768}" type="presOf" srcId="{EB6C4476-913B-C348-8B06-6BB2C1E02B93}" destId="{6F67EE5F-74F7-AC42-B6A0-BFE6C70694E2}" srcOrd="0" destOrd="0" presId="urn:microsoft.com/office/officeart/2005/8/layout/vProcess5"/>
    <dgm:cxn modelId="{D0C5D69D-3092-6C48-B2FB-BD2BEE0E4F8D}" type="presOf" srcId="{CFB00588-A26B-6A49-B761-EED2C9341251}" destId="{DB8F88DE-064B-FD45-80CE-C529A7279049}" srcOrd="1" destOrd="0" presId="urn:microsoft.com/office/officeart/2005/8/layout/vProcess5"/>
    <dgm:cxn modelId="{CBC9CEA4-9F7F-624C-9A79-AC5A611E26B7}" type="presOf" srcId="{E753B1C3-9DC2-E74A-8A6B-C3D2AB8079BF}" destId="{B06E87F3-AA0F-2B4A-8C60-4711FBD57E44}" srcOrd="0" destOrd="0" presId="urn:microsoft.com/office/officeart/2005/8/layout/vProcess5"/>
    <dgm:cxn modelId="{1F7DECA4-0A70-E745-937F-010DC3C7ACF3}" srcId="{9DF9A53E-3E38-B34B-9815-A9BAC2B46978}" destId="{56A6A55B-8F2C-F84A-9996-DEA4D1303479}" srcOrd="0" destOrd="0" parTransId="{F78CCA69-7D2D-E443-A0F2-1E7E14F93837}" sibTransId="{EB6C4476-913B-C348-8B06-6BB2C1E02B93}"/>
    <dgm:cxn modelId="{2B2AE1C2-2000-1C40-90F8-F5A3973C9B2F}" type="presOf" srcId="{9DF9A53E-3E38-B34B-9815-A9BAC2B46978}" destId="{742BF6AC-2126-4E4F-B2C0-E433B0A0C2B9}" srcOrd="0" destOrd="0" presId="urn:microsoft.com/office/officeart/2005/8/layout/vProcess5"/>
    <dgm:cxn modelId="{76F8CBF1-F182-2449-9735-1763899E96F3}" type="presOf" srcId="{56A6A55B-8F2C-F84A-9996-DEA4D1303479}" destId="{CDCCB06C-8A00-484D-9724-3F1557EA2F74}" srcOrd="1" destOrd="0" presId="urn:microsoft.com/office/officeart/2005/8/layout/vProcess5"/>
    <dgm:cxn modelId="{BDE04AFD-7308-7A4A-A6C7-DFEA905A1825}" type="presOf" srcId="{CFB00588-A26B-6A49-B761-EED2C9341251}" destId="{E8560696-AE4C-CE49-90D9-1D0D5157629F}" srcOrd="0" destOrd="0" presId="urn:microsoft.com/office/officeart/2005/8/layout/vProcess5"/>
    <dgm:cxn modelId="{32E46F72-C1EC-734E-8C49-732CBAB4A407}" type="presParOf" srcId="{742BF6AC-2126-4E4F-B2C0-E433B0A0C2B9}" destId="{43905457-B283-3A4D-AB5D-15C1E8FF3211}" srcOrd="0" destOrd="0" presId="urn:microsoft.com/office/officeart/2005/8/layout/vProcess5"/>
    <dgm:cxn modelId="{84007A86-7A44-7E4D-8099-58F41668ACE9}" type="presParOf" srcId="{742BF6AC-2126-4E4F-B2C0-E433B0A0C2B9}" destId="{ECBB4CA4-0F55-5C4A-A9FA-37BDFFCCD071}" srcOrd="1" destOrd="0" presId="urn:microsoft.com/office/officeart/2005/8/layout/vProcess5"/>
    <dgm:cxn modelId="{20311F59-45FA-B043-A472-0EE0D6AC7FE5}" type="presParOf" srcId="{742BF6AC-2126-4E4F-B2C0-E433B0A0C2B9}" destId="{E8560696-AE4C-CE49-90D9-1D0D5157629F}" srcOrd="2" destOrd="0" presId="urn:microsoft.com/office/officeart/2005/8/layout/vProcess5"/>
    <dgm:cxn modelId="{46AB6C19-5876-B140-A255-80DA43A3F9BB}" type="presParOf" srcId="{742BF6AC-2126-4E4F-B2C0-E433B0A0C2B9}" destId="{19D12BCB-E756-6448-B2D8-B6FB326772F9}" srcOrd="3" destOrd="0" presId="urn:microsoft.com/office/officeart/2005/8/layout/vProcess5"/>
    <dgm:cxn modelId="{C02AB621-2EE7-9847-9958-F2C7C95CC528}" type="presParOf" srcId="{742BF6AC-2126-4E4F-B2C0-E433B0A0C2B9}" destId="{6F67EE5F-74F7-AC42-B6A0-BFE6C70694E2}" srcOrd="4" destOrd="0" presId="urn:microsoft.com/office/officeart/2005/8/layout/vProcess5"/>
    <dgm:cxn modelId="{FEFCC72B-71B2-3C44-A5AB-148713A1458B}" type="presParOf" srcId="{742BF6AC-2126-4E4F-B2C0-E433B0A0C2B9}" destId="{B06E87F3-AA0F-2B4A-8C60-4711FBD57E44}" srcOrd="5" destOrd="0" presId="urn:microsoft.com/office/officeart/2005/8/layout/vProcess5"/>
    <dgm:cxn modelId="{2E2A16EE-4F37-224F-B6E5-30381535670B}" type="presParOf" srcId="{742BF6AC-2126-4E4F-B2C0-E433B0A0C2B9}" destId="{CDCCB06C-8A00-484D-9724-3F1557EA2F74}" srcOrd="6" destOrd="0" presId="urn:microsoft.com/office/officeart/2005/8/layout/vProcess5"/>
    <dgm:cxn modelId="{084450DB-3300-6342-8743-980DFD1EEEA4}" type="presParOf" srcId="{742BF6AC-2126-4E4F-B2C0-E433B0A0C2B9}" destId="{DB8F88DE-064B-FD45-80CE-C529A7279049}" srcOrd="7" destOrd="0" presId="urn:microsoft.com/office/officeart/2005/8/layout/vProcess5"/>
    <dgm:cxn modelId="{1F2B1E10-93DD-DB4C-A3A1-4F9DBD37FE15}" type="presParOf" srcId="{742BF6AC-2126-4E4F-B2C0-E433B0A0C2B9}" destId="{80048EE9-0EE0-8E43-B17C-78B1E4EE51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B4CA4-0F55-5C4A-A9FA-37BDFFCCD071}">
      <dsp:nvSpPr>
        <dsp:cNvPr id="0" name=""/>
        <dsp:cNvSpPr/>
      </dsp:nvSpPr>
      <dsp:spPr>
        <a:xfrm>
          <a:off x="-50" y="-41940"/>
          <a:ext cx="11994770" cy="152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/>
            <a:t>      Clasificación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     Es el agrupamiento ordenado de unidades en grupos dentro de unidades mayores.</a:t>
          </a:r>
          <a:endParaRPr lang="es-MX" sz="2000" kern="1200" dirty="0"/>
        </a:p>
      </dsp:txBody>
      <dsp:txXfrm>
        <a:off x="44522" y="2632"/>
        <a:ext cx="10078583" cy="1432645"/>
      </dsp:txXfrm>
    </dsp:sp>
    <dsp:sp modelId="{E8560696-AE4C-CE49-90D9-1D0D5157629F}">
      <dsp:nvSpPr>
        <dsp:cNvPr id="0" name=""/>
        <dsp:cNvSpPr/>
      </dsp:nvSpPr>
      <dsp:spPr>
        <a:xfrm>
          <a:off x="0" y="1658319"/>
          <a:ext cx="11882414" cy="152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  </a:t>
          </a:r>
          <a:r>
            <a:rPr lang="es-UY" sz="2400" kern="1200" dirty="0"/>
            <a:t>Nomenclatura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   Es la denominación de las unidades definidas por la  clasificación</a:t>
          </a:r>
          <a:r>
            <a:rPr lang="es-UY" sz="2300" kern="1200" dirty="0"/>
            <a:t>.</a:t>
          </a:r>
          <a:endParaRPr lang="es-MX" sz="2300" kern="1200" dirty="0"/>
        </a:p>
      </dsp:txBody>
      <dsp:txXfrm>
        <a:off x="44572" y="1702891"/>
        <a:ext cx="9592002" cy="1432645"/>
      </dsp:txXfrm>
    </dsp:sp>
    <dsp:sp modelId="{19D12BCB-E756-6448-B2D8-B6FB326772F9}">
      <dsp:nvSpPr>
        <dsp:cNvPr id="0" name=""/>
        <dsp:cNvSpPr/>
      </dsp:nvSpPr>
      <dsp:spPr>
        <a:xfrm>
          <a:off x="0" y="3361973"/>
          <a:ext cx="11994770" cy="1773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    </a:t>
          </a:r>
          <a:r>
            <a:rPr lang="es-UY" sz="2400" kern="1200" dirty="0"/>
            <a:t>Identificación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Proceso para  determinar que un aislamiento particular pertenece a un T</a:t>
          </a:r>
          <a:r>
            <a:rPr lang="es-UY" sz="2400" b="1" kern="1200" dirty="0"/>
            <a:t>axón</a:t>
          </a:r>
          <a:r>
            <a:rPr lang="es-UY" sz="2000" kern="1200" dirty="0"/>
            <a:t> R</a:t>
          </a:r>
          <a:r>
            <a:rPr lang="es-UY" sz="2000" b="1" kern="1200" dirty="0"/>
            <a:t>econocido</a:t>
          </a:r>
          <a:r>
            <a:rPr lang="es-UY" sz="2000" kern="1200" dirty="0"/>
            <a:t> (c</a:t>
          </a:r>
          <a:r>
            <a:rPr lang="es-UY" sz="2000" b="0" i="0" kern="1200" dirty="0"/>
            <a:t>ada una de las subdivisiones de la clasificación biológica, desde la especie, que se toma como unidad, hasta el filo o tipo de organización)</a:t>
          </a:r>
          <a:r>
            <a:rPr lang="es-UY" sz="2000" kern="1200" dirty="0"/>
            <a:t>. Es el lado práctico de la taxonomía  </a:t>
          </a:r>
        </a:p>
      </dsp:txBody>
      <dsp:txXfrm>
        <a:off x="51947" y="3413920"/>
        <a:ext cx="9668792" cy="1669721"/>
      </dsp:txXfrm>
    </dsp:sp>
    <dsp:sp modelId="{6F67EE5F-74F7-AC42-B6A0-BFE6C70694E2}">
      <dsp:nvSpPr>
        <dsp:cNvPr id="0" name=""/>
        <dsp:cNvSpPr/>
      </dsp:nvSpPr>
      <dsp:spPr>
        <a:xfrm>
          <a:off x="9547924" y="1174256"/>
          <a:ext cx="989163" cy="9891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>
        <a:off x="9770486" y="1174256"/>
        <a:ext cx="544039" cy="744345"/>
      </dsp:txXfrm>
    </dsp:sp>
    <dsp:sp modelId="{B06E87F3-AA0F-2B4A-8C60-4711FBD57E44}">
      <dsp:nvSpPr>
        <dsp:cNvPr id="0" name=""/>
        <dsp:cNvSpPr/>
      </dsp:nvSpPr>
      <dsp:spPr>
        <a:xfrm>
          <a:off x="10556202" y="2825294"/>
          <a:ext cx="989163" cy="9891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>
        <a:off x="10778764" y="2825294"/>
        <a:ext cx="544039" cy="744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05FDA-B091-09E5-2DA3-AB4BB3731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528432-D3AA-4DAD-E851-4E02FD548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CA0986-78C0-AA5B-054A-9A26A67D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DEC1B-5603-DDB9-35B1-F634E8F9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767F7-14AC-BA6A-082C-00D6F59A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33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EE977-FA6A-F84C-0B40-861A96BA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CF5535-56D4-DF79-CDDC-9702FD1B6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B82B0D-1BD5-0761-0660-5ABD58D9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5E1C6-B827-F228-FD64-18426D1A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15289C-9676-1CE1-BF36-9FCEB108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5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F8A1AC-FF43-C705-6D6D-55432A3F3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7ACC2-2EC1-DB20-B0A1-F5162C547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0C45A-9353-F148-35FA-E12CD07D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282EF8-0AFA-FBAC-E4C9-1B7428B7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0750B-10B5-3F64-ABE9-CE660EE8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659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D825C-B577-EEE2-8D12-BDFEFA6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50F7B-55DF-0D11-23BA-C1AD2D03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E1150B-91DC-B6C4-A6CD-6F5DC86D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E4DC0-446D-88B1-BB5B-B8B69594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DF4B44-53A6-373B-50DE-519981C2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82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0DF1-9780-298E-B901-4D91B762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A94768-BC0E-2EF3-ED7C-31D95F7C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2371C-79E1-303D-0D62-6518B1D4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F870B-13A0-6E2E-7652-C44E1F2D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CB5A2-C8C8-3DC1-44F6-F4E29657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644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F37FB-AF10-6A77-69E8-43D474CB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41745-CBA2-AF87-62B4-AB4F952E3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865A40-7EC8-9CE9-2074-8E2F5C324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ACAB27-F24F-3676-E48B-A9B9310C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02161-0C11-6C91-813F-B1F709E4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BE048-6502-FE2A-8936-1793B54A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429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3E48A-1B54-33B1-CAD8-FBB6F995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6F9124-C1E7-1086-D791-2DC14E49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62FAC1-9961-57AE-D21B-5219E144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DE40E1-9830-E4F1-C81E-6E4167ACC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AF6A93-F066-DEBD-3E53-24AB2E024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2928B6-C05A-D653-BF6A-1B1E953A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1CBCB0-FD40-8E64-6E10-156FB348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A7601B-E33A-89A2-5B94-CA3AEFAF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8655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0BD81-FA3A-7FCC-7FC0-80648FB3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44291-5564-BF3B-491B-9E047657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CD0B5F-4744-4833-F101-3F9B4525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8C67-8660-C679-5370-2B7626BB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5253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5A6941-36A0-ED88-768F-0F251D55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6A6FDA-9173-0D97-4BF6-24B4E166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BCE325-EFF1-5BF0-BEA3-DDC904B7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489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DE85-E8B9-B4D6-7E27-984C83AD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6CAEDF-40DA-7A77-2577-0DDBBF9B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F3DC7A-76FD-0CB0-2492-7835BD0F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53597-E836-97B8-C919-78232CF4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7FC6E0-DF8A-DBA5-E1BD-81A4D8A6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F5327-EED4-2ED6-AE50-265BF339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8481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2DA26-5AB2-CDBF-E41E-A74A9258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508E88-8102-2BE0-D9CF-E29415F8A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B44E80-2523-3179-26E6-F6A223196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325F40-E5C7-64A1-53CE-23DE9A57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9BD1C-159E-1F25-0B91-E469523E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3B88BF-E4A3-34BD-AA49-04C3DAB8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938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A591C-C3AA-9CDD-5BF8-B6024ACB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A290FA-C7AD-3A05-B55E-64DE4B40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D4A5E-C3F3-C06E-5470-4346EECE1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6663-22DA-9348-9184-F402382074AC}" type="datetimeFigureOut">
              <a:rPr lang="es-UY" smtClean="0"/>
              <a:t>27/3/25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BC1FD6-DC4C-FF6A-0D8B-A0E1B4E82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94708-5F62-39B5-E00A-0CB0AEF15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0DE4-E427-FE4D-AD22-D3E9760625A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807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D2EABEC-5F37-E9A3-497F-282AA4577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264933"/>
            <a:ext cx="9448800" cy="541964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6B7AD23-EBFE-2A59-D7E4-323D4D9AD4A2}"/>
              </a:ext>
            </a:extLst>
          </p:cNvPr>
          <p:cNvSpPr txBox="1"/>
          <p:nvPr/>
        </p:nvSpPr>
        <p:spPr>
          <a:xfrm>
            <a:off x="388882" y="472965"/>
            <a:ext cx="1141423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4000" dirty="0"/>
              <a:t>TAXONOMIA y CLASIFICACION MICROBIANA </a:t>
            </a:r>
          </a:p>
        </p:txBody>
      </p:sp>
    </p:spTree>
    <p:extLst>
      <p:ext uri="{BB962C8B-B14F-4D97-AF65-F5344CB8AC3E}">
        <p14:creationId xmlns:p14="http://schemas.microsoft.com/office/powerpoint/2010/main" val="409548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E61A4-DFCA-07C9-AD02-5F4FEF7D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  <a:solidFill>
            <a:srgbClr val="FFAEAD"/>
          </a:solidFill>
        </p:spPr>
        <p:txBody>
          <a:bodyPr/>
          <a:lstStyle/>
          <a:p>
            <a:pPr algn="ctr"/>
            <a:r>
              <a:rPr lang="es-UY" dirty="0"/>
              <a:t>SISTEMA DE CLASIFICACIÓN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6316EF-DE5F-D78A-0BAF-0C6F2D5B63F1}"/>
              </a:ext>
            </a:extLst>
          </p:cNvPr>
          <p:cNvSpPr txBox="1"/>
          <p:nvPr/>
        </p:nvSpPr>
        <p:spPr>
          <a:xfrm>
            <a:off x="346842" y="1972622"/>
            <a:ext cx="1126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000" dirty="0"/>
              <a:t>Se ubican los M.O en grupos homogéneos , que a su vez pertenecen a un grupo más extenso siguiendo una estructura jerárquica sin superposiciones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A208AA-1ACC-0107-48CC-60CB8BF7DE5B}"/>
              </a:ext>
            </a:extLst>
          </p:cNvPr>
          <p:cNvSpPr txBox="1"/>
          <p:nvPr/>
        </p:nvSpPr>
        <p:spPr>
          <a:xfrm>
            <a:off x="346842" y="3138345"/>
            <a:ext cx="737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000" dirty="0"/>
              <a:t>Los niveles o rangos utilizados en orden ascendente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49C66C-82C8-5589-92E7-BB8489C8E959}"/>
              </a:ext>
            </a:extLst>
          </p:cNvPr>
          <p:cNvSpPr txBox="1"/>
          <p:nvPr/>
        </p:nvSpPr>
        <p:spPr>
          <a:xfrm>
            <a:off x="346842" y="4174645"/>
            <a:ext cx="118451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000" dirty="0"/>
              <a:t>El grupo taxonómico básico es la </a:t>
            </a:r>
            <a:r>
              <a:rPr lang="es-UY" sz="2000" b="1" dirty="0"/>
              <a:t>ESPECIE</a:t>
            </a:r>
            <a:r>
              <a:rPr lang="es-UY" sz="2000" dirty="0"/>
              <a:t>  </a:t>
            </a:r>
          </a:p>
          <a:p>
            <a:r>
              <a:rPr lang="es-UY" sz="2000" dirty="0"/>
              <a:t>conjunto de organismos muy parecidos y estrechamente relacionados, con capacidad de dejar descendencia fértil </a:t>
            </a:r>
          </a:p>
          <a:p>
            <a:endParaRPr lang="es-UY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1F0AC7B-E88C-B9F4-AD39-6762B0F21676}"/>
              </a:ext>
            </a:extLst>
          </p:cNvPr>
          <p:cNvSpPr txBox="1"/>
          <p:nvPr/>
        </p:nvSpPr>
        <p:spPr>
          <a:xfrm>
            <a:off x="346842" y="5572891"/>
            <a:ext cx="1126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000" dirty="0"/>
              <a:t>Cada especie se asigna a un </a:t>
            </a:r>
            <a:r>
              <a:rPr lang="es-UY" sz="2000" b="1" dirty="0"/>
              <a:t>GENERO</a:t>
            </a:r>
            <a:r>
              <a:rPr lang="es-UY" sz="2000" dirty="0"/>
              <a:t>: grupo bien definido de una o más especie claramente separado de otros géneros </a:t>
            </a:r>
          </a:p>
        </p:txBody>
      </p:sp>
    </p:spTree>
    <p:extLst>
      <p:ext uri="{BB962C8B-B14F-4D97-AF65-F5344CB8AC3E}">
        <p14:creationId xmlns:p14="http://schemas.microsoft.com/office/powerpoint/2010/main" val="223258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F8AC64-7814-019E-A619-FD56B160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297" y="508833"/>
            <a:ext cx="7283669" cy="606013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C2BC4D2-D5E9-7361-BCC7-8C99F613E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98214"/>
              </p:ext>
            </p:extLst>
          </p:nvPr>
        </p:nvGraphicFramePr>
        <p:xfrm>
          <a:off x="1181686" y="1505562"/>
          <a:ext cx="1845293" cy="385471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845293">
                  <a:extLst>
                    <a:ext uri="{9D8B030D-6E8A-4147-A177-3AD203B41FA5}">
                      <a16:colId xmlns:a16="http://schemas.microsoft.com/office/drawing/2014/main" val="1618047662"/>
                    </a:ext>
                  </a:extLst>
                </a:gridCol>
              </a:tblGrid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ESPECIE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46430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GENERO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13881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FAMILIA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79127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ORDEN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00617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CLASE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70522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REINO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3673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r>
                        <a:rPr lang="es-UY" dirty="0"/>
                        <a:t>DOMINIO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1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5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64BC16-7D0D-35F4-1E47-770F94DD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952" y="2410517"/>
            <a:ext cx="7073462" cy="43293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2A37EFC-4017-1111-39F9-BA3243BA9ED1}"/>
              </a:ext>
            </a:extLst>
          </p:cNvPr>
          <p:cNvSpPr txBox="1"/>
          <p:nvPr/>
        </p:nvSpPr>
        <p:spPr>
          <a:xfrm>
            <a:off x="210207" y="682388"/>
            <a:ext cx="11008253" cy="1600438"/>
          </a:xfrm>
          <a:prstGeom prst="rect">
            <a:avLst/>
          </a:prstGeom>
          <a:solidFill>
            <a:srgbClr val="FFBBF2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s-UY" sz="2000" b="1" dirty="0"/>
              <a:t>ESPECIE BACTERIANA </a:t>
            </a:r>
          </a:p>
          <a:p>
            <a:endParaRPr lang="es-UY" dirty="0"/>
          </a:p>
          <a:p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Para los microbiologos, es una colección de </a:t>
            </a:r>
            <a:r>
              <a:rPr lang="es-UY" sz="2000" b="1" dirty="0">
                <a:latin typeface="Arial" panose="020B0604020202020204" pitchFamily="34" charset="0"/>
                <a:cs typeface="Arial" panose="020B0604020202020204" pitchFamily="34" charset="0"/>
              </a:rPr>
              <a:t>CEPAS</a:t>
            </a:r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 que comparten numerosas propiedades estables y que difieren de forma significativa de otros grupos de cepas , </a:t>
            </a:r>
            <a:r>
              <a:rPr lang="es-UY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su composición genética y en sus componentes químicos</a:t>
            </a:r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5E0763-95F6-7124-4B2D-208178C287BC}"/>
              </a:ext>
            </a:extLst>
          </p:cNvPr>
          <p:cNvSpPr txBox="1"/>
          <p:nvPr/>
        </p:nvSpPr>
        <p:spPr>
          <a:xfrm>
            <a:off x="115614" y="3515964"/>
            <a:ext cx="480322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s-UY" sz="2000" b="1" dirty="0"/>
              <a:t>CEPA</a:t>
            </a:r>
          </a:p>
          <a:p>
            <a:pPr algn="ctr"/>
            <a:endParaRPr lang="es-UY" dirty="0"/>
          </a:p>
          <a:p>
            <a:r>
              <a:rPr lang="es-UY" dirty="0"/>
              <a:t> </a:t>
            </a:r>
            <a:r>
              <a:rPr lang="es-UY" b="1" dirty="0"/>
              <a:t>Población de M.O. que desciende de un único organismo o de un aislamiento en cultivo puro </a:t>
            </a:r>
          </a:p>
        </p:txBody>
      </p:sp>
    </p:spTree>
    <p:extLst>
      <p:ext uri="{BB962C8B-B14F-4D97-AF65-F5344CB8AC3E}">
        <p14:creationId xmlns:p14="http://schemas.microsoft.com/office/powerpoint/2010/main" val="261446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41EAE-C7F5-CB6F-8E52-FFBF5064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9" y="419716"/>
            <a:ext cx="11136575" cy="753991"/>
          </a:xfrm>
          <a:solidFill>
            <a:srgbClr val="2CFFE7"/>
          </a:solidFill>
        </p:spPr>
        <p:txBody>
          <a:bodyPr/>
          <a:lstStyle/>
          <a:p>
            <a:pPr algn="ctr"/>
            <a:r>
              <a:rPr lang="es-UY" dirty="0"/>
              <a:t>NOMECLATURA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0F5DB0-36F8-3509-45DB-D258159CA652}"/>
              </a:ext>
            </a:extLst>
          </p:cNvPr>
          <p:cNvSpPr txBox="1"/>
          <p:nvPr/>
        </p:nvSpPr>
        <p:spPr>
          <a:xfrm>
            <a:off x="388883" y="1632085"/>
            <a:ext cx="11698014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800" dirty="0"/>
              <a:t>Los microbiólogos asignan nombre a los M.O. según el </a:t>
            </a:r>
          </a:p>
          <a:p>
            <a:pPr algn="ctr"/>
            <a:endParaRPr lang="es-UY" sz="2800" b="1" i="1" dirty="0"/>
          </a:p>
          <a:p>
            <a:pPr algn="ctr"/>
            <a:r>
              <a:rPr lang="es-UY" sz="2800" b="1" i="1" dirty="0"/>
              <a:t>SISTEMA BINOMIAL</a:t>
            </a:r>
          </a:p>
          <a:p>
            <a:r>
              <a:rPr lang="es-UY" sz="2800" b="1" i="1" dirty="0"/>
              <a:t> </a:t>
            </a:r>
          </a:p>
          <a:p>
            <a:r>
              <a:rPr lang="es-UY" sz="2800" b="1" i="1" dirty="0"/>
              <a:t>                    </a:t>
            </a:r>
            <a:r>
              <a:rPr lang="es-UY" sz="2800" i="1" dirty="0"/>
              <a:t>C</a:t>
            </a:r>
            <a:r>
              <a:rPr lang="es-UY" sz="2800" dirty="0"/>
              <a:t>reado por  el botánico sueco </a:t>
            </a:r>
            <a:r>
              <a:rPr lang="es-UY" sz="2800" b="1" i="1" dirty="0"/>
              <a:t>Carl  Von Linneo </a:t>
            </a:r>
          </a:p>
          <a:p>
            <a:endParaRPr lang="es-UY" sz="2800" b="1" i="1" dirty="0"/>
          </a:p>
          <a:p>
            <a:pPr algn="ctr"/>
            <a:r>
              <a:rPr lang="es-UY" sz="2800" b="1" i="1" dirty="0"/>
              <a:t> Sistema Binomial de Linneo </a:t>
            </a:r>
          </a:p>
          <a:p>
            <a:pPr algn="ctr"/>
            <a:endParaRPr lang="es-UY" sz="2800" b="1" i="1" dirty="0"/>
          </a:p>
          <a:p>
            <a:r>
              <a:rPr lang="es-UY" sz="2800" b="1" i="1" dirty="0"/>
              <a:t>                                              </a:t>
            </a:r>
            <a:r>
              <a:rPr lang="es-UY" sz="2800" dirty="0"/>
              <a:t>Admitido Internacionalmente </a:t>
            </a:r>
            <a:endParaRPr lang="es-UY" sz="2800" b="1" i="1" dirty="0"/>
          </a:p>
          <a:p>
            <a:r>
              <a:rPr lang="es-UY" sz="28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2746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6A4041-7FE5-5F43-23AA-3A02CB6AB5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0110" y="714703"/>
            <a:ext cx="10733690" cy="31885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s-UY" sz="2400" dirty="0"/>
              <a:t>El nombre latinizado y en cursiva consta de dos partes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400" dirty="0"/>
          </a:p>
          <a:p>
            <a:pPr marL="0" indent="0">
              <a:buNone/>
            </a:pPr>
            <a:r>
              <a:rPr lang="es-UY" sz="2400" dirty="0"/>
              <a:t>    </a:t>
            </a:r>
            <a:r>
              <a:rPr lang="es-UY" sz="2400" b="1" dirty="0"/>
              <a:t>A</a:t>
            </a:r>
            <a:r>
              <a:rPr lang="es-UY" sz="2400" dirty="0"/>
              <a:t>-    Primer nombre, escrito con mayúscula corresponde al </a:t>
            </a:r>
            <a:r>
              <a:rPr lang="es-UY" sz="2400" b="1" dirty="0"/>
              <a:t>nombre genérico</a:t>
            </a:r>
          </a:p>
          <a:p>
            <a:pPr marL="0" indent="0">
              <a:buNone/>
            </a:pPr>
            <a:r>
              <a:rPr lang="es-UY" sz="2400" b="1" dirty="0"/>
              <a:t>    B-    </a:t>
            </a:r>
            <a:r>
              <a:rPr lang="es-UY" sz="2400" dirty="0"/>
              <a:t>Segundo nombre, en minúscula  es el </a:t>
            </a:r>
            <a:r>
              <a:rPr lang="es-UY" sz="2400" b="1" dirty="0"/>
              <a:t>epitelio de la especie </a:t>
            </a:r>
          </a:p>
          <a:p>
            <a:endParaRPr lang="es-UY" sz="2400" b="1" dirty="0"/>
          </a:p>
          <a:p>
            <a:pPr marL="0" indent="0">
              <a:buNone/>
            </a:pPr>
            <a:endParaRPr lang="es-UY" sz="2400" b="1" dirty="0"/>
          </a:p>
          <a:p>
            <a:endParaRPr lang="es-UY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39C610-F0E7-2940-8560-806476174A73}"/>
              </a:ext>
            </a:extLst>
          </p:cNvPr>
          <p:cNvSpPr txBox="1"/>
          <p:nvPr/>
        </p:nvSpPr>
        <p:spPr>
          <a:xfrm>
            <a:off x="2176584" y="3429000"/>
            <a:ext cx="257409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800" i="1" dirty="0"/>
              <a:t>Escherichia coli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B1CD908-7C9E-E70D-535B-649307D3DC61}"/>
              </a:ext>
            </a:extLst>
          </p:cNvPr>
          <p:cNvCxnSpPr/>
          <p:nvPr/>
        </p:nvCxnSpPr>
        <p:spPr>
          <a:xfrm>
            <a:off x="5254074" y="3681288"/>
            <a:ext cx="10372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2153DF1-0D94-1245-3591-AB438B37B0A7}"/>
              </a:ext>
            </a:extLst>
          </p:cNvPr>
          <p:cNvSpPr txBox="1"/>
          <p:nvPr/>
        </p:nvSpPr>
        <p:spPr>
          <a:xfrm rot="10800000" flipH="1" flipV="1">
            <a:off x="6649752" y="3429000"/>
            <a:ext cx="236812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800" i="1" dirty="0"/>
              <a:t>E. coli 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58A6D99F-6BC9-EB6A-FAD3-15BB2D04FEBD}"/>
              </a:ext>
            </a:extLst>
          </p:cNvPr>
          <p:cNvSpPr/>
          <p:nvPr/>
        </p:nvSpPr>
        <p:spPr>
          <a:xfrm rot="5400000">
            <a:off x="2774259" y="3635171"/>
            <a:ext cx="593681" cy="156266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 dirty="0">
              <a:solidFill>
                <a:srgbClr val="00B050"/>
              </a:solidFill>
              <a:highlight>
                <a:srgbClr val="00FF00"/>
              </a:highlight>
            </a:endParaRP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9E26D744-DFC6-E7D5-2967-9DB163A6479A}"/>
              </a:ext>
            </a:extLst>
          </p:cNvPr>
          <p:cNvSpPr/>
          <p:nvPr/>
        </p:nvSpPr>
        <p:spPr>
          <a:xfrm rot="5400000">
            <a:off x="4019224" y="4052330"/>
            <a:ext cx="593681" cy="72835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E3D2B5-47AA-543A-A19A-25AEDD5FE1D4}"/>
              </a:ext>
            </a:extLst>
          </p:cNvPr>
          <p:cNvSpPr txBox="1"/>
          <p:nvPr/>
        </p:nvSpPr>
        <p:spPr>
          <a:xfrm>
            <a:off x="2434948" y="4713346"/>
            <a:ext cx="188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Genero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940A2E-673B-EF6D-7AD6-A564843F0531}"/>
              </a:ext>
            </a:extLst>
          </p:cNvPr>
          <p:cNvSpPr txBox="1"/>
          <p:nvPr/>
        </p:nvSpPr>
        <p:spPr>
          <a:xfrm>
            <a:off x="3831568" y="4713346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Especie </a:t>
            </a:r>
          </a:p>
        </p:txBody>
      </p:sp>
    </p:spTree>
    <p:extLst>
      <p:ext uri="{BB962C8B-B14F-4D97-AF65-F5344CB8AC3E}">
        <p14:creationId xmlns:p14="http://schemas.microsoft.com/office/powerpoint/2010/main" val="141017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7AA8536-4758-B3AF-539A-9E4047E5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7898"/>
            <a:ext cx="10515600" cy="1325563"/>
          </a:xfrm>
          <a:solidFill>
            <a:srgbClr val="2CFFE7"/>
          </a:solidFill>
        </p:spPr>
        <p:txBody>
          <a:bodyPr>
            <a:normAutofit/>
          </a:bodyPr>
          <a:lstStyle/>
          <a:p>
            <a:pPr algn="ctr"/>
            <a:r>
              <a:rPr lang="es-UY" b="1" dirty="0">
                <a:solidFill>
                  <a:srgbClr val="000000"/>
                </a:solidFill>
                <a:latin typeface="Times"/>
              </a:rPr>
              <a:t>N</a:t>
            </a:r>
            <a:r>
              <a:rPr lang="es-UY" b="1" i="0" dirty="0">
                <a:solidFill>
                  <a:srgbClr val="000000"/>
                </a:solidFill>
                <a:effectLst/>
                <a:latin typeface="Times"/>
              </a:rPr>
              <a:t>omenclatura bacteriana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5863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217A75-D4F1-AD36-0D4F-32DED702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" y="276692"/>
            <a:ext cx="11603419" cy="64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2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77FE6-7DD2-01C2-804A-91255079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7" y="365125"/>
            <a:ext cx="10985284" cy="8032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UY" dirty="0"/>
              <a:t>Ejemplos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19611-18AF-8561-16FB-1AB88220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69" y="1479549"/>
            <a:ext cx="3974881" cy="2616915"/>
          </a:xfrm>
          <a:prstGeom prst="rect">
            <a:avLst/>
          </a:prstGeom>
        </p:spPr>
      </p:pic>
      <p:sp>
        <p:nvSpPr>
          <p:cNvPr id="5" name="Flecha derecha 4">
            <a:extLst>
              <a:ext uri="{FF2B5EF4-FFF2-40B4-BE49-F238E27FC236}">
                <a16:creationId xmlns:a16="http://schemas.microsoft.com/office/drawing/2014/main" id="{79026FD2-7123-87CE-77B3-C5E2D35015AF}"/>
              </a:ext>
            </a:extLst>
          </p:cNvPr>
          <p:cNvSpPr/>
          <p:nvPr/>
        </p:nvSpPr>
        <p:spPr>
          <a:xfrm>
            <a:off x="5565227" y="3009562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FC76C-E1B2-2E84-557E-F4A246F8804B}"/>
              </a:ext>
            </a:extLst>
          </p:cNvPr>
          <p:cNvSpPr txBox="1"/>
          <p:nvPr/>
        </p:nvSpPr>
        <p:spPr>
          <a:xfrm>
            <a:off x="6461894" y="2781653"/>
            <a:ext cx="412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rgbClr val="FF0000"/>
                </a:solidFill>
              </a:rPr>
              <a:t>Bacterias acido alcohol resistente</a:t>
            </a:r>
          </a:p>
          <a:p>
            <a:r>
              <a:rPr lang="es-UY" sz="2000" i="1" dirty="0">
                <a:solidFill>
                  <a:srgbClr val="FF0000"/>
                </a:solidFill>
              </a:rPr>
              <a:t>  Mycobacterium tuberculosis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0B6257-0A97-6544-5AE9-9C6A33A88114}"/>
              </a:ext>
            </a:extLst>
          </p:cNvPr>
          <p:cNvSpPr txBox="1"/>
          <p:nvPr/>
        </p:nvSpPr>
        <p:spPr>
          <a:xfrm>
            <a:off x="3013074" y="4155916"/>
            <a:ext cx="12827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dirty="0"/>
              <a:t>ESPECIE</a:t>
            </a:r>
          </a:p>
        </p:txBody>
      </p:sp>
      <p:sp>
        <p:nvSpPr>
          <p:cNvPr id="10" name="Flecha izquierda-derecha-arriba 9">
            <a:extLst>
              <a:ext uri="{FF2B5EF4-FFF2-40B4-BE49-F238E27FC236}">
                <a16:creationId xmlns:a16="http://schemas.microsoft.com/office/drawing/2014/main" id="{827EA25C-6C48-7F59-C2D5-7207E81F07A7}"/>
              </a:ext>
            </a:extLst>
          </p:cNvPr>
          <p:cNvSpPr/>
          <p:nvPr/>
        </p:nvSpPr>
        <p:spPr>
          <a:xfrm rot="10800000">
            <a:off x="1882226" y="4813442"/>
            <a:ext cx="3683001" cy="609600"/>
          </a:xfrm>
          <a:prstGeom prst="leftRight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786A96-3727-2225-BE36-42C9DA4F9CEC}"/>
              </a:ext>
            </a:extLst>
          </p:cNvPr>
          <p:cNvSpPr txBox="1"/>
          <p:nvPr/>
        </p:nvSpPr>
        <p:spPr>
          <a:xfrm>
            <a:off x="269325" y="4775956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rgbClr val="00B050"/>
                </a:solidFill>
              </a:rPr>
              <a:t>SUBESPECIE</a:t>
            </a:r>
            <a:r>
              <a:rPr lang="es-UY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225853-8B9A-1244-9BED-E616EB796A32}"/>
              </a:ext>
            </a:extLst>
          </p:cNvPr>
          <p:cNvSpPr txBox="1"/>
          <p:nvPr/>
        </p:nvSpPr>
        <p:spPr>
          <a:xfrm>
            <a:off x="3013074" y="5468194"/>
            <a:ext cx="192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dirty="0">
                <a:solidFill>
                  <a:schemeClr val="accent2">
                    <a:lumMod val="75000"/>
                  </a:schemeClr>
                </a:solidFill>
              </a:rPr>
              <a:t>CEPA</a:t>
            </a:r>
          </a:p>
          <a:p>
            <a:r>
              <a:rPr lang="es-UY" sz="2000" dirty="0">
                <a:solidFill>
                  <a:schemeClr val="accent2">
                    <a:lumMod val="75000"/>
                  </a:schemeClr>
                </a:solidFill>
              </a:rPr>
              <a:t>       Cepa tipo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D597EE-2757-6B6C-E68E-8CCC70E0EAB7}"/>
              </a:ext>
            </a:extLst>
          </p:cNvPr>
          <p:cNvSpPr txBox="1"/>
          <p:nvPr/>
        </p:nvSpPr>
        <p:spPr>
          <a:xfrm>
            <a:off x="6007099" y="4370089"/>
            <a:ext cx="4839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>
                <a:solidFill>
                  <a:schemeClr val="accent1">
                    <a:lumMod val="75000"/>
                  </a:schemeClr>
                </a:solidFill>
              </a:rPr>
              <a:t>Tipos o variedades </a:t>
            </a:r>
          </a:p>
          <a:p>
            <a:r>
              <a:rPr lang="es-UY" sz="2000" dirty="0">
                <a:solidFill>
                  <a:schemeClr val="accent1">
                    <a:lumMod val="75000"/>
                  </a:schemeClr>
                </a:solidFill>
              </a:rPr>
              <a:t>Biotipo o biovariedades </a:t>
            </a:r>
          </a:p>
          <a:p>
            <a:r>
              <a:rPr lang="es-UY" sz="2000" dirty="0">
                <a:solidFill>
                  <a:schemeClr val="accent1">
                    <a:lumMod val="75000"/>
                  </a:schemeClr>
                </a:solidFill>
              </a:rPr>
              <a:t>Morfotipo o morfovariedades </a:t>
            </a:r>
          </a:p>
          <a:p>
            <a:r>
              <a:rPr lang="es-UY" sz="2000" dirty="0">
                <a:solidFill>
                  <a:schemeClr val="accent1">
                    <a:lumMod val="75000"/>
                  </a:schemeClr>
                </a:solidFill>
              </a:rPr>
              <a:t>Fagotipo, lisotipos o fagovariedades</a:t>
            </a:r>
          </a:p>
          <a:p>
            <a:r>
              <a:rPr lang="es-UY" sz="2000" dirty="0">
                <a:solidFill>
                  <a:schemeClr val="accent1">
                    <a:lumMod val="75000"/>
                  </a:schemeClr>
                </a:solidFill>
              </a:rPr>
              <a:t>Serotipo o serovariedades </a:t>
            </a:r>
          </a:p>
          <a:p>
            <a:r>
              <a:rPr lang="es-UY" sz="2000" dirty="0">
                <a:solidFill>
                  <a:schemeClr val="accent1">
                    <a:lumMod val="75000"/>
                  </a:schemeClr>
                </a:solidFill>
              </a:rPr>
              <a:t>Genotipo o genovariedades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050874-2FAF-1975-10D4-3CF10ED7C992}"/>
              </a:ext>
            </a:extLst>
          </p:cNvPr>
          <p:cNvSpPr txBox="1"/>
          <p:nvPr/>
        </p:nvSpPr>
        <p:spPr>
          <a:xfrm>
            <a:off x="5728139" y="1434282"/>
            <a:ext cx="596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 nombre científico se compone del nombre del género seguido por el de la especie a la que pertenecen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1972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BFF4764-6FE7-2485-311F-933E9C0DFD96}"/>
              </a:ext>
            </a:extLst>
          </p:cNvPr>
          <p:cNvSpPr txBox="1"/>
          <p:nvPr/>
        </p:nvSpPr>
        <p:spPr>
          <a:xfrm>
            <a:off x="220717" y="123319"/>
            <a:ext cx="1168750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400" b="1" i="0" dirty="0">
                <a:solidFill>
                  <a:srgbClr val="000000"/>
                </a:solidFill>
                <a:effectLst/>
                <a:latin typeface="Times"/>
              </a:rPr>
              <a:t>Nomenclatura</a:t>
            </a:r>
          </a:p>
          <a:p>
            <a:pPr algn="ctr"/>
            <a:r>
              <a:rPr lang="es-UY" sz="2400" b="1" i="0" dirty="0">
                <a:solidFill>
                  <a:srgbClr val="000000"/>
                </a:solidFill>
                <a:effectLst/>
                <a:latin typeface="Times"/>
              </a:rPr>
              <a:t> CATEGORIAS TAXONÓMICAS</a:t>
            </a:r>
            <a:br>
              <a:rPr lang="es-UY" b="1" i="0" dirty="0">
                <a:solidFill>
                  <a:srgbClr val="000000"/>
                </a:solidFill>
                <a:effectLst/>
                <a:latin typeface="Times"/>
              </a:rPr>
            </a:br>
            <a:endParaRPr lang="es-UY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DE8665-B40F-C72B-138A-16CA854B300E}"/>
              </a:ext>
            </a:extLst>
          </p:cNvPr>
          <p:cNvSpPr txBox="1"/>
          <p:nvPr/>
        </p:nvSpPr>
        <p:spPr>
          <a:xfrm>
            <a:off x="94595" y="1231315"/>
            <a:ext cx="118136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s-UY" sz="2400" b="0" i="0" dirty="0">
                <a:solidFill>
                  <a:srgbClr val="000000"/>
                </a:solidFill>
                <a:effectLst/>
                <a:latin typeface="Times"/>
              </a:rPr>
              <a:t>Género</a:t>
            </a:r>
            <a:endParaRPr lang="es-UY" sz="2400" dirty="0">
              <a:solidFill>
                <a:srgbClr val="000000"/>
              </a:solidFill>
              <a:latin typeface="Times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es-UY" sz="2400" b="0" i="0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                               Único, inicial en mayúscula, en cursiva o subrayada ( 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Escherichia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ó </a:t>
            </a:r>
            <a:r>
              <a:rPr lang="es-UY" b="0" i="0" u="sng" dirty="0">
                <a:solidFill>
                  <a:srgbClr val="000000"/>
                </a:solidFill>
                <a:effectLst/>
                <a:latin typeface="Times"/>
              </a:rPr>
              <a:t>Escherichia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) </a:t>
            </a:r>
          </a:p>
          <a:p>
            <a:pPr marL="285750" indent="-285750">
              <a:buFont typeface="Wingdings" pitchFamily="2" charset="2"/>
              <a:buChar char="§"/>
            </a:pPr>
            <a:endParaRPr lang="es-UY" dirty="0"/>
          </a:p>
          <a:p>
            <a:r>
              <a:rPr lang="es-UY" dirty="0"/>
              <a:t>                                        a-  Una especie del género:  sp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. 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Escherichiasp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.</a:t>
            </a:r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                                     b- Varias especies:  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Escherichia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spp. </a:t>
            </a:r>
          </a:p>
          <a:p>
            <a:endParaRPr lang="es-UY" b="0" i="0" dirty="0">
              <a:solidFill>
                <a:srgbClr val="000000"/>
              </a:solidFill>
              <a:effectLst/>
              <a:latin typeface="Time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UY" sz="2400" dirty="0"/>
              <a:t>Familia 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b="0" i="0" dirty="0">
              <a:solidFill>
                <a:srgbClr val="000000"/>
              </a:solidFill>
              <a:effectLst/>
              <a:latin typeface="Times"/>
            </a:endParaRPr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                         Única, inicial en mayúsculas, en cursiva o subrayada, subfijo: </a:t>
            </a:r>
            <a:r>
              <a:rPr lang="es-UY" b="0" i="1" u="sng" dirty="0">
                <a:solidFill>
                  <a:srgbClr val="000000"/>
                </a:solidFill>
                <a:effectLst/>
                <a:latin typeface="Times"/>
              </a:rPr>
              <a:t>aceae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 ( </a:t>
            </a:r>
            <a:r>
              <a:rPr lang="es-UY" b="0" i="1" u="sng" dirty="0">
                <a:solidFill>
                  <a:srgbClr val="000000"/>
                </a:solidFill>
                <a:effectLst/>
                <a:latin typeface="Times"/>
              </a:rPr>
              <a:t>Mycoplasmataceae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 )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b="0" i="1" dirty="0">
              <a:solidFill>
                <a:srgbClr val="000000"/>
              </a:solidFill>
              <a:effectLst/>
              <a:latin typeface="Time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UY" sz="2400" dirty="0"/>
              <a:t>Orden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es-UY" dirty="0"/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                        Único, inicial en mayúsculas, cursiva o subrayada, subfijo: </a:t>
            </a:r>
            <a:r>
              <a:rPr lang="es-UY" b="0" i="1" u="sng" dirty="0">
                <a:solidFill>
                  <a:srgbClr val="000000"/>
                </a:solidFill>
                <a:effectLst/>
                <a:latin typeface="Times"/>
              </a:rPr>
              <a:t>ales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( </a:t>
            </a:r>
            <a:r>
              <a:rPr lang="es-UY" b="0" i="1" u="sng" dirty="0">
                <a:solidFill>
                  <a:srgbClr val="000000"/>
                </a:solidFill>
                <a:effectLst/>
                <a:latin typeface="Times"/>
              </a:rPr>
              <a:t>Mycoplasmatales</a:t>
            </a:r>
            <a:r>
              <a:rPr lang="es-UY" b="0" i="1" dirty="0">
                <a:solidFill>
                  <a:srgbClr val="000000"/>
                </a:solidFill>
                <a:effectLst/>
                <a:latin typeface="Times"/>
              </a:rPr>
              <a:t> )</a:t>
            </a:r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</a:p>
          <a:p>
            <a:endParaRPr lang="es-UY" b="0" i="0" dirty="0">
              <a:solidFill>
                <a:srgbClr val="000000"/>
              </a:solidFill>
              <a:effectLst/>
              <a:latin typeface="Times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s-UY" sz="2400" b="0" i="0" dirty="0">
                <a:solidFill>
                  <a:srgbClr val="000000"/>
                </a:solidFill>
                <a:effectLst/>
                <a:latin typeface="Times"/>
              </a:rPr>
              <a:t>Otras</a:t>
            </a:r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Times"/>
              </a:rPr>
              <a:t>                         Únicas, inical en mayúsculas, cursiva o subrayadas.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2445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C1EFE1-2D6D-6805-C13F-E2072812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147918"/>
            <a:ext cx="10131973" cy="65621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305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8CFCB7-1360-D178-91E7-0A6C2BC4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7" y="417206"/>
            <a:ext cx="10133513" cy="63275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FCA621-E179-8E1B-4AB8-D304332699A5}"/>
              </a:ext>
            </a:extLst>
          </p:cNvPr>
          <p:cNvSpPr txBox="1"/>
          <p:nvPr/>
        </p:nvSpPr>
        <p:spPr>
          <a:xfrm>
            <a:off x="2656399" y="606081"/>
            <a:ext cx="828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/>
              <a:t>Botánico sueco. Considerado el padre de la taxonomía moderna </a:t>
            </a:r>
          </a:p>
        </p:txBody>
      </p:sp>
    </p:spTree>
    <p:extLst>
      <p:ext uri="{BB962C8B-B14F-4D97-AF65-F5344CB8AC3E}">
        <p14:creationId xmlns:p14="http://schemas.microsoft.com/office/powerpoint/2010/main" val="212069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0523287-C7FA-F50B-4376-881666E67061}"/>
              </a:ext>
            </a:extLst>
          </p:cNvPr>
          <p:cNvSpPr txBox="1"/>
          <p:nvPr/>
        </p:nvSpPr>
        <p:spPr>
          <a:xfrm>
            <a:off x="441434" y="3079995"/>
            <a:ext cx="11077903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000" dirty="0"/>
              <a:t>   </a:t>
            </a:r>
          </a:p>
          <a:p>
            <a:r>
              <a:rPr lang="es-UY" sz="2000" b="0" i="0" dirty="0">
                <a:solidFill>
                  <a:srgbClr val="000000"/>
                </a:solidFill>
                <a:effectLst/>
                <a:latin typeface="Times"/>
              </a:rPr>
              <a:t>Tiene como objetivo situar un determinado organismo en un grupo taxonómico (taxón) particular de una clasificación previamente establecida.</a:t>
            </a:r>
            <a:endParaRPr lang="es-UY" sz="2000" dirty="0"/>
          </a:p>
          <a:p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82FC48-4F47-85D7-06F3-66DA1A7338FF}"/>
              </a:ext>
            </a:extLst>
          </p:cNvPr>
          <p:cNvSpPr txBox="1"/>
          <p:nvPr/>
        </p:nvSpPr>
        <p:spPr>
          <a:xfrm>
            <a:off x="168166" y="1386630"/>
            <a:ext cx="1078361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sz="3200" dirty="0"/>
              <a:t>IDENTIFICACIÓN</a:t>
            </a:r>
          </a:p>
        </p:txBody>
      </p:sp>
    </p:spTree>
    <p:extLst>
      <p:ext uri="{BB962C8B-B14F-4D97-AF65-F5344CB8AC3E}">
        <p14:creationId xmlns:p14="http://schemas.microsoft.com/office/powerpoint/2010/main" val="224051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092471-CADD-FC31-D780-4F082098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422685"/>
            <a:ext cx="11340662" cy="62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DF05C-307F-0D49-26FD-E126B8FE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365125"/>
            <a:ext cx="11577711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UY" dirty="0"/>
              <a:t>Criterios fenotipicos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DE12A38-6CAC-78CB-A4A9-DC5738164486}"/>
              </a:ext>
            </a:extLst>
          </p:cNvPr>
          <p:cNvSpPr/>
          <p:nvPr/>
        </p:nvSpPr>
        <p:spPr>
          <a:xfrm>
            <a:off x="838199" y="1818290"/>
            <a:ext cx="10744201" cy="45930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Y" sz="2400" dirty="0">
                <a:solidFill>
                  <a:schemeClr val="tx1"/>
                </a:solidFill>
              </a:rPr>
              <a:t>Semejanza de características observables</a:t>
            </a: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Morfológico</a:t>
            </a: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Fisiológicos</a:t>
            </a: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Nutricionales</a:t>
            </a: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Estructurales</a:t>
            </a: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Componentes químicos</a:t>
            </a:r>
          </a:p>
          <a:p>
            <a:endParaRPr lang="es-UY" dirty="0">
              <a:solidFill>
                <a:schemeClr val="tx1"/>
              </a:solidFill>
            </a:endParaRPr>
          </a:p>
          <a:p>
            <a:endParaRPr lang="es-UY" dirty="0">
              <a:solidFill>
                <a:schemeClr val="tx1"/>
              </a:solidFill>
            </a:endParaRP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Fenéticas- Fenotípicas</a:t>
            </a:r>
          </a:p>
          <a:p>
            <a:pPr algn="ctr"/>
            <a:r>
              <a:rPr lang="es-UY" sz="2400" dirty="0">
                <a:solidFill>
                  <a:schemeClr val="tx1"/>
                </a:solidFill>
              </a:rPr>
              <a:t>Numéricas </a:t>
            </a:r>
          </a:p>
          <a:p>
            <a:pPr algn="ctr"/>
            <a:endParaRPr lang="es-UY" dirty="0">
              <a:solidFill>
                <a:schemeClr val="tx1"/>
              </a:solidFill>
            </a:endParaRPr>
          </a:p>
          <a:p>
            <a:pPr algn="ctr"/>
            <a:endParaRPr lang="es-UY" dirty="0">
              <a:solidFill>
                <a:schemeClr val="tx1"/>
              </a:solidFill>
            </a:endParaRPr>
          </a:p>
          <a:p>
            <a:pPr algn="ctr"/>
            <a:endParaRPr lang="es-UY" dirty="0">
              <a:solidFill>
                <a:schemeClr val="tx1"/>
              </a:solidFill>
            </a:endParaRPr>
          </a:p>
          <a:p>
            <a:pPr algn="ctr"/>
            <a:r>
              <a:rPr lang="es-UY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Gráfico 5" descr="Back con relleno sólido">
            <a:extLst>
              <a:ext uri="{FF2B5EF4-FFF2-40B4-BE49-F238E27FC236}">
                <a16:creationId xmlns:a16="http://schemas.microsoft.com/office/drawing/2014/main" id="{1E78CB13-3354-3063-22D8-4DA03D1D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41507">
            <a:off x="3108417" y="3722719"/>
            <a:ext cx="1607576" cy="12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520D06-F556-CD4A-92AC-B1DEA41ECDA5}"/>
              </a:ext>
            </a:extLst>
          </p:cNvPr>
          <p:cNvSpPr txBox="1"/>
          <p:nvPr/>
        </p:nvSpPr>
        <p:spPr>
          <a:xfrm>
            <a:off x="493988" y="662151"/>
            <a:ext cx="1071004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4400" dirty="0">
                <a:latin typeface="+mj-lt"/>
              </a:rPr>
              <a:t>Criterios Genotípicos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C3571391-4ADA-E2D1-67EC-FCA91421C22E}"/>
              </a:ext>
            </a:extLst>
          </p:cNvPr>
          <p:cNvSpPr/>
          <p:nvPr/>
        </p:nvSpPr>
        <p:spPr>
          <a:xfrm>
            <a:off x="388884" y="2113924"/>
            <a:ext cx="11288110" cy="331992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BD731E-1715-B0DC-4DC0-2389223B8032}"/>
              </a:ext>
            </a:extLst>
          </p:cNvPr>
          <p:cNvSpPr txBox="1"/>
          <p:nvPr/>
        </p:nvSpPr>
        <p:spPr>
          <a:xfrm>
            <a:off x="3671104" y="2113924"/>
            <a:ext cx="386695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400" dirty="0"/>
              <a:t>Posibles relaciones evolutivas</a:t>
            </a:r>
          </a:p>
          <a:p>
            <a:pPr algn="ctr"/>
            <a:r>
              <a:rPr lang="es-UY" sz="2400" dirty="0"/>
              <a:t>G+C</a:t>
            </a:r>
          </a:p>
          <a:p>
            <a:pPr algn="ctr"/>
            <a:r>
              <a:rPr lang="es-UY" sz="2400" dirty="0"/>
              <a:t>DNA Hibridación</a:t>
            </a:r>
          </a:p>
          <a:p>
            <a:pPr algn="ctr"/>
            <a:r>
              <a:rPr lang="es-UY" sz="2400" dirty="0"/>
              <a:t>RNA Hibridación</a:t>
            </a:r>
          </a:p>
          <a:p>
            <a:pPr algn="ctr"/>
            <a:r>
              <a:rPr lang="es-UY" sz="2400" dirty="0"/>
              <a:t>Enzimas de restricción</a:t>
            </a:r>
          </a:p>
          <a:p>
            <a:pPr algn="ctr"/>
            <a:r>
              <a:rPr lang="es-UY" sz="2400" dirty="0"/>
              <a:t>Electroforesis</a:t>
            </a:r>
          </a:p>
          <a:p>
            <a:pPr algn="ctr"/>
            <a:r>
              <a:rPr lang="es-UY" sz="2400" dirty="0"/>
              <a:t>Análisis de Plásmidos</a:t>
            </a:r>
          </a:p>
          <a:p>
            <a:pPr algn="ctr"/>
            <a:r>
              <a:rPr lang="es-UY" sz="2400" dirty="0"/>
              <a:t>PCR</a:t>
            </a:r>
          </a:p>
          <a:p>
            <a:pPr algn="ctr"/>
            <a:r>
              <a:rPr lang="es-UY" sz="2400" b="0" i="0" dirty="0">
                <a:solidFill>
                  <a:srgbClr val="43354B"/>
                </a:solidFill>
                <a:effectLst/>
                <a:latin typeface="Roboto" panose="02000000000000000000" pitchFamily="2" charset="0"/>
              </a:rPr>
              <a:t>ARN ribosomal 16S</a:t>
            </a:r>
            <a:endParaRPr lang="es-UY" sz="2400" dirty="0"/>
          </a:p>
          <a:p>
            <a:pPr algn="ctr"/>
            <a:endParaRPr lang="es-UY" sz="2400" dirty="0"/>
          </a:p>
          <a:p>
            <a:pPr algn="ctr"/>
            <a:r>
              <a:rPr lang="es-UY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117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BD1317-2E9B-C768-229A-2BFAF2250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504" y="347089"/>
            <a:ext cx="10515600" cy="5355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3200" dirty="0">
                <a:latin typeface="Arial" panose="020B0604020202020204" pitchFamily="34" charset="0"/>
                <a:cs typeface="Arial" panose="020B0604020202020204" pitchFamily="34" charset="0"/>
              </a:rPr>
              <a:t>A- Clasificación según la </a:t>
            </a:r>
            <a:r>
              <a:rPr lang="es-UY" sz="3200" b="1" dirty="0">
                <a:latin typeface="Arial" panose="020B0604020202020204" pitchFamily="34" charset="0"/>
                <a:cs typeface="Arial" panose="020B0604020202020204" pitchFamily="34" charset="0"/>
              </a:rPr>
              <a:t>Tinción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5D04A2-0672-62BA-A495-9C4842B9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817" y="1141016"/>
            <a:ext cx="7938973" cy="43453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78D9B0-645D-4B57-B7E7-A42E6A07AEBA}"/>
              </a:ext>
            </a:extLst>
          </p:cNvPr>
          <p:cNvSpPr txBox="1"/>
          <p:nvPr/>
        </p:nvSpPr>
        <p:spPr>
          <a:xfrm>
            <a:off x="99848" y="5486400"/>
            <a:ext cx="1199230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Las bacterias grampositivas y las gramnegativas se tiñen de forma distinta porque sus paredes celulares son diferentes.</a:t>
            </a:r>
          </a:p>
          <a:p>
            <a:r>
              <a:rPr lang="es-UY" dirty="0">
                <a:solidFill>
                  <a:srgbClr val="000000"/>
                </a:solidFill>
                <a:latin typeface="Open Sans" panose="020B0606030504020204" pitchFamily="34" charset="0"/>
              </a:rPr>
              <a:t>C</a:t>
            </a:r>
            <a:r>
              <a:rPr lang="es-UY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ausan diferentes tipos de infecciones, y hay distintos tipos de antibióticos eficaces contra ellas. </a:t>
            </a:r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Existen muchas otras tinciones además de la tinción de Gram.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8049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4027205-2B71-C173-77FA-AA370576EC99}"/>
              </a:ext>
            </a:extLst>
          </p:cNvPr>
          <p:cNvSpPr txBox="1"/>
          <p:nvPr/>
        </p:nvSpPr>
        <p:spPr>
          <a:xfrm>
            <a:off x="309283" y="878541"/>
            <a:ext cx="1128362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800" dirty="0"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es-UY" sz="3200" dirty="0">
                <a:latin typeface="Arial" panose="020B0604020202020204" pitchFamily="34" charset="0"/>
                <a:cs typeface="Arial" panose="020B0604020202020204" pitchFamily="34" charset="0"/>
              </a:rPr>
              <a:t>Clasificación según su </a:t>
            </a:r>
            <a:r>
              <a:rPr lang="es-UY" sz="3200" b="1" dirty="0"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3A40E2-5E32-C514-7A89-F0B99BF5871E}"/>
              </a:ext>
            </a:extLst>
          </p:cNvPr>
          <p:cNvSpPr txBox="1"/>
          <p:nvPr/>
        </p:nvSpPr>
        <p:spPr>
          <a:xfrm>
            <a:off x="268786" y="2418094"/>
            <a:ext cx="116034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s-UY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odas las bacterias se pueden clasificar en una de las tres formas básicas</a:t>
            </a:r>
          </a:p>
          <a:p>
            <a:pPr algn="ctr"/>
            <a:endParaRPr lang="es-UY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ctr"/>
            <a:r>
              <a:rPr lang="es-UY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esferas (cocos), </a:t>
            </a:r>
          </a:p>
          <a:p>
            <a:pPr algn="ctr"/>
            <a:r>
              <a:rPr lang="es-UY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bastones (bacilos) </a:t>
            </a:r>
          </a:p>
          <a:p>
            <a:pPr algn="ctr"/>
            <a:r>
              <a:rPr lang="es-UY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espirales o hélices (espiroquetas</a:t>
            </a:r>
            <a:r>
              <a:rPr lang="es-UY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4116947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942DF6-B0DA-D7BC-42EE-EF062081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1" y="262777"/>
            <a:ext cx="10369166" cy="63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3752C-D5AC-D541-EA3F-929BA2E004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UY" b="1" i="0" dirty="0">
                <a:solidFill>
                  <a:srgbClr val="000000"/>
                </a:solidFill>
                <a:effectLst/>
                <a:latin typeface="Times"/>
              </a:rPr>
              <a:t>Cocos: agrupaciones y morfología</a:t>
            </a: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D9F521-52CC-B5A4-C02B-48D16E80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26" y="1690687"/>
            <a:ext cx="747447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0075B-79E7-42FD-97CD-CA89E257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8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UY" b="1" i="0" dirty="0">
                <a:solidFill>
                  <a:srgbClr val="000000"/>
                </a:solidFill>
                <a:effectLst/>
                <a:latin typeface="Times"/>
              </a:rPr>
              <a:t>Bacilos: morfología y tamaño</a:t>
            </a: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60F263-5AEA-F7B5-6D6F-B12A2573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48" y="1545022"/>
            <a:ext cx="7966816" cy="51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B6948-F85B-0033-BABD-AE6906CF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99848"/>
            <a:ext cx="11761075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UY" b="1" i="0" dirty="0">
                <a:solidFill>
                  <a:srgbClr val="000000"/>
                </a:solidFill>
                <a:effectLst/>
                <a:latin typeface="Times"/>
              </a:rPr>
              <a:t>Bacilos: morfología y agrupaciones</a:t>
            </a: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1C7DB9-1347-F0B2-3186-AD6E6B4B1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98" y="1446521"/>
            <a:ext cx="9185032" cy="53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C9889-D3D5-B839-0152-B3025CDE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488623"/>
            <a:ext cx="11498318" cy="1650799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UY" sz="2800" dirty="0">
                <a:effectLst/>
                <a:latin typeface="+mn-lt"/>
              </a:rPr>
              <a:t>Para poder comprender la gran diversidad de organismos existentes es preciso agruparlos y organizarlos en una estructura jerárquica</a:t>
            </a:r>
            <a:br>
              <a:rPr lang="es-UY" sz="2800" dirty="0">
                <a:effectLst/>
                <a:latin typeface="+mn-lt"/>
              </a:rPr>
            </a:br>
            <a:endParaRPr lang="es-UY" sz="2800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90ADE6-E0C6-960E-0FB6-4D4557F1F48B}"/>
              </a:ext>
            </a:extLst>
          </p:cNvPr>
          <p:cNvSpPr txBox="1"/>
          <p:nvPr/>
        </p:nvSpPr>
        <p:spPr>
          <a:xfrm>
            <a:off x="907751" y="1965434"/>
            <a:ext cx="10376498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400" dirty="0">
                <a:latin typeface="Helvetica" pitchFamily="2" charset="0"/>
              </a:rPr>
              <a:t>T</a:t>
            </a:r>
            <a:r>
              <a:rPr lang="es-UY" sz="2400" dirty="0">
                <a:effectLst/>
                <a:latin typeface="Helvetica" pitchFamily="2" charset="0"/>
              </a:rPr>
              <a:t>axonomía</a:t>
            </a:r>
            <a:r>
              <a:rPr lang="es-UY" sz="2000" dirty="0">
                <a:effectLst/>
                <a:latin typeface="Helvetica" pitchFamily="2" charset="0"/>
              </a:rPr>
              <a:t> </a:t>
            </a:r>
          </a:p>
          <a:p>
            <a:endParaRPr lang="es-UY" sz="2000" dirty="0">
              <a:effectLst/>
              <a:latin typeface="Helvetica" pitchFamily="2" charset="0"/>
            </a:endParaRPr>
          </a:p>
          <a:p>
            <a:endParaRPr lang="es-UY" sz="2000" dirty="0">
              <a:effectLst/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UY" sz="2000" dirty="0">
                <a:latin typeface="Helvetica" pitchFamily="2" charset="0"/>
              </a:rPr>
              <a:t>Ciencia que trata los principios, métodos y fines de clasificación generalmente científica.</a:t>
            </a:r>
          </a:p>
          <a:p>
            <a:pPr marL="342900" indent="-342900">
              <a:buFont typeface="Wingdings" pitchFamily="2" charset="2"/>
              <a:buChar char="Ø"/>
            </a:pPr>
            <a:endParaRPr lang="es-UY" sz="20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UY" sz="2000" dirty="0">
                <a:latin typeface="Helvetica" pitchFamily="2" charset="0"/>
              </a:rPr>
              <a:t>Clasificación biológica </a:t>
            </a:r>
          </a:p>
          <a:p>
            <a:pPr marL="342900" indent="-342900">
              <a:buFont typeface="Wingdings" pitchFamily="2" charset="2"/>
              <a:buChar char="Ø"/>
            </a:pPr>
            <a:endParaRPr lang="es-UY" sz="2000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Agrupa, separa y relaciona organismos vivos . Es consecuencia de la evolución y diversificación de los seres vivos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sz="2000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Engloba: Clasificación, Nomeclatura, Identificación </a:t>
            </a:r>
          </a:p>
          <a:p>
            <a:endParaRPr lang="es-UY" sz="20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br>
              <a:rPr lang="es-UY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29879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E66D6-5E14-8FB2-1067-165A4855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80" y="365126"/>
            <a:ext cx="11498318" cy="9591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UY" b="1" dirty="0">
                <a:solidFill>
                  <a:srgbClr val="000000"/>
                </a:solidFill>
                <a:latin typeface="Times"/>
              </a:rPr>
              <a:t>E</a:t>
            </a:r>
            <a:r>
              <a:rPr lang="es-UY" b="1" i="0" dirty="0">
                <a:solidFill>
                  <a:srgbClr val="000000"/>
                </a:solidFill>
                <a:effectLst/>
                <a:latin typeface="Times"/>
              </a:rPr>
              <a:t>spiroquetas</a:t>
            </a: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1CDE1C-4BAE-6113-2566-98F6FE96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38" y="1324304"/>
            <a:ext cx="8660524" cy="53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28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05F09-4F50-9EEA-2FEB-0050B1AA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476"/>
            <a:ext cx="10416988" cy="97746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s-UY" b="1" i="0" dirty="0">
                <a:effectLst/>
                <a:latin typeface="Open Sans" panose="020B0606030504020204" pitchFamily="34" charset="0"/>
              </a:rPr>
              <a:t>Qué forma tienen las bacterias</a:t>
            </a:r>
            <a:br>
              <a:rPr lang="es-UY" b="1" i="0" dirty="0">
                <a:solidFill>
                  <a:srgbClr val="B12E32"/>
                </a:solidFill>
                <a:effectLst/>
                <a:latin typeface="Open Sans" panose="020B0606030504020204" pitchFamily="34" charset="0"/>
              </a:rPr>
            </a:br>
            <a:endParaRPr lang="es-U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BDEEEF-E0D7-EB4C-041F-3EA70DC3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8" y="1550396"/>
            <a:ext cx="9287281" cy="5159686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2403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F3DC32-3E5D-5EBC-617E-33D7DF3E2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413" y="732441"/>
            <a:ext cx="11624441" cy="590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3600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s-UY" sz="3600" dirty="0"/>
              <a:t> </a:t>
            </a:r>
            <a:r>
              <a:rPr lang="es-UY" sz="3600" dirty="0">
                <a:latin typeface="Arial" panose="020B0604020202020204" pitchFamily="34" charset="0"/>
                <a:cs typeface="Arial" panose="020B0604020202020204" pitchFamily="34" charset="0"/>
              </a:rPr>
              <a:t>Clasificación según </a:t>
            </a:r>
            <a:r>
              <a:rPr lang="es-UY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Necesidad de oxígeno</a:t>
            </a:r>
            <a:endParaRPr lang="es-UY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CF49A4-9713-1A90-4E47-36ADDE46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08" y="1458843"/>
            <a:ext cx="6709384" cy="49765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835453-2492-4252-C23D-6167869FDF9B}"/>
              </a:ext>
            </a:extLst>
          </p:cNvPr>
          <p:cNvSpPr txBox="1"/>
          <p:nvPr/>
        </p:nvSpPr>
        <p:spPr>
          <a:xfrm>
            <a:off x="4519447" y="6435431"/>
            <a:ext cx="342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Pseudomonas spp</a:t>
            </a:r>
          </a:p>
        </p:txBody>
      </p:sp>
    </p:spTree>
    <p:extLst>
      <p:ext uri="{BB962C8B-B14F-4D97-AF65-F5344CB8AC3E}">
        <p14:creationId xmlns:p14="http://schemas.microsoft.com/office/powerpoint/2010/main" val="3008909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BF932C2-6D10-BA21-9FD9-D88AA42D9DC5}"/>
              </a:ext>
            </a:extLst>
          </p:cNvPr>
          <p:cNvSpPr txBox="1"/>
          <p:nvPr/>
        </p:nvSpPr>
        <p:spPr>
          <a:xfrm>
            <a:off x="206188" y="830317"/>
            <a:ext cx="116810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s-UY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</a:t>
            </a:r>
            <a:r>
              <a:rPr lang="es-UY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ecesitan O</a:t>
            </a:r>
            <a:r>
              <a:rPr lang="es-UY" sz="200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UY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para su metabolismo </a:t>
            </a:r>
          </a:p>
          <a:p>
            <a:r>
              <a:rPr lang="es-UY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Realizan la oxidación de la materia orgánica en </a:t>
            </a:r>
            <a:r>
              <a:rPr lang="es-UY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 de oxigeno: Respiración molecular</a:t>
            </a:r>
            <a:endParaRPr lang="es-UY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Y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UY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s-UY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      </a:t>
            </a:r>
            <a:r>
              <a:rPr lang="es-UY" sz="24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Aerobios Obligados</a:t>
            </a:r>
            <a:endParaRPr lang="es-UY" sz="2000" b="0" i="0" dirty="0">
              <a:solidFill>
                <a:srgbClr val="52525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s-UY" sz="2000" dirty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</a:t>
            </a:r>
            <a:r>
              <a:rPr lang="es-UY" sz="2000" b="0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equieren oxígeno para la respiración celular aerobia.</a:t>
            </a:r>
          </a:p>
          <a:p>
            <a:pPr algn="l" fontAlgn="base"/>
            <a:r>
              <a:rPr lang="es-UY" sz="2000" b="0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Utilizan el oxígeno para oxidar sustratos (tales como grasas y azúcares) para obtener energía.</a:t>
            </a:r>
          </a:p>
          <a:p>
            <a:pPr algn="l" fontAlgn="base"/>
            <a:endParaRPr lang="es-UY" sz="2000" b="0" i="0" dirty="0">
              <a:solidFill>
                <a:srgbClr val="52525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s-UY" sz="20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UY" sz="24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Anaerobios Facultativos</a:t>
            </a:r>
            <a:endParaRPr lang="es-UY" sz="2400" dirty="0">
              <a:solidFill>
                <a:srgbClr val="5252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s-UY" sz="2000" b="0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Pueden emplear oxígeno pero también tienen la capacidad de producir energía por medios   anaeróbicos.</a:t>
            </a:r>
          </a:p>
          <a:p>
            <a:pPr algn="l" fontAlgn="base"/>
            <a:endParaRPr lang="es-UY" sz="2000" b="0" i="0" dirty="0">
              <a:solidFill>
                <a:srgbClr val="52525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s-UY" sz="20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UY" sz="24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Microaerófilos</a:t>
            </a:r>
            <a:endParaRPr lang="es-UY" sz="2400" b="0" i="0" dirty="0">
              <a:solidFill>
                <a:srgbClr val="52525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s-UY" sz="2000" b="0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Emplean oxígeno pero en cantidades muy bajas.</a:t>
            </a:r>
          </a:p>
          <a:p>
            <a:pPr algn="l" fontAlgn="base"/>
            <a:r>
              <a:rPr lang="es-UY" sz="20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l" fontAlgn="base"/>
            <a:r>
              <a:rPr lang="es-UY" sz="20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UY" sz="2400" b="1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Aerotolerantes</a:t>
            </a:r>
            <a:endParaRPr lang="es-UY" sz="2000" b="0" i="0" dirty="0">
              <a:solidFill>
                <a:srgbClr val="52525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s-UY" sz="2000" b="0" i="0" dirty="0">
                <a:solidFill>
                  <a:srgbClr val="5252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Pueden sobrevivir en presencia de oxígeno pero no lo emplean ya que son anaeróbicos.</a:t>
            </a:r>
          </a:p>
          <a:p>
            <a:endParaRPr lang="es-UY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Y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Y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Y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UY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s-UY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s-UY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D27136-6A0A-8608-BD4B-CF4D54E11012}"/>
              </a:ext>
            </a:extLst>
          </p:cNvPr>
          <p:cNvSpPr txBox="1"/>
          <p:nvPr/>
        </p:nvSpPr>
        <p:spPr>
          <a:xfrm>
            <a:off x="304800" y="304800"/>
            <a:ext cx="1114096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s-UY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UY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erobias 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388771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111A8B-8724-BA4F-32D4-1351FB2CBD5E}"/>
              </a:ext>
            </a:extLst>
          </p:cNvPr>
          <p:cNvSpPr txBox="1"/>
          <p:nvPr/>
        </p:nvSpPr>
        <p:spPr>
          <a:xfrm>
            <a:off x="196496" y="191852"/>
            <a:ext cx="11803117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UY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Anaerobias </a:t>
            </a:r>
          </a:p>
          <a:p>
            <a:endParaRPr lang="es-UY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endParaRPr lang="es-UY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32336D-AB29-E921-B0AF-BE01217E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72" y="2669628"/>
            <a:ext cx="5230951" cy="39965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3A068B-35A7-124B-E9FF-B73EDC384CDA}"/>
              </a:ext>
            </a:extLst>
          </p:cNvPr>
          <p:cNvSpPr txBox="1"/>
          <p:nvPr/>
        </p:nvSpPr>
        <p:spPr>
          <a:xfrm>
            <a:off x="196496" y="1450428"/>
            <a:ext cx="117222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>
                <a:solidFill>
                  <a:srgbClr val="000000"/>
                </a:solidFill>
                <a:latin typeface="Open Sans" panose="020B0606030504020204" pitchFamily="34" charset="0"/>
              </a:rPr>
              <a:t>N</a:t>
            </a:r>
            <a:r>
              <a:rPr lang="es-UY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 necesitan oxígeno y tienen problemas para vivir o crecer cuando hay oxígeno</a:t>
            </a:r>
          </a:p>
          <a:p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Disponen de un metabolismo  que produce energía a partir de nutrientes que carecen de O</a:t>
            </a:r>
            <a:r>
              <a:rPr lang="es-UY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,  FERMENTACION </a:t>
            </a:r>
          </a:p>
          <a:p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Todos los anaerobios  son organismos simples</a:t>
            </a:r>
          </a:p>
          <a:p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Levaduras y bacterias.</a:t>
            </a:r>
          </a:p>
          <a:p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Anaerobios estrictos</a:t>
            </a:r>
          </a:p>
          <a:p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 Mueren en presencia de O</a:t>
            </a:r>
            <a:r>
              <a:rPr lang="es-UY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U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2400" b="1" dirty="0">
                <a:latin typeface="Arial" panose="020B0604020202020204" pitchFamily="34" charset="0"/>
                <a:cs typeface="Arial" panose="020B0604020202020204" pitchFamily="34" charset="0"/>
              </a:rPr>
              <a:t>Anaerobiso facultativos</a:t>
            </a:r>
          </a:p>
          <a:p>
            <a:r>
              <a:rPr lang="es-UY" sz="2000" dirty="0">
                <a:latin typeface="Arial" panose="020B0604020202020204" pitchFamily="34" charset="0"/>
                <a:cs typeface="Arial" panose="020B0604020202020204" pitchFamily="34" charset="0"/>
              </a:rPr>
              <a:t> Toleran presencia de O</a:t>
            </a:r>
            <a:r>
              <a:rPr lang="es-UY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2889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28650-3575-52F8-E9BD-6569EFB1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365126"/>
            <a:ext cx="11950261" cy="1127344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s-UY" sz="4400" b="1" dirty="0">
                <a:latin typeface="Arial" panose="020B0604020202020204" pitchFamily="34" charset="0"/>
                <a:cs typeface="Arial" panose="020B0604020202020204" pitchFamily="34" charset="0"/>
              </a:rPr>
              <a:t>D- Composición genética </a:t>
            </a:r>
            <a:br>
              <a:rPr lang="es-UY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UY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8D9E55-2A9A-F274-73F4-32E44F12FA61}"/>
              </a:ext>
            </a:extLst>
          </p:cNvPr>
          <p:cNvSpPr txBox="1"/>
          <p:nvPr/>
        </p:nvSpPr>
        <p:spPr>
          <a:xfrm>
            <a:off x="147145" y="2071845"/>
            <a:ext cx="1182552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UY" dirty="0"/>
          </a:p>
          <a:p>
            <a:r>
              <a:rPr lang="es-UY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Actualmente existen pruebas especializadas que permiten determinar diferencias en la composición genética (genotipo) de las bacterias.</a:t>
            </a:r>
            <a:endParaRPr lang="es-UY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46C007-CC00-3AB9-5977-CBC4803BC8CA}"/>
              </a:ext>
            </a:extLst>
          </p:cNvPr>
          <p:cNvSpPr txBox="1"/>
          <p:nvPr/>
        </p:nvSpPr>
        <p:spPr>
          <a:xfrm>
            <a:off x="110357" y="3689616"/>
            <a:ext cx="11825529" cy="923330"/>
          </a:xfrm>
          <a:prstGeom prst="rect">
            <a:avLst/>
          </a:prstGeom>
          <a:solidFill>
            <a:srgbClr val="FFDBF6"/>
          </a:solidFill>
        </p:spPr>
        <p:txBody>
          <a:bodyPr wrap="square" rtlCol="0">
            <a:spAutoFit/>
          </a:bodyPr>
          <a:lstStyle/>
          <a:p>
            <a:r>
              <a:rPr lang="es-UY" b="0" i="0" dirty="0">
                <a:solidFill>
                  <a:srgbClr val="43354B"/>
                </a:solidFill>
                <a:effectLst/>
                <a:latin typeface="Roboto" panose="02000000000000000000" pitchFamily="2" charset="0"/>
              </a:rPr>
              <a:t>El aumento de la tasa de infecciones graves causadas por bacterias resistentes a antibióticos ha sido otra de las causas por las que se han intentado encontrar nuevas tecnologías que permitan establecer de forma más rápida los tratamientos </a:t>
            </a:r>
            <a:endParaRPr lang="es-UY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7D02B26-DAC5-56ED-C97D-64C4C86B82C9}"/>
              </a:ext>
            </a:extLst>
          </p:cNvPr>
          <p:cNvSpPr txBox="1"/>
          <p:nvPr/>
        </p:nvSpPr>
        <p:spPr>
          <a:xfrm>
            <a:off x="147145" y="5302835"/>
            <a:ext cx="1175195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b="0" i="0" dirty="0">
                <a:solidFill>
                  <a:srgbClr val="43354B"/>
                </a:solidFill>
                <a:effectLst/>
                <a:latin typeface="Roboto" panose="02000000000000000000" pitchFamily="2" charset="0"/>
              </a:rPr>
              <a:t>Los avances en estas técnicas también han hecho que aumenten los conocimientos sobre la resistencia bacteriana a antibióticos.</a:t>
            </a:r>
            <a:endParaRPr lang="es-UY" dirty="0"/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301CE098-F4A7-3F17-FCD9-103714F8AE68}"/>
              </a:ext>
            </a:extLst>
          </p:cNvPr>
          <p:cNvSpPr/>
          <p:nvPr/>
        </p:nvSpPr>
        <p:spPr>
          <a:xfrm>
            <a:off x="469720" y="3102881"/>
            <a:ext cx="412376" cy="4744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Flecha abajo 7">
            <a:extLst>
              <a:ext uri="{FF2B5EF4-FFF2-40B4-BE49-F238E27FC236}">
                <a16:creationId xmlns:a16="http://schemas.microsoft.com/office/drawing/2014/main" id="{505B1D4C-16B7-7531-6F5D-ECB7DFC9429E}"/>
              </a:ext>
            </a:extLst>
          </p:cNvPr>
          <p:cNvSpPr/>
          <p:nvPr/>
        </p:nvSpPr>
        <p:spPr>
          <a:xfrm>
            <a:off x="1377164" y="4771741"/>
            <a:ext cx="457200" cy="4205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14273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2B6CCE6-8301-BC11-4174-A4B121E143FE}"/>
              </a:ext>
            </a:extLst>
          </p:cNvPr>
          <p:cNvSpPr txBox="1"/>
          <p:nvPr/>
        </p:nvSpPr>
        <p:spPr>
          <a:xfrm>
            <a:off x="151164" y="848207"/>
            <a:ext cx="11816718" cy="1200329"/>
          </a:xfrm>
          <a:prstGeom prst="rect">
            <a:avLst/>
          </a:prstGeom>
          <a:solidFill>
            <a:srgbClr val="FFBBF2"/>
          </a:solidFill>
        </p:spPr>
        <p:txBody>
          <a:bodyPr wrap="square" rtlCol="0">
            <a:spAutoFit/>
          </a:bodyPr>
          <a:lstStyle/>
          <a:p>
            <a:r>
              <a:rPr lang="es-UY" sz="2400" dirty="0">
                <a:solidFill>
                  <a:srgbClr val="43354B"/>
                </a:solidFill>
                <a:latin typeface="Roboto" panose="02000000000000000000" pitchFamily="2" charset="0"/>
              </a:rPr>
              <a:t>P</a:t>
            </a:r>
            <a:r>
              <a:rPr lang="es-UY" sz="2400" b="0" i="0" dirty="0">
                <a:solidFill>
                  <a:srgbClr val="43354B"/>
                </a:solidFill>
                <a:effectLst/>
                <a:latin typeface="Roboto" panose="02000000000000000000" pitchFamily="2" charset="0"/>
              </a:rPr>
              <a:t>ermite tipificar, entendiendo por esto el identificar y caracterizar microorganismos patógenos causantes de brotes infecciosos, la fuente de infección y el patrón de diseminación</a:t>
            </a:r>
            <a:endParaRPr lang="es-UY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2E1E52-6044-C214-482F-4BEEEF7E566E}"/>
              </a:ext>
            </a:extLst>
          </p:cNvPr>
          <p:cNvSpPr txBox="1"/>
          <p:nvPr/>
        </p:nvSpPr>
        <p:spPr>
          <a:xfrm>
            <a:off x="599091" y="2921753"/>
            <a:ext cx="112040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400" b="0" i="0" dirty="0">
                <a:solidFill>
                  <a:srgbClr val="43354B"/>
                </a:solidFill>
                <a:effectLst/>
                <a:latin typeface="Roboto" panose="02000000000000000000" pitchFamily="2" charset="0"/>
              </a:rPr>
              <a:t> La técnica más utilizada es la reacción en cadena de la polimerasa (PCR).</a:t>
            </a:r>
            <a:endParaRPr lang="es-UY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F6A4C-DF7F-46A2-D058-53A102C8ED5A}"/>
              </a:ext>
            </a:extLst>
          </p:cNvPr>
          <p:cNvSpPr txBox="1"/>
          <p:nvPr/>
        </p:nvSpPr>
        <p:spPr>
          <a:xfrm>
            <a:off x="151164" y="4504610"/>
            <a:ext cx="1181671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400" b="0" i="0" dirty="0">
                <a:solidFill>
                  <a:srgbClr val="43354B"/>
                </a:solidFill>
                <a:effectLst/>
                <a:latin typeface="Roboto" panose="02000000000000000000" pitchFamily="2" charset="0"/>
              </a:rPr>
              <a:t>La secuenciación de ARN ribosomal 16S permite detectar e identificar microorganismos no cultivables o que presentan complicaciones en su crecimiento o cultivo. El ARN ribosomal 16S es muy específico de cada bacteria y esto hace que sea una buena diana para la identificación del microorganismo</a:t>
            </a:r>
            <a:endParaRPr lang="es-UY" sz="2400" dirty="0"/>
          </a:p>
        </p:txBody>
      </p:sp>
      <p:sp>
        <p:nvSpPr>
          <p:cNvPr id="15" name="Flecha abajo 14">
            <a:extLst>
              <a:ext uri="{FF2B5EF4-FFF2-40B4-BE49-F238E27FC236}">
                <a16:creationId xmlns:a16="http://schemas.microsoft.com/office/drawing/2014/main" id="{874141BE-7B51-B761-322B-D85CC831FDE5}"/>
              </a:ext>
            </a:extLst>
          </p:cNvPr>
          <p:cNvSpPr/>
          <p:nvPr/>
        </p:nvSpPr>
        <p:spPr>
          <a:xfrm>
            <a:off x="1193388" y="2211983"/>
            <a:ext cx="443753" cy="3617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Flecha abajo 15">
            <a:extLst>
              <a:ext uri="{FF2B5EF4-FFF2-40B4-BE49-F238E27FC236}">
                <a16:creationId xmlns:a16="http://schemas.microsoft.com/office/drawing/2014/main" id="{60BA8327-1AF8-50CC-5B63-E3ABB05D730F}"/>
              </a:ext>
            </a:extLst>
          </p:cNvPr>
          <p:cNvSpPr/>
          <p:nvPr/>
        </p:nvSpPr>
        <p:spPr>
          <a:xfrm>
            <a:off x="2147818" y="3631393"/>
            <a:ext cx="542830" cy="5252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9542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D17E90-1CED-40C8-0692-75C28944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4" y="2259724"/>
            <a:ext cx="11370792" cy="409903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1499B2C-1907-1453-4AB8-161B1ADE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" y="804396"/>
            <a:ext cx="11866179" cy="1325563"/>
          </a:xfrm>
          <a:solidFill>
            <a:srgbClr val="FFDBF6"/>
          </a:solidFill>
        </p:spPr>
        <p:txBody>
          <a:bodyPr/>
          <a:lstStyle/>
          <a:p>
            <a:pPr algn="ctr"/>
            <a:r>
              <a:rPr lang="es-UY" dirty="0"/>
              <a:t>REACCION EN CADENA DE LA POLIMERASA (PCR)</a:t>
            </a:r>
          </a:p>
        </p:txBody>
      </p:sp>
    </p:spTree>
    <p:extLst>
      <p:ext uri="{BB962C8B-B14F-4D97-AF65-F5344CB8AC3E}">
        <p14:creationId xmlns:p14="http://schemas.microsoft.com/office/powerpoint/2010/main" val="68383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2B8F5-2F05-E7CE-D87F-6A48F1F1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339113"/>
            <a:ext cx="11994776" cy="97102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UY" dirty="0"/>
              <a:t>PARTES QUE INTEGRAN LA TAXONOMIA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B167B5B-F95B-1678-DA93-24D777FBA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725426"/>
              </p:ext>
            </p:extLst>
          </p:nvPr>
        </p:nvGraphicFramePr>
        <p:xfrm>
          <a:off x="98613" y="1653988"/>
          <a:ext cx="11994776" cy="507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5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4A045F-481F-1049-12C8-00970328E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993" y="2782669"/>
            <a:ext cx="10515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4000" dirty="0"/>
              <a:t>TIPOS DE CLASIFICACION </a:t>
            </a:r>
          </a:p>
        </p:txBody>
      </p:sp>
    </p:spTree>
    <p:extLst>
      <p:ext uri="{BB962C8B-B14F-4D97-AF65-F5344CB8AC3E}">
        <p14:creationId xmlns:p14="http://schemas.microsoft.com/office/powerpoint/2010/main" val="394570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834F43F-B3C2-E3AE-F5FB-B2513C9B486E}"/>
              </a:ext>
            </a:extLst>
          </p:cNvPr>
          <p:cNvSpPr txBox="1"/>
          <p:nvPr/>
        </p:nvSpPr>
        <p:spPr>
          <a:xfrm>
            <a:off x="369211" y="386359"/>
            <a:ext cx="11504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UY" sz="2400" dirty="0">
                <a:solidFill>
                  <a:srgbClr val="2E74B6"/>
                </a:solidFill>
                <a:effectLst/>
                <a:latin typeface="Helvetica" pitchFamily="2" charset="0"/>
              </a:rPr>
              <a:t>Fenética</a:t>
            </a:r>
          </a:p>
          <a:p>
            <a:endParaRPr lang="es-UY" dirty="0">
              <a:solidFill>
                <a:srgbClr val="2E74B6"/>
              </a:solidFill>
              <a:effectLst/>
              <a:latin typeface="Helvetica" pitchFamily="2" charset="0"/>
            </a:endParaRPr>
          </a:p>
          <a:p>
            <a:r>
              <a:rPr lang="es-UY" dirty="0">
                <a:effectLst/>
                <a:latin typeface="Helvetica" pitchFamily="2" charset="0"/>
              </a:rPr>
              <a:t>Las agrupaciones se realizan en función de la semejanza en sus características fenotípicas. </a:t>
            </a:r>
          </a:p>
          <a:p>
            <a:r>
              <a:rPr lang="es-UY" dirty="0">
                <a:effectLst/>
                <a:latin typeface="Helvetica" pitchFamily="2" charset="0"/>
              </a:rPr>
              <a:t>Se toman en cuenta propiedades bioquímicas, fisiológicas, ecológicas y estructurales de los microorganismos.</a:t>
            </a:r>
          </a:p>
          <a:p>
            <a:endParaRPr lang="es-UY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91CFCF-CB6B-E35F-C123-AF611073EBAA}"/>
              </a:ext>
            </a:extLst>
          </p:cNvPr>
          <p:cNvSpPr txBox="1"/>
          <p:nvPr/>
        </p:nvSpPr>
        <p:spPr>
          <a:xfrm>
            <a:off x="206513" y="2062905"/>
            <a:ext cx="11641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solidFill>
                  <a:srgbClr val="2E74B6"/>
                </a:solidFill>
                <a:effectLst/>
                <a:latin typeface="Helvetica" pitchFamily="2" charset="0"/>
              </a:rPr>
              <a:t>Genotípica</a:t>
            </a:r>
          </a:p>
          <a:p>
            <a:endParaRPr lang="es-UY" dirty="0">
              <a:solidFill>
                <a:srgbClr val="2E74B6"/>
              </a:solidFill>
              <a:effectLst/>
              <a:latin typeface="Helvetica" pitchFamily="2" charset="0"/>
            </a:endParaRPr>
          </a:p>
          <a:p>
            <a:r>
              <a:rPr lang="es-UY" dirty="0">
                <a:effectLst/>
                <a:latin typeface="Helvetica" pitchFamily="2" charset="0"/>
              </a:rPr>
              <a:t>Compara las semejanzas genéticas entre los organismos, ya sea de genes individuales o de genomas completos y existen múltiples técnicas por las que pueden ser evaluados.</a:t>
            </a:r>
          </a:p>
          <a:p>
            <a:endParaRPr lang="es-UY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788B84-7810-FD28-2F80-46B5E031D129}"/>
              </a:ext>
            </a:extLst>
          </p:cNvPr>
          <p:cNvSpPr txBox="1"/>
          <p:nvPr/>
        </p:nvSpPr>
        <p:spPr>
          <a:xfrm>
            <a:off x="103718" y="3821415"/>
            <a:ext cx="118471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UY" sz="2400" dirty="0">
                <a:solidFill>
                  <a:srgbClr val="2E74B6"/>
                </a:solidFill>
                <a:effectLst/>
                <a:latin typeface="Helvetica" pitchFamily="2" charset="0"/>
              </a:rPr>
              <a:t>Filogenética</a:t>
            </a:r>
          </a:p>
          <a:p>
            <a:r>
              <a:rPr lang="es-UY" dirty="0">
                <a:effectLst/>
                <a:latin typeface="Helvetica" pitchFamily="2" charset="0"/>
              </a:rPr>
              <a:t>Los agrupamientos se basan en las relaciones evolutivas que actualmente pueden determinarse por la similitud entre la secuencia del DNA, RNA y proteínas.</a:t>
            </a:r>
          </a:p>
          <a:p>
            <a:endParaRPr lang="es-UY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25EBAF-A79C-898B-F7A4-5B0D3411D8DE}"/>
              </a:ext>
            </a:extLst>
          </p:cNvPr>
          <p:cNvSpPr txBox="1"/>
          <p:nvPr/>
        </p:nvSpPr>
        <p:spPr>
          <a:xfrm>
            <a:off x="206513" y="5302927"/>
            <a:ext cx="117992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UY" sz="2400" dirty="0">
                <a:solidFill>
                  <a:srgbClr val="2E74B6"/>
                </a:solidFill>
                <a:effectLst/>
                <a:latin typeface="Helvetica" pitchFamily="2" charset="0"/>
              </a:rPr>
              <a:t>Numérica</a:t>
            </a:r>
          </a:p>
          <a:p>
            <a:r>
              <a:rPr lang="es-UY" dirty="0">
                <a:effectLst/>
                <a:latin typeface="Helvetica" pitchFamily="2" charset="0"/>
              </a:rPr>
              <a:t>Consiste en determinar un gran número de características independientes, 100 a 120, de todas las cepas en estudio y se establece por comparación de los datos obtenidos un coeficiente de semejanza. En el caso de 2 cepas idénticas será de 100 %.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2028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4E9B805-7CE2-4AEA-2E1F-529E1427419B}"/>
              </a:ext>
            </a:extLst>
          </p:cNvPr>
          <p:cNvSpPr txBox="1"/>
          <p:nvPr/>
        </p:nvSpPr>
        <p:spPr>
          <a:xfrm>
            <a:off x="110358" y="1449048"/>
            <a:ext cx="11971283" cy="4585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800" dirty="0">
                <a:effectLst/>
                <a:latin typeface="Helvetica" pitchFamily="2" charset="0"/>
              </a:rPr>
              <a:t>La identificación de un microorganismo es importante en diferentes áreas</a:t>
            </a:r>
          </a:p>
          <a:p>
            <a:pPr algn="ctr"/>
            <a:endParaRPr lang="es-UY" sz="2800" dirty="0">
              <a:effectLst/>
              <a:latin typeface="Helvetica" pitchFamily="2" charset="0"/>
            </a:endParaRPr>
          </a:p>
          <a:p>
            <a:r>
              <a:rPr lang="es-UY" sz="2000" dirty="0">
                <a:effectLst/>
                <a:latin typeface="Helvetica" pitchFamily="2" charset="0"/>
              </a:rPr>
              <a:t> </a:t>
            </a:r>
          </a:p>
          <a:p>
            <a:pPr marL="1657350" lvl="3" indent="-285750" algn="ctr">
              <a:buFont typeface="Wingdings" pitchFamily="2" charset="2"/>
              <a:buChar char="Ø"/>
            </a:pPr>
            <a:r>
              <a:rPr lang="es-UY" sz="2400" dirty="0">
                <a:latin typeface="Helvetica" pitchFamily="2" charset="0"/>
              </a:rPr>
              <a:t>      M</a:t>
            </a:r>
            <a:r>
              <a:rPr lang="es-UY" sz="2400" dirty="0">
                <a:effectLst/>
                <a:latin typeface="Helvetica" pitchFamily="2" charset="0"/>
              </a:rPr>
              <a:t>edicina, donde se debe conocer cuál es la especie microbiana que está causando cierta patología para poder dar un tratamiento efectivo</a:t>
            </a:r>
          </a:p>
          <a:p>
            <a:pPr marL="285750" indent="-285750">
              <a:buFont typeface="Wingdings" pitchFamily="2" charset="2"/>
              <a:buChar char="Ø"/>
            </a:pPr>
            <a:endParaRPr lang="es-UY" dirty="0">
              <a:latin typeface="Helvetica" pitchFamily="2" charset="0"/>
            </a:endParaRPr>
          </a:p>
          <a:p>
            <a:endParaRPr lang="es-UY" dirty="0">
              <a:effectLst/>
              <a:latin typeface="Helvetica" pitchFamily="2" charset="0"/>
            </a:endParaRPr>
          </a:p>
          <a:p>
            <a:endParaRPr lang="es-UY" sz="2400" dirty="0"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UY" sz="2400" dirty="0">
                <a:latin typeface="Helvetica" pitchFamily="2" charset="0"/>
              </a:rPr>
              <a:t>A</a:t>
            </a:r>
            <a:r>
              <a:rPr lang="es-UY" sz="2400" dirty="0">
                <a:effectLst/>
                <a:latin typeface="Helvetica" pitchFamily="2" charset="0"/>
              </a:rPr>
              <a:t>limentos e industria farmacéutica debemos identificar cuáles son los posibles contaminantes presentes en los productos para poder realizar acciones correctivas y preventivas.</a:t>
            </a:r>
          </a:p>
          <a:p>
            <a:endParaRPr lang="es-UY" dirty="0">
              <a:effectLst/>
              <a:latin typeface="Helvetica" pitchFamily="2" charset="0"/>
            </a:endParaRPr>
          </a:p>
          <a:p>
            <a:endParaRPr lang="es-UY" dirty="0"/>
          </a:p>
        </p:txBody>
      </p:sp>
      <p:pic>
        <p:nvPicPr>
          <p:cNvPr id="6" name="Gráfico 5" descr="Back con relleno sólido">
            <a:extLst>
              <a:ext uri="{FF2B5EF4-FFF2-40B4-BE49-F238E27FC236}">
                <a16:creationId xmlns:a16="http://schemas.microsoft.com/office/drawing/2014/main" id="{870C55FD-F9B2-ABE4-A27F-35875535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257412">
            <a:off x="997958" y="1930791"/>
            <a:ext cx="914400" cy="914400"/>
          </a:xfrm>
          <a:prstGeom prst="rect">
            <a:avLst/>
          </a:prstGeom>
        </p:spPr>
      </p:pic>
      <p:pic>
        <p:nvPicPr>
          <p:cNvPr id="8" name="Gráfico 7" descr="Back con relleno sólido">
            <a:extLst>
              <a:ext uri="{FF2B5EF4-FFF2-40B4-BE49-F238E27FC236}">
                <a16:creationId xmlns:a16="http://schemas.microsoft.com/office/drawing/2014/main" id="{A7F4B4B2-5C1D-7B41-1002-BA43C069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08339">
            <a:off x="-375022" y="2427946"/>
            <a:ext cx="1858182" cy="15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D9DA6F-B79A-4100-60F2-6B7A860DF9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393" y="2640611"/>
            <a:ext cx="11529848" cy="978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200" b="1" dirty="0"/>
              <a:t>EJEMPLO DE LAS CARACTERÍSTICAS APLICADAS EN TAXONIMIA BACTERIANA </a:t>
            </a:r>
          </a:p>
        </p:txBody>
      </p:sp>
    </p:spTree>
    <p:extLst>
      <p:ext uri="{BB962C8B-B14F-4D97-AF65-F5344CB8AC3E}">
        <p14:creationId xmlns:p14="http://schemas.microsoft.com/office/powerpoint/2010/main" val="323591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BF37F50-E5EA-15F5-D8E8-D8D38BE2B759}"/>
              </a:ext>
            </a:extLst>
          </p:cNvPr>
          <p:cNvSpPr txBox="1"/>
          <p:nvPr/>
        </p:nvSpPr>
        <p:spPr>
          <a:xfrm>
            <a:off x="945931" y="379558"/>
            <a:ext cx="859746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200" dirty="0"/>
              <a:t>CARACTERISTICAS</a:t>
            </a:r>
            <a:r>
              <a:rPr lang="es-UY" sz="2800" dirty="0"/>
              <a:t> CLASICAS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5537B0C-D22A-4E81-62A5-8B778569A432}"/>
              </a:ext>
            </a:extLst>
          </p:cNvPr>
          <p:cNvCxnSpPr>
            <a:cxnSpLocks/>
          </p:cNvCxnSpPr>
          <p:nvPr/>
        </p:nvCxnSpPr>
        <p:spPr>
          <a:xfrm flipH="1">
            <a:off x="2154621" y="1233696"/>
            <a:ext cx="978404" cy="130980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F67AED-71C5-1345-80C7-0454F68265DD}"/>
              </a:ext>
            </a:extLst>
          </p:cNvPr>
          <p:cNvSpPr txBox="1"/>
          <p:nvPr/>
        </p:nvSpPr>
        <p:spPr>
          <a:xfrm>
            <a:off x="476578" y="2647112"/>
            <a:ext cx="2221519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b="1" dirty="0"/>
              <a:t>GENETICAS</a:t>
            </a:r>
          </a:p>
          <a:p>
            <a:r>
              <a:rPr lang="es-UY" dirty="0"/>
              <a:t>Posibilidad de recombinación 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43A9584-06CC-786F-D9A0-E6F7909BF549}"/>
              </a:ext>
            </a:extLst>
          </p:cNvPr>
          <p:cNvCxnSpPr>
            <a:cxnSpLocks/>
          </p:cNvCxnSpPr>
          <p:nvPr/>
        </p:nvCxnSpPr>
        <p:spPr>
          <a:xfrm>
            <a:off x="5244662" y="1198006"/>
            <a:ext cx="1566041" cy="98814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959D51-F3BA-91F7-838F-C2141B8A8BC1}"/>
              </a:ext>
            </a:extLst>
          </p:cNvPr>
          <p:cNvSpPr txBox="1"/>
          <p:nvPr/>
        </p:nvSpPr>
        <p:spPr>
          <a:xfrm>
            <a:off x="6926316" y="1438104"/>
            <a:ext cx="39624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b="1" dirty="0"/>
              <a:t>MORFOLOGICAS</a:t>
            </a:r>
          </a:p>
          <a:p>
            <a:r>
              <a:rPr lang="es-UY" dirty="0"/>
              <a:t>Pared celular </a:t>
            </a:r>
          </a:p>
          <a:p>
            <a:r>
              <a:rPr lang="es-UY" dirty="0"/>
              <a:t>Morfología de las colonias</a:t>
            </a:r>
          </a:p>
          <a:p>
            <a:r>
              <a:rPr lang="es-UY" dirty="0"/>
              <a:t>Tinción </a:t>
            </a:r>
          </a:p>
          <a:p>
            <a:r>
              <a:rPr lang="es-UY" dirty="0"/>
              <a:t>Cilios y flagelos</a:t>
            </a:r>
          </a:p>
          <a:p>
            <a:r>
              <a:rPr lang="es-UY" dirty="0"/>
              <a:t>Movilidad</a:t>
            </a:r>
          </a:p>
          <a:p>
            <a:r>
              <a:rPr lang="es-UY" dirty="0"/>
              <a:t>Color</a:t>
            </a:r>
          </a:p>
          <a:p>
            <a:r>
              <a:rPr lang="es-UY" dirty="0"/>
              <a:t>etc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C45DD3E-628E-B664-7AA3-73A27459E096}"/>
              </a:ext>
            </a:extLst>
          </p:cNvPr>
          <p:cNvCxnSpPr>
            <a:cxnSpLocks/>
          </p:cNvCxnSpPr>
          <p:nvPr/>
        </p:nvCxnSpPr>
        <p:spPr>
          <a:xfrm>
            <a:off x="4391689" y="1233696"/>
            <a:ext cx="1369616" cy="26044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2B6A27D-5DFC-D267-C130-16C3F52FAB71}"/>
              </a:ext>
            </a:extLst>
          </p:cNvPr>
          <p:cNvSpPr txBox="1"/>
          <p:nvPr/>
        </p:nvSpPr>
        <p:spPr>
          <a:xfrm>
            <a:off x="5076497" y="4237558"/>
            <a:ext cx="4990600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b="1" dirty="0"/>
              <a:t>FISIOLOGICAS Y METABOLICAS</a:t>
            </a:r>
          </a:p>
          <a:p>
            <a:pPr algn="just"/>
            <a:r>
              <a:rPr lang="es-UY" dirty="0"/>
              <a:t>Fuentes de C y N</a:t>
            </a:r>
          </a:p>
          <a:p>
            <a:pPr algn="just"/>
            <a:r>
              <a:rPr lang="es-UY" dirty="0"/>
              <a:t>Componentes de la pared celular</a:t>
            </a:r>
          </a:p>
          <a:p>
            <a:pPr algn="just"/>
            <a:r>
              <a:rPr lang="es-UY" dirty="0"/>
              <a:t>Fuentes de energía, nutrición</a:t>
            </a:r>
          </a:p>
          <a:p>
            <a:pPr algn="just"/>
            <a:r>
              <a:rPr lang="es-UY" dirty="0"/>
              <a:t>Temperatura de crecimiento</a:t>
            </a:r>
          </a:p>
          <a:p>
            <a:pPr algn="just"/>
            <a:r>
              <a:rPr lang="es-UY" dirty="0"/>
              <a:t>Sensibilidad a ATB</a:t>
            </a:r>
          </a:p>
          <a:p>
            <a:pPr algn="just"/>
            <a:r>
              <a:rPr lang="es-UY" dirty="0"/>
              <a:t>pH óptomo de crecimiento, etc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BC1DD78-9474-25E0-B850-E997BF98BDFC}"/>
              </a:ext>
            </a:extLst>
          </p:cNvPr>
          <p:cNvCxnSpPr>
            <a:cxnSpLocks/>
          </p:cNvCxnSpPr>
          <p:nvPr/>
        </p:nvCxnSpPr>
        <p:spPr>
          <a:xfrm flipH="1">
            <a:off x="3687490" y="1089134"/>
            <a:ext cx="248632" cy="32581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D6C25BF-7D1B-F5B2-5431-306E5CF2AF8E}"/>
              </a:ext>
            </a:extLst>
          </p:cNvPr>
          <p:cNvSpPr txBox="1"/>
          <p:nvPr/>
        </p:nvSpPr>
        <p:spPr>
          <a:xfrm>
            <a:off x="855551" y="4376058"/>
            <a:ext cx="3380118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b="1" dirty="0"/>
              <a:t>ECOLOGICAS</a:t>
            </a:r>
          </a:p>
          <a:p>
            <a:r>
              <a:rPr lang="es-UY" dirty="0"/>
              <a:t>Ciclo vital</a:t>
            </a:r>
          </a:p>
          <a:p>
            <a:r>
              <a:rPr lang="es-UY" dirty="0"/>
              <a:t>Relaciones simbióticas Patogenicidad</a:t>
            </a:r>
          </a:p>
          <a:p>
            <a:r>
              <a:rPr lang="es-UY" dirty="0"/>
              <a:t>Necesidad de temperaura, pH, O</a:t>
            </a:r>
            <a:r>
              <a:rPr lang="es-UY" baseline="-25000" dirty="0"/>
              <a:t>2</a:t>
            </a:r>
            <a:r>
              <a:rPr lang="es-UY" dirty="0"/>
              <a:t>, Concentración osmótica </a:t>
            </a:r>
          </a:p>
        </p:txBody>
      </p:sp>
    </p:spTree>
    <p:extLst>
      <p:ext uri="{BB962C8B-B14F-4D97-AF65-F5344CB8AC3E}">
        <p14:creationId xmlns:p14="http://schemas.microsoft.com/office/powerpoint/2010/main" val="3045864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1311</Words>
  <Application>Microsoft Macintosh PowerPoint</Application>
  <PresentationFormat>Panorámica</PresentationFormat>
  <Paragraphs>232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Open Sans</vt:lpstr>
      <vt:lpstr>Roboto</vt:lpstr>
      <vt:lpstr>Times</vt:lpstr>
      <vt:lpstr>Wingdings</vt:lpstr>
      <vt:lpstr>Tema de Office</vt:lpstr>
      <vt:lpstr>Presentación de PowerPoint</vt:lpstr>
      <vt:lpstr>Presentación de PowerPoint</vt:lpstr>
      <vt:lpstr>Para poder comprender la gran diversidad de organismos existentes es preciso agruparlos y organizarlos en una estructura jerárquica </vt:lpstr>
      <vt:lpstr>PARTES QUE INTEGRAN LA TAXONOMIA </vt:lpstr>
      <vt:lpstr>TIPOS DE CLASIFICACION </vt:lpstr>
      <vt:lpstr>Presentación de PowerPoint</vt:lpstr>
      <vt:lpstr>Presentación de PowerPoint</vt:lpstr>
      <vt:lpstr>EJEMPLO DE LAS CARACTERÍSTICAS APLICADAS EN TAXONIMIA BACTERIANA </vt:lpstr>
      <vt:lpstr>Presentación de PowerPoint</vt:lpstr>
      <vt:lpstr>SISTEMA DE CLASIFICACIÓN </vt:lpstr>
      <vt:lpstr>Presentación de PowerPoint</vt:lpstr>
      <vt:lpstr>Presentación de PowerPoint</vt:lpstr>
      <vt:lpstr>NOMECLATURA </vt:lpstr>
      <vt:lpstr>Presentación de PowerPoint</vt:lpstr>
      <vt:lpstr>Nomenclatura bacteriana</vt:lpstr>
      <vt:lpstr>Presentación de PowerPoint</vt:lpstr>
      <vt:lpstr>Ejemplos </vt:lpstr>
      <vt:lpstr>Presentación de PowerPoint</vt:lpstr>
      <vt:lpstr>Presentación de PowerPoint</vt:lpstr>
      <vt:lpstr>Presentación de PowerPoint</vt:lpstr>
      <vt:lpstr>Presentación de PowerPoint</vt:lpstr>
      <vt:lpstr>Criterios fenotipicos</vt:lpstr>
      <vt:lpstr>Presentación de PowerPoint</vt:lpstr>
      <vt:lpstr>A- Clasificación según la Tinción </vt:lpstr>
      <vt:lpstr>Presentación de PowerPoint</vt:lpstr>
      <vt:lpstr>Presentación de PowerPoint</vt:lpstr>
      <vt:lpstr>Cocos: agrupaciones y morfología</vt:lpstr>
      <vt:lpstr>Bacilos: morfología y tamaño</vt:lpstr>
      <vt:lpstr>Bacilos: morfología y agrupaciones</vt:lpstr>
      <vt:lpstr>Espiroquetas</vt:lpstr>
      <vt:lpstr>Qué forma tienen las bacterias </vt:lpstr>
      <vt:lpstr>C- Clasificación según Necesidad de oxígeno</vt:lpstr>
      <vt:lpstr>Presentación de PowerPoint</vt:lpstr>
      <vt:lpstr>Presentación de PowerPoint</vt:lpstr>
      <vt:lpstr>D- Composición genética  </vt:lpstr>
      <vt:lpstr>Presentación de PowerPoint</vt:lpstr>
      <vt:lpstr>REACCION EN CADENA DE LA POLIMERASA (PCR)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Texo</dc:creator>
  <cp:lastModifiedBy>Andrea Texo</cp:lastModifiedBy>
  <cp:revision>68</cp:revision>
  <dcterms:created xsi:type="dcterms:W3CDTF">2024-03-11T23:38:04Z</dcterms:created>
  <dcterms:modified xsi:type="dcterms:W3CDTF">2025-03-27T15:16:05Z</dcterms:modified>
</cp:coreProperties>
</file>