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sldIdLst>
    <p:sldId id="256" r:id="rId2"/>
    <p:sldId id="258" r:id="rId3"/>
    <p:sldId id="259" r:id="rId4"/>
    <p:sldId id="279" r:id="rId5"/>
    <p:sldId id="281" r:id="rId6"/>
    <p:sldId id="280" r:id="rId7"/>
    <p:sldId id="263" r:id="rId8"/>
    <p:sldId id="271" r:id="rId9"/>
    <p:sldId id="272" r:id="rId10"/>
    <p:sldId id="285" r:id="rId11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 autoAdjust="0"/>
    <p:restoredTop sz="94660"/>
  </p:normalViewPr>
  <p:slideViewPr>
    <p:cSldViewPr snapToGrid="0">
      <p:cViewPr varScale="1">
        <p:scale>
          <a:sx n="58" d="100"/>
          <a:sy n="58" d="100"/>
        </p:scale>
        <p:origin x="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BE1F1-9E0E-4866-BB7D-53C6E512F327}" type="datetimeFigureOut">
              <a:rPr lang="es-UY" smtClean="0"/>
              <a:t>11/4/23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3391-03D7-4937-8A82-EA7B0AABF580}" type="slidenum">
              <a:rPr lang="es-UY" smtClean="0"/>
              <a:t>‹Nr.›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395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87159-06C8-45ED-BB98-5826B684C272}" type="datetimeFigureOut">
              <a:rPr lang="es-UY" smtClean="0"/>
              <a:t>11/4/23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4995-CB3A-472C-B9F9-DFDDEDC517C8}" type="slidenum">
              <a:rPr lang="es-UY" smtClean="0"/>
              <a:t>‹Nr.›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4281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85801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s-UY" dirty="0" smtClean="0">
                <a:solidFill>
                  <a:srgbClr val="C00000"/>
                </a:solidFill>
              </a:rPr>
              <a:t>Derecho  Ambiental </a:t>
            </a:r>
            <a:br>
              <a:rPr lang="es-UY" dirty="0" smtClean="0">
                <a:solidFill>
                  <a:srgbClr val="C00000"/>
                </a:solidFill>
              </a:rPr>
            </a:br>
            <a:r>
              <a:rPr lang="es-UY" dirty="0" smtClean="0">
                <a:solidFill>
                  <a:srgbClr val="C00000"/>
                </a:solidFill>
              </a:rPr>
              <a:t>Internacional</a:t>
            </a:r>
            <a:endParaRPr lang="es-UY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620402"/>
            <a:ext cx="9144000" cy="1655762"/>
          </a:xfrm>
        </p:spPr>
        <p:txBody>
          <a:bodyPr/>
          <a:lstStyle/>
          <a:p>
            <a:pPr algn="l"/>
            <a:r>
              <a:rPr lang="es-UY" dirty="0" smtClean="0"/>
              <a:t>Aspectos conceptuales</a:t>
            </a:r>
          </a:p>
          <a:p>
            <a:pPr algn="l"/>
            <a:r>
              <a:rPr lang="es-UY" dirty="0" smtClean="0"/>
              <a:t>Conferencias y convenios internacionales</a:t>
            </a:r>
          </a:p>
          <a:p>
            <a:pPr algn="l"/>
            <a:r>
              <a:rPr lang="es-UY" dirty="0" smtClean="0"/>
              <a:t>Desarrollos sostenible</a:t>
            </a:r>
          </a:p>
          <a:p>
            <a:pPr algn="l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9535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400" dirty="0" smtClean="0">
                <a:solidFill>
                  <a:srgbClr val="C00000"/>
                </a:solidFill>
                <a:latin typeface="+mn-lt"/>
              </a:rPr>
              <a:t>Desarrollo Sostenible</a:t>
            </a:r>
            <a:r>
              <a:rPr lang="es-UY" sz="2400" dirty="0" smtClean="0">
                <a:latin typeface="+mn-lt"/>
              </a:rPr>
              <a:t> </a:t>
            </a:r>
            <a:endParaRPr lang="es-UY" sz="24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Se retoma en Río 92 – Preservación de ecosistemas para las próximas generaciones </a:t>
            </a:r>
            <a:endParaRPr lang="es-UY" dirty="0" smtClean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 smtClean="0"/>
              <a:t>La mejora de las condiciones de vida debe tener en cuenta las </a:t>
            </a:r>
            <a:r>
              <a:rPr lang="es-UY" dirty="0" err="1" smtClean="0"/>
              <a:t>capaciades</a:t>
            </a:r>
            <a:r>
              <a:rPr lang="es-UY" dirty="0" smtClean="0"/>
              <a:t> de los ecosistemas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Debe evitarse la </a:t>
            </a:r>
            <a:r>
              <a:rPr lang="es-UY" dirty="0" err="1" smtClean="0"/>
              <a:t>transferecia</a:t>
            </a:r>
            <a:r>
              <a:rPr lang="es-UY" dirty="0" smtClean="0"/>
              <a:t> de los costos del desarrollo a las nuevas generaciones; sociales, económicos,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3221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dirty="0" smtClean="0">
                <a:solidFill>
                  <a:srgbClr val="C00000"/>
                </a:solidFill>
              </a:rPr>
              <a:t>Conferencias de Naciones Unidas Sobre Medio Ambiente </a:t>
            </a:r>
            <a:endParaRPr lang="es-UY" sz="2800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UY" sz="2000" dirty="0" smtClean="0"/>
              <a:t>Estocolmo 1972 – Conferencia de ONU sobre medio ambiente </a:t>
            </a:r>
            <a:r>
              <a:rPr lang="es-UY" sz="2000" dirty="0" smtClean="0"/>
              <a:t>humano.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UY" sz="2000" dirty="0" smtClean="0"/>
              <a:t> </a:t>
            </a:r>
            <a:r>
              <a:rPr lang="es-UY" sz="2000" dirty="0" smtClean="0"/>
              <a:t>Primera conferencia sobre temas ambientales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UY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s-UY" sz="2000" dirty="0" smtClean="0"/>
              <a:t>Contexto histórico favorable - Desastres petroleros en Europa y USA como contexto previo – </a:t>
            </a:r>
            <a:r>
              <a:rPr lang="es-UY" altLang="es-UY" sz="2000" b="1" dirty="0" smtClean="0"/>
              <a:t>El </a:t>
            </a:r>
            <a:r>
              <a:rPr lang="es-UY" altLang="es-UY" sz="2000" b="1" dirty="0" err="1"/>
              <a:t>Torrey</a:t>
            </a:r>
            <a:r>
              <a:rPr lang="es-UY" altLang="es-UY" sz="2000" b="1" dirty="0"/>
              <a:t> </a:t>
            </a:r>
            <a:r>
              <a:rPr lang="es-UY" altLang="es-UY" sz="2000" b="1" dirty="0" err="1"/>
              <a:t>Canyon</a:t>
            </a:r>
            <a:r>
              <a:rPr lang="es-UY" altLang="es-UY" sz="2000" dirty="0"/>
              <a:t> se hundió en el sur de la costa de Inglaterra en </a:t>
            </a:r>
            <a:r>
              <a:rPr lang="es-UY" altLang="es-UY" sz="2000" dirty="0" smtClean="0"/>
              <a:t>1967/</a:t>
            </a:r>
            <a:r>
              <a:rPr lang="es-UY" altLang="es-UY" sz="2000" b="1" dirty="0" smtClean="0"/>
              <a:t>Plataforma </a:t>
            </a:r>
            <a:r>
              <a:rPr lang="es-UY" altLang="es-UY" sz="2000" b="1" dirty="0"/>
              <a:t>A 21</a:t>
            </a:r>
            <a:r>
              <a:rPr lang="es-UY" altLang="es-UY" sz="2000" dirty="0"/>
              <a:t> en la bahía de Santa Bárbara, California, </a:t>
            </a:r>
            <a:r>
              <a:rPr lang="es-UY" altLang="es-UY" sz="2000" dirty="0" smtClean="0"/>
              <a:t>1969 </a:t>
            </a:r>
            <a:r>
              <a:rPr lang="es-UY" sz="2000" dirty="0" smtClean="0"/>
              <a:t>Creación de NEPA (Natural </a:t>
            </a:r>
            <a:r>
              <a:rPr lang="es-UY" sz="2000" dirty="0" err="1" smtClean="0"/>
              <a:t>Environment</a:t>
            </a:r>
            <a:r>
              <a:rPr lang="es-UY" sz="2000" dirty="0" smtClean="0"/>
              <a:t> </a:t>
            </a:r>
            <a:r>
              <a:rPr lang="es-UY" sz="2000" dirty="0" err="1" smtClean="0"/>
              <a:t>Policy</a:t>
            </a:r>
            <a:r>
              <a:rPr lang="es-UY" sz="2000" dirty="0" smtClean="0"/>
              <a:t> </a:t>
            </a:r>
            <a:r>
              <a:rPr lang="es-UY" sz="2000" dirty="0" err="1" smtClean="0"/>
              <a:t>Act</a:t>
            </a:r>
            <a:r>
              <a:rPr lang="es-UY" sz="2000" dirty="0" smtClean="0"/>
              <a:t> 1969)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UY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s-UY" sz="2000" dirty="0" smtClean="0"/>
              <a:t>Principales resultados: establecimiento de principios,  Creación de PNUMA (Programa ONU para el Medio Ambiente/aportes económicos)</a:t>
            </a:r>
            <a:endParaRPr lang="es-UY" sz="2000" dirty="0"/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6610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UY" sz="2800" dirty="0" smtClean="0">
                <a:solidFill>
                  <a:srgbClr val="C00000"/>
                </a:solidFill>
              </a:rPr>
              <a:t>Principios de la Conferencia de Estocolmo</a:t>
            </a:r>
            <a:r>
              <a:rPr lang="es-ES" altLang="es-UY" sz="2800" dirty="0" smtClean="0"/>
              <a:t> </a:t>
            </a:r>
            <a:endParaRPr lang="es-ES" altLang="es-UY" sz="2800" dirty="0"/>
          </a:p>
        </p:txBody>
      </p:sp>
      <p:sp>
        <p:nvSpPr>
          <p:cNvPr id="279555" name="Rectangle 3"/>
          <p:cNvSpPr>
            <a:spLocks noGrp="1"/>
          </p:cNvSpPr>
          <p:nvPr>
            <p:ph idx="1"/>
          </p:nvPr>
        </p:nvSpPr>
        <p:spPr>
          <a:xfrm>
            <a:off x="838200" y="1489587"/>
            <a:ext cx="10515600" cy="46873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endParaRPr lang="es-ES" altLang="es-UY" sz="1693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UY" sz="2000" dirty="0"/>
              <a:t>D</a:t>
            </a:r>
            <a:r>
              <a:rPr lang="es-ES" altLang="es-UY" sz="2000" dirty="0" smtClean="0"/>
              <a:t>efensa </a:t>
            </a:r>
            <a:r>
              <a:rPr lang="es-ES" altLang="es-UY" sz="2000" dirty="0"/>
              <a:t>y mejoramiento del medio humano para las generaciones  presentes y futuras </a:t>
            </a:r>
            <a:r>
              <a:rPr lang="es-ES" altLang="es-UY" sz="2000" dirty="0" smtClean="0"/>
              <a:t> desarrollo </a:t>
            </a:r>
            <a:r>
              <a:rPr lang="es-ES" altLang="es-UY" sz="2000" dirty="0"/>
              <a:t>económico y social </a:t>
            </a:r>
            <a:r>
              <a:rPr lang="es-ES" altLang="es-UY" sz="2000" dirty="0" smtClean="0"/>
              <a:t>por </a:t>
            </a:r>
            <a:r>
              <a:rPr lang="es-ES" altLang="es-UY" sz="2000" dirty="0"/>
              <a:t>medio de la planificación y el enfoque integrado </a:t>
            </a:r>
            <a:endParaRPr lang="es-ES" altLang="es-UY" sz="20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s-ES" altLang="es-UY" sz="20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UY" sz="2000" dirty="0"/>
              <a:t>D</a:t>
            </a:r>
            <a:r>
              <a:rPr lang="es-ES" altLang="es-UY" sz="2000" dirty="0" smtClean="0"/>
              <a:t>erecho </a:t>
            </a:r>
            <a:r>
              <a:rPr lang="es-ES" altLang="es-UY" sz="2000" dirty="0"/>
              <a:t>de los estados de explotar sus propios recursos </a:t>
            </a:r>
            <a:r>
              <a:rPr lang="es-ES" altLang="es-UY" sz="2000" dirty="0" smtClean="0"/>
              <a:t>sin que se perjudique al </a:t>
            </a:r>
            <a:r>
              <a:rPr lang="es-ES" altLang="es-UY" sz="2000" dirty="0"/>
              <a:t>medio de otros Estados o de zonas situadas fuera de la jurisdicción nacional</a:t>
            </a:r>
            <a:r>
              <a:rPr lang="es-ES" altLang="es-UY" sz="2000" dirty="0" smtClean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UY" sz="20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UY" sz="2000" dirty="0"/>
              <a:t>Desarrollo del derecho internacional en lo referente a la responsabilidad de los Estados y la indemnización por </a:t>
            </a:r>
            <a:r>
              <a:rPr lang="es-ES" altLang="es-UY" sz="2000" dirty="0" smtClean="0"/>
              <a:t>el daño </a:t>
            </a:r>
            <a:r>
              <a:rPr lang="es-ES" altLang="es-UY" sz="2000" dirty="0"/>
              <a:t>ambiental  causado</a:t>
            </a:r>
            <a:r>
              <a:rPr lang="es-ES" altLang="es-UY" sz="2000" dirty="0" smtClean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UY" sz="20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UY" sz="2000" dirty="0"/>
              <a:t>Deber de </a:t>
            </a:r>
            <a:r>
              <a:rPr lang="es-ES" altLang="es-UY" sz="2000" dirty="0" smtClean="0"/>
              <a:t>los estados de cooperar en la protección del ambiente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UY" sz="20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UY" sz="2000" dirty="0" smtClean="0"/>
              <a:t>Vinculación entre sub desarrollo – industrialización y los problemas ambientales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UY" sz="20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UY" sz="2000" dirty="0" smtClean="0"/>
              <a:t>“Necesidad de impedir la contaminación de los mares y poner fin a la descarga de sustancias tóxicas”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UY" sz="1693" dirty="0"/>
          </a:p>
          <a:p>
            <a:pPr>
              <a:lnSpc>
                <a:spcPct val="80000"/>
              </a:lnSpc>
            </a:pPr>
            <a:endParaRPr lang="es-ES" altLang="es-UY" sz="1693" dirty="0"/>
          </a:p>
        </p:txBody>
      </p:sp>
    </p:spTree>
    <p:extLst>
      <p:ext uri="{BB962C8B-B14F-4D97-AF65-F5344CB8AC3E}">
        <p14:creationId xmlns:p14="http://schemas.microsoft.com/office/powerpoint/2010/main" val="8540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dirty="0" smtClean="0">
                <a:solidFill>
                  <a:srgbClr val="C00000"/>
                </a:solidFill>
              </a:rPr>
              <a:t>Periodo Estocolmo-Río de Janeiro 72/92</a:t>
            </a:r>
            <a:endParaRPr lang="es-UY" sz="2800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60365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UY" sz="7200" dirty="0" smtClean="0"/>
              <a:t>Desarrollo de diversos convenios principalmente en contaminación marítima</a:t>
            </a:r>
          </a:p>
          <a:p>
            <a:pPr marL="0" indent="0" algn="just">
              <a:buNone/>
            </a:pPr>
            <a:endParaRPr lang="es-UY" sz="72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s-UY" sz="7200" dirty="0" smtClean="0"/>
              <a:t>OMI (1973) </a:t>
            </a:r>
            <a:r>
              <a:rPr lang="es-UY" altLang="es-UY" sz="7200" dirty="0" smtClean="0"/>
              <a:t>conferencia </a:t>
            </a:r>
            <a:r>
              <a:rPr lang="es-UY" altLang="es-UY" sz="7200" dirty="0"/>
              <a:t>para examinar en su totalidad el problema de la contaminación del mar procedente de los </a:t>
            </a:r>
            <a:r>
              <a:rPr lang="es-UY" altLang="es-UY" sz="7200" dirty="0" smtClean="0"/>
              <a:t>buques </a:t>
            </a:r>
            <a:r>
              <a:rPr lang="es-UY" sz="7200" dirty="0" smtClean="0"/>
              <a:t>(</a:t>
            </a:r>
            <a:r>
              <a:rPr lang="es-UY" sz="7200" dirty="0"/>
              <a:t>basura marina</a:t>
            </a:r>
            <a:r>
              <a:rPr lang="es-UY" sz="7200" dirty="0" smtClean="0"/>
              <a:t>)</a:t>
            </a:r>
            <a:r>
              <a:rPr lang="es-UY" altLang="es-UY" sz="7200" dirty="0" smtClean="0"/>
              <a:t>. </a:t>
            </a:r>
            <a:r>
              <a:rPr lang="es-UY" altLang="es-UY" sz="7200" dirty="0"/>
              <a:t>Resulta el primer convenio   exhaustivo para combatir la contaminación concertado hasta la </a:t>
            </a:r>
            <a:r>
              <a:rPr lang="es-UY" altLang="es-UY" sz="7200" dirty="0" smtClean="0"/>
              <a:t>fecha:</a:t>
            </a:r>
            <a:r>
              <a:rPr lang="es-UY" altLang="es-UY" sz="7200" b="1" dirty="0" smtClean="0"/>
              <a:t> Convenio </a:t>
            </a:r>
            <a:r>
              <a:rPr lang="es-UY" altLang="es-UY" sz="7200" b="1" dirty="0"/>
              <a:t>internacional para Prevenir la Contaminación por los </a:t>
            </a:r>
            <a:r>
              <a:rPr lang="es-UY" altLang="es-UY" sz="7200" b="1" dirty="0" smtClean="0"/>
              <a:t>Buques </a:t>
            </a:r>
            <a:r>
              <a:rPr lang="es-UY" sz="7200" dirty="0" smtClean="0"/>
              <a:t>MARPOL </a:t>
            </a:r>
            <a:r>
              <a:rPr lang="es-UY" sz="7200" dirty="0"/>
              <a:t>73/78 </a:t>
            </a:r>
            <a:endParaRPr lang="es-UY" sz="72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es-UY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UY" sz="7200" dirty="0" smtClean="0"/>
              <a:t>CONVEMAR 1982 </a:t>
            </a:r>
            <a:r>
              <a:rPr lang="es-UY" altLang="es-UY" sz="7200" b="1" dirty="0" smtClean="0">
                <a:cs typeface="Arial" panose="020B0604020202020204" pitchFamily="34" charset="0"/>
              </a:rPr>
              <a:t>CONVEMAR Arts. 117 - </a:t>
            </a:r>
            <a:r>
              <a:rPr lang="es-UY" altLang="es-UY" sz="7200" dirty="0" smtClean="0">
                <a:cs typeface="Arial" panose="020B0604020202020204" pitchFamily="34" charset="0"/>
              </a:rPr>
              <a:t> Dispone sobre la protección de los mares frente a la contaminación, disposiciones generales, medidas para prevenir, controlar y reducir la contaminación</a:t>
            </a:r>
          </a:p>
          <a:p>
            <a:pPr marL="0" indent="0" algn="just">
              <a:lnSpc>
                <a:spcPct val="140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UY" altLang="es-UY" sz="7200" dirty="0" smtClean="0">
                <a:cs typeface="Arial" panose="020B0604020202020204" pitchFamily="34" charset="0"/>
              </a:rPr>
              <a:t>Distingue tipos de contaminación; proveniente de embarcaciones, por descarga o disposición deliberada, la originada en la actividad de los fondos marinos, etc. Establece estándares mínimos para que sirvan de referencia a las regulaciones nacionales</a:t>
            </a:r>
          </a:p>
          <a:p>
            <a:pPr marL="0" indent="0" algn="just">
              <a:buNone/>
            </a:pPr>
            <a:endParaRPr lang="es-UY" sz="2000" dirty="0" smtClean="0"/>
          </a:p>
        </p:txBody>
      </p:sp>
    </p:spTree>
    <p:extLst>
      <p:ext uri="{BB962C8B-B14F-4D97-AF65-F5344CB8AC3E}">
        <p14:creationId xmlns:p14="http://schemas.microsoft.com/office/powerpoint/2010/main" val="251617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Periodo Estocolmo-Río de Janeiro 72/92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sz="2000" dirty="0" smtClean="0"/>
              <a:t>Especies </a:t>
            </a:r>
            <a:r>
              <a:rPr lang="es-UY" sz="2000" dirty="0"/>
              <a:t>amenazadas (CITES 1973): regula sobre comercio de flora y fauna, establece un sistema de permisos, prohibiciones y sanciones. Funciona por conferencia de las partes COP</a:t>
            </a:r>
          </a:p>
          <a:p>
            <a:pPr marL="0" indent="0" algn="just">
              <a:buNone/>
            </a:pPr>
            <a:endParaRPr lang="es-UY" sz="2000" dirty="0"/>
          </a:p>
          <a:p>
            <a:pPr marL="0" indent="0" algn="just">
              <a:buNone/>
            </a:pPr>
            <a:r>
              <a:rPr lang="es-UY" sz="2000" dirty="0" smtClean="0"/>
              <a:t>Comisión </a:t>
            </a:r>
            <a:r>
              <a:rPr lang="es-UY" sz="2000" dirty="0"/>
              <a:t>sobre Medio Ambiente y Desarrollo, publica en 1987 Informe </a:t>
            </a:r>
            <a:r>
              <a:rPr lang="es-UY" sz="2000" dirty="0" err="1"/>
              <a:t>Bruntland</a:t>
            </a:r>
            <a:r>
              <a:rPr lang="es-UY" sz="2000" dirty="0"/>
              <a:t> “Nuestro Futuro </a:t>
            </a:r>
            <a:r>
              <a:rPr lang="es-UY" sz="2000" dirty="0" err="1"/>
              <a:t>Comun</a:t>
            </a:r>
            <a:r>
              <a:rPr lang="es-UY" sz="2000" dirty="0"/>
              <a:t>”. Surge el concepto de </a:t>
            </a:r>
            <a:r>
              <a:rPr lang="es-UY" sz="2000" i="1" u="sng" dirty="0"/>
              <a:t>Desarrollo </a:t>
            </a:r>
            <a:r>
              <a:rPr lang="es-UY" sz="2000" i="1" u="sng" dirty="0" smtClean="0"/>
              <a:t>Sostenible</a:t>
            </a:r>
          </a:p>
          <a:p>
            <a:pPr marL="0" indent="0" algn="just">
              <a:buNone/>
            </a:pPr>
            <a:endParaRPr lang="es-UY" sz="2000" i="1" u="sng" dirty="0"/>
          </a:p>
          <a:p>
            <a:pPr marL="0" indent="0" algn="just">
              <a:buNone/>
            </a:pPr>
            <a:r>
              <a:rPr lang="es-UY" sz="2000" dirty="0"/>
              <a:t>“El desarrollo es sostenible si satisface las necesidades de las necesidades de las generaciones presentes sin comprometer la posibilidad de que las generaciones futuras puedan satisfacer sus propias necesidades”</a:t>
            </a:r>
          </a:p>
          <a:p>
            <a:pPr marL="0" indent="0" algn="just">
              <a:buNone/>
            </a:pPr>
            <a:endParaRPr lang="es-UY" dirty="0"/>
          </a:p>
          <a:p>
            <a:endParaRPr lang="es-UY" dirty="0" smtClean="0"/>
          </a:p>
        </p:txBody>
      </p:sp>
    </p:spTree>
    <p:extLst>
      <p:ext uri="{BB962C8B-B14F-4D97-AF65-F5344CB8AC3E}">
        <p14:creationId xmlns:p14="http://schemas.microsoft.com/office/powerpoint/2010/main" val="153823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dirty="0" smtClean="0">
                <a:solidFill>
                  <a:srgbClr val="C00000"/>
                </a:solidFill>
              </a:rPr>
              <a:t>Conferencia ONU Medio Ambiente y Desarrollo  Río 1992</a:t>
            </a:r>
            <a:r>
              <a:rPr lang="es-UY" sz="2800" dirty="0" smtClean="0"/>
              <a:t> </a:t>
            </a: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sz="2000" dirty="0" smtClean="0"/>
              <a:t>Declaración de Río Sobre el Medio Ambiente; derecho a una vida saludable, al desarrollo, obligaciones varias para los estados. </a:t>
            </a:r>
          </a:p>
          <a:p>
            <a:pPr marL="0" indent="0" algn="just">
              <a:buNone/>
            </a:pPr>
            <a:endParaRPr lang="es-UY" sz="2000" dirty="0"/>
          </a:p>
          <a:p>
            <a:pPr marL="0" indent="0" algn="just">
              <a:buNone/>
            </a:pPr>
            <a:r>
              <a:rPr lang="es-UY" sz="2000" dirty="0" smtClean="0"/>
              <a:t>Establece varios principios;  principio precautorio, evaluación de impacto, contaminador pagador</a:t>
            </a:r>
          </a:p>
          <a:p>
            <a:pPr marL="0" indent="0" algn="just">
              <a:buNone/>
            </a:pPr>
            <a:endParaRPr lang="es-UY" sz="2000" dirty="0" smtClean="0"/>
          </a:p>
          <a:p>
            <a:pPr marL="0" indent="0" algn="just">
              <a:buNone/>
            </a:pPr>
            <a:r>
              <a:rPr lang="es-UY" sz="2000" dirty="0" smtClean="0"/>
              <a:t>Convención sobre Diversidad Biológica CDB – Objetivo conservación de la diversidad biológica, funciona a través conferencia de las partes</a:t>
            </a:r>
          </a:p>
          <a:p>
            <a:pPr marL="0" indent="0" algn="just">
              <a:buNone/>
            </a:pPr>
            <a:endParaRPr lang="es-UY" sz="2000" dirty="0" smtClean="0"/>
          </a:p>
          <a:p>
            <a:pPr marL="0" indent="0" algn="just">
              <a:buNone/>
            </a:pPr>
            <a:r>
              <a:rPr lang="es-UY" sz="2000" dirty="0" smtClean="0"/>
              <a:t>Convención sobre Cambio Climático; reducción y mitigación de efectos del CC, transferencia de capitales </a:t>
            </a: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44102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Conferencia ONU Medio Ambiente y Desarrollo  Río 1992 </a:t>
            </a:r>
            <a:endParaRPr lang="es-ES" altLang="es-UY" sz="2800" dirty="0" smtClean="0">
              <a:solidFill>
                <a:srgbClr val="C00000"/>
              </a:solidFill>
            </a:endParaRPr>
          </a:p>
        </p:txBody>
      </p:sp>
      <p:sp>
        <p:nvSpPr>
          <p:cNvPr id="28160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altLang="es-UY" sz="2000" dirty="0" smtClean="0"/>
              <a:t>Responsabilidad común pero diferenciada “Los países desarrollados reconocen la responsabilidad  que les incumbe en la consecución internacional del desarrollo sostenible en vista a las presiones que sus sociedades imponen al medio ambiente mundial y de las tecnologías y recursos financieros que ello exige”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altLang="es-UY" sz="2000" dirty="0" smtClean="0"/>
              <a:t>Acatamiento condicional de las obligaciones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altLang="es-UY" sz="2000" dirty="0" smtClean="0"/>
              <a:t>Soberanía de los estados para explotar sus recursos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altLang="es-UY" sz="2000" dirty="0" smtClean="0"/>
              <a:t>Principio 15 precautorio; falta de certeza técnica sobre los posibles daños no obsta a la aplicación de medidas de prevención, contención, etc. </a:t>
            </a:r>
          </a:p>
        </p:txBody>
      </p:sp>
    </p:spTree>
    <p:extLst>
      <p:ext uri="{BB962C8B-B14F-4D97-AF65-F5344CB8AC3E}">
        <p14:creationId xmlns:p14="http://schemas.microsoft.com/office/powerpoint/2010/main" val="65407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UY" sz="3100" b="1" dirty="0">
                <a:solidFill>
                  <a:srgbClr val="C00000"/>
                </a:solidFill>
              </a:rPr>
              <a:t>2002 Johannesburgo: </a:t>
            </a:r>
            <a:r>
              <a:rPr lang="es-ES" altLang="es-UY" sz="3100" dirty="0">
                <a:solidFill>
                  <a:srgbClr val="C00000"/>
                </a:solidFill>
              </a:rPr>
              <a:t>Cumbre Mundial sobre Desarrollo Sostenible</a:t>
            </a:r>
            <a:r>
              <a:rPr lang="es-ES" altLang="es-UY" sz="3100" dirty="0"/>
              <a:t> 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altLang="es-UY" sz="2000" dirty="0" smtClean="0"/>
          </a:p>
          <a:p>
            <a:pPr marL="0" indent="0" algn="just">
              <a:lnSpc>
                <a:spcPct val="150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altLang="es-UY" sz="2000" dirty="0" smtClean="0"/>
              <a:t>Se plantea como interesante la </a:t>
            </a:r>
            <a:r>
              <a:rPr lang="es-ES" altLang="es-UY" sz="2000" dirty="0"/>
              <a:t>“eliminación de prácticas de pesca  destructiva, el establecimiento de áreas marinas protegidas y de sistemas de vedas para </a:t>
            </a:r>
            <a:r>
              <a:rPr lang="es-ES" altLang="es-UY" sz="2000" dirty="0" smtClean="0"/>
              <a:t>favorecer </a:t>
            </a:r>
            <a:r>
              <a:rPr lang="es-ES" altLang="es-UY" sz="2000" dirty="0"/>
              <a:t>el uso adecuado de las zonas costeras, la planificación de las cuencas y la  integración del manejo de áreas marino costeras en sectores </a:t>
            </a:r>
            <a:r>
              <a:rPr lang="es-ES" altLang="es-UY" sz="2000" dirty="0" smtClean="0"/>
              <a:t>clave”</a:t>
            </a:r>
            <a:endParaRPr lang="es-ES" altLang="es-UY" sz="2000" dirty="0"/>
          </a:p>
        </p:txBody>
      </p:sp>
    </p:spTree>
    <p:extLst>
      <p:ext uri="{BB962C8B-B14F-4D97-AF65-F5344CB8AC3E}">
        <p14:creationId xmlns:p14="http://schemas.microsoft.com/office/powerpoint/2010/main" val="207593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rgbClr val="C00000"/>
                </a:solidFill>
              </a:rPr>
              <a:t>Río + 20 </a:t>
            </a:r>
            <a:endParaRPr lang="es-UY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52282"/>
            <a:ext cx="8946541" cy="4796117"/>
          </a:xfrm>
        </p:spPr>
        <p:txBody>
          <a:bodyPr/>
          <a:lstStyle/>
          <a:p>
            <a:pPr marL="0" indent="0" algn="just" eaLnBrk="0">
              <a:lnSpc>
                <a:spcPts val="235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altLang="es-UY" dirty="0">
              <a:solidFill>
                <a:srgbClr val="1F497D"/>
              </a:solidFill>
            </a:endParaRPr>
          </a:p>
          <a:p>
            <a:pPr marL="0" indent="0" algn="just" eaLnBrk="0">
              <a:lnSpc>
                <a:spcPts val="235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altLang="es-UY" sz="2000" b="1" dirty="0"/>
              <a:t>2012 Rio de Janeiro</a:t>
            </a:r>
            <a:r>
              <a:rPr lang="es-ES" altLang="es-UY" sz="2000" dirty="0"/>
              <a:t> - Conferencia Mundial sobre el Desarrollo Sostenible. C</a:t>
            </a:r>
            <a:r>
              <a:rPr lang="es-ES" altLang="es-UY" sz="2000" dirty="0" smtClean="0"/>
              <a:t>onocida </a:t>
            </a:r>
            <a:r>
              <a:rPr lang="es-ES" altLang="es-UY" sz="2000" dirty="0"/>
              <a:t>como Río + 20 retoma el  tema de la protección del espacio marino y sus recursos. </a:t>
            </a:r>
          </a:p>
          <a:p>
            <a:pPr marL="0" indent="0" algn="just" eaLnBrk="0">
              <a:lnSpc>
                <a:spcPts val="235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altLang="es-UY" sz="2000" dirty="0"/>
              <a:t>Reafirma compromiso en conservación</a:t>
            </a:r>
          </a:p>
          <a:p>
            <a:pPr marL="0" indent="0" algn="just" eaLnBrk="0">
              <a:lnSpc>
                <a:spcPts val="235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altLang="es-UY" sz="2000" dirty="0"/>
              <a:t>Refiere a la CONVEMAR como marco regulatorio específico</a:t>
            </a:r>
          </a:p>
          <a:p>
            <a:pPr marL="0" indent="0" algn="just" eaLnBrk="0">
              <a:lnSpc>
                <a:spcPts val="235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altLang="es-UY" sz="2000" dirty="0"/>
              <a:t>Menciona algunas problemáticas como pesca ilegal, especies invasoras entre otras</a:t>
            </a:r>
          </a:p>
          <a:p>
            <a:pPr marL="0" indent="0" algn="just" eaLnBrk="0">
              <a:lnSpc>
                <a:spcPts val="235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altLang="es-UY" sz="2000" dirty="0"/>
              <a:t>Reafirma la importancia de medidas de conservación basadas en zonas geográficas, incluidas zonas marinas protegidas </a:t>
            </a:r>
            <a:r>
              <a:rPr lang="es-UY" altLang="es-UY" sz="2000" dirty="0" smtClean="0">
                <a:cs typeface="Arial" panose="020B0604020202020204" pitchFamily="34" charset="0"/>
              </a:rPr>
              <a:t>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62267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34876</TotalTime>
  <Words>801</Words>
  <Application>Microsoft Macintosh PowerPoint</Application>
  <PresentationFormat>Panorámica</PresentationFormat>
  <Paragraphs>66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Tema de Office</vt:lpstr>
      <vt:lpstr>Derecho  Ambiental  Internacional</vt:lpstr>
      <vt:lpstr>Conferencias de Naciones Unidas Sobre Medio Ambiente </vt:lpstr>
      <vt:lpstr>Principios de la Conferencia de Estocolmo </vt:lpstr>
      <vt:lpstr>Periodo Estocolmo-Río de Janeiro 72/92</vt:lpstr>
      <vt:lpstr>Periodo Estocolmo-Río de Janeiro 72/92</vt:lpstr>
      <vt:lpstr>Conferencia ONU Medio Ambiente y Desarrollo  Río 1992 </vt:lpstr>
      <vt:lpstr>Conferencia ONU Medio Ambiente y Desarrollo  Río 1992 </vt:lpstr>
      <vt:lpstr>2002 Johannesburgo: Cumbre Mundial sobre Desarrollo Sostenible  </vt:lpstr>
      <vt:lpstr>Río + 20 </vt:lpstr>
      <vt:lpstr>Desarrollo Sostenible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 Ambiental  internacional</dc:title>
  <dc:creator>Usuario de Windows</dc:creator>
  <cp:lastModifiedBy>Usuario de Microsoft Office</cp:lastModifiedBy>
  <cp:revision>92</cp:revision>
  <dcterms:created xsi:type="dcterms:W3CDTF">2020-04-08T13:29:44Z</dcterms:created>
  <dcterms:modified xsi:type="dcterms:W3CDTF">2023-04-11T23:36:22Z</dcterms:modified>
</cp:coreProperties>
</file>