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Lst>
  <p:sldSz cy="5143500" cx="9144000"/>
  <p:notesSz cx="6858000" cy="9144000"/>
  <p:embeddedFontLst>
    <p:embeddedFont>
      <p:font typeface="Anton"/>
      <p:regular r:id="rId82"/>
    </p:embeddedFont>
    <p:embeddedFont>
      <p:font typeface="Arvo"/>
      <p:regular r:id="rId83"/>
      <p:bold r:id="rId84"/>
      <p:italic r:id="rId85"/>
      <p:boldItalic r:id="rId86"/>
    </p:embeddedFont>
    <p:embeddedFont>
      <p:font typeface="Open Sans"/>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Sofia Iglesia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FA5353-429A-4B99-97D7-392758137218}">
  <a:tblStyle styleId="{51FA5353-429A-4B99-97D7-39275813721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Arvo-bold.fntdata"/><Relationship Id="rId83" Type="http://schemas.openxmlformats.org/officeDocument/2006/relationships/font" Target="fonts/Arvo-regular.fntdata"/><Relationship Id="rId42" Type="http://schemas.openxmlformats.org/officeDocument/2006/relationships/slide" Target="slides/slide34.xml"/><Relationship Id="rId86" Type="http://schemas.openxmlformats.org/officeDocument/2006/relationships/font" Target="fonts/Arvo-boldItalic.fntdata"/><Relationship Id="rId41" Type="http://schemas.openxmlformats.org/officeDocument/2006/relationships/slide" Target="slides/slide33.xml"/><Relationship Id="rId85" Type="http://schemas.openxmlformats.org/officeDocument/2006/relationships/font" Target="fonts/Arvo-italic.fntdata"/><Relationship Id="rId44" Type="http://schemas.openxmlformats.org/officeDocument/2006/relationships/slide" Target="slides/slide36.xml"/><Relationship Id="rId88" Type="http://schemas.openxmlformats.org/officeDocument/2006/relationships/font" Target="fonts/OpenSans-bold.fntdata"/><Relationship Id="rId43" Type="http://schemas.openxmlformats.org/officeDocument/2006/relationships/slide" Target="slides/slide35.xml"/><Relationship Id="rId87" Type="http://schemas.openxmlformats.org/officeDocument/2006/relationships/font" Target="fonts/OpenSans-regular.fntdata"/><Relationship Id="rId46" Type="http://schemas.openxmlformats.org/officeDocument/2006/relationships/slide" Target="slides/slide38.xml"/><Relationship Id="rId45" Type="http://schemas.openxmlformats.org/officeDocument/2006/relationships/slide" Target="slides/slide37.xml"/><Relationship Id="rId89" Type="http://schemas.openxmlformats.org/officeDocument/2006/relationships/font" Target="fonts/OpenSans-italic.fntdata"/><Relationship Id="rId80" Type="http://schemas.openxmlformats.org/officeDocument/2006/relationships/slide" Target="slides/slide72.xml"/><Relationship Id="rId82" Type="http://schemas.openxmlformats.org/officeDocument/2006/relationships/font" Target="fonts/Anton-regular.fntdata"/><Relationship Id="rId81" Type="http://schemas.openxmlformats.org/officeDocument/2006/relationships/slide" Target="slides/slide7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slide" Target="slides/slide67.xml"/><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slide" Target="slides/slide69.xml"/><Relationship Id="rId32" Type="http://schemas.openxmlformats.org/officeDocument/2006/relationships/slide" Target="slides/slide24.xml"/><Relationship Id="rId76" Type="http://schemas.openxmlformats.org/officeDocument/2006/relationships/slide" Target="slides/slide68.xml"/><Relationship Id="rId35" Type="http://schemas.openxmlformats.org/officeDocument/2006/relationships/slide" Target="slides/slide27.xml"/><Relationship Id="rId79" Type="http://schemas.openxmlformats.org/officeDocument/2006/relationships/slide" Target="slides/slide71.xml"/><Relationship Id="rId34" Type="http://schemas.openxmlformats.org/officeDocument/2006/relationships/slide" Target="slides/slide26.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90" Type="http://schemas.openxmlformats.org/officeDocument/2006/relationships/font" Target="fonts/OpenSans-boldItalic.fntdata"/><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01T21:52:42.640">
    <p:pos x="6000" y="0"/>
    <p:text>actualizar anuario 2023</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2-01T21:59:30.278">
    <p:pos x="6000" y="0"/>
    <p:text>Agregar info</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2-01T22:03:16.157">
    <p:pos x="6000" y="0"/>
    <p:text>Resumir</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2-01T22:07:51.357">
    <p:pos x="6000" y="0"/>
    <p:text>Actualizar graficos anteriores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02-01T22:11:04.709">
    <p:pos x="6000" y="0"/>
    <p:text>cambiar graficos por tortas con un histórico</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4-02-01T22:13:05.201">
    <p:pos x="6000" y="0"/>
    <p:text>resumir</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4-02-01T22:13:21.297">
    <p:pos x="6000" y="0"/>
    <p:text>resumir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ed4b782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ed4b782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f0cb3201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f0cb3201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eff4fe90cf_1_1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1eff4fe90cf_1_1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Poner definición de bosques según ley forestal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eff4fe90cf_1_1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eff4fe90cf_1_1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Poner definición de bosques según ley forestal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eff4fe90cf_1_1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eff4fe90cf_1_1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Cambiar fuente a DEGF y actualizar cifras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eff4fe90cf_1_1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eff4fe90cf_1_1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eff4fe90cf_1_1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eff4fe90cf_1_1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eff4fe90cf_1_1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eff4fe90cf_1_1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f2fb7c60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f2fb7c60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eff4fe90cf_1_1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eff4fe90cf_1_1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eff4fe90cf_1_1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eff4fe90cf_1_1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f0cb32014d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f0cb32014d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eff4fe90cf_1_1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1eff4fe90cf_1_1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eff4fe90cf_1_1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eff4fe90cf_1_1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eff4fe90cf_1_1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eff4fe90cf_1_1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f2fb7c600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1f2fb7c600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eff4fe90cf_1_1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eff4fe90cf_1_1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eff4fe90cf_1_2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1eff4fe90cf_1_2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eff4fe90cf_1_2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1eff4fe90cf_1_2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1eff4fe90cf_1_2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1eff4fe90cf_1_2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eff4fe90cf_1_2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eff4fe90cf_1_2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eff4fe90cf_1_2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eff4fe90cf_1_2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0cb32014d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f0cb32014d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eff4fe90cf_1_2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eff4fe90cf_1_2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eff4fe90cf_1_2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1eff4fe90cf_1_2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1eff4fe90cf_1_2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9" name="Google Shape;1169;g1eff4fe90cf_1_2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1eff4fe90cf_1_2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1eff4fe90cf_1_2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eff4fe90cf_1_2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eff4fe90cf_1_2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eff4fe90cf_1_2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eff4fe90cf_1_2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eff4fe90cf_1_2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eff4fe90cf_1_2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1eff4fe90cf_1_2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1eff4fe90cf_1_2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1eff4fe90cf_1_2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1eff4fe90cf_1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Arreglar esquema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1eff4fe90cf_1_2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1eff4fe90cf_1_2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f0cb32014d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1f0cb32014d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1eff4fe90cf_1_2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1eff4fe90cf_1_2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1eff4fe90cf_1_2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3" name="Google Shape;1513;g1eff4fe90cf_1_2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1eff4fe90cf_1_2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3" name="Google Shape;1543;g1eff4fe90cf_1_2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1eff4fe90cf_1_2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1eff4fe90cf_1_2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eff4fe90cf_1_2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1eff4fe90cf_1_2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1eff4fe90cf_1_2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1eff4fe90cf_1_2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1eff4fe90cf_1_2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1eff4fe90cf_1_2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1eff4fe90cf_1_2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1eff4fe90cf_1_2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1eff4fe90cf_1_2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1eff4fe90cf_1_2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1eff4fe90cf_1_2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1eff4fe90cf_1_2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f0cb32014d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f0cb32014d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1eff4fe90cf_1_2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1eff4fe90cf_1_2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g1eff4fe90cf_1_2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0" name="Google Shape;1690;g1eff4fe90cf_1_2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1eff4fe90cf_1_2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5" name="Google Shape;1725;g1eff4fe90cf_1_2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1eff4fe90cf_1_2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1" name="Google Shape;1731;g1eff4fe90cf_1_2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g1eff4fe90cf_1_3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3" name="Google Shape;1763;g1eff4fe90cf_1_3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1eff4fe90cf_1_3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1eff4fe90cf_1_3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g1eff4fe90cf_1_3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9" name="Google Shape;1819;g1eff4fe90cf_1_3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1eff4fe90cf_1_3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1eff4fe90cf_1_3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g1eff4fe90cf_1_3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7" name="Google Shape;1887;g1eff4fe90cf_1_3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1eff4fe90cf_1_3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1eff4fe90cf_1_3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f0cb32014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1f0cb32014d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1eff4fe90cf_1_3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3" name="Google Shape;1933;g1eff4fe90cf_1_3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8" name="Shape 1938"/>
        <p:cNvGrpSpPr/>
        <p:nvPr/>
      </p:nvGrpSpPr>
      <p:grpSpPr>
        <a:xfrm>
          <a:off x="0" y="0"/>
          <a:ext cx="0" cy="0"/>
          <a:chOff x="0" y="0"/>
          <a:chExt cx="0" cy="0"/>
        </a:xfrm>
      </p:grpSpPr>
      <p:sp>
        <p:nvSpPr>
          <p:cNvPr id="1939" name="Google Shape;1939;g1eff4fe90cf_1_3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0" name="Google Shape;1940;g1eff4fe90cf_1_3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g1eff4fe90cf_1_3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8" name="Google Shape;1948;g1eff4fe90cf_1_3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3" name="Google Shape;195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f0cb32014d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1f0cb32014d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fernanda.romeros@gmail.com" TargetMode="External"/><Relationship Id="rId4" Type="http://schemas.openxmlformats.org/officeDocument/2006/relationships/hyperlink" Target="mailto:sofia13iglesias@gmail.com" TargetMode="External"/><Relationship Id="rId5" Type="http://schemas.openxmlformats.org/officeDocument/2006/relationships/hyperlink" Target="mailto:aylen.paiz@cut.edu.u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comments" Target="../comments/commen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30.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32.jpg"/><Relationship Id="rId5" Type="http://schemas.openxmlformats.org/officeDocument/2006/relationships/image" Target="../media/image24.jpg"/><Relationship Id="rId6" Type="http://schemas.openxmlformats.org/officeDocument/2006/relationships/image" Target="../media/image28.jpg"/><Relationship Id="rId7" Type="http://schemas.openxmlformats.org/officeDocument/2006/relationships/image" Target="../media/image23.jpg"/><Relationship Id="rId8"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4.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1.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comments" Target="../comments/comment2.xm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56.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comments" Target="../comments/commen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39.png"/><Relationship Id="rId4" Type="http://schemas.openxmlformats.org/officeDocument/2006/relationships/image" Target="../media/image54.png"/><Relationship Id="rId5"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5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4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comments" Target="../comments/comment4.xml"/><Relationship Id="rId4" Type="http://schemas.openxmlformats.org/officeDocument/2006/relationships/image" Target="../media/image50.png"/><Relationship Id="rId5" Type="http://schemas.openxmlformats.org/officeDocument/2006/relationships/image" Target="../media/image6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63.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58.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comments" Target="../comments/comment5.xml"/><Relationship Id="rId4" Type="http://schemas.openxmlformats.org/officeDocument/2006/relationships/image" Target="../media/image59.png"/><Relationship Id="rId5" Type="http://schemas.openxmlformats.org/officeDocument/2006/relationships/image" Target="../media/image65.png"/><Relationship Id="rId6"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 Id="rId3" Type="http://schemas.openxmlformats.org/officeDocument/2006/relationships/image" Target="../media/image6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52.pn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 Id="rId3" Type="http://schemas.openxmlformats.org/officeDocument/2006/relationships/image" Target="../media/image6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 Id="rId3" Type="http://schemas.openxmlformats.org/officeDocument/2006/relationships/image" Target="../media/image6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 Id="rId3" Type="http://schemas.openxmlformats.org/officeDocument/2006/relationships/image" Target="../media/image7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eva.interior.udelar.edu.uy/course/index.php" TargetMode="External"/><Relationship Id="rId4" Type="http://schemas.openxmlformats.org/officeDocument/2006/relationships/hyperlink" Target="https://eva.interior.udelar.edu.uy/course/index.php?categoryid=104" TargetMode="External"/><Relationship Id="rId11" Type="http://schemas.openxmlformats.org/officeDocument/2006/relationships/image" Target="../media/image10.png"/><Relationship Id="rId10" Type="http://schemas.openxmlformats.org/officeDocument/2006/relationships/hyperlink" Target="https://eva.interior.udelar.edu.uy/course/view.php?id=997" TargetMode="External"/><Relationship Id="rId9" Type="http://schemas.openxmlformats.org/officeDocument/2006/relationships/hyperlink" Target="https://eva.interior.udelar.edu.uy/course/index.php?categoryid=208" TargetMode="External"/><Relationship Id="rId5" Type="http://schemas.openxmlformats.org/officeDocument/2006/relationships/hyperlink" Target="https://eva.interior.udelar.edu.uy/course/index.php?categoryid=156" TargetMode="External"/><Relationship Id="rId6" Type="http://schemas.openxmlformats.org/officeDocument/2006/relationships/hyperlink" Target="https://eva.interior.udelar.edu.uy/course/index.php?categoryid=180" TargetMode="External"/><Relationship Id="rId7" Type="http://schemas.openxmlformats.org/officeDocument/2006/relationships/hyperlink" Target="https://eva.interior.udelar.edu.uy/course/index.php?categoryid=204" TargetMode="External"/><Relationship Id="rId8" Type="http://schemas.openxmlformats.org/officeDocument/2006/relationships/hyperlink" Target="https://eva.interior.udelar.edu.uy/course/index.php?categoryid=205"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comments" Target="../comments/commen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 Id="rId3" Type="http://schemas.openxmlformats.org/officeDocument/2006/relationships/image" Target="../media/image7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5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00" name="Google Shape;100;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01" name="Google Shape;101;p25"/>
          <p:cNvPicPr preferRelativeResize="0"/>
          <p:nvPr/>
        </p:nvPicPr>
        <p:blipFill>
          <a:blip r:embed="rId3">
            <a:alphaModFix/>
          </a:blip>
          <a:stretch>
            <a:fillRect/>
          </a:stretch>
        </p:blipFill>
        <p:spPr>
          <a:xfrm>
            <a:off x="-1" y="-169975"/>
            <a:ext cx="9144000" cy="6098965"/>
          </a:xfrm>
          <a:prstGeom prst="rect">
            <a:avLst/>
          </a:prstGeom>
          <a:noFill/>
          <a:ln>
            <a:noFill/>
          </a:ln>
        </p:spPr>
      </p:pic>
      <p:sp>
        <p:nvSpPr>
          <p:cNvPr id="102" name="Google Shape;102;p25"/>
          <p:cNvSpPr txBox="1"/>
          <p:nvPr>
            <p:ph type="ctrTitle"/>
          </p:nvPr>
        </p:nvSpPr>
        <p:spPr>
          <a:xfrm>
            <a:off x="311708" y="9312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s-419" sz="3800">
                <a:solidFill>
                  <a:schemeClr val="lt1"/>
                </a:solidFill>
              </a:rPr>
              <a:t>POLÍTICA Y LEGISLACIÓN FORESTAL 2024</a:t>
            </a:r>
            <a:endParaRPr sz="3800">
              <a:solidFill>
                <a:schemeClr val="lt1"/>
              </a:solidFill>
            </a:endParaRPr>
          </a:p>
        </p:txBody>
      </p:sp>
      <p:pic>
        <p:nvPicPr>
          <p:cNvPr id="103" name="Google Shape;103;p25"/>
          <p:cNvPicPr preferRelativeResize="0"/>
          <p:nvPr/>
        </p:nvPicPr>
        <p:blipFill>
          <a:blip r:embed="rId4">
            <a:alphaModFix/>
          </a:blip>
          <a:stretch>
            <a:fillRect/>
          </a:stretch>
        </p:blipFill>
        <p:spPr>
          <a:xfrm>
            <a:off x="150750" y="44350"/>
            <a:ext cx="3118050" cy="59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1" name="Shape 371"/>
        <p:cNvGrpSpPr/>
        <p:nvPr/>
      </p:nvGrpSpPr>
      <p:grpSpPr>
        <a:xfrm>
          <a:off x="0" y="0"/>
          <a:ext cx="0" cy="0"/>
          <a:chOff x="0" y="0"/>
          <a:chExt cx="0" cy="0"/>
        </a:xfrm>
      </p:grpSpPr>
      <p:pic>
        <p:nvPicPr>
          <p:cNvPr id="372" name="Google Shape;372;p34"/>
          <p:cNvPicPr preferRelativeResize="0"/>
          <p:nvPr/>
        </p:nvPicPr>
        <p:blipFill>
          <a:blip r:embed="rId4">
            <a:alphaModFix/>
          </a:blip>
          <a:stretch>
            <a:fillRect/>
          </a:stretch>
        </p:blipFill>
        <p:spPr>
          <a:xfrm>
            <a:off x="-1" y="0"/>
            <a:ext cx="9144000" cy="6098965"/>
          </a:xfrm>
          <a:prstGeom prst="rect">
            <a:avLst/>
          </a:prstGeom>
          <a:noFill/>
          <a:ln>
            <a:noFill/>
          </a:ln>
        </p:spPr>
      </p:pic>
      <p:sp>
        <p:nvSpPr>
          <p:cNvPr id="373" name="Google Shape;373;p34"/>
          <p:cNvSpPr txBox="1"/>
          <p:nvPr>
            <p:ph type="ctrTitle"/>
          </p:nvPr>
        </p:nvSpPr>
        <p:spPr>
          <a:xfrm>
            <a:off x="2096100" y="1881175"/>
            <a:ext cx="4826100" cy="104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es-419" sz="3800">
                <a:solidFill>
                  <a:schemeClr val="lt1"/>
                </a:solidFill>
              </a:rPr>
              <a:t>¿Qué es un bosque?</a:t>
            </a:r>
            <a:endParaRPr sz="3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5"/>
          <p:cNvSpPr txBox="1"/>
          <p:nvPr>
            <p:ph type="ctrTitle"/>
          </p:nvPr>
        </p:nvSpPr>
        <p:spPr>
          <a:xfrm>
            <a:off x="605625" y="37025"/>
            <a:ext cx="3341400" cy="971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47800"/>
              <a:buNone/>
            </a:pPr>
            <a:r>
              <a:rPr lang="es-419" sz="2071">
                <a:latin typeface="Arvo"/>
                <a:ea typeface="Arvo"/>
                <a:cs typeface="Arvo"/>
                <a:sym typeface="Arvo"/>
              </a:rPr>
              <a:t>Ley Forestal. </a:t>
            </a:r>
            <a:endParaRPr sz="2071">
              <a:latin typeface="Arvo"/>
              <a:ea typeface="Arvo"/>
              <a:cs typeface="Arvo"/>
              <a:sym typeface="Arvo"/>
            </a:endParaRPr>
          </a:p>
          <a:p>
            <a:pPr indent="0" lvl="0" marL="0" rtl="0" algn="l">
              <a:lnSpc>
                <a:spcPct val="100000"/>
              </a:lnSpc>
              <a:spcBef>
                <a:spcPts val="0"/>
              </a:spcBef>
              <a:spcAft>
                <a:spcPts val="0"/>
              </a:spcAft>
              <a:buSzPct val="47800"/>
              <a:buNone/>
            </a:pPr>
            <a:r>
              <a:rPr lang="es-419" sz="2071">
                <a:latin typeface="Arvo"/>
                <a:ea typeface="Arvo"/>
                <a:cs typeface="Arvo"/>
                <a:sym typeface="Arvo"/>
              </a:rPr>
              <a:t>Ley Nro. 15.939, Art. 4to.</a:t>
            </a:r>
            <a:endParaRPr sz="2071">
              <a:latin typeface="Arvo"/>
              <a:ea typeface="Arvo"/>
              <a:cs typeface="Arvo"/>
              <a:sym typeface="Arvo"/>
            </a:endParaRPr>
          </a:p>
          <a:p>
            <a:pPr indent="0" lvl="0" marL="0" rtl="0" algn="l">
              <a:lnSpc>
                <a:spcPct val="100000"/>
              </a:lnSpc>
              <a:spcBef>
                <a:spcPts val="0"/>
              </a:spcBef>
              <a:spcAft>
                <a:spcPts val="0"/>
              </a:spcAft>
              <a:buSzPct val="50509"/>
              <a:buNone/>
            </a:pPr>
            <a:r>
              <a:t/>
            </a:r>
            <a:endParaRPr sz="1960">
              <a:latin typeface="Arvo"/>
              <a:ea typeface="Arvo"/>
              <a:cs typeface="Arvo"/>
              <a:sym typeface="Arvo"/>
            </a:endParaRPr>
          </a:p>
        </p:txBody>
      </p:sp>
      <p:sp>
        <p:nvSpPr>
          <p:cNvPr id="379" name="Google Shape;379;p35"/>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0" name="Google Shape;380;p35"/>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1" name="Google Shape;381;p35"/>
          <p:cNvGrpSpPr/>
          <p:nvPr/>
        </p:nvGrpSpPr>
        <p:grpSpPr>
          <a:xfrm>
            <a:off x="7679989" y="4439225"/>
            <a:ext cx="384492" cy="538024"/>
            <a:chOff x="4803276" y="2887914"/>
            <a:chExt cx="264583" cy="370259"/>
          </a:xfrm>
        </p:grpSpPr>
        <p:sp>
          <p:nvSpPr>
            <p:cNvPr id="382" name="Google Shape;382;p3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3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0" name="Google Shape;390;p35"/>
          <p:cNvGrpSpPr/>
          <p:nvPr/>
        </p:nvGrpSpPr>
        <p:grpSpPr>
          <a:xfrm>
            <a:off x="7414946" y="4562372"/>
            <a:ext cx="265060" cy="414876"/>
            <a:chOff x="4803276" y="2887914"/>
            <a:chExt cx="264583" cy="370259"/>
          </a:xfrm>
        </p:grpSpPr>
        <p:sp>
          <p:nvSpPr>
            <p:cNvPr id="391" name="Google Shape;391;p3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9" name="Google Shape;399;p35"/>
          <p:cNvSpPr txBox="1"/>
          <p:nvPr/>
        </p:nvSpPr>
        <p:spPr>
          <a:xfrm>
            <a:off x="540175" y="1417525"/>
            <a:ext cx="7959600" cy="1712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rPr b="0" i="0" lang="es-419" sz="1500" u="none" cap="none" strike="noStrike">
                <a:solidFill>
                  <a:srgbClr val="000000"/>
                </a:solidFill>
                <a:latin typeface="Arvo"/>
                <a:ea typeface="Arvo"/>
                <a:cs typeface="Arvo"/>
                <a:sym typeface="Arvo"/>
              </a:rPr>
              <a:t>¨ Son bosques las asociaciones vegetales en las que predomina el arbolado de cualquier tamaño, explotado o no y que estén en condiciones de producir madera u otros productos forestales o de ejercer alguna influencia en la conservación del suelo, en el régimen hidrológico o en el clima, o que proporcionen abrigo u otros beneficios de interés nacional ¨.</a:t>
            </a:r>
            <a:endParaRPr b="0" i="0" sz="15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vo"/>
              <a:ea typeface="Arvo"/>
              <a:cs typeface="Arvo"/>
              <a:sym typeface="Arvo"/>
            </a:endParaRPr>
          </a:p>
        </p:txBody>
      </p:sp>
      <p:sp>
        <p:nvSpPr>
          <p:cNvPr id="400" name="Google Shape;400;p35"/>
          <p:cNvSpPr txBox="1"/>
          <p:nvPr/>
        </p:nvSpPr>
        <p:spPr>
          <a:xfrm>
            <a:off x="2935775" y="4058550"/>
            <a:ext cx="2704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419" sz="1500" u="none" cap="none" strike="noStrike">
                <a:solidFill>
                  <a:srgbClr val="000000"/>
                </a:solidFill>
                <a:latin typeface="Arvo"/>
                <a:ea typeface="Arvo"/>
                <a:cs typeface="Arvo"/>
                <a:sym typeface="Arvo"/>
              </a:rPr>
              <a:t>¿Las plazas son bosques?</a:t>
            </a:r>
            <a:endParaRPr b="0" i="0" sz="1500" u="none" cap="none" strike="noStrike">
              <a:solidFill>
                <a:srgbClr val="000000"/>
              </a:solidFill>
              <a:latin typeface="Arvo"/>
              <a:ea typeface="Arvo"/>
              <a:cs typeface="Arvo"/>
              <a:sym typeface="Ar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6"/>
          <p:cNvSpPr txBox="1"/>
          <p:nvPr>
            <p:ph type="ctrTitle"/>
          </p:nvPr>
        </p:nvSpPr>
        <p:spPr>
          <a:xfrm>
            <a:off x="276500" y="367975"/>
            <a:ext cx="3617100" cy="582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rgbClr val="000000"/>
              </a:buClr>
              <a:buSzPct val="43168"/>
              <a:buFont typeface="Arial"/>
              <a:buNone/>
            </a:pPr>
            <a:r>
              <a:rPr lang="es-419" sz="2293">
                <a:latin typeface="Arvo"/>
                <a:ea typeface="Arvo"/>
                <a:cs typeface="Arvo"/>
                <a:sym typeface="Arvo"/>
              </a:rPr>
              <a:t>Decreto Nro. 452/88</a:t>
            </a:r>
            <a:endParaRPr sz="2293">
              <a:latin typeface="Arvo"/>
              <a:ea typeface="Arvo"/>
              <a:cs typeface="Arvo"/>
              <a:sym typeface="Arvo"/>
            </a:endParaRPr>
          </a:p>
          <a:p>
            <a:pPr indent="0" lvl="0" marL="0" rtl="0" algn="l">
              <a:lnSpc>
                <a:spcPct val="100000"/>
              </a:lnSpc>
              <a:spcBef>
                <a:spcPts val="0"/>
              </a:spcBef>
              <a:spcAft>
                <a:spcPts val="0"/>
              </a:spcAft>
              <a:buSzPct val="50509"/>
              <a:buNone/>
            </a:pPr>
            <a:r>
              <a:t/>
            </a:r>
            <a:endParaRPr sz="1960">
              <a:latin typeface="Arvo"/>
              <a:ea typeface="Arvo"/>
              <a:cs typeface="Arvo"/>
              <a:sym typeface="Arvo"/>
            </a:endParaRPr>
          </a:p>
        </p:txBody>
      </p:sp>
      <p:sp>
        <p:nvSpPr>
          <p:cNvPr id="406" name="Google Shape;406;p36"/>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7" name="Google Shape;407;p36"/>
          <p:cNvGrpSpPr/>
          <p:nvPr/>
        </p:nvGrpSpPr>
        <p:grpSpPr>
          <a:xfrm>
            <a:off x="7679989" y="4439225"/>
            <a:ext cx="384492" cy="538024"/>
            <a:chOff x="4803276" y="2887914"/>
            <a:chExt cx="264583" cy="370259"/>
          </a:xfrm>
        </p:grpSpPr>
        <p:sp>
          <p:nvSpPr>
            <p:cNvPr id="408" name="Google Shape;408;p3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6" name="Google Shape;416;p36"/>
          <p:cNvGrpSpPr/>
          <p:nvPr/>
        </p:nvGrpSpPr>
        <p:grpSpPr>
          <a:xfrm>
            <a:off x="7414946" y="4562372"/>
            <a:ext cx="265060" cy="414876"/>
            <a:chOff x="4803276" y="2887914"/>
            <a:chExt cx="264583" cy="370259"/>
          </a:xfrm>
        </p:grpSpPr>
        <p:sp>
          <p:nvSpPr>
            <p:cNvPr id="417" name="Google Shape;417;p3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5" name="Google Shape;425;p36"/>
          <p:cNvSpPr txBox="1"/>
          <p:nvPr/>
        </p:nvSpPr>
        <p:spPr>
          <a:xfrm>
            <a:off x="540175" y="1417525"/>
            <a:ext cx="483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419" sz="1500" u="none" cap="none" strike="noStrike">
                <a:solidFill>
                  <a:srgbClr val="000000"/>
                </a:solidFill>
                <a:latin typeface="Arvo"/>
                <a:ea typeface="Arvo"/>
                <a:cs typeface="Arvo"/>
                <a:sym typeface="Arvo"/>
              </a:rPr>
              <a:t>Establece una superficie mínima de 2.500 m2</a:t>
            </a:r>
            <a:endParaRPr b="0" i="0" sz="15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vo"/>
              <a:ea typeface="Arvo"/>
              <a:cs typeface="Arvo"/>
              <a:sym typeface="Arvo"/>
            </a:endParaRPr>
          </a:p>
        </p:txBody>
      </p:sp>
      <p:sp>
        <p:nvSpPr>
          <p:cNvPr id="426" name="Google Shape;426;p36"/>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7"/>
          <p:cNvSpPr txBox="1"/>
          <p:nvPr>
            <p:ph type="ctrTitle"/>
          </p:nvPr>
        </p:nvSpPr>
        <p:spPr>
          <a:xfrm>
            <a:off x="463500" y="238825"/>
            <a:ext cx="3018000" cy="7326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47800"/>
              <a:buNone/>
            </a:pPr>
            <a:r>
              <a:rPr lang="es-419" sz="2071">
                <a:latin typeface="Arvo"/>
                <a:ea typeface="Arvo"/>
                <a:cs typeface="Arvo"/>
                <a:sym typeface="Arvo"/>
              </a:rPr>
              <a:t>Definición de FAO:</a:t>
            </a:r>
            <a:endParaRPr sz="2071">
              <a:latin typeface="Arvo"/>
              <a:ea typeface="Arvo"/>
              <a:cs typeface="Arvo"/>
              <a:sym typeface="Arvo"/>
            </a:endParaRPr>
          </a:p>
          <a:p>
            <a:pPr indent="0" lvl="0" marL="0" rtl="0" algn="l">
              <a:lnSpc>
                <a:spcPct val="100000"/>
              </a:lnSpc>
              <a:spcBef>
                <a:spcPts val="0"/>
              </a:spcBef>
              <a:spcAft>
                <a:spcPts val="0"/>
              </a:spcAft>
              <a:buSzPct val="50509"/>
              <a:buNone/>
            </a:pPr>
            <a:r>
              <a:t/>
            </a:r>
            <a:endParaRPr sz="1960">
              <a:latin typeface="Arvo"/>
              <a:ea typeface="Arvo"/>
              <a:cs typeface="Arvo"/>
              <a:sym typeface="Arvo"/>
            </a:endParaRPr>
          </a:p>
        </p:txBody>
      </p:sp>
      <p:sp>
        <p:nvSpPr>
          <p:cNvPr id="432" name="Google Shape;432;p37"/>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3" name="Google Shape;433;p37"/>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4" name="Google Shape;434;p37"/>
          <p:cNvGrpSpPr/>
          <p:nvPr/>
        </p:nvGrpSpPr>
        <p:grpSpPr>
          <a:xfrm>
            <a:off x="7679989" y="4439225"/>
            <a:ext cx="384492" cy="538024"/>
            <a:chOff x="4803276" y="2887914"/>
            <a:chExt cx="264583" cy="370259"/>
          </a:xfrm>
        </p:grpSpPr>
        <p:sp>
          <p:nvSpPr>
            <p:cNvPr id="435" name="Google Shape;435;p3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3" name="Google Shape;443;p37"/>
          <p:cNvGrpSpPr/>
          <p:nvPr/>
        </p:nvGrpSpPr>
        <p:grpSpPr>
          <a:xfrm>
            <a:off x="7414946" y="4562372"/>
            <a:ext cx="265060" cy="414876"/>
            <a:chOff x="4803276" y="2887914"/>
            <a:chExt cx="264583" cy="370259"/>
          </a:xfrm>
        </p:grpSpPr>
        <p:sp>
          <p:nvSpPr>
            <p:cNvPr id="444" name="Google Shape;444;p3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2" name="Google Shape;452;p37"/>
          <p:cNvSpPr txBox="1"/>
          <p:nvPr/>
        </p:nvSpPr>
        <p:spPr>
          <a:xfrm>
            <a:off x="540175" y="1417525"/>
            <a:ext cx="8079300" cy="197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Arvo"/>
              <a:ea typeface="Arvo"/>
              <a:cs typeface="Arvo"/>
              <a:sym typeface="Arvo"/>
            </a:endParaRPr>
          </a:p>
          <a:p>
            <a:pPr indent="0" lvl="0" marL="0" marR="0" rtl="0" algn="l">
              <a:lnSpc>
                <a:spcPct val="115000"/>
              </a:lnSpc>
              <a:spcBef>
                <a:spcPts val="0"/>
              </a:spcBef>
              <a:spcAft>
                <a:spcPts val="0"/>
              </a:spcAft>
              <a:buClr>
                <a:srgbClr val="000000"/>
              </a:buClr>
              <a:buSzPts val="1500"/>
              <a:buFont typeface="Arial"/>
              <a:buNone/>
            </a:pPr>
            <a:r>
              <a:rPr b="0" i="0" lang="es-419" sz="1500" u="none" cap="none" strike="noStrike">
                <a:solidFill>
                  <a:srgbClr val="000000"/>
                </a:solidFill>
                <a:latin typeface="Arvo"/>
                <a:ea typeface="Arvo"/>
                <a:cs typeface="Arvo"/>
                <a:sym typeface="Arvo"/>
              </a:rPr>
              <a:t>Tierras que se extienden por más de 0,5 hectáreas dotadas de árboles de una altura superior a 5 metros y una cubierta de dosel superior al 10 por ciento, o de árboles capaces de alcanzar esta altura in situ. No incluye la tierra sometida a un uso predominantemente agrícola o urbano. </a:t>
            </a:r>
            <a:endParaRPr b="0" i="0" sz="1500" u="none" cap="none" strike="noStrike">
              <a:solidFill>
                <a:srgbClr val="000000"/>
              </a:solidFill>
              <a:latin typeface="Arvo"/>
              <a:ea typeface="Arvo"/>
              <a:cs typeface="Arvo"/>
              <a:sym typeface="Arvo"/>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Arvo"/>
              <a:ea typeface="Arvo"/>
              <a:cs typeface="Arvo"/>
              <a:sym typeface="Arv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Arvo"/>
              <a:ea typeface="Arvo"/>
              <a:cs typeface="Arvo"/>
              <a:sym typeface="Arv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8"/>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8" name="Google Shape;458;p38"/>
          <p:cNvGrpSpPr/>
          <p:nvPr/>
        </p:nvGrpSpPr>
        <p:grpSpPr>
          <a:xfrm>
            <a:off x="7679989" y="4439225"/>
            <a:ext cx="384492" cy="538024"/>
            <a:chOff x="4803276" y="2887914"/>
            <a:chExt cx="264583" cy="370259"/>
          </a:xfrm>
        </p:grpSpPr>
        <p:sp>
          <p:nvSpPr>
            <p:cNvPr id="459" name="Google Shape;459;p3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7" name="Google Shape;467;p38"/>
          <p:cNvGrpSpPr/>
          <p:nvPr/>
        </p:nvGrpSpPr>
        <p:grpSpPr>
          <a:xfrm>
            <a:off x="7414946" y="4562372"/>
            <a:ext cx="265060" cy="414876"/>
            <a:chOff x="4803276" y="2887914"/>
            <a:chExt cx="264583" cy="370259"/>
          </a:xfrm>
        </p:grpSpPr>
        <p:sp>
          <p:nvSpPr>
            <p:cNvPr id="468" name="Google Shape;468;p3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38"/>
          <p:cNvSpPr txBox="1"/>
          <p:nvPr/>
        </p:nvSpPr>
        <p:spPr>
          <a:xfrm>
            <a:off x="927100" y="268725"/>
            <a:ext cx="7722600" cy="464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000000"/>
              </a:solidFill>
              <a:latin typeface="Arvo"/>
              <a:ea typeface="Arvo"/>
              <a:cs typeface="Arvo"/>
              <a:sym typeface="Arvo"/>
            </a:endParaRPr>
          </a:p>
          <a:p>
            <a:pPr indent="-317500" lvl="0" marL="457200" marR="0" rtl="0" algn="l">
              <a:lnSpc>
                <a:spcPct val="115000"/>
              </a:lnSpc>
              <a:spcBef>
                <a:spcPts val="0"/>
              </a:spcBef>
              <a:spcAft>
                <a:spcPts val="0"/>
              </a:spcAft>
              <a:buClr>
                <a:srgbClr val="000000"/>
              </a:buClr>
              <a:buSzPts val="1400"/>
              <a:buFont typeface="Arvo"/>
              <a:buAutoNum type="arabicPeriod"/>
            </a:pPr>
            <a:r>
              <a:rPr b="0" i="0" lang="es-419" u="none" cap="none" strike="noStrike">
                <a:solidFill>
                  <a:srgbClr val="000000"/>
                </a:solidFill>
                <a:latin typeface="Arvo"/>
                <a:ea typeface="Arvo"/>
                <a:cs typeface="Arvo"/>
                <a:sym typeface="Arvo"/>
              </a:rPr>
              <a:t>Los bosques se caracterizan tanto por la presencia de árboles como por la ausencia de otros usos predominantes de la tierra. Los árboles deberían poder alcanzar una altura mínima de 5 metros. </a:t>
            </a:r>
            <a:endParaRPr b="0" i="0" u="none" cap="none" strike="noStrike">
              <a:solidFill>
                <a:srgbClr val="000000"/>
              </a:solidFill>
              <a:latin typeface="Arvo"/>
              <a:ea typeface="Arvo"/>
              <a:cs typeface="Arvo"/>
              <a:sym typeface="Arvo"/>
            </a:endParaRPr>
          </a:p>
          <a:p>
            <a:pPr indent="-317500" lvl="0" marL="457200" marR="0" rtl="0" algn="l">
              <a:lnSpc>
                <a:spcPct val="115000"/>
              </a:lnSpc>
              <a:spcBef>
                <a:spcPts val="0"/>
              </a:spcBef>
              <a:spcAft>
                <a:spcPts val="0"/>
              </a:spcAft>
              <a:buClr>
                <a:srgbClr val="000000"/>
              </a:buClr>
              <a:buSzPts val="1400"/>
              <a:buFont typeface="Arvo"/>
              <a:buAutoNum type="arabicPeriod"/>
            </a:pPr>
            <a:r>
              <a:rPr b="0" i="0" lang="es-419" u="none" cap="none" strike="noStrike">
                <a:solidFill>
                  <a:srgbClr val="000000"/>
                </a:solidFill>
                <a:latin typeface="Arvo"/>
                <a:ea typeface="Arvo"/>
                <a:cs typeface="Arvo"/>
                <a:sym typeface="Arvo"/>
              </a:rPr>
              <a:t>Incluye las áreas cubiertas de árboles jóvenes que aún no han alcanzado, pero pueden alcanzar, una cubierta de dosel de al menos el 10 por ciento y una altura de 5 metros o más</a:t>
            </a:r>
            <a:endParaRPr b="0" i="0" u="none" cap="none" strike="noStrike">
              <a:solidFill>
                <a:srgbClr val="000000"/>
              </a:solidFill>
              <a:latin typeface="Arvo"/>
              <a:ea typeface="Arvo"/>
              <a:cs typeface="Arvo"/>
              <a:sym typeface="Arvo"/>
            </a:endParaRPr>
          </a:p>
          <a:p>
            <a:pPr indent="-317500" lvl="0" marL="457200" marR="0" rtl="0" algn="l">
              <a:lnSpc>
                <a:spcPct val="115000"/>
              </a:lnSpc>
              <a:spcBef>
                <a:spcPts val="0"/>
              </a:spcBef>
              <a:spcAft>
                <a:spcPts val="0"/>
              </a:spcAft>
              <a:buClr>
                <a:srgbClr val="000000"/>
              </a:buClr>
              <a:buSzPts val="1400"/>
              <a:buFont typeface="Arvo"/>
              <a:buAutoNum type="arabicPeriod"/>
            </a:pPr>
            <a:r>
              <a:rPr b="0" i="0" lang="es-419" u="none" cap="none" strike="noStrike">
                <a:solidFill>
                  <a:srgbClr val="000000"/>
                </a:solidFill>
                <a:latin typeface="Arvo"/>
                <a:ea typeface="Arvo"/>
                <a:cs typeface="Arvo"/>
                <a:sym typeface="Arvo"/>
              </a:rPr>
              <a:t>Incluye también las áreas temporáneamente desprovistas de árboles debido a talas realizadas como parte de prácticas de ordenación forestal o por causas naturales, las cuales se espera se regeneren dentro de 5 años. Condiciones locales pueden, en casos excepcionales, justificar un plazo más largo.</a:t>
            </a:r>
            <a:endParaRPr b="0" i="0" u="none" cap="none" strike="noStrike">
              <a:solidFill>
                <a:srgbClr val="000000"/>
              </a:solidFill>
              <a:latin typeface="Arvo"/>
              <a:ea typeface="Arvo"/>
              <a:cs typeface="Arvo"/>
              <a:sym typeface="Arvo"/>
            </a:endParaRPr>
          </a:p>
          <a:p>
            <a:pPr indent="-317500" lvl="0" marL="457200" marR="0" rtl="0" algn="l">
              <a:lnSpc>
                <a:spcPct val="115000"/>
              </a:lnSpc>
              <a:spcBef>
                <a:spcPts val="0"/>
              </a:spcBef>
              <a:spcAft>
                <a:spcPts val="0"/>
              </a:spcAft>
              <a:buClr>
                <a:srgbClr val="000000"/>
              </a:buClr>
              <a:buSzPts val="1400"/>
              <a:buFont typeface="Arvo"/>
              <a:buAutoNum type="arabicPeriod"/>
            </a:pPr>
            <a:r>
              <a:rPr b="0" i="0" lang="es-419" u="none" cap="none" strike="noStrike">
                <a:solidFill>
                  <a:srgbClr val="000000"/>
                </a:solidFill>
                <a:latin typeface="Arvo"/>
                <a:ea typeface="Arvo"/>
                <a:cs typeface="Arvo"/>
                <a:sym typeface="Arvo"/>
              </a:rPr>
              <a:t>Incluye caminos forestales, cortafuegos y otras pequeñas áreas abiertas; bosques dentro de los parques nacionales, reservas naturales y otras áreas protegidas tales como las que revisten interés específico medioambiental, científico, histórico, cultural o espiritual. </a:t>
            </a:r>
            <a:endParaRPr b="0" i="0" u="none" cap="none" strike="noStrike">
              <a:solidFill>
                <a:srgbClr val="000000"/>
              </a:solidFill>
              <a:latin typeface="Arvo"/>
              <a:ea typeface="Arvo"/>
              <a:cs typeface="Arvo"/>
              <a:sym typeface="Arvo"/>
            </a:endParaRPr>
          </a:p>
          <a:p>
            <a:pPr indent="-317500" lvl="0" marL="457200" marR="0" rtl="0" algn="l">
              <a:lnSpc>
                <a:spcPct val="115000"/>
              </a:lnSpc>
              <a:spcBef>
                <a:spcPts val="0"/>
              </a:spcBef>
              <a:spcAft>
                <a:spcPts val="0"/>
              </a:spcAft>
              <a:buClr>
                <a:srgbClr val="000000"/>
              </a:buClr>
              <a:buSzPts val="1400"/>
              <a:buFont typeface="Arvo"/>
              <a:buAutoNum type="arabicPeriod"/>
            </a:pPr>
            <a:r>
              <a:rPr b="0" i="0" lang="es-419" u="none" cap="none" strike="noStrike">
                <a:solidFill>
                  <a:srgbClr val="000000"/>
                </a:solidFill>
                <a:latin typeface="Arvo"/>
                <a:ea typeface="Arvo"/>
                <a:cs typeface="Arvo"/>
                <a:sym typeface="Arvo"/>
              </a:rPr>
              <a:t>Incluye cortinas rompevientos, barreras protectoras y corredores de árboles con un superficie superior a 0,5 ha y más de 20 metros de ancho</a:t>
            </a:r>
            <a:endParaRPr b="0" i="0" u="none" cap="none" strike="noStrike">
              <a:solidFill>
                <a:srgbClr val="000000"/>
              </a:solidFill>
              <a:latin typeface="Arvo"/>
              <a:ea typeface="Arvo"/>
              <a:cs typeface="Arvo"/>
              <a:sym typeface="Arvo"/>
            </a:endParaRPr>
          </a:p>
          <a:p>
            <a:pPr indent="0" lvl="0" marL="0" marR="0" rtl="0" algn="l">
              <a:lnSpc>
                <a:spcPct val="115000"/>
              </a:lnSpc>
              <a:spcBef>
                <a:spcPts val="0"/>
              </a:spcBef>
              <a:spcAft>
                <a:spcPts val="0"/>
              </a:spcAft>
              <a:buClr>
                <a:srgbClr val="000000"/>
              </a:buClr>
              <a:buSzPts val="1300"/>
              <a:buFont typeface="Arial"/>
              <a:buNone/>
            </a:pPr>
            <a:r>
              <a:t/>
            </a:r>
            <a:endParaRPr b="0" i="0" u="none" cap="none" strike="noStrike">
              <a:solidFill>
                <a:srgbClr val="000000"/>
              </a:solidFill>
              <a:latin typeface="Arvo"/>
              <a:ea typeface="Arvo"/>
              <a:cs typeface="Arvo"/>
              <a:sym typeface="Arv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9"/>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2" name="Google Shape;482;p39"/>
          <p:cNvGrpSpPr/>
          <p:nvPr/>
        </p:nvGrpSpPr>
        <p:grpSpPr>
          <a:xfrm>
            <a:off x="7679989" y="4439225"/>
            <a:ext cx="384492" cy="538024"/>
            <a:chOff x="4803276" y="2887914"/>
            <a:chExt cx="264583" cy="370259"/>
          </a:xfrm>
        </p:grpSpPr>
        <p:sp>
          <p:nvSpPr>
            <p:cNvPr id="483" name="Google Shape;483;p3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1" name="Google Shape;491;p39"/>
          <p:cNvGrpSpPr/>
          <p:nvPr/>
        </p:nvGrpSpPr>
        <p:grpSpPr>
          <a:xfrm>
            <a:off x="7414946" y="4562372"/>
            <a:ext cx="265060" cy="414876"/>
            <a:chOff x="4803276" y="2887914"/>
            <a:chExt cx="264583" cy="370259"/>
          </a:xfrm>
        </p:grpSpPr>
        <p:sp>
          <p:nvSpPr>
            <p:cNvPr id="492" name="Google Shape;492;p3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0" name="Google Shape;500;p39"/>
          <p:cNvSpPr txBox="1"/>
          <p:nvPr/>
        </p:nvSpPr>
        <p:spPr>
          <a:xfrm>
            <a:off x="1065025" y="513000"/>
            <a:ext cx="7097100" cy="4117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rPr b="0" i="0" lang="es-419" u="none" cap="none" strike="noStrike">
                <a:solidFill>
                  <a:srgbClr val="000000"/>
                </a:solidFill>
                <a:latin typeface="Arvo"/>
                <a:ea typeface="Arvo"/>
                <a:cs typeface="Arvo"/>
                <a:sym typeface="Arvo"/>
              </a:rPr>
              <a:t>6. Incluye las áreas de agricultura migratoria abandonadas con una regeneración de árboles que alcanzan, o son capaces de alcanzar, una cubierta de dosel de al menos el 10 por ciento y una altura mínima de 5 metros. </a:t>
            </a:r>
            <a:endParaRPr b="0" i="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t/>
            </a:r>
            <a:endParaRPr>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rPr b="0" i="0" lang="es-419" u="none" cap="none" strike="noStrike">
                <a:solidFill>
                  <a:srgbClr val="000000"/>
                </a:solidFill>
                <a:latin typeface="Arvo"/>
                <a:ea typeface="Arvo"/>
                <a:cs typeface="Arvo"/>
                <a:sym typeface="Arvo"/>
              </a:rPr>
              <a:t>7. Incluye las áreas en las zonas de marea cubiertas de manglares, que sean o no clasificadas como área de tierra. </a:t>
            </a:r>
            <a:endParaRPr b="0" i="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t/>
            </a:r>
            <a:endParaRPr>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rPr b="0" i="0" lang="es-419" u="none" cap="none" strike="noStrike">
                <a:solidFill>
                  <a:srgbClr val="000000"/>
                </a:solidFill>
                <a:latin typeface="Arvo"/>
                <a:ea typeface="Arvo"/>
                <a:cs typeface="Arvo"/>
                <a:sym typeface="Arvo"/>
              </a:rPr>
              <a:t>8. Incluye las plantaciones de caucho, de alcornoque y de árboles de Navidad</a:t>
            </a:r>
            <a:endParaRPr b="0" i="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t/>
            </a:r>
            <a:endParaRPr>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rPr b="0" i="0" lang="es-419" u="none" cap="none" strike="noStrike">
                <a:solidFill>
                  <a:srgbClr val="000000"/>
                </a:solidFill>
                <a:latin typeface="Arvo"/>
                <a:ea typeface="Arvo"/>
                <a:cs typeface="Arvo"/>
                <a:sym typeface="Arvo"/>
              </a:rPr>
              <a:t>9. Incluye las áreas cubiertas de bambú y palmeras, siempre que éstas alcancen el límite mínimo establecido en cuanto a altura y cubierta de dosel. </a:t>
            </a:r>
            <a:endParaRPr b="0" i="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t/>
            </a:r>
            <a:endParaRPr>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rPr b="0" i="0" lang="es-419" u="none" cap="none" strike="noStrike">
                <a:solidFill>
                  <a:srgbClr val="000000"/>
                </a:solidFill>
                <a:latin typeface="Arvo"/>
                <a:ea typeface="Arvo"/>
                <a:cs typeface="Arvo"/>
                <a:sym typeface="Arvo"/>
              </a:rPr>
              <a:t>10. Excluye formaciones de árboles en los sistemas de producción agrícola, tales como plantaciones de frutales, plantaciones de palmas aceiteras, olivares y los sistemas agroforestales con cultivos bajo una cubierta de árboles. </a:t>
            </a:r>
            <a:endParaRPr b="0" i="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500"/>
              <a:buFont typeface="Arial"/>
              <a:buNone/>
            </a:pPr>
            <a:r>
              <a:t/>
            </a:r>
            <a:endParaRPr b="0" i="0" u="none" cap="none" strike="noStrike">
              <a:solidFill>
                <a:srgbClr val="000000"/>
              </a:solidFill>
              <a:latin typeface="Arvo"/>
              <a:ea typeface="Arvo"/>
              <a:cs typeface="Arvo"/>
              <a:sym typeface="Arv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0"/>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6" name="Google Shape;506;p40"/>
          <p:cNvGrpSpPr/>
          <p:nvPr/>
        </p:nvGrpSpPr>
        <p:grpSpPr>
          <a:xfrm>
            <a:off x="7679989" y="4439225"/>
            <a:ext cx="384492" cy="538024"/>
            <a:chOff x="4803276" y="2887914"/>
            <a:chExt cx="264583" cy="370259"/>
          </a:xfrm>
        </p:grpSpPr>
        <p:sp>
          <p:nvSpPr>
            <p:cNvPr id="507" name="Google Shape;507;p4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4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4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4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4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5" name="Google Shape;515;p40"/>
          <p:cNvGrpSpPr/>
          <p:nvPr/>
        </p:nvGrpSpPr>
        <p:grpSpPr>
          <a:xfrm>
            <a:off x="7414946" y="4562372"/>
            <a:ext cx="265060" cy="414876"/>
            <a:chOff x="4803276" y="2887914"/>
            <a:chExt cx="264583" cy="370259"/>
          </a:xfrm>
        </p:grpSpPr>
        <p:sp>
          <p:nvSpPr>
            <p:cNvPr id="516" name="Google Shape;516;p4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4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4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4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4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4" name="Google Shape;524;p40"/>
          <p:cNvSpPr txBox="1"/>
          <p:nvPr/>
        </p:nvSpPr>
        <p:spPr>
          <a:xfrm>
            <a:off x="536225" y="2867350"/>
            <a:ext cx="8354100" cy="1995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s-419" sz="1300" u="none" cap="none" strike="noStrike">
                <a:solidFill>
                  <a:srgbClr val="000000"/>
                </a:solidFill>
                <a:latin typeface="Arvo"/>
                <a:ea typeface="Arvo"/>
                <a:cs typeface="Arvo"/>
                <a:sym typeface="Arvo"/>
              </a:rPr>
              <a:t>Los bosques c</a:t>
            </a:r>
            <a:r>
              <a:rPr b="1" i="0" lang="es-419" sz="1300" u="none" cap="none" strike="noStrike">
                <a:solidFill>
                  <a:srgbClr val="000000"/>
                </a:solidFill>
                <a:latin typeface="Arvo"/>
                <a:ea typeface="Arvo"/>
                <a:cs typeface="Arvo"/>
                <a:sym typeface="Arvo"/>
              </a:rPr>
              <a:t>ubren el 31% de la superficie terrestre mundial. </a:t>
            </a:r>
            <a:endParaRPr b="1" i="0" sz="130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400"/>
              <a:buFont typeface="Arial"/>
              <a:buNone/>
            </a:pPr>
            <a:r>
              <a:rPr b="0" i="0" lang="es-419" sz="1300" u="none" cap="none" strike="noStrike">
                <a:solidFill>
                  <a:srgbClr val="000000"/>
                </a:solidFill>
                <a:latin typeface="Arvo"/>
                <a:ea typeface="Arvo"/>
                <a:cs typeface="Arvo"/>
                <a:sym typeface="Arvo"/>
              </a:rPr>
              <a:t>Aproximadamente la mitad de la superficie forestal está relativamente intacta y más de un tercio son bosques primarios.</a:t>
            </a:r>
            <a:endParaRPr b="0" i="0" sz="130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400"/>
              <a:buFont typeface="Arial"/>
              <a:buNone/>
            </a:pPr>
            <a:r>
              <a:rPr b="1" i="1" lang="es-419" sz="1300" u="none" cap="none" strike="noStrike">
                <a:solidFill>
                  <a:srgbClr val="000000"/>
                </a:solidFill>
                <a:latin typeface="Arvo"/>
                <a:ea typeface="Arvo"/>
                <a:cs typeface="Arvo"/>
                <a:sym typeface="Arvo"/>
              </a:rPr>
              <a:t>La pérdida neta de superficie forestal ha disminuido sustancialmente desde 1990</a:t>
            </a:r>
            <a:r>
              <a:rPr b="0" i="0" lang="es-419" sz="1300" u="none" cap="none" strike="noStrike">
                <a:solidFill>
                  <a:srgbClr val="000000"/>
                </a:solidFill>
                <a:latin typeface="Arvo"/>
                <a:ea typeface="Arvo"/>
                <a:cs typeface="Arvo"/>
                <a:sym typeface="Arvo"/>
              </a:rPr>
              <a:t>, pero la deforestación y la degradación de los bosques siguen produciéndose a ritmos alarmantes, lo que da lugar a una pérdida significativa de biodiversidad.</a:t>
            </a:r>
            <a:endParaRPr b="0" i="0" sz="1300" u="none" cap="none" strike="noStrike">
              <a:solidFill>
                <a:srgbClr val="000000"/>
              </a:solidFill>
              <a:latin typeface="Arvo"/>
              <a:ea typeface="Arvo"/>
              <a:cs typeface="Arvo"/>
              <a:sym typeface="Arvo"/>
            </a:endParaRPr>
          </a:p>
          <a:p>
            <a:pPr indent="0" lvl="0" marL="0" marR="0" rtl="0" algn="just">
              <a:lnSpc>
                <a:spcPct val="115000"/>
              </a:lnSpc>
              <a:spcBef>
                <a:spcPts val="0"/>
              </a:spcBef>
              <a:spcAft>
                <a:spcPts val="0"/>
              </a:spcAft>
              <a:buClr>
                <a:srgbClr val="000000"/>
              </a:buClr>
              <a:buSzPts val="1400"/>
              <a:buFont typeface="Arial"/>
              <a:buNone/>
            </a:pPr>
            <a:r>
              <a:rPr b="0" i="0" lang="es-419" sz="1300" u="none" cap="none" strike="noStrike">
                <a:solidFill>
                  <a:srgbClr val="000000"/>
                </a:solidFill>
                <a:latin typeface="Arvo"/>
                <a:ea typeface="Arvo"/>
                <a:cs typeface="Arvo"/>
                <a:sym typeface="Arvo"/>
              </a:rPr>
              <a:t>Más de la mitad de los bosques del mundo se encuentran en </a:t>
            </a:r>
            <a:r>
              <a:rPr lang="es-419" sz="1300">
                <a:latin typeface="Arvo"/>
                <a:ea typeface="Arvo"/>
                <a:cs typeface="Arvo"/>
                <a:sym typeface="Arvo"/>
              </a:rPr>
              <a:t>sólo</a:t>
            </a:r>
            <a:r>
              <a:rPr b="0" i="0" lang="es-419" sz="1300" u="none" cap="none" strike="noStrike">
                <a:solidFill>
                  <a:srgbClr val="000000"/>
                </a:solidFill>
                <a:latin typeface="Arvo"/>
                <a:ea typeface="Arvo"/>
                <a:cs typeface="Arvo"/>
                <a:sym typeface="Arvo"/>
              </a:rPr>
              <a:t> cinco países (</a:t>
            </a:r>
            <a:r>
              <a:rPr lang="es-419" sz="1300">
                <a:latin typeface="Arvo"/>
                <a:ea typeface="Arvo"/>
                <a:cs typeface="Arvo"/>
                <a:sym typeface="Arvo"/>
              </a:rPr>
              <a:t>Rusia, </a:t>
            </a:r>
            <a:r>
              <a:rPr b="0" i="0" lang="es-419" sz="1300" u="none" cap="none" strike="noStrike">
                <a:solidFill>
                  <a:srgbClr val="000000"/>
                </a:solidFill>
                <a:latin typeface="Arvo"/>
                <a:ea typeface="Arvo"/>
                <a:cs typeface="Arvo"/>
                <a:sym typeface="Arvo"/>
              </a:rPr>
              <a:t>Brasil, Canadá, Estados Unidos  y China).</a:t>
            </a:r>
            <a:endParaRPr b="0" i="0" sz="1300" u="none" cap="none" strike="noStrike">
              <a:solidFill>
                <a:srgbClr val="000000"/>
              </a:solidFill>
              <a:latin typeface="Arvo"/>
              <a:ea typeface="Arvo"/>
              <a:cs typeface="Arvo"/>
              <a:sym typeface="Arvo"/>
            </a:endParaRPr>
          </a:p>
        </p:txBody>
      </p:sp>
      <p:pic>
        <p:nvPicPr>
          <p:cNvPr id="525" name="Google Shape;525;p40"/>
          <p:cNvPicPr preferRelativeResize="0"/>
          <p:nvPr/>
        </p:nvPicPr>
        <p:blipFill>
          <a:blip r:embed="rId3">
            <a:alphaModFix/>
          </a:blip>
          <a:stretch>
            <a:fillRect/>
          </a:stretch>
        </p:blipFill>
        <p:spPr>
          <a:xfrm>
            <a:off x="2138325" y="59400"/>
            <a:ext cx="5003251" cy="28079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1"/>
          <p:cNvSpPr txBox="1"/>
          <p:nvPr/>
        </p:nvSpPr>
        <p:spPr>
          <a:xfrm>
            <a:off x="441475" y="2962800"/>
            <a:ext cx="8463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Arvo"/>
                <a:ea typeface="Arvo"/>
                <a:cs typeface="Arvo"/>
                <a:sym typeface="Arvo"/>
              </a:rPr>
              <a:t>Pérdida neta de 178 millones de hectáreas de bosques entre 1990 y 2020 (expansión agrícola mayoritariamente)</a:t>
            </a:r>
            <a:endParaRPr b="0" i="0" sz="14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vo"/>
              <a:ea typeface="Arvo"/>
              <a:cs typeface="Arvo"/>
              <a:sym typeface="Arvo"/>
            </a:endParaRPr>
          </a:p>
        </p:txBody>
      </p:sp>
      <p:pic>
        <p:nvPicPr>
          <p:cNvPr id="531" name="Google Shape;531;p41"/>
          <p:cNvPicPr preferRelativeResize="0"/>
          <p:nvPr/>
        </p:nvPicPr>
        <p:blipFill rotWithShape="1">
          <a:blip r:embed="rId3">
            <a:alphaModFix/>
          </a:blip>
          <a:srcRect b="33224" l="28637" r="30629" t="32431"/>
          <a:stretch/>
        </p:blipFill>
        <p:spPr>
          <a:xfrm>
            <a:off x="1677716" y="51950"/>
            <a:ext cx="6137384" cy="2910850"/>
          </a:xfrm>
          <a:prstGeom prst="rect">
            <a:avLst/>
          </a:prstGeom>
          <a:noFill/>
          <a:ln>
            <a:noFill/>
          </a:ln>
        </p:spPr>
      </p:pic>
      <p:pic>
        <p:nvPicPr>
          <p:cNvPr id="532" name="Google Shape;532;p41"/>
          <p:cNvPicPr preferRelativeResize="0"/>
          <p:nvPr/>
        </p:nvPicPr>
        <p:blipFill rotWithShape="1">
          <a:blip r:embed="rId4">
            <a:alphaModFix/>
          </a:blip>
          <a:srcRect b="0" l="0" r="0" t="0"/>
          <a:stretch/>
        </p:blipFill>
        <p:spPr>
          <a:xfrm>
            <a:off x="1143900" y="3338775"/>
            <a:ext cx="7367974" cy="1927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536" name="Shape 536"/>
        <p:cNvGrpSpPr/>
        <p:nvPr/>
      </p:nvGrpSpPr>
      <p:grpSpPr>
        <a:xfrm>
          <a:off x="0" y="0"/>
          <a:ext cx="0" cy="0"/>
          <a:chOff x="0" y="0"/>
          <a:chExt cx="0" cy="0"/>
        </a:xfrm>
      </p:grpSpPr>
      <p:sp>
        <p:nvSpPr>
          <p:cNvPr id="537" name="Google Shape;537;p42"/>
          <p:cNvSpPr txBox="1"/>
          <p:nvPr>
            <p:ph idx="1" type="subTitle"/>
          </p:nvPr>
        </p:nvSpPr>
        <p:spPr>
          <a:xfrm>
            <a:off x="658875" y="3888575"/>
            <a:ext cx="3602400" cy="12549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ctr">
              <a:lnSpc>
                <a:spcPct val="100000"/>
              </a:lnSpc>
              <a:spcBef>
                <a:spcPts val="0"/>
              </a:spcBef>
              <a:spcAft>
                <a:spcPts val="0"/>
              </a:spcAft>
              <a:buSzPct val="280000"/>
              <a:buNone/>
            </a:pPr>
            <a:r>
              <a:rPr lang="es-419" sz="4000">
                <a:solidFill>
                  <a:schemeClr val="dk1"/>
                </a:solidFill>
                <a:latin typeface="Arvo"/>
                <a:ea typeface="Arvo"/>
                <a:cs typeface="Arvo"/>
                <a:sym typeface="Arvo"/>
              </a:rPr>
              <a:t>. 80% DE LA DIVERSIDAD MUNDIAL SE ENCUENTRA EN LOS BOSQUES</a:t>
            </a:r>
            <a:endParaRPr sz="4000">
              <a:solidFill>
                <a:schemeClr val="dk1"/>
              </a:solidFill>
              <a:latin typeface="Arvo"/>
              <a:ea typeface="Arvo"/>
              <a:cs typeface="Arvo"/>
              <a:sym typeface="Arvo"/>
            </a:endParaRPr>
          </a:p>
          <a:p>
            <a:pPr indent="0" lvl="0" marL="0" rtl="0" algn="ctr">
              <a:lnSpc>
                <a:spcPct val="100000"/>
              </a:lnSpc>
              <a:spcBef>
                <a:spcPts val="0"/>
              </a:spcBef>
              <a:spcAft>
                <a:spcPts val="0"/>
              </a:spcAft>
              <a:buSzPct val="280000"/>
              <a:buNone/>
            </a:pPr>
            <a:r>
              <a:t/>
            </a:r>
            <a:endParaRPr sz="4000">
              <a:solidFill>
                <a:schemeClr val="dk1"/>
              </a:solidFill>
              <a:latin typeface="Arvo"/>
              <a:ea typeface="Arvo"/>
              <a:cs typeface="Arvo"/>
              <a:sym typeface="Arvo"/>
            </a:endParaRPr>
          </a:p>
          <a:p>
            <a:pPr indent="0" lvl="0" marL="0" rtl="0" algn="ctr">
              <a:lnSpc>
                <a:spcPct val="100000"/>
              </a:lnSpc>
              <a:spcBef>
                <a:spcPts val="0"/>
              </a:spcBef>
              <a:spcAft>
                <a:spcPts val="0"/>
              </a:spcAft>
              <a:buSzPct val="280000"/>
              <a:buNone/>
            </a:pPr>
            <a:r>
              <a:rPr lang="es-419" sz="4000">
                <a:solidFill>
                  <a:schemeClr val="dk1"/>
                </a:solidFill>
                <a:latin typeface="Arvo"/>
                <a:ea typeface="Arvo"/>
                <a:cs typeface="Arvo"/>
                <a:sym typeface="Arvo"/>
              </a:rPr>
              <a:t>. 300 MILLONES DE PERSONAS VIVEN EN EL BOSQUE</a:t>
            </a:r>
            <a:endParaRPr sz="4000">
              <a:solidFill>
                <a:schemeClr val="dk1"/>
              </a:solidFill>
              <a:latin typeface="Arvo"/>
              <a:ea typeface="Arvo"/>
              <a:cs typeface="Arvo"/>
              <a:sym typeface="Arvo"/>
            </a:endParaRPr>
          </a:p>
          <a:p>
            <a:pPr indent="0" lvl="0" marL="0" rtl="0" algn="ctr">
              <a:lnSpc>
                <a:spcPct val="100000"/>
              </a:lnSpc>
              <a:spcBef>
                <a:spcPts val="0"/>
              </a:spcBef>
              <a:spcAft>
                <a:spcPts val="0"/>
              </a:spcAft>
              <a:buSzPct val="280000"/>
              <a:buNone/>
            </a:pPr>
            <a:r>
              <a:t/>
            </a:r>
            <a:endParaRPr sz="4000">
              <a:solidFill>
                <a:schemeClr val="dk1"/>
              </a:solidFill>
              <a:latin typeface="Arvo"/>
              <a:ea typeface="Arvo"/>
              <a:cs typeface="Arvo"/>
              <a:sym typeface="Arvo"/>
            </a:endParaRPr>
          </a:p>
          <a:p>
            <a:pPr indent="0" lvl="0" marL="0" rtl="0" algn="ctr">
              <a:lnSpc>
                <a:spcPct val="100000"/>
              </a:lnSpc>
              <a:spcBef>
                <a:spcPts val="0"/>
              </a:spcBef>
              <a:spcAft>
                <a:spcPts val="0"/>
              </a:spcAft>
              <a:buSzPct val="280000"/>
              <a:buNone/>
            </a:pPr>
            <a:r>
              <a:rPr lang="es-419" sz="4000">
                <a:solidFill>
                  <a:schemeClr val="dk1"/>
                </a:solidFill>
                <a:latin typeface="Arvo"/>
                <a:ea typeface="Arvo"/>
                <a:cs typeface="Arvo"/>
                <a:sym typeface="Arvo"/>
              </a:rPr>
              <a:t>. LA TERCERA PARTE DE LA POBLACIÓN MUNDIAL </a:t>
            </a:r>
            <a:endParaRPr sz="4000">
              <a:solidFill>
                <a:schemeClr val="dk1"/>
              </a:solidFill>
              <a:latin typeface="Arvo"/>
              <a:ea typeface="Arvo"/>
              <a:cs typeface="Arvo"/>
              <a:sym typeface="Arvo"/>
            </a:endParaRPr>
          </a:p>
          <a:p>
            <a:pPr indent="0" lvl="0" marL="0" rtl="0" algn="ctr">
              <a:lnSpc>
                <a:spcPct val="100000"/>
              </a:lnSpc>
              <a:spcBef>
                <a:spcPts val="0"/>
              </a:spcBef>
              <a:spcAft>
                <a:spcPts val="0"/>
              </a:spcAft>
              <a:buSzPct val="280000"/>
              <a:buNone/>
            </a:pPr>
            <a:r>
              <a:rPr lang="es-419" sz="4000">
                <a:solidFill>
                  <a:schemeClr val="dk1"/>
                </a:solidFill>
                <a:latin typeface="Arvo"/>
                <a:ea typeface="Arvo"/>
                <a:cs typeface="Arvo"/>
                <a:sym typeface="Arvo"/>
              </a:rPr>
              <a:t>DEPENDE DIRECTAMENTE DEL BOSQUE Y LOS PRODUCTOS FORESTALES</a:t>
            </a:r>
            <a:endParaRPr sz="4000">
              <a:solidFill>
                <a:schemeClr val="dk1"/>
              </a:solidFill>
              <a:latin typeface="Arvo"/>
              <a:ea typeface="Arvo"/>
              <a:cs typeface="Arvo"/>
              <a:sym typeface="Arvo"/>
            </a:endParaRPr>
          </a:p>
          <a:p>
            <a:pPr indent="0" lvl="0" marL="0" rtl="0" algn="ctr">
              <a:lnSpc>
                <a:spcPct val="100000"/>
              </a:lnSpc>
              <a:spcBef>
                <a:spcPts val="0"/>
              </a:spcBef>
              <a:spcAft>
                <a:spcPts val="0"/>
              </a:spcAft>
              <a:buSzPts val="2800"/>
              <a:buNone/>
            </a:pPr>
            <a:r>
              <a:t/>
            </a:r>
            <a:endParaRPr/>
          </a:p>
        </p:txBody>
      </p:sp>
      <p:pic>
        <p:nvPicPr>
          <p:cNvPr id="538" name="Google Shape;538;p42"/>
          <p:cNvPicPr preferRelativeResize="0"/>
          <p:nvPr/>
        </p:nvPicPr>
        <p:blipFill rotWithShape="1">
          <a:blip r:embed="rId3">
            <a:alphaModFix/>
          </a:blip>
          <a:srcRect b="0" l="0" r="0" t="0"/>
          <a:stretch/>
        </p:blipFill>
        <p:spPr>
          <a:xfrm>
            <a:off x="247650" y="115875"/>
            <a:ext cx="4438649" cy="3720751"/>
          </a:xfrm>
          <a:prstGeom prst="rect">
            <a:avLst/>
          </a:prstGeom>
          <a:noFill/>
          <a:ln>
            <a:noFill/>
          </a:ln>
        </p:spPr>
      </p:pic>
      <p:pic>
        <p:nvPicPr>
          <p:cNvPr id="539" name="Google Shape;539;p42"/>
          <p:cNvPicPr preferRelativeResize="0"/>
          <p:nvPr/>
        </p:nvPicPr>
        <p:blipFill rotWithShape="1">
          <a:blip r:embed="rId4">
            <a:alphaModFix/>
          </a:blip>
          <a:srcRect b="0" l="0" r="0" t="0"/>
          <a:stretch/>
        </p:blipFill>
        <p:spPr>
          <a:xfrm>
            <a:off x="5606900" y="188625"/>
            <a:ext cx="3330875" cy="2260026"/>
          </a:xfrm>
          <a:prstGeom prst="rect">
            <a:avLst/>
          </a:prstGeom>
          <a:noFill/>
          <a:ln>
            <a:noFill/>
          </a:ln>
        </p:spPr>
      </p:pic>
      <p:pic>
        <p:nvPicPr>
          <p:cNvPr id="540" name="Google Shape;540;p42"/>
          <p:cNvPicPr preferRelativeResize="0"/>
          <p:nvPr/>
        </p:nvPicPr>
        <p:blipFill rotWithShape="1">
          <a:blip r:embed="rId5">
            <a:alphaModFix/>
          </a:blip>
          <a:srcRect b="0" l="0" r="0" t="0"/>
          <a:stretch/>
        </p:blipFill>
        <p:spPr>
          <a:xfrm>
            <a:off x="5565775" y="2451100"/>
            <a:ext cx="3413124" cy="20240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3"/>
          <p:cNvSpPr txBox="1"/>
          <p:nvPr>
            <p:ph type="title"/>
          </p:nvPr>
        </p:nvSpPr>
        <p:spPr>
          <a:xfrm>
            <a:off x="311700" y="422850"/>
            <a:ext cx="8520600" cy="841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s-419" sz="2071">
                <a:latin typeface="Arvo"/>
                <a:ea typeface="Arvo"/>
                <a:cs typeface="Arvo"/>
                <a:sym typeface="Arvo"/>
              </a:rPr>
              <a:t>Como esta Uruguay???</a:t>
            </a:r>
            <a:endParaRPr sz="2071">
              <a:latin typeface="Arvo"/>
              <a:ea typeface="Arvo"/>
              <a:cs typeface="Arvo"/>
              <a:sym typeface="Arvo"/>
            </a:endParaRPr>
          </a:p>
        </p:txBody>
      </p:sp>
      <p:sp>
        <p:nvSpPr>
          <p:cNvPr id="546" name="Google Shape;546;p43"/>
          <p:cNvSpPr/>
          <p:nvPr/>
        </p:nvSpPr>
        <p:spPr>
          <a:xfrm>
            <a:off x="0" y="10872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7" name="Google Shape;547;p43"/>
          <p:cNvSpPr txBox="1"/>
          <p:nvPr/>
        </p:nvSpPr>
        <p:spPr>
          <a:xfrm>
            <a:off x="468000" y="1448378"/>
            <a:ext cx="5411100" cy="2893800"/>
          </a:xfrm>
          <a:prstGeom prst="rect">
            <a:avLst/>
          </a:prstGeom>
          <a:gradFill>
            <a:gsLst>
              <a:gs pos="0">
                <a:srgbClr val="92D050"/>
              </a:gs>
              <a:gs pos="21105">
                <a:srgbClr val="ABE1B5"/>
              </a:gs>
              <a:gs pos="35000">
                <a:srgbClr val="BBEAF6"/>
              </a:gs>
              <a:gs pos="80000">
                <a:srgbClr val="92D050"/>
              </a:gs>
              <a:gs pos="100000">
                <a:srgbClr val="92D050"/>
              </a:gs>
            </a:gsLst>
            <a:lin ang="16200000" scaled="0"/>
          </a:gradFill>
          <a:ln cap="flat" cmpd="sng" w="9525">
            <a:solidFill>
              <a:srgbClr val="0096A7"/>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0" i="0" lang="es-419" sz="1400" u="none" cap="none" strike="noStrike">
                <a:solidFill>
                  <a:srgbClr val="000000"/>
                </a:solidFill>
                <a:latin typeface="Open Sans"/>
                <a:ea typeface="Open Sans"/>
                <a:cs typeface="Open Sans"/>
                <a:sym typeface="Open Sans"/>
              </a:rPr>
              <a:t>En lo que respecta a bosques nativos, según la última cartografía disponible (20</a:t>
            </a:r>
            <a:r>
              <a:rPr lang="es-419">
                <a:latin typeface="Open Sans"/>
                <a:ea typeface="Open Sans"/>
                <a:cs typeface="Open Sans"/>
                <a:sym typeface="Open Sans"/>
              </a:rPr>
              <a:t>21</a:t>
            </a:r>
            <a:r>
              <a:rPr b="0" i="0" lang="es-419" sz="1400" u="none" cap="none" strike="noStrike">
                <a:solidFill>
                  <a:srgbClr val="000000"/>
                </a:solidFill>
                <a:latin typeface="Open Sans"/>
                <a:ea typeface="Open Sans"/>
                <a:cs typeface="Open Sans"/>
                <a:sym typeface="Open Sans"/>
              </a:rPr>
              <a:t>) la superficie es de 8</a:t>
            </a:r>
            <a:r>
              <a:rPr lang="es-419">
                <a:latin typeface="Open Sans"/>
                <a:ea typeface="Open Sans"/>
                <a:cs typeface="Open Sans"/>
                <a:sym typeface="Open Sans"/>
              </a:rPr>
              <a:t>47</a:t>
            </a:r>
            <a:r>
              <a:rPr b="0" i="0" lang="es-419" sz="1400" u="none" cap="none" strike="noStrike">
                <a:solidFill>
                  <a:srgbClr val="000000"/>
                </a:solidFill>
                <a:latin typeface="Open Sans"/>
                <a:ea typeface="Open Sans"/>
                <a:cs typeface="Open Sans"/>
                <a:sym typeface="Open Sans"/>
              </a:rPr>
              <a:t>.</a:t>
            </a:r>
            <a:r>
              <a:rPr lang="es-419">
                <a:latin typeface="Open Sans"/>
                <a:ea typeface="Open Sans"/>
                <a:cs typeface="Open Sans"/>
                <a:sym typeface="Open Sans"/>
              </a:rPr>
              <a:t>181</a:t>
            </a:r>
            <a:r>
              <a:rPr b="0" i="0" lang="es-419" sz="1400" u="none" cap="none" strike="noStrike">
                <a:solidFill>
                  <a:srgbClr val="000000"/>
                </a:solidFill>
                <a:latin typeface="Open Sans"/>
                <a:ea typeface="Open Sans"/>
                <a:cs typeface="Open Sans"/>
                <a:sym typeface="Open Sans"/>
              </a:rPr>
              <a:t> ha, lo que equivale a una cobertura a nivel nacional del 4,</a:t>
            </a:r>
            <a:r>
              <a:rPr lang="es-419">
                <a:latin typeface="Open Sans"/>
                <a:ea typeface="Open Sans"/>
                <a:cs typeface="Open Sans"/>
                <a:sym typeface="Open Sans"/>
              </a:rPr>
              <a:t>8</a:t>
            </a:r>
            <a:r>
              <a:rPr b="0" i="0" lang="es-419" sz="1400" u="none" cap="none" strike="noStrike">
                <a:solidFill>
                  <a:srgbClr val="000000"/>
                </a:solidFill>
                <a:latin typeface="Open Sans"/>
                <a:ea typeface="Open Sans"/>
                <a:cs typeface="Open Sans"/>
                <a:sym typeface="Open Sans"/>
              </a:rPr>
              <a:t>%.</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b="0" i="0" lang="es-419" sz="1400" u="none" cap="none" strike="noStrike">
                <a:solidFill>
                  <a:srgbClr val="000000"/>
                </a:solidFill>
                <a:latin typeface="Open Sans"/>
                <a:ea typeface="Open Sans"/>
                <a:cs typeface="Open Sans"/>
                <a:sym typeface="Open Sans"/>
              </a:rPr>
              <a:t>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s-419" sz="1400" u="none" cap="none" strike="noStrike">
                <a:solidFill>
                  <a:schemeClr val="dk1"/>
                </a:solidFill>
                <a:latin typeface="Open Sans"/>
                <a:ea typeface="Open Sans"/>
                <a:cs typeface="Open Sans"/>
                <a:sym typeface="Open Sans"/>
              </a:rPr>
              <a:t>Según el Registro Nacional de Bosques de la Dirección Forestal del MGAP, durante 30 años de gestión de bosque nativo la superficie ha aumentado; se han registrado más de 4.300 bosques. El país dispone de más y mejor información sobre el estado de sus bosques nativos previo a la Ley de 1987.</a:t>
            </a:r>
            <a:endParaRPr>
              <a:solidFill>
                <a:schemeClr val="dk1"/>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400"/>
              <a:buFont typeface="Open Sans"/>
              <a:buChar char="✔"/>
            </a:pPr>
            <a:r>
              <a:rPr lang="es-419">
                <a:solidFill>
                  <a:schemeClr val="dk1"/>
                </a:solidFill>
                <a:latin typeface="Open Sans"/>
                <a:ea typeface="Open Sans"/>
                <a:cs typeface="Open Sans"/>
                <a:sym typeface="Open Sans"/>
              </a:rPr>
              <a:t>Respecto a los bosques plantados con especies no nativas, según cartografía del año 2021, hay 1.108.371 has forestadas 6.21%.</a:t>
            </a:r>
            <a:endParaRPr>
              <a:solidFill>
                <a:schemeClr val="dk1"/>
              </a:solidFill>
              <a:latin typeface="Open Sans"/>
              <a:ea typeface="Open Sans"/>
              <a:cs typeface="Open Sans"/>
              <a:sym typeface="Open Sans"/>
            </a:endParaRPr>
          </a:p>
        </p:txBody>
      </p:sp>
      <p:pic>
        <p:nvPicPr>
          <p:cNvPr descr="Text, timeline&#10;&#10;Description automatically generated" id="548" name="Google Shape;548;p43"/>
          <p:cNvPicPr preferRelativeResize="0"/>
          <p:nvPr/>
        </p:nvPicPr>
        <p:blipFill rotWithShape="1">
          <a:blip r:embed="rId3">
            <a:alphaModFix/>
          </a:blip>
          <a:srcRect b="0" l="0" r="0" t="0"/>
          <a:stretch/>
        </p:blipFill>
        <p:spPr>
          <a:xfrm>
            <a:off x="6186875" y="1448375"/>
            <a:ext cx="2794951" cy="2794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ph idx="1" type="subTitle"/>
          </p:nvPr>
        </p:nvSpPr>
        <p:spPr>
          <a:xfrm>
            <a:off x="277125" y="62450"/>
            <a:ext cx="2577000" cy="709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419">
                <a:latin typeface="Arvo"/>
                <a:ea typeface="Arvo"/>
                <a:cs typeface="Arvo"/>
                <a:sym typeface="Arvo"/>
              </a:rPr>
              <a:t>Presentación</a:t>
            </a:r>
            <a:endParaRPr>
              <a:latin typeface="Arvo"/>
              <a:ea typeface="Arvo"/>
              <a:cs typeface="Arvo"/>
              <a:sym typeface="Arvo"/>
            </a:endParaRPr>
          </a:p>
        </p:txBody>
      </p:sp>
      <p:sp>
        <p:nvSpPr>
          <p:cNvPr id="109" name="Google Shape;109;p26"/>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110" name="Google Shape;110;p26"/>
          <p:cNvGrpSpPr/>
          <p:nvPr/>
        </p:nvGrpSpPr>
        <p:grpSpPr>
          <a:xfrm>
            <a:off x="8001153" y="4135507"/>
            <a:ext cx="697309" cy="1007918"/>
            <a:chOff x="4803276" y="2887914"/>
            <a:chExt cx="264583" cy="370259"/>
          </a:xfrm>
        </p:grpSpPr>
        <p:sp>
          <p:nvSpPr>
            <p:cNvPr id="111" name="Google Shape;111;p2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26"/>
          <p:cNvGrpSpPr/>
          <p:nvPr/>
        </p:nvGrpSpPr>
        <p:grpSpPr>
          <a:xfrm>
            <a:off x="7616995" y="4434289"/>
            <a:ext cx="384148" cy="709193"/>
            <a:chOff x="4803276" y="2887914"/>
            <a:chExt cx="264583" cy="370259"/>
          </a:xfrm>
        </p:grpSpPr>
        <p:sp>
          <p:nvSpPr>
            <p:cNvPr id="120" name="Google Shape;120;p2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 name="Google Shape;128;p26"/>
          <p:cNvGrpSpPr/>
          <p:nvPr/>
        </p:nvGrpSpPr>
        <p:grpSpPr>
          <a:xfrm>
            <a:off x="7181548" y="4434241"/>
            <a:ext cx="384148" cy="709193"/>
            <a:chOff x="4803276" y="2887914"/>
            <a:chExt cx="264583" cy="370259"/>
          </a:xfrm>
        </p:grpSpPr>
        <p:sp>
          <p:nvSpPr>
            <p:cNvPr id="129" name="Google Shape;129;p2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 name="Google Shape;137;p26"/>
          <p:cNvSpPr txBox="1"/>
          <p:nvPr/>
        </p:nvSpPr>
        <p:spPr>
          <a:xfrm>
            <a:off x="277125" y="1295400"/>
            <a:ext cx="5254200" cy="270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320"/>
              </a:spcBef>
              <a:spcAft>
                <a:spcPts val="0"/>
              </a:spcAft>
              <a:buNone/>
            </a:pPr>
            <a:r>
              <a:t/>
            </a:r>
            <a:endParaRPr b="0" i="0" sz="1050" u="sng" cap="none" strike="noStrike">
              <a:solidFill>
                <a:srgbClr val="0B5394"/>
              </a:solidFill>
              <a:latin typeface="Arvo"/>
              <a:ea typeface="Arvo"/>
              <a:cs typeface="Arvo"/>
              <a:sym typeface="Arvo"/>
            </a:endParaRPr>
          </a:p>
          <a:p>
            <a:pPr indent="-285750" lvl="0" marL="285750" marR="0" rtl="0" algn="just">
              <a:lnSpc>
                <a:spcPct val="100000"/>
              </a:lnSpc>
              <a:spcBef>
                <a:spcPts val="320"/>
              </a:spcBef>
              <a:spcAft>
                <a:spcPts val="0"/>
              </a:spcAft>
              <a:buClr>
                <a:srgbClr val="000000"/>
              </a:buClr>
              <a:buSzPts val="1400"/>
              <a:buFont typeface="Arial"/>
              <a:buChar char="•"/>
            </a:pPr>
            <a:r>
              <a:rPr b="0" i="0" lang="es-419" sz="1400" u="none" cap="none" strike="noStrike">
                <a:solidFill>
                  <a:schemeClr val="dk1"/>
                </a:solidFill>
                <a:latin typeface="Arvo"/>
                <a:ea typeface="Arvo"/>
                <a:cs typeface="Arvo"/>
                <a:sym typeface="Arvo"/>
              </a:rPr>
              <a:t>Fernanda Romero</a:t>
            </a:r>
            <a:endParaRPr b="0" i="0" sz="1400" u="none" cap="none" strike="noStrike">
              <a:solidFill>
                <a:schemeClr val="dk1"/>
              </a:solidFill>
              <a:latin typeface="Arvo"/>
              <a:ea typeface="Arvo"/>
              <a:cs typeface="Arvo"/>
              <a:sym typeface="Arvo"/>
            </a:endParaRPr>
          </a:p>
          <a:p>
            <a:pPr indent="0" lvl="0" marL="0" marR="0" rtl="0" algn="l">
              <a:lnSpc>
                <a:spcPct val="100000"/>
              </a:lnSpc>
              <a:spcBef>
                <a:spcPts val="0"/>
              </a:spcBef>
              <a:spcAft>
                <a:spcPts val="0"/>
              </a:spcAft>
              <a:buClr>
                <a:srgbClr val="000000"/>
              </a:buClr>
              <a:buSzPts val="1200"/>
              <a:buFont typeface="Arial"/>
              <a:buNone/>
            </a:pPr>
            <a:r>
              <a:rPr b="0" i="0" lang="es-419" sz="1200" u="sng" cap="none" strike="noStrike">
                <a:solidFill>
                  <a:srgbClr val="0B5394"/>
                </a:solidFill>
                <a:latin typeface="Arvo"/>
                <a:ea typeface="Arvo"/>
                <a:cs typeface="Arvo"/>
                <a:sym typeface="Arvo"/>
                <a:hlinkClick r:id="rId3">
                  <a:extLst>
                    <a:ext uri="{A12FA001-AC4F-418D-AE19-62706E023703}">
                      <ahyp:hlinkClr val="tx"/>
                    </a:ext>
                  </a:extLst>
                </a:hlinkClick>
              </a:rPr>
              <a:t>fernanda.romeros@gmail.com</a:t>
            </a:r>
            <a:endParaRPr b="0" i="0" sz="1200" u="sng" cap="none" strike="noStrike">
              <a:solidFill>
                <a:srgbClr val="0B5394"/>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chemeClr val="dk1"/>
                </a:solidFill>
                <a:latin typeface="Arvo"/>
                <a:ea typeface="Arvo"/>
                <a:cs typeface="Arvo"/>
                <a:sym typeface="Arvo"/>
              </a:rPr>
              <a:t> </a:t>
            </a:r>
            <a:endParaRPr b="0" i="0" sz="1400" u="none" cap="none" strike="noStrike">
              <a:solidFill>
                <a:schemeClr val="dk1"/>
              </a:solidFill>
              <a:latin typeface="Arvo"/>
              <a:ea typeface="Arvo"/>
              <a:cs typeface="Arvo"/>
              <a:sym typeface="Arvo"/>
            </a:endParaRPr>
          </a:p>
          <a:p>
            <a:pPr indent="-260350" lvl="0" marL="285750" marR="0" rtl="0" algn="l">
              <a:lnSpc>
                <a:spcPct val="100000"/>
              </a:lnSpc>
              <a:spcBef>
                <a:spcPts val="0"/>
              </a:spcBef>
              <a:spcAft>
                <a:spcPts val="0"/>
              </a:spcAft>
              <a:buClr>
                <a:schemeClr val="dk1"/>
              </a:buClr>
              <a:buSzPts val="1400"/>
              <a:buFont typeface="Arvo"/>
              <a:buChar char="•"/>
            </a:pPr>
            <a:r>
              <a:rPr b="0" i="0" lang="es-419" sz="1400" u="none" cap="none" strike="noStrike">
                <a:solidFill>
                  <a:schemeClr val="dk1"/>
                </a:solidFill>
                <a:latin typeface="Arvo"/>
                <a:ea typeface="Arvo"/>
                <a:cs typeface="Arvo"/>
                <a:sym typeface="Arvo"/>
              </a:rPr>
              <a:t>Sofía Iglesias</a:t>
            </a:r>
            <a:endParaRPr b="0" i="0" sz="1400" u="none" cap="none" strike="noStrike">
              <a:solidFill>
                <a:schemeClr val="dk1"/>
              </a:solidFill>
              <a:latin typeface="Arvo"/>
              <a:ea typeface="Arvo"/>
              <a:cs typeface="Arvo"/>
              <a:sym typeface="Arvo"/>
            </a:endParaRPr>
          </a:p>
          <a:p>
            <a:pPr indent="0" lvl="0" marL="0" marR="0" rtl="0" algn="l">
              <a:lnSpc>
                <a:spcPct val="100000"/>
              </a:lnSpc>
              <a:spcBef>
                <a:spcPts val="0"/>
              </a:spcBef>
              <a:spcAft>
                <a:spcPts val="0"/>
              </a:spcAft>
              <a:buClr>
                <a:srgbClr val="000000"/>
              </a:buClr>
              <a:buSzPts val="1200"/>
              <a:buFont typeface="Arial"/>
              <a:buNone/>
            </a:pPr>
            <a:r>
              <a:rPr b="0" i="0" lang="es-419" sz="1200" u="sng" cap="none" strike="noStrike">
                <a:solidFill>
                  <a:srgbClr val="0B5394"/>
                </a:solidFill>
                <a:latin typeface="Arvo"/>
                <a:ea typeface="Arvo"/>
                <a:cs typeface="Arvo"/>
                <a:sym typeface="Arvo"/>
                <a:hlinkClick r:id="rId4">
                  <a:extLst>
                    <a:ext uri="{A12FA001-AC4F-418D-AE19-62706E023703}">
                      <ahyp:hlinkClr val="tx"/>
                    </a:ext>
                  </a:extLst>
                </a:hlinkClick>
              </a:rPr>
              <a:t>sofia13iglesias@gmail.com</a:t>
            </a:r>
            <a:endParaRPr sz="1200">
              <a:solidFill>
                <a:srgbClr val="0B5394"/>
              </a:solidFill>
              <a:latin typeface="Arvo"/>
              <a:ea typeface="Arvo"/>
              <a:cs typeface="Arvo"/>
              <a:sym typeface="Arvo"/>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0B5394"/>
              </a:solidFill>
              <a:latin typeface="Arvo"/>
              <a:ea typeface="Arvo"/>
              <a:cs typeface="Arvo"/>
              <a:sym typeface="Arvo"/>
            </a:endParaRPr>
          </a:p>
          <a:p>
            <a:pPr indent="-285750" lvl="0" marL="311150" rtl="0" algn="l">
              <a:spcBef>
                <a:spcPts val="0"/>
              </a:spcBef>
              <a:spcAft>
                <a:spcPts val="0"/>
              </a:spcAft>
              <a:buClr>
                <a:schemeClr val="dk1"/>
              </a:buClr>
              <a:buSzPts val="1400"/>
              <a:buChar char="•"/>
            </a:pPr>
            <a:r>
              <a:rPr lang="es-419">
                <a:solidFill>
                  <a:schemeClr val="dk1"/>
                </a:solidFill>
                <a:latin typeface="Arvo"/>
                <a:ea typeface="Arvo"/>
                <a:cs typeface="Arvo"/>
                <a:sym typeface="Arvo"/>
              </a:rPr>
              <a:t>Aylen Paiz</a:t>
            </a:r>
            <a:endParaRPr>
              <a:solidFill>
                <a:schemeClr val="dk1"/>
              </a:solidFill>
            </a:endParaRPr>
          </a:p>
          <a:p>
            <a:pPr indent="0" lvl="0" marL="0" rtl="0" algn="just">
              <a:spcBef>
                <a:spcPts val="320"/>
              </a:spcBef>
              <a:spcAft>
                <a:spcPts val="0"/>
              </a:spcAft>
              <a:buClr>
                <a:schemeClr val="dk1"/>
              </a:buClr>
              <a:buFont typeface="Arial"/>
              <a:buNone/>
            </a:pPr>
            <a:r>
              <a:rPr lang="es-419" u="sng">
                <a:solidFill>
                  <a:srgbClr val="0B5394"/>
                </a:solidFill>
                <a:latin typeface="Arvo"/>
                <a:ea typeface="Arvo"/>
                <a:cs typeface="Arvo"/>
                <a:sym typeface="Arvo"/>
                <a:hlinkClick r:id="rId5">
                  <a:extLst>
                    <a:ext uri="{A12FA001-AC4F-418D-AE19-62706E023703}">
                      <ahyp:hlinkClr val="tx"/>
                    </a:ext>
                  </a:extLst>
                </a:hlinkClick>
              </a:rPr>
              <a:t>aylen.paiz@cut.edu.uy</a:t>
            </a:r>
            <a:endParaRPr sz="1200">
              <a:solidFill>
                <a:srgbClr val="0B5394"/>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5394"/>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chemeClr val="dk1"/>
                </a:solidFill>
                <a:latin typeface="Arvo"/>
                <a:ea typeface="Arvo"/>
                <a:cs typeface="Arvo"/>
                <a:sym typeface="Arvo"/>
              </a:rPr>
              <a:t>                            Ustedes?</a:t>
            </a:r>
            <a:r>
              <a:rPr b="0" i="0" lang="es-419" sz="1400" u="none" cap="none" strike="noStrike">
                <a:solidFill>
                  <a:srgbClr val="0B5394"/>
                </a:solidFill>
                <a:latin typeface="Arvo"/>
                <a:ea typeface="Arvo"/>
                <a:cs typeface="Arvo"/>
                <a:sym typeface="Arvo"/>
              </a:rPr>
              <a:t> </a:t>
            </a:r>
            <a:endParaRPr b="0" i="0" sz="1400" u="none" cap="none" strike="noStrike">
              <a:solidFill>
                <a:srgbClr val="0B5394"/>
              </a:solidFill>
              <a:latin typeface="Arvo"/>
              <a:ea typeface="Arvo"/>
              <a:cs typeface="Arvo"/>
              <a:sym typeface="Arv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4"/>
          <p:cNvSpPr txBox="1"/>
          <p:nvPr>
            <p:ph type="title"/>
          </p:nvPr>
        </p:nvSpPr>
        <p:spPr>
          <a:xfrm>
            <a:off x="311700" y="396000"/>
            <a:ext cx="8520600" cy="4500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t/>
            </a:r>
            <a:endParaRPr/>
          </a:p>
        </p:txBody>
      </p:sp>
      <p:graphicFrame>
        <p:nvGraphicFramePr>
          <p:cNvPr id="554" name="Google Shape;554;p44"/>
          <p:cNvGraphicFramePr/>
          <p:nvPr/>
        </p:nvGraphicFramePr>
        <p:xfrm>
          <a:off x="662401" y="568439"/>
          <a:ext cx="3000000" cy="3000000"/>
        </p:xfrm>
        <a:graphic>
          <a:graphicData uri="http://schemas.openxmlformats.org/drawingml/2006/table">
            <a:tbl>
              <a:tblPr bandRow="1" firstCol="1" firstRow="1">
                <a:noFill/>
                <a:tableStyleId>{51FA5353-429A-4B99-97D7-392758137218}</a:tableStyleId>
              </a:tblPr>
              <a:tblGrid>
                <a:gridCol w="1632875"/>
                <a:gridCol w="1167250"/>
                <a:gridCol w="5283375"/>
              </a:tblGrid>
              <a:tr h="1976100">
                <a:tc>
                  <a:txBody>
                    <a:bodyPr/>
                    <a:lstStyle/>
                    <a:p>
                      <a:pPr indent="0" lvl="0" marL="0" marR="0" rtl="0" algn="l">
                        <a:lnSpc>
                          <a:spcPct val="107000"/>
                        </a:lnSpc>
                        <a:spcBef>
                          <a:spcPts val="0"/>
                        </a:spcBef>
                        <a:spcAft>
                          <a:spcPts val="0"/>
                        </a:spcAft>
                        <a:buNone/>
                      </a:pPr>
                      <a:r>
                        <a:rPr lang="es-419" sz="1050" u="none" cap="none" strike="noStrike"/>
                        <a:t>Plan Estratégico del SNAP 2015-2020</a:t>
                      </a:r>
                      <a:endParaRPr sz="1000" u="none" cap="none" strike="noStrike">
                        <a:latin typeface="Calibri"/>
                        <a:ea typeface="Calibri"/>
                        <a:cs typeface="Calibri"/>
                        <a:sym typeface="Calibri"/>
                      </a:endParaRPr>
                    </a:p>
                  </a:txBody>
                  <a:tcPr marT="36075" marB="36075" marR="57725" marL="57725">
                    <a:solidFill>
                      <a:srgbClr val="00B050"/>
                    </a:solidFill>
                  </a:tcPr>
                </a:tc>
                <a:tc>
                  <a:txBody>
                    <a:bodyPr/>
                    <a:lstStyle/>
                    <a:p>
                      <a:pPr indent="0" lvl="0" marL="0" marR="0" rtl="0" algn="l">
                        <a:lnSpc>
                          <a:spcPct val="107000"/>
                        </a:lnSpc>
                        <a:spcBef>
                          <a:spcPts val="0"/>
                        </a:spcBef>
                        <a:spcAft>
                          <a:spcPts val="0"/>
                        </a:spcAft>
                        <a:buNone/>
                      </a:pPr>
                      <a:r>
                        <a:rPr b="0" lang="es-419" sz="1050" u="none" cap="none" strike="noStrike">
                          <a:solidFill>
                            <a:schemeClr val="dk1"/>
                          </a:solidFill>
                        </a:rPr>
                        <a:t>Marzo 2015</a:t>
                      </a:r>
                      <a:endParaRPr b="0" sz="1000" u="none" cap="none" strike="noStrike">
                        <a:solidFill>
                          <a:schemeClr val="dk1"/>
                        </a:solidFill>
                        <a:latin typeface="Calibri"/>
                        <a:ea typeface="Calibri"/>
                        <a:cs typeface="Calibri"/>
                        <a:sym typeface="Calibri"/>
                      </a:endParaRPr>
                    </a:p>
                  </a:txBody>
                  <a:tcPr marT="36075" marB="36075" marR="57725" marL="57725">
                    <a:solidFill>
                      <a:srgbClr val="92D050"/>
                    </a:solidFill>
                  </a:tcPr>
                </a:tc>
                <a:tc>
                  <a:txBody>
                    <a:bodyPr/>
                    <a:lstStyle/>
                    <a:p>
                      <a:pPr indent="0" lvl="0" marL="0" marR="0" rtl="0" algn="l">
                        <a:lnSpc>
                          <a:spcPct val="107000"/>
                        </a:lnSpc>
                        <a:spcBef>
                          <a:spcPts val="0"/>
                        </a:spcBef>
                        <a:spcAft>
                          <a:spcPts val="0"/>
                        </a:spcAft>
                        <a:buNone/>
                      </a:pPr>
                      <a:r>
                        <a:rPr b="0" lang="es-419" sz="1050" u="none" cap="none" strike="noStrike">
                          <a:solidFill>
                            <a:schemeClr val="dk1"/>
                          </a:solidFill>
                        </a:rPr>
                        <a:t>Línea Estratégica IV. Conservación para un paisaje productivo saludable: </a:t>
                      </a:r>
                      <a:endParaRPr b="0" sz="1000" u="none" cap="none" strike="noStrike">
                        <a:solidFill>
                          <a:schemeClr val="dk1"/>
                        </a:solidFill>
                      </a:endParaRPr>
                    </a:p>
                    <a:p>
                      <a:pPr indent="-285750" lvl="1" marL="742950" marR="0" rtl="0" algn="l">
                        <a:lnSpc>
                          <a:spcPct val="107000"/>
                        </a:lnSpc>
                        <a:spcBef>
                          <a:spcPts val="800"/>
                        </a:spcBef>
                        <a:spcAft>
                          <a:spcPts val="0"/>
                        </a:spcAft>
                        <a:buClr>
                          <a:srgbClr val="000000"/>
                        </a:buClr>
                        <a:buSzPts val="1000"/>
                        <a:buFont typeface="Courier New"/>
                        <a:buChar char="o"/>
                      </a:pPr>
                      <a:r>
                        <a:rPr b="0" lang="es-419" sz="900" u="none" cap="none" strike="noStrike">
                          <a:solidFill>
                            <a:schemeClr val="dk1"/>
                          </a:solidFill>
                        </a:rPr>
                        <a:t>El 100% de los planes de uso y manejo del suelo en áreas protegidas ingresadas al SNAP, contempla las propuestas de los planes de manejo de las áreas.</a:t>
                      </a:r>
                      <a:endParaRPr b="0" sz="800" u="none" cap="none" strike="noStrike">
                        <a:solidFill>
                          <a:schemeClr val="dk1"/>
                        </a:solidFill>
                      </a:endParaRPr>
                    </a:p>
                    <a:p>
                      <a:pPr indent="-285750" lvl="1" marL="742950" marR="0" rtl="0" algn="l">
                        <a:lnSpc>
                          <a:spcPct val="107000"/>
                        </a:lnSpc>
                        <a:spcBef>
                          <a:spcPts val="1100"/>
                        </a:spcBef>
                        <a:spcAft>
                          <a:spcPts val="0"/>
                        </a:spcAft>
                        <a:buClr>
                          <a:srgbClr val="000000"/>
                        </a:buClr>
                        <a:buSzPts val="1000"/>
                        <a:buFont typeface="Courier New"/>
                        <a:buChar char="o"/>
                      </a:pPr>
                      <a:r>
                        <a:rPr b="0" lang="es-419" sz="900" u="none" cap="none" strike="noStrike">
                          <a:solidFill>
                            <a:schemeClr val="dk1"/>
                          </a:solidFill>
                        </a:rPr>
                        <a:t>El 100% de la superficie de bosque nativo en áreas protegidas está registrado y en condiciones de recibir los beneficios fiscales.</a:t>
                      </a:r>
                      <a:endParaRPr b="0" sz="800" u="none" cap="none" strike="noStrike">
                        <a:solidFill>
                          <a:schemeClr val="dk1"/>
                        </a:solidFill>
                      </a:endParaRPr>
                    </a:p>
                    <a:p>
                      <a:pPr indent="-285750" lvl="1" marL="742950" marR="0" rtl="0" algn="l">
                        <a:lnSpc>
                          <a:spcPct val="107000"/>
                        </a:lnSpc>
                        <a:spcBef>
                          <a:spcPts val="1100"/>
                        </a:spcBef>
                        <a:spcAft>
                          <a:spcPts val="0"/>
                        </a:spcAft>
                        <a:buClr>
                          <a:srgbClr val="000000"/>
                        </a:buClr>
                        <a:buSzPts val="1000"/>
                        <a:buFont typeface="Courier New"/>
                        <a:buChar char="o"/>
                      </a:pPr>
                      <a:r>
                        <a:rPr b="0" lang="es-419" sz="900" u="none" cap="none" strike="noStrike">
                          <a:solidFill>
                            <a:schemeClr val="dk1"/>
                          </a:solidFill>
                        </a:rPr>
                        <a:t>El 100% de los productores forestales en áreas protegidas </a:t>
                      </a:r>
                      <a:r>
                        <a:rPr b="0" lang="es-419" sz="900">
                          <a:solidFill>
                            <a:schemeClr val="dk1"/>
                          </a:solidFill>
                        </a:rPr>
                        <a:t>contemplan</a:t>
                      </a:r>
                      <a:r>
                        <a:rPr b="0" lang="es-419" sz="900" u="none" cap="none" strike="noStrike">
                          <a:solidFill>
                            <a:schemeClr val="dk1"/>
                          </a:solidFill>
                        </a:rPr>
                        <a:t> criterios de conservación en pastizales y bosque nativo.</a:t>
                      </a:r>
                      <a:endParaRPr b="0" sz="800" u="none" cap="none" strike="noStrike">
                        <a:solidFill>
                          <a:schemeClr val="dk1"/>
                        </a:solidFill>
                      </a:endParaRPr>
                    </a:p>
                    <a:p>
                      <a:pPr indent="0" lvl="0" marL="0" marR="0" rtl="0" algn="l">
                        <a:lnSpc>
                          <a:spcPct val="107000"/>
                        </a:lnSpc>
                        <a:spcBef>
                          <a:spcPts val="800"/>
                        </a:spcBef>
                        <a:spcAft>
                          <a:spcPts val="0"/>
                        </a:spcAft>
                        <a:buNone/>
                      </a:pPr>
                      <a:r>
                        <a:rPr b="0" lang="es-419" sz="1050" u="none" cap="none" strike="noStrike">
                          <a:solidFill>
                            <a:schemeClr val="dk1"/>
                          </a:solidFill>
                        </a:rPr>
                        <a:t>30.000 hectáreas de bosque nativo están comprendidas en áreas del SNAP (3,5% del </a:t>
                      </a:r>
                      <a:r>
                        <a:rPr b="0" lang="es-419" sz="1000" u="none" cap="none" strike="noStrike">
                          <a:solidFill>
                            <a:schemeClr val="dk1"/>
                          </a:solidFill>
                        </a:rPr>
                        <a:t>total</a:t>
                      </a:r>
                      <a:r>
                        <a:rPr b="0" lang="es-419" sz="1050" u="none" cap="none" strike="noStrike">
                          <a:solidFill>
                            <a:schemeClr val="dk1"/>
                          </a:solidFill>
                        </a:rPr>
                        <a:t> de bosque nativo del país).</a:t>
                      </a:r>
                      <a:endParaRPr b="0" sz="1000" u="none" cap="none" strike="noStrike">
                        <a:solidFill>
                          <a:schemeClr val="dk1"/>
                        </a:solidFill>
                        <a:latin typeface="Calibri"/>
                        <a:ea typeface="Calibri"/>
                        <a:cs typeface="Calibri"/>
                        <a:sym typeface="Calibri"/>
                      </a:endParaRPr>
                    </a:p>
                  </a:txBody>
                  <a:tcPr marT="36075" marB="36075" marR="57725" marL="57725">
                    <a:solidFill>
                      <a:srgbClr val="92D050"/>
                    </a:solidFill>
                  </a:tcPr>
                </a:tc>
              </a:tr>
              <a:tr h="1016450">
                <a:tc>
                  <a:txBody>
                    <a:bodyPr/>
                    <a:lstStyle/>
                    <a:p>
                      <a:pPr indent="0" lvl="0" marL="0" marR="0" rtl="0" algn="l">
                        <a:lnSpc>
                          <a:spcPct val="107000"/>
                        </a:lnSpc>
                        <a:spcBef>
                          <a:spcPts val="0"/>
                        </a:spcBef>
                        <a:spcAft>
                          <a:spcPts val="0"/>
                        </a:spcAft>
                        <a:buNone/>
                      </a:pPr>
                      <a:r>
                        <a:rPr lang="es-419" sz="1050" u="none" cap="none" strike="noStrike"/>
                        <a:t>Bonn Challenge, Iniciativa 20 x 20</a:t>
                      </a:r>
                      <a:endParaRPr sz="1000" u="none" cap="none" strike="noStrike">
                        <a:latin typeface="Calibri"/>
                        <a:ea typeface="Calibri"/>
                        <a:cs typeface="Calibri"/>
                        <a:sym typeface="Calibri"/>
                      </a:endParaRPr>
                    </a:p>
                  </a:txBody>
                  <a:tcPr marT="36075" marB="36075" marR="57725" marL="57725">
                    <a:solidFill>
                      <a:srgbClr val="00B050"/>
                    </a:solidFill>
                  </a:tcPr>
                </a:tc>
                <a:tc>
                  <a:txBody>
                    <a:bodyPr/>
                    <a:lstStyle/>
                    <a:p>
                      <a:pPr indent="0" lvl="0" marL="0" marR="0" rtl="0" algn="l">
                        <a:lnSpc>
                          <a:spcPct val="107000"/>
                        </a:lnSpc>
                        <a:spcBef>
                          <a:spcPts val="0"/>
                        </a:spcBef>
                        <a:spcAft>
                          <a:spcPts val="0"/>
                        </a:spcAft>
                        <a:buNone/>
                      </a:pPr>
                      <a:r>
                        <a:rPr lang="es-419" sz="1000" u="none" cap="none" strike="noStrike"/>
                        <a:t> </a:t>
                      </a:r>
                      <a:endParaRPr sz="900" u="none" cap="none" strike="noStrike"/>
                    </a:p>
                    <a:p>
                      <a:pPr indent="0" lvl="0" marL="0" marR="0" rtl="0" algn="l">
                        <a:lnSpc>
                          <a:spcPct val="107000"/>
                        </a:lnSpc>
                        <a:spcBef>
                          <a:spcPts val="0"/>
                        </a:spcBef>
                        <a:spcAft>
                          <a:spcPts val="0"/>
                        </a:spcAft>
                        <a:buNone/>
                      </a:pPr>
                      <a:r>
                        <a:rPr lang="es-419" sz="1000" u="none" cap="none" strike="noStrike"/>
                        <a:t>Manifestación de Interés, carta firmada por el Ministro MGAP, Junio 2017</a:t>
                      </a:r>
                      <a:endParaRPr sz="900" u="none" cap="none" strike="noStrike">
                        <a:latin typeface="Calibri"/>
                        <a:ea typeface="Calibri"/>
                        <a:cs typeface="Calibri"/>
                        <a:sym typeface="Calibri"/>
                      </a:endParaRPr>
                    </a:p>
                  </a:txBody>
                  <a:tcPr marT="36075" marB="36075" marR="57725" marL="57725">
                    <a:solidFill>
                      <a:srgbClr val="92D050"/>
                    </a:solidFill>
                  </a:tcPr>
                </a:tc>
                <a:tc>
                  <a:txBody>
                    <a:bodyPr/>
                    <a:lstStyle/>
                    <a:p>
                      <a:pPr indent="0" lvl="0" marL="0" marR="0" rtl="0" algn="l">
                        <a:lnSpc>
                          <a:spcPct val="107000"/>
                        </a:lnSpc>
                        <a:spcBef>
                          <a:spcPts val="0"/>
                        </a:spcBef>
                        <a:spcAft>
                          <a:spcPts val="0"/>
                        </a:spcAft>
                        <a:buNone/>
                      </a:pPr>
                      <a:r>
                        <a:rPr lang="es-419" sz="1000" u="none" cap="none" strike="noStrike"/>
                        <a:t>Compromiso  hacia  2020: restauración  de  bosque  nativo  en uno 180.000 ha de bosques degradados.</a:t>
                      </a:r>
                      <a:endParaRPr sz="900" u="none" cap="none" strike="noStrike"/>
                    </a:p>
                    <a:p>
                      <a:pPr indent="0" lvl="0" marL="0" marR="0" rtl="0" algn="l">
                        <a:lnSpc>
                          <a:spcPct val="107000"/>
                        </a:lnSpc>
                        <a:spcBef>
                          <a:spcPts val="800"/>
                        </a:spcBef>
                        <a:spcAft>
                          <a:spcPts val="0"/>
                        </a:spcAft>
                        <a:buNone/>
                      </a:pPr>
                      <a:r>
                        <a:rPr lang="es-419" sz="1000" u="none" cap="none" strike="noStrike"/>
                        <a:t>Conservar la salud de 800.000 ha de bosque nativo Mejora de 1.000.000 ha de pasturas naturales.</a:t>
                      </a:r>
                      <a:endParaRPr sz="900" u="none" cap="none" strike="noStrike">
                        <a:latin typeface="Calibri"/>
                        <a:ea typeface="Calibri"/>
                        <a:cs typeface="Calibri"/>
                        <a:sym typeface="Calibri"/>
                      </a:endParaRPr>
                    </a:p>
                  </a:txBody>
                  <a:tcPr marT="36075" marB="36075" marR="57725" marL="57725">
                    <a:solidFill>
                      <a:srgbClr val="92D050"/>
                    </a:solidFill>
                  </a:tcPr>
                </a:tc>
              </a:tr>
              <a:tr h="380350">
                <a:tc>
                  <a:txBody>
                    <a:bodyPr/>
                    <a:lstStyle/>
                    <a:p>
                      <a:pPr indent="0" lvl="0" marL="0" marR="0" rtl="0" algn="l">
                        <a:lnSpc>
                          <a:spcPct val="107000"/>
                        </a:lnSpc>
                        <a:spcBef>
                          <a:spcPts val="0"/>
                        </a:spcBef>
                        <a:spcAft>
                          <a:spcPts val="0"/>
                        </a:spcAft>
                        <a:buNone/>
                      </a:pPr>
                      <a:r>
                        <a:rPr lang="es-419" sz="1000" u="none" cap="none" strike="noStrike"/>
                        <a:t>Política Nacional de Cambio Climático</a:t>
                      </a:r>
                      <a:endParaRPr sz="900" u="none" cap="none" strike="noStrike">
                        <a:latin typeface="Calibri"/>
                        <a:ea typeface="Calibri"/>
                        <a:cs typeface="Calibri"/>
                        <a:sym typeface="Calibri"/>
                      </a:endParaRPr>
                    </a:p>
                  </a:txBody>
                  <a:tcPr marT="36075" marB="36075" marR="57725" marL="57725">
                    <a:solidFill>
                      <a:srgbClr val="00B050"/>
                    </a:solidFill>
                  </a:tcPr>
                </a:tc>
                <a:tc>
                  <a:txBody>
                    <a:bodyPr/>
                    <a:lstStyle/>
                    <a:p>
                      <a:pPr indent="0" lvl="0" marL="0" marR="0" rtl="0" algn="l">
                        <a:lnSpc>
                          <a:spcPct val="107000"/>
                        </a:lnSpc>
                        <a:spcBef>
                          <a:spcPts val="0"/>
                        </a:spcBef>
                        <a:spcAft>
                          <a:spcPts val="0"/>
                        </a:spcAft>
                        <a:buNone/>
                      </a:pPr>
                      <a:r>
                        <a:rPr lang="es-419" sz="1000" u="none" cap="none" strike="noStrike"/>
                        <a:t>2017</a:t>
                      </a:r>
                      <a:endParaRPr sz="900" u="none" cap="none" strike="noStrike">
                        <a:latin typeface="Calibri"/>
                        <a:ea typeface="Calibri"/>
                        <a:cs typeface="Calibri"/>
                        <a:sym typeface="Calibri"/>
                      </a:endParaRPr>
                    </a:p>
                  </a:txBody>
                  <a:tcPr marT="36075" marB="36075" marR="57725" marL="57725">
                    <a:solidFill>
                      <a:srgbClr val="92D050"/>
                    </a:solidFill>
                  </a:tcPr>
                </a:tc>
                <a:tc>
                  <a:txBody>
                    <a:bodyPr/>
                    <a:lstStyle/>
                    <a:p>
                      <a:pPr indent="0" lvl="0" marL="0" marR="0" rtl="0" algn="l">
                        <a:lnSpc>
                          <a:spcPct val="107000"/>
                        </a:lnSpc>
                        <a:spcBef>
                          <a:spcPts val="0"/>
                        </a:spcBef>
                        <a:spcAft>
                          <a:spcPts val="0"/>
                        </a:spcAft>
                        <a:buNone/>
                      </a:pPr>
                      <a:r>
                        <a:rPr lang="es-419" sz="1000" u="none" cap="none" strike="noStrike"/>
                        <a:t>Objetivo general: promover la adaptación y mitigación  en Uruguay ante el desafío del cambio climático.</a:t>
                      </a:r>
                      <a:endParaRPr sz="900" u="none" cap="none" strike="noStrike">
                        <a:latin typeface="Calibri"/>
                        <a:ea typeface="Calibri"/>
                        <a:cs typeface="Calibri"/>
                        <a:sym typeface="Calibri"/>
                      </a:endParaRPr>
                    </a:p>
                  </a:txBody>
                  <a:tcPr marT="36075" marB="36075" marR="57725" marL="57725">
                    <a:solidFill>
                      <a:srgbClr val="92D050"/>
                    </a:solidFill>
                  </a:tcPr>
                </a:tc>
              </a:tr>
              <a:tr h="896700">
                <a:tc>
                  <a:txBody>
                    <a:bodyPr/>
                    <a:lstStyle/>
                    <a:p>
                      <a:pPr indent="0" lvl="0" marL="0" marR="0" rtl="0" algn="l">
                        <a:lnSpc>
                          <a:spcPct val="107000"/>
                        </a:lnSpc>
                        <a:spcBef>
                          <a:spcPts val="0"/>
                        </a:spcBef>
                        <a:spcAft>
                          <a:spcPts val="0"/>
                        </a:spcAft>
                        <a:buNone/>
                      </a:pPr>
                      <a:r>
                        <a:rPr lang="es-419" sz="1050" u="none" cap="none" strike="noStrike"/>
                        <a:t>REDD+</a:t>
                      </a:r>
                      <a:endParaRPr sz="1000" u="none" cap="none" strike="noStrike">
                        <a:latin typeface="Calibri"/>
                        <a:ea typeface="Calibri"/>
                        <a:cs typeface="Calibri"/>
                        <a:sym typeface="Calibri"/>
                      </a:endParaRPr>
                    </a:p>
                  </a:txBody>
                  <a:tcPr marT="36075" marB="36075" marR="57725" marL="57725">
                    <a:solidFill>
                      <a:srgbClr val="00B050"/>
                    </a:solidFill>
                  </a:tcPr>
                </a:tc>
                <a:tc>
                  <a:txBody>
                    <a:bodyPr/>
                    <a:lstStyle/>
                    <a:p>
                      <a:pPr indent="0" lvl="0" marL="0" marR="0" rtl="0" algn="l">
                        <a:lnSpc>
                          <a:spcPct val="107000"/>
                        </a:lnSpc>
                        <a:spcBef>
                          <a:spcPts val="0"/>
                        </a:spcBef>
                        <a:spcAft>
                          <a:spcPts val="0"/>
                        </a:spcAft>
                        <a:buNone/>
                      </a:pPr>
                      <a:r>
                        <a:rPr lang="es-419" sz="1050" u="none" cap="none" strike="noStrike"/>
                        <a:t>Proyecto en ejecución en Uruguay desde 2017</a:t>
                      </a:r>
                      <a:endParaRPr sz="1000" u="none" cap="none" strike="noStrike">
                        <a:latin typeface="Calibri"/>
                        <a:ea typeface="Calibri"/>
                        <a:cs typeface="Calibri"/>
                        <a:sym typeface="Calibri"/>
                      </a:endParaRPr>
                    </a:p>
                  </a:txBody>
                  <a:tcPr marT="36075" marB="36075" marR="57725" marL="57725">
                    <a:solidFill>
                      <a:srgbClr val="92D050"/>
                    </a:solidFill>
                  </a:tcPr>
                </a:tc>
                <a:tc>
                  <a:txBody>
                    <a:bodyPr/>
                    <a:lstStyle/>
                    <a:p>
                      <a:pPr indent="0" lvl="0" marL="0" marR="0" rtl="0" algn="l">
                        <a:lnSpc>
                          <a:spcPct val="107000"/>
                        </a:lnSpc>
                        <a:spcBef>
                          <a:spcPts val="0"/>
                        </a:spcBef>
                        <a:spcAft>
                          <a:spcPts val="0"/>
                        </a:spcAft>
                        <a:buNone/>
                      </a:pPr>
                      <a:r>
                        <a:rPr lang="es-419" sz="1050" u="none" cap="none" strike="noStrike"/>
                        <a:t>Es un mecanismo que ha estado </a:t>
                      </a:r>
                      <a:r>
                        <a:rPr lang="es-419" sz="1050"/>
                        <a:t>negociando</a:t>
                      </a:r>
                      <a:r>
                        <a:rPr lang="es-419" sz="1050" u="none" cap="none" strike="noStrike"/>
                        <a:t> en la Convención Marco de las Naciones Unidas sobre el Cambio Climático (UNFCCC) desde 2005, con el objetivo de mitigar el cambio climático a través de la reducción de emisiones netas de gases de efecto invernadero mediante la mejora de la gestión de bosques en los países en desarrollo.</a:t>
                      </a:r>
                      <a:endParaRPr sz="1000" u="none" cap="none" strike="noStrike">
                        <a:latin typeface="Calibri"/>
                        <a:ea typeface="Calibri"/>
                        <a:cs typeface="Calibri"/>
                        <a:sym typeface="Calibri"/>
                      </a:endParaRPr>
                    </a:p>
                  </a:txBody>
                  <a:tcPr marT="36075" marB="36075" marR="57725" marL="57725">
                    <a:solidFill>
                      <a:srgbClr val="92D050"/>
                    </a:solidFill>
                  </a:tcPr>
                </a:tc>
              </a:tr>
            </a:tbl>
          </a:graphicData>
        </a:graphic>
      </p:graphicFrame>
      <p:sp>
        <p:nvSpPr>
          <p:cNvPr id="555" name="Google Shape;555;p44"/>
          <p:cNvSpPr/>
          <p:nvPr/>
        </p:nvSpPr>
        <p:spPr>
          <a:xfrm>
            <a:off x="0" y="39600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6" name="Google Shape;556;p44"/>
          <p:cNvSpPr txBox="1"/>
          <p:nvPr/>
        </p:nvSpPr>
        <p:spPr>
          <a:xfrm>
            <a:off x="225300" y="-93600"/>
            <a:ext cx="8520600" cy="6624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chemeClr val="dk1"/>
              </a:buClr>
              <a:buSzPts val="3600"/>
              <a:buFont typeface="Arial"/>
              <a:buNone/>
            </a:pPr>
            <a:r>
              <a:rPr b="0" i="0" lang="es-419" sz="2400" u="none" cap="none" strike="noStrike">
                <a:solidFill>
                  <a:schemeClr val="dk1"/>
                </a:solidFill>
                <a:latin typeface="Arial"/>
                <a:ea typeface="Arial"/>
                <a:cs typeface="Arial"/>
                <a:sym typeface="Arial"/>
              </a:rPr>
              <a:t>Algunas estrategias…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5"/>
          <p:cNvSpPr txBox="1"/>
          <p:nvPr>
            <p:ph type="title"/>
          </p:nvPr>
        </p:nvSpPr>
        <p:spPr>
          <a:xfrm>
            <a:off x="3503475" y="89750"/>
            <a:ext cx="257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419" sz="2920">
                <a:latin typeface="Anton"/>
                <a:ea typeface="Anton"/>
                <a:cs typeface="Anton"/>
                <a:sym typeface="Anton"/>
              </a:rPr>
              <a:t>BASE FORESTAL</a:t>
            </a:r>
            <a:endParaRPr sz="2920">
              <a:latin typeface="Anton"/>
              <a:ea typeface="Anton"/>
              <a:cs typeface="Anton"/>
              <a:sym typeface="Anton"/>
            </a:endParaRPr>
          </a:p>
        </p:txBody>
      </p:sp>
      <p:sp>
        <p:nvSpPr>
          <p:cNvPr id="562" name="Google Shape;562;p45"/>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563" name="Google Shape;563;p45"/>
          <p:cNvSpPr txBox="1"/>
          <p:nvPr/>
        </p:nvSpPr>
        <p:spPr>
          <a:xfrm>
            <a:off x="82975" y="1144475"/>
            <a:ext cx="75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600">
                <a:solidFill>
                  <a:srgbClr val="443A33"/>
                </a:solidFill>
                <a:latin typeface="Arvo"/>
                <a:ea typeface="Arvo"/>
                <a:cs typeface="Arvo"/>
                <a:sym typeface="Arvo"/>
              </a:rPr>
              <a:t>¿Cuál es la superficie forestada en Uruguay?...</a:t>
            </a:r>
            <a:endParaRPr sz="1600">
              <a:solidFill>
                <a:srgbClr val="443A33"/>
              </a:solidFill>
              <a:latin typeface="Arvo"/>
              <a:ea typeface="Arvo"/>
              <a:cs typeface="Arvo"/>
              <a:sym typeface="Arvo"/>
            </a:endParaRPr>
          </a:p>
          <a:p>
            <a:pPr indent="0" lvl="0" marL="0" rtl="0" algn="ctr">
              <a:spcBef>
                <a:spcPts val="0"/>
              </a:spcBef>
              <a:spcAft>
                <a:spcPts val="0"/>
              </a:spcAft>
              <a:buNone/>
            </a:pPr>
            <a:r>
              <a:rPr b="1" lang="es-419" sz="1600">
                <a:solidFill>
                  <a:srgbClr val="274E13"/>
                </a:solidFill>
                <a:latin typeface="Arvo"/>
                <a:ea typeface="Arvo"/>
                <a:cs typeface="Arvo"/>
                <a:sym typeface="Arvo"/>
              </a:rPr>
              <a:t>¿a qué nos estamos refiriendo?</a:t>
            </a:r>
            <a:endParaRPr/>
          </a:p>
        </p:txBody>
      </p:sp>
      <p:sp>
        <p:nvSpPr>
          <p:cNvPr id="564" name="Google Shape;564;p45"/>
          <p:cNvSpPr txBox="1"/>
          <p:nvPr/>
        </p:nvSpPr>
        <p:spPr>
          <a:xfrm>
            <a:off x="82975" y="1769225"/>
            <a:ext cx="8842200" cy="250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500"/>
              <a:buFont typeface="Arial"/>
              <a:buNone/>
            </a:pPr>
            <a:r>
              <a:rPr lang="es-419" sz="1371">
                <a:solidFill>
                  <a:schemeClr val="dk1"/>
                </a:solidFill>
                <a:latin typeface="Anton"/>
                <a:ea typeface="Anton"/>
                <a:cs typeface="Anton"/>
                <a:sym typeface="Anton"/>
              </a:rPr>
              <a:t>Su alcance:</a:t>
            </a:r>
            <a:r>
              <a:rPr lang="es-419" sz="1371">
                <a:solidFill>
                  <a:schemeClr val="dk1"/>
                </a:solidFill>
                <a:latin typeface="Arvo"/>
                <a:ea typeface="Arvo"/>
                <a:cs typeface="Arvo"/>
                <a:sym typeface="Arvo"/>
              </a:rPr>
              <a:t> </a:t>
            </a:r>
            <a:endParaRPr sz="1371">
              <a:solidFill>
                <a:schemeClr val="dk1"/>
              </a:solidFill>
              <a:latin typeface="Arvo"/>
              <a:ea typeface="Arvo"/>
              <a:cs typeface="Arvo"/>
              <a:sym typeface="Arvo"/>
            </a:endParaRPr>
          </a:p>
          <a:p>
            <a:pPr indent="0" lvl="0" marL="0" rtl="0" algn="l">
              <a:spcBef>
                <a:spcPts val="0"/>
              </a:spcBef>
              <a:spcAft>
                <a:spcPts val="0"/>
              </a:spcAft>
              <a:buClr>
                <a:schemeClr val="dk1"/>
              </a:buClr>
              <a:buSzPts val="1500"/>
              <a:buFont typeface="Arial"/>
              <a:buNone/>
            </a:pPr>
            <a:r>
              <a:t/>
            </a:r>
            <a:endParaRPr sz="1371">
              <a:solidFill>
                <a:schemeClr val="dk1"/>
              </a:solidFill>
              <a:latin typeface="Arvo"/>
              <a:ea typeface="Arvo"/>
              <a:cs typeface="Arvo"/>
              <a:sym typeface="Arvo"/>
            </a:endParaRPr>
          </a:p>
          <a:p>
            <a:pPr indent="0" lvl="0" marL="0" rtl="0" algn="just">
              <a:spcBef>
                <a:spcPts val="0"/>
              </a:spcBef>
              <a:spcAft>
                <a:spcPts val="0"/>
              </a:spcAft>
              <a:buClr>
                <a:schemeClr val="dk1"/>
              </a:buClr>
              <a:buSzPts val="1500"/>
              <a:buFont typeface="Arial"/>
              <a:buNone/>
            </a:pPr>
            <a:r>
              <a:rPr lang="es-419" sz="1371">
                <a:solidFill>
                  <a:schemeClr val="dk1"/>
                </a:solidFill>
                <a:latin typeface="Arvo"/>
                <a:ea typeface="Arvo"/>
                <a:cs typeface="Arvo"/>
                <a:sym typeface="Arvo"/>
              </a:rPr>
              <a:t>Las Plantaciones Forestales incluyen las plantaciones comerciales, los bosques de abrigo y sombra, cortinas, los parques o el bosque costero plantado.</a:t>
            </a:r>
            <a:endParaRPr sz="1371">
              <a:solidFill>
                <a:schemeClr val="dk1"/>
              </a:solidFill>
              <a:latin typeface="Arvo"/>
              <a:ea typeface="Arvo"/>
              <a:cs typeface="Arvo"/>
              <a:sym typeface="Arvo"/>
            </a:endParaRPr>
          </a:p>
          <a:p>
            <a:pPr indent="0" lvl="0" marL="0" rtl="0" algn="just">
              <a:spcBef>
                <a:spcPts val="0"/>
              </a:spcBef>
              <a:spcAft>
                <a:spcPts val="0"/>
              </a:spcAft>
              <a:buClr>
                <a:schemeClr val="dk1"/>
              </a:buClr>
              <a:buSzPts val="1500"/>
              <a:buFont typeface="Arial"/>
              <a:buNone/>
            </a:pPr>
            <a:r>
              <a:t/>
            </a:r>
            <a:endParaRPr sz="1371">
              <a:solidFill>
                <a:schemeClr val="dk1"/>
              </a:solidFill>
              <a:latin typeface="Arvo"/>
              <a:ea typeface="Arvo"/>
              <a:cs typeface="Arvo"/>
              <a:sym typeface="Arvo"/>
            </a:endParaRPr>
          </a:p>
          <a:p>
            <a:pPr indent="0" lvl="0" marL="0" rtl="0" algn="just">
              <a:spcBef>
                <a:spcPts val="0"/>
              </a:spcBef>
              <a:spcAft>
                <a:spcPts val="0"/>
              </a:spcAft>
              <a:buClr>
                <a:schemeClr val="dk1"/>
              </a:buClr>
              <a:buSzPts val="1500"/>
              <a:buFont typeface="Arial"/>
              <a:buNone/>
            </a:pPr>
            <a:r>
              <a:rPr lang="es-419" sz="1371">
                <a:solidFill>
                  <a:schemeClr val="dk1"/>
                </a:solidFill>
                <a:latin typeface="Arvo"/>
                <a:ea typeface="Arvo"/>
                <a:cs typeface="Arvo"/>
                <a:sym typeface="Arvo"/>
              </a:rPr>
              <a:t>Bosque nativo: “Es un ecosistema arbóreo, caracterizado por la presencia de árboles nativos, de diferentes especies y estratos etarios, regenerando por sucesión natural. Los bosques nativos de Uruguay poseen, además de los árboles una gran diversidad de arbustos y pasturas, como también animales. En términos legales en Uruguay debe tener una densidad mínima de 200 árboles por hectárea y ocupar al menos 0.25 has.”</a:t>
            </a:r>
            <a:endParaRPr sz="1371">
              <a:solidFill>
                <a:schemeClr val="dk1"/>
              </a:solidFill>
              <a:latin typeface="Arvo"/>
              <a:ea typeface="Arvo"/>
              <a:cs typeface="Arvo"/>
              <a:sym typeface="Arvo"/>
            </a:endParaRPr>
          </a:p>
          <a:p>
            <a:pPr indent="0" lvl="0" marL="0" rtl="0" algn="just">
              <a:spcBef>
                <a:spcPts val="0"/>
              </a:spcBef>
              <a:spcAft>
                <a:spcPts val="0"/>
              </a:spcAft>
              <a:buClr>
                <a:schemeClr val="dk1"/>
              </a:buClr>
              <a:buSzPts val="1500"/>
              <a:buFont typeface="Arial"/>
              <a:buNone/>
            </a:pPr>
            <a:r>
              <a:t/>
            </a:r>
            <a:endParaRPr sz="1371">
              <a:solidFill>
                <a:schemeClr val="dk1"/>
              </a:solidFill>
              <a:latin typeface="Arvo"/>
              <a:ea typeface="Arvo"/>
              <a:cs typeface="Arvo"/>
              <a:sym typeface="Arvo"/>
            </a:endParaRPr>
          </a:p>
        </p:txBody>
      </p:sp>
      <p:sp>
        <p:nvSpPr>
          <p:cNvPr id="565" name="Google Shape;565;p45"/>
          <p:cNvSpPr/>
          <p:nvPr/>
        </p:nvSpPr>
        <p:spPr>
          <a:xfrm>
            <a:off x="82975" y="3973500"/>
            <a:ext cx="1093984" cy="1048078"/>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836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45"/>
          <p:cNvSpPr/>
          <p:nvPr/>
        </p:nvSpPr>
        <p:spPr>
          <a:xfrm>
            <a:off x="782750" y="4348827"/>
            <a:ext cx="766764" cy="628425"/>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836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5"/>
          <p:cNvSpPr/>
          <p:nvPr/>
        </p:nvSpPr>
        <p:spPr>
          <a:xfrm>
            <a:off x="2447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8" name="Google Shape;568;p45"/>
          <p:cNvPicPr preferRelativeResize="0"/>
          <p:nvPr/>
        </p:nvPicPr>
        <p:blipFill>
          <a:blip r:embed="rId3">
            <a:alphaModFix/>
          </a:blip>
          <a:stretch>
            <a:fillRect/>
          </a:stretch>
        </p:blipFill>
        <p:spPr>
          <a:xfrm>
            <a:off x="3932450" y="3764200"/>
            <a:ext cx="4896800" cy="1106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6"/>
          <p:cNvSpPr txBox="1"/>
          <p:nvPr>
            <p:ph type="title"/>
          </p:nvPr>
        </p:nvSpPr>
        <p:spPr>
          <a:xfrm>
            <a:off x="-125" y="89750"/>
            <a:ext cx="457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419" sz="2920">
                <a:latin typeface="Anton"/>
                <a:ea typeface="Anton"/>
                <a:cs typeface="Anton"/>
                <a:sym typeface="Anton"/>
              </a:rPr>
              <a:t>BASE DE DATOS  FORESTALES</a:t>
            </a:r>
            <a:endParaRPr sz="2920">
              <a:latin typeface="Anton"/>
              <a:ea typeface="Anton"/>
              <a:cs typeface="Anton"/>
              <a:sym typeface="Anton"/>
            </a:endParaRPr>
          </a:p>
        </p:txBody>
      </p:sp>
      <p:sp>
        <p:nvSpPr>
          <p:cNvPr id="574" name="Google Shape;574;p46"/>
          <p:cNvSpPr/>
          <p:nvPr/>
        </p:nvSpPr>
        <p:spPr>
          <a:xfrm>
            <a:off x="0" y="662450"/>
            <a:ext cx="26589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575" name="Google Shape;575;p46"/>
          <p:cNvSpPr txBox="1"/>
          <p:nvPr/>
        </p:nvSpPr>
        <p:spPr>
          <a:xfrm>
            <a:off x="2971700" y="365612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100">
                <a:solidFill>
                  <a:schemeClr val="dk1"/>
                </a:solidFill>
                <a:highlight>
                  <a:schemeClr val="lt1"/>
                </a:highlight>
                <a:latin typeface="Arvo"/>
                <a:ea typeface="Arvo"/>
                <a:cs typeface="Arvo"/>
                <a:sym typeface="Arvo"/>
              </a:rPr>
              <a:t>Censo general Agropecuario (MGAP)</a:t>
            </a:r>
            <a:endParaRPr sz="1100">
              <a:solidFill>
                <a:schemeClr val="dk1"/>
              </a:solidFill>
              <a:highlight>
                <a:schemeClr val="lt1"/>
              </a:highlight>
              <a:latin typeface="Arvo"/>
              <a:ea typeface="Arvo"/>
              <a:cs typeface="Arvo"/>
              <a:sym typeface="Arvo"/>
            </a:endParaRPr>
          </a:p>
          <a:p>
            <a:pPr indent="0" lvl="0" marL="0" rtl="0" algn="l">
              <a:spcBef>
                <a:spcPts val="0"/>
              </a:spcBef>
              <a:spcAft>
                <a:spcPts val="0"/>
              </a:spcAft>
              <a:buNone/>
            </a:pPr>
            <a:r>
              <a:t/>
            </a:r>
            <a:endParaRPr sz="1100">
              <a:solidFill>
                <a:schemeClr val="dk1"/>
              </a:solidFill>
              <a:highlight>
                <a:schemeClr val="lt1"/>
              </a:highlight>
              <a:latin typeface="Arvo"/>
              <a:ea typeface="Arvo"/>
              <a:cs typeface="Arvo"/>
              <a:sym typeface="Arvo"/>
            </a:endParaRPr>
          </a:p>
          <a:p>
            <a:pPr indent="0" lvl="0" marL="0" rtl="0" algn="l">
              <a:spcBef>
                <a:spcPts val="0"/>
              </a:spcBef>
              <a:spcAft>
                <a:spcPts val="0"/>
              </a:spcAft>
              <a:buClr>
                <a:schemeClr val="dk1"/>
              </a:buClr>
              <a:buSzPts val="1100"/>
              <a:buFont typeface="Arial"/>
              <a:buNone/>
            </a:pPr>
            <a:r>
              <a:t/>
            </a:r>
            <a:endParaRPr sz="1100">
              <a:solidFill>
                <a:schemeClr val="dk1"/>
              </a:solidFill>
              <a:highlight>
                <a:schemeClr val="lt1"/>
              </a:highlight>
              <a:latin typeface="Arvo"/>
              <a:ea typeface="Arvo"/>
              <a:cs typeface="Arvo"/>
              <a:sym typeface="Arvo"/>
            </a:endParaRPr>
          </a:p>
        </p:txBody>
      </p:sp>
      <p:sp>
        <p:nvSpPr>
          <p:cNvPr id="576" name="Google Shape;576;p46"/>
          <p:cNvSpPr/>
          <p:nvPr/>
        </p:nvSpPr>
        <p:spPr>
          <a:xfrm>
            <a:off x="82975" y="3759463"/>
            <a:ext cx="1213290" cy="1262079"/>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836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6"/>
          <p:cNvSpPr/>
          <p:nvPr/>
        </p:nvSpPr>
        <p:spPr>
          <a:xfrm>
            <a:off x="782750" y="4348827"/>
            <a:ext cx="766764" cy="628425"/>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836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6"/>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6"/>
          <p:cNvSpPr txBox="1"/>
          <p:nvPr/>
        </p:nvSpPr>
        <p:spPr>
          <a:xfrm>
            <a:off x="2971700" y="2964963"/>
            <a:ext cx="2262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100">
                <a:solidFill>
                  <a:schemeClr val="dk1"/>
                </a:solidFill>
                <a:highlight>
                  <a:schemeClr val="lt1"/>
                </a:highlight>
                <a:latin typeface="Arvo"/>
                <a:ea typeface="Arvo"/>
                <a:cs typeface="Arvo"/>
                <a:sym typeface="Arvo"/>
              </a:rPr>
              <a:t>Estadísticas  DIEA (MGAP)</a:t>
            </a:r>
            <a:endParaRPr>
              <a:highlight>
                <a:schemeClr val="lt1"/>
              </a:highlight>
              <a:latin typeface="Arvo"/>
              <a:ea typeface="Arvo"/>
              <a:cs typeface="Arvo"/>
              <a:sym typeface="Arvo"/>
            </a:endParaRPr>
          </a:p>
        </p:txBody>
      </p:sp>
      <p:sp>
        <p:nvSpPr>
          <p:cNvPr id="580" name="Google Shape;580;p46"/>
          <p:cNvSpPr txBox="1"/>
          <p:nvPr/>
        </p:nvSpPr>
        <p:spPr>
          <a:xfrm>
            <a:off x="2971700" y="20485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100">
                <a:solidFill>
                  <a:schemeClr val="dk1"/>
                </a:solidFill>
                <a:highlight>
                  <a:schemeClr val="lt1"/>
                </a:highlight>
                <a:latin typeface="Arvo"/>
                <a:ea typeface="Arvo"/>
                <a:cs typeface="Arvo"/>
                <a:sym typeface="Arvo"/>
              </a:rPr>
              <a:t>Dirección General Forestal </a:t>
            </a:r>
            <a:endParaRPr sz="1100">
              <a:solidFill>
                <a:schemeClr val="dk1"/>
              </a:solidFill>
              <a:highlight>
                <a:schemeClr val="lt1"/>
              </a:highlight>
              <a:latin typeface="Arvo"/>
              <a:ea typeface="Arvo"/>
              <a:cs typeface="Arvo"/>
              <a:sym typeface="Arvo"/>
            </a:endParaRPr>
          </a:p>
          <a:p>
            <a:pPr indent="0" lvl="0" marL="0" rtl="0" algn="l">
              <a:spcBef>
                <a:spcPts val="0"/>
              </a:spcBef>
              <a:spcAft>
                <a:spcPts val="0"/>
              </a:spcAft>
              <a:buNone/>
            </a:pPr>
            <a:r>
              <a:rPr lang="es-419" sz="1100">
                <a:solidFill>
                  <a:schemeClr val="dk1"/>
                </a:solidFill>
                <a:highlight>
                  <a:schemeClr val="lt1"/>
                </a:highlight>
                <a:latin typeface="Arvo"/>
                <a:ea typeface="Arvo"/>
                <a:cs typeface="Arvo"/>
                <a:sym typeface="Arvo"/>
              </a:rPr>
              <a:t>Registro de Bosques</a:t>
            </a:r>
            <a:endParaRPr>
              <a:highlight>
                <a:schemeClr val="lt1"/>
              </a:highlight>
              <a:latin typeface="Arvo"/>
              <a:ea typeface="Arvo"/>
              <a:cs typeface="Arvo"/>
              <a:sym typeface="Arvo"/>
            </a:endParaRPr>
          </a:p>
        </p:txBody>
      </p:sp>
      <p:sp>
        <p:nvSpPr>
          <p:cNvPr id="581" name="Google Shape;581;p46"/>
          <p:cNvSpPr txBox="1"/>
          <p:nvPr/>
        </p:nvSpPr>
        <p:spPr>
          <a:xfrm>
            <a:off x="2971700" y="11614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500">
                <a:solidFill>
                  <a:schemeClr val="dk1"/>
                </a:solidFill>
                <a:latin typeface="Arvo"/>
                <a:ea typeface="Arvo"/>
                <a:cs typeface="Arvo"/>
                <a:sym typeface="Arvo"/>
              </a:rPr>
              <a:t>Dirección General Forestal</a:t>
            </a:r>
            <a:endParaRPr sz="1500">
              <a:solidFill>
                <a:schemeClr val="dk1"/>
              </a:solidFill>
              <a:latin typeface="Arvo"/>
              <a:ea typeface="Arvo"/>
              <a:cs typeface="Arvo"/>
              <a:sym typeface="Arvo"/>
            </a:endParaRPr>
          </a:p>
          <a:p>
            <a:pPr indent="0" lvl="0" marL="0" rtl="0" algn="l">
              <a:spcBef>
                <a:spcPts val="0"/>
              </a:spcBef>
              <a:spcAft>
                <a:spcPts val="0"/>
              </a:spcAft>
              <a:buNone/>
            </a:pPr>
            <a:r>
              <a:rPr lang="es-419" sz="1500">
                <a:solidFill>
                  <a:schemeClr val="dk1"/>
                </a:solidFill>
                <a:latin typeface="Arvo"/>
                <a:ea typeface="Arvo"/>
                <a:cs typeface="Arvo"/>
                <a:sym typeface="Arvo"/>
              </a:rPr>
              <a:t>Cartografía Forestal</a:t>
            </a:r>
            <a:endParaRPr sz="1800">
              <a:latin typeface="Arvo"/>
              <a:ea typeface="Arvo"/>
              <a:cs typeface="Arvo"/>
              <a:sym typeface="Arvo"/>
            </a:endParaRPr>
          </a:p>
        </p:txBody>
      </p:sp>
      <p:sp>
        <p:nvSpPr>
          <p:cNvPr id="582" name="Google Shape;582;p46"/>
          <p:cNvSpPr/>
          <p:nvPr/>
        </p:nvSpPr>
        <p:spPr>
          <a:xfrm>
            <a:off x="2375600" y="1307725"/>
            <a:ext cx="446700" cy="354000"/>
          </a:xfrm>
          <a:prstGeom prst="rightArrow">
            <a:avLst>
              <a:gd fmla="val 50000" name="adj1"/>
              <a:gd fmla="val 50000" name="adj2"/>
            </a:avLst>
          </a:prstGeom>
          <a:solidFill>
            <a:srgbClr val="42719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6"/>
          <p:cNvSpPr/>
          <p:nvPr/>
        </p:nvSpPr>
        <p:spPr>
          <a:xfrm>
            <a:off x="2375600" y="2133150"/>
            <a:ext cx="446700" cy="354000"/>
          </a:xfrm>
          <a:prstGeom prst="rightArrow">
            <a:avLst>
              <a:gd fmla="val 50000" name="adj1"/>
              <a:gd fmla="val 50000" name="adj2"/>
            </a:avLst>
          </a:prstGeom>
          <a:solidFill>
            <a:srgbClr val="42719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6"/>
          <p:cNvSpPr/>
          <p:nvPr/>
        </p:nvSpPr>
        <p:spPr>
          <a:xfrm>
            <a:off x="2375600" y="2958575"/>
            <a:ext cx="446700" cy="354000"/>
          </a:xfrm>
          <a:prstGeom prst="rightArrow">
            <a:avLst>
              <a:gd fmla="val 50000" name="adj1"/>
              <a:gd fmla="val 50000" name="adj2"/>
            </a:avLst>
          </a:prstGeom>
          <a:solidFill>
            <a:srgbClr val="42719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6"/>
          <p:cNvSpPr/>
          <p:nvPr/>
        </p:nvSpPr>
        <p:spPr>
          <a:xfrm>
            <a:off x="2375600" y="3656125"/>
            <a:ext cx="446700" cy="354000"/>
          </a:xfrm>
          <a:prstGeom prst="rightArrow">
            <a:avLst>
              <a:gd fmla="val 50000" name="adj1"/>
              <a:gd fmla="val 50000" name="adj2"/>
            </a:avLst>
          </a:prstGeom>
          <a:solidFill>
            <a:srgbClr val="42719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7"/>
          <p:cNvSpPr txBox="1"/>
          <p:nvPr>
            <p:ph type="title"/>
          </p:nvPr>
        </p:nvSpPr>
        <p:spPr>
          <a:xfrm>
            <a:off x="311700" y="126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112000"/>
              <a:buFont typeface="Arial"/>
              <a:buNone/>
            </a:pPr>
            <a:r>
              <a:rPr lang="es-419" sz="2500">
                <a:solidFill>
                  <a:srgbClr val="443A33"/>
                </a:solidFill>
                <a:latin typeface="Anton"/>
                <a:ea typeface="Anton"/>
                <a:cs typeface="Anton"/>
                <a:sym typeface="Anton"/>
              </a:rPr>
              <a:t>Superficie de bosques en </a:t>
            </a:r>
            <a:r>
              <a:rPr lang="es-419" sz="2500">
                <a:solidFill>
                  <a:srgbClr val="3DB479"/>
                </a:solidFill>
                <a:latin typeface="Anton"/>
                <a:ea typeface="Anton"/>
                <a:cs typeface="Anton"/>
                <a:sym typeface="Anton"/>
              </a:rPr>
              <a:t>Uruguay</a:t>
            </a:r>
            <a:endParaRPr sz="2500">
              <a:solidFill>
                <a:srgbClr val="3DB479"/>
              </a:solidFill>
              <a:latin typeface="Anton"/>
              <a:ea typeface="Anton"/>
              <a:cs typeface="Anton"/>
              <a:sym typeface="Anton"/>
            </a:endParaRPr>
          </a:p>
          <a:p>
            <a:pPr indent="0" lvl="0" marL="0" rtl="0" algn="l">
              <a:spcBef>
                <a:spcPts val="0"/>
              </a:spcBef>
              <a:spcAft>
                <a:spcPts val="0"/>
              </a:spcAft>
              <a:buNone/>
            </a:pPr>
            <a:r>
              <a:t/>
            </a:r>
            <a:endParaRPr/>
          </a:p>
        </p:txBody>
      </p:sp>
      <p:grpSp>
        <p:nvGrpSpPr>
          <p:cNvPr id="591" name="Google Shape;591;p47"/>
          <p:cNvGrpSpPr/>
          <p:nvPr/>
        </p:nvGrpSpPr>
        <p:grpSpPr>
          <a:xfrm>
            <a:off x="653157" y="791699"/>
            <a:ext cx="7928362" cy="2933645"/>
            <a:chOff x="1497800" y="1669250"/>
            <a:chExt cx="6148400" cy="2559900"/>
          </a:xfrm>
        </p:grpSpPr>
        <p:sp>
          <p:nvSpPr>
            <p:cNvPr id="592" name="Google Shape;592;p47"/>
            <p:cNvSpPr/>
            <p:nvPr/>
          </p:nvSpPr>
          <p:spPr>
            <a:xfrm>
              <a:off x="1497800" y="1669250"/>
              <a:ext cx="2031300" cy="616800"/>
            </a:xfrm>
            <a:prstGeom prst="roundRect">
              <a:avLst>
                <a:gd fmla="val 16667" name="adj"/>
              </a:avLst>
            </a:prstGeom>
            <a:solidFill>
              <a:srgbClr val="2F24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47"/>
            <p:cNvSpPr/>
            <p:nvPr/>
          </p:nvSpPr>
          <p:spPr>
            <a:xfrm>
              <a:off x="3556350" y="1669250"/>
              <a:ext cx="2031300" cy="616800"/>
            </a:xfrm>
            <a:prstGeom prst="roundRect">
              <a:avLst>
                <a:gd fmla="val 16667" name="adj"/>
              </a:avLst>
            </a:prstGeom>
            <a:solidFill>
              <a:srgbClr val="2F24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47"/>
            <p:cNvSpPr/>
            <p:nvPr/>
          </p:nvSpPr>
          <p:spPr>
            <a:xfrm>
              <a:off x="5614900" y="1669250"/>
              <a:ext cx="2031300" cy="616800"/>
            </a:xfrm>
            <a:prstGeom prst="roundRect">
              <a:avLst>
                <a:gd fmla="val 16667" name="adj"/>
              </a:avLst>
            </a:prstGeom>
            <a:solidFill>
              <a:srgbClr val="2F24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47"/>
            <p:cNvSpPr/>
            <p:nvPr/>
          </p:nvSpPr>
          <p:spPr>
            <a:xfrm>
              <a:off x="1497800" y="23169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7"/>
            <p:cNvSpPr/>
            <p:nvPr/>
          </p:nvSpPr>
          <p:spPr>
            <a:xfrm>
              <a:off x="3556350" y="23169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7"/>
            <p:cNvSpPr/>
            <p:nvPr/>
          </p:nvSpPr>
          <p:spPr>
            <a:xfrm>
              <a:off x="5614900" y="23169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47"/>
            <p:cNvSpPr/>
            <p:nvPr/>
          </p:nvSpPr>
          <p:spPr>
            <a:xfrm>
              <a:off x="1497800" y="29646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47"/>
            <p:cNvSpPr/>
            <p:nvPr/>
          </p:nvSpPr>
          <p:spPr>
            <a:xfrm>
              <a:off x="3556350" y="29646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47"/>
            <p:cNvSpPr/>
            <p:nvPr/>
          </p:nvSpPr>
          <p:spPr>
            <a:xfrm>
              <a:off x="5614900" y="29646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47"/>
            <p:cNvSpPr/>
            <p:nvPr/>
          </p:nvSpPr>
          <p:spPr>
            <a:xfrm>
              <a:off x="1497800" y="36123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47"/>
            <p:cNvSpPr/>
            <p:nvPr/>
          </p:nvSpPr>
          <p:spPr>
            <a:xfrm>
              <a:off x="3556350" y="36123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7"/>
            <p:cNvSpPr/>
            <p:nvPr/>
          </p:nvSpPr>
          <p:spPr>
            <a:xfrm>
              <a:off x="5614900" y="3612350"/>
              <a:ext cx="2031300" cy="61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4" name="Google Shape;604;p47"/>
          <p:cNvSpPr txBox="1"/>
          <p:nvPr/>
        </p:nvSpPr>
        <p:spPr>
          <a:xfrm>
            <a:off x="3378005" y="973782"/>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Hectáreas</a:t>
            </a:r>
            <a:endParaRPr>
              <a:solidFill>
                <a:srgbClr val="F3F3F3"/>
              </a:solidFill>
            </a:endParaRPr>
          </a:p>
        </p:txBody>
      </p:sp>
      <p:sp>
        <p:nvSpPr>
          <p:cNvPr id="605" name="Google Shape;605;p47"/>
          <p:cNvSpPr txBox="1"/>
          <p:nvPr/>
        </p:nvSpPr>
        <p:spPr>
          <a:xfrm>
            <a:off x="5926936" y="973782"/>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Porcentaje</a:t>
            </a:r>
            <a:endParaRPr/>
          </a:p>
        </p:txBody>
      </p:sp>
      <p:sp>
        <p:nvSpPr>
          <p:cNvPr id="606" name="Google Shape;606;p47"/>
          <p:cNvSpPr/>
          <p:nvPr/>
        </p:nvSpPr>
        <p:spPr>
          <a:xfrm>
            <a:off x="653150" y="3822151"/>
            <a:ext cx="2619300" cy="70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07" name="Google Shape;607;p47"/>
          <p:cNvSpPr/>
          <p:nvPr/>
        </p:nvSpPr>
        <p:spPr>
          <a:xfrm>
            <a:off x="3307706" y="3822151"/>
            <a:ext cx="2619300" cy="70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1.955.552</a:t>
            </a:r>
            <a:endParaRPr b="0" i="0" sz="1400" u="none" cap="none" strike="noStrike">
              <a:solidFill>
                <a:srgbClr val="000000"/>
              </a:solidFill>
              <a:latin typeface="Arial"/>
              <a:ea typeface="Arial"/>
              <a:cs typeface="Arial"/>
              <a:sym typeface="Arial"/>
            </a:endParaRPr>
          </a:p>
        </p:txBody>
      </p:sp>
      <p:sp>
        <p:nvSpPr>
          <p:cNvPr id="608" name="Google Shape;608;p47"/>
          <p:cNvSpPr/>
          <p:nvPr/>
        </p:nvSpPr>
        <p:spPr>
          <a:xfrm>
            <a:off x="5962261" y="3822138"/>
            <a:ext cx="2619300" cy="706800"/>
          </a:xfrm>
          <a:prstGeom prst="roundRect">
            <a:avLst>
              <a:gd fmla="val 16667" name="adj"/>
            </a:avLst>
          </a:prstGeom>
          <a:solidFill>
            <a:srgbClr val="3DB4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11.14</a:t>
            </a:r>
            <a:r>
              <a:rPr lang="es-419" sz="1800">
                <a:solidFill>
                  <a:srgbClr val="F3F3F3"/>
                </a:solidFill>
                <a:latin typeface="Anton"/>
                <a:ea typeface="Anton"/>
                <a:cs typeface="Anton"/>
                <a:sym typeface="Anton"/>
              </a:rPr>
              <a:t>%</a:t>
            </a:r>
            <a:endParaRPr b="0" i="0" sz="1400" u="none" cap="none" strike="noStrike">
              <a:solidFill>
                <a:srgbClr val="000000"/>
              </a:solidFill>
              <a:latin typeface="Arial"/>
              <a:ea typeface="Arial"/>
              <a:cs typeface="Arial"/>
              <a:sym typeface="Arial"/>
            </a:endParaRPr>
          </a:p>
        </p:txBody>
      </p:sp>
      <p:sp>
        <p:nvSpPr>
          <p:cNvPr id="609" name="Google Shape;609;p47"/>
          <p:cNvSpPr txBox="1"/>
          <p:nvPr/>
        </p:nvSpPr>
        <p:spPr>
          <a:xfrm>
            <a:off x="653156" y="1647464"/>
            <a:ext cx="3063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600">
                <a:solidFill>
                  <a:srgbClr val="F3F3F3"/>
                </a:solidFill>
                <a:latin typeface="Anton"/>
                <a:ea typeface="Anton"/>
                <a:cs typeface="Anton"/>
                <a:sym typeface="Anton"/>
              </a:rPr>
              <a:t>Superficie de Uruguay</a:t>
            </a:r>
            <a:endParaRPr sz="1200"/>
          </a:p>
        </p:txBody>
      </p:sp>
      <p:sp>
        <p:nvSpPr>
          <p:cNvPr id="610" name="Google Shape;610;p47"/>
          <p:cNvSpPr txBox="1"/>
          <p:nvPr/>
        </p:nvSpPr>
        <p:spPr>
          <a:xfrm>
            <a:off x="653156" y="2461224"/>
            <a:ext cx="306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500">
                <a:solidFill>
                  <a:srgbClr val="F3F3F3"/>
                </a:solidFill>
                <a:latin typeface="Anton"/>
                <a:ea typeface="Anton"/>
                <a:cs typeface="Anton"/>
                <a:sym typeface="Anton"/>
              </a:rPr>
              <a:t>Superficie de bosque plantado</a:t>
            </a:r>
            <a:endParaRPr sz="1100"/>
          </a:p>
        </p:txBody>
      </p:sp>
      <p:sp>
        <p:nvSpPr>
          <p:cNvPr id="611" name="Google Shape;611;p47"/>
          <p:cNvSpPr txBox="1"/>
          <p:nvPr/>
        </p:nvSpPr>
        <p:spPr>
          <a:xfrm>
            <a:off x="705234" y="3135265"/>
            <a:ext cx="2515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500">
                <a:solidFill>
                  <a:srgbClr val="F3F3F3"/>
                </a:solidFill>
                <a:latin typeface="Anton"/>
                <a:ea typeface="Anton"/>
                <a:cs typeface="Anton"/>
                <a:sym typeface="Anton"/>
              </a:rPr>
              <a:t>Superficie de bosque nativo (2021)</a:t>
            </a:r>
            <a:endParaRPr sz="1100"/>
          </a:p>
        </p:txBody>
      </p:sp>
      <p:sp>
        <p:nvSpPr>
          <p:cNvPr id="612" name="Google Shape;612;p47"/>
          <p:cNvSpPr txBox="1"/>
          <p:nvPr/>
        </p:nvSpPr>
        <p:spPr>
          <a:xfrm>
            <a:off x="653156" y="3954375"/>
            <a:ext cx="306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500">
                <a:solidFill>
                  <a:srgbClr val="F3F3F3"/>
                </a:solidFill>
                <a:latin typeface="Anton"/>
                <a:ea typeface="Anton"/>
                <a:cs typeface="Anton"/>
                <a:sym typeface="Anton"/>
              </a:rPr>
              <a:t>Superficie total de bosques</a:t>
            </a:r>
            <a:endParaRPr sz="1500"/>
          </a:p>
        </p:txBody>
      </p:sp>
      <p:sp>
        <p:nvSpPr>
          <p:cNvPr id="613" name="Google Shape;613;p47"/>
          <p:cNvSpPr txBox="1"/>
          <p:nvPr/>
        </p:nvSpPr>
        <p:spPr>
          <a:xfrm>
            <a:off x="3378017" y="1737970"/>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17.502.000</a:t>
            </a:r>
            <a:endParaRPr/>
          </a:p>
        </p:txBody>
      </p:sp>
      <p:sp>
        <p:nvSpPr>
          <p:cNvPr id="614" name="Google Shape;614;p47"/>
          <p:cNvSpPr txBox="1"/>
          <p:nvPr/>
        </p:nvSpPr>
        <p:spPr>
          <a:xfrm>
            <a:off x="3378005" y="2450830"/>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1.108.371</a:t>
            </a:r>
            <a:endParaRPr/>
          </a:p>
        </p:txBody>
      </p:sp>
      <p:sp>
        <p:nvSpPr>
          <p:cNvPr id="615" name="Google Shape;615;p47"/>
          <p:cNvSpPr txBox="1"/>
          <p:nvPr/>
        </p:nvSpPr>
        <p:spPr>
          <a:xfrm>
            <a:off x="6006636" y="1647477"/>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100%</a:t>
            </a:r>
            <a:endParaRPr/>
          </a:p>
        </p:txBody>
      </p:sp>
      <p:sp>
        <p:nvSpPr>
          <p:cNvPr id="616" name="Google Shape;616;p47"/>
          <p:cNvSpPr txBox="1"/>
          <p:nvPr/>
        </p:nvSpPr>
        <p:spPr>
          <a:xfrm>
            <a:off x="3378005" y="3254157"/>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847.181</a:t>
            </a:r>
            <a:endParaRPr/>
          </a:p>
        </p:txBody>
      </p:sp>
      <p:sp>
        <p:nvSpPr>
          <p:cNvPr id="617" name="Google Shape;617;p47"/>
          <p:cNvSpPr txBox="1"/>
          <p:nvPr/>
        </p:nvSpPr>
        <p:spPr>
          <a:xfrm>
            <a:off x="6006636" y="2502172"/>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6.21%</a:t>
            </a:r>
            <a:endParaRPr/>
          </a:p>
        </p:txBody>
      </p:sp>
      <p:sp>
        <p:nvSpPr>
          <p:cNvPr id="618" name="Google Shape;618;p47"/>
          <p:cNvSpPr txBox="1"/>
          <p:nvPr/>
        </p:nvSpPr>
        <p:spPr>
          <a:xfrm>
            <a:off x="6006636" y="3233636"/>
            <a:ext cx="306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F3F3F3"/>
                </a:solidFill>
                <a:latin typeface="Anton"/>
                <a:ea typeface="Anton"/>
                <a:cs typeface="Anton"/>
                <a:sym typeface="Anton"/>
              </a:rPr>
              <a:t>4,8</a:t>
            </a:r>
            <a:r>
              <a:rPr lang="es-419" sz="1800">
                <a:solidFill>
                  <a:srgbClr val="F3F3F3"/>
                </a:solidFill>
                <a:latin typeface="Anton"/>
                <a:ea typeface="Anton"/>
                <a:cs typeface="Anton"/>
                <a:sym typeface="Anton"/>
              </a:rPr>
              <a:t>%</a:t>
            </a:r>
            <a:endParaRPr/>
          </a:p>
        </p:txBody>
      </p:sp>
      <p:sp>
        <p:nvSpPr>
          <p:cNvPr id="619" name="Google Shape;619;p47"/>
          <p:cNvSpPr txBox="1"/>
          <p:nvPr/>
        </p:nvSpPr>
        <p:spPr>
          <a:xfrm>
            <a:off x="37375" y="454247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s-419" sz="1300">
                <a:solidFill>
                  <a:schemeClr val="dk1"/>
                </a:solidFill>
                <a:latin typeface="Arvo"/>
                <a:ea typeface="Arvo"/>
                <a:cs typeface="Arvo"/>
                <a:sym typeface="Arvo"/>
              </a:rPr>
              <a:t>Dirección General Forestal</a:t>
            </a:r>
            <a:endParaRPr i="1" sz="1300">
              <a:solidFill>
                <a:schemeClr val="dk1"/>
              </a:solidFill>
              <a:latin typeface="Arvo"/>
              <a:ea typeface="Arvo"/>
              <a:cs typeface="Arvo"/>
              <a:sym typeface="Arvo"/>
            </a:endParaRPr>
          </a:p>
          <a:p>
            <a:pPr indent="0" lvl="0" marL="0" rtl="0" algn="l">
              <a:spcBef>
                <a:spcPts val="0"/>
              </a:spcBef>
              <a:spcAft>
                <a:spcPts val="0"/>
              </a:spcAft>
              <a:buNone/>
            </a:pPr>
            <a:r>
              <a:rPr i="1" lang="es-419" sz="1300">
                <a:solidFill>
                  <a:schemeClr val="dk1"/>
                </a:solidFill>
                <a:latin typeface="Arvo"/>
                <a:ea typeface="Arvo"/>
                <a:cs typeface="Arvo"/>
                <a:sym typeface="Arvo"/>
              </a:rPr>
              <a:t>Cartografía Forestal </a:t>
            </a:r>
            <a:endParaRPr i="1"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8"/>
          <p:cNvSpPr txBox="1"/>
          <p:nvPr>
            <p:ph type="title"/>
          </p:nvPr>
        </p:nvSpPr>
        <p:spPr>
          <a:xfrm>
            <a:off x="3263550" y="75325"/>
            <a:ext cx="261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419" sz="3020">
                <a:latin typeface="Anton"/>
                <a:ea typeface="Anton"/>
                <a:cs typeface="Anton"/>
                <a:sym typeface="Anton"/>
              </a:rPr>
              <a:t>BASE FORESTAL</a:t>
            </a:r>
            <a:endParaRPr sz="3020">
              <a:latin typeface="Anton"/>
              <a:ea typeface="Anton"/>
              <a:cs typeface="Anton"/>
              <a:sym typeface="Anton"/>
            </a:endParaRPr>
          </a:p>
        </p:txBody>
      </p:sp>
      <p:sp>
        <p:nvSpPr>
          <p:cNvPr id="625" name="Google Shape;625;p48"/>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6" name="Google Shape;626;p48"/>
          <p:cNvGrpSpPr/>
          <p:nvPr/>
        </p:nvGrpSpPr>
        <p:grpSpPr>
          <a:xfrm>
            <a:off x="8640064" y="4439225"/>
            <a:ext cx="384492" cy="538023"/>
            <a:chOff x="4803276" y="2887914"/>
            <a:chExt cx="264583" cy="370258"/>
          </a:xfrm>
        </p:grpSpPr>
        <p:sp>
          <p:nvSpPr>
            <p:cNvPr id="627" name="Google Shape;627;p4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5" name="Google Shape;635;p48"/>
          <p:cNvPicPr preferRelativeResize="0"/>
          <p:nvPr/>
        </p:nvPicPr>
        <p:blipFill>
          <a:blip r:embed="rId4">
            <a:alphaModFix/>
          </a:blip>
          <a:stretch>
            <a:fillRect/>
          </a:stretch>
        </p:blipFill>
        <p:spPr>
          <a:xfrm>
            <a:off x="2954800" y="910775"/>
            <a:ext cx="2948224" cy="2397350"/>
          </a:xfrm>
          <a:prstGeom prst="rect">
            <a:avLst/>
          </a:prstGeom>
          <a:noFill/>
          <a:ln>
            <a:noFill/>
          </a:ln>
        </p:spPr>
      </p:pic>
      <p:sp>
        <p:nvSpPr>
          <p:cNvPr id="636" name="Google Shape;636;p48"/>
          <p:cNvSpPr txBox="1"/>
          <p:nvPr/>
        </p:nvSpPr>
        <p:spPr>
          <a:xfrm>
            <a:off x="2632063" y="3417100"/>
            <a:ext cx="3593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100"/>
              <a:t>https://www.gub.uy/ministerio-ganaderia-agricultura-pesca/comunicacion/publicaciones/anuario-estadistico-agropecuario-2022</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9"/>
          <p:cNvSpPr txBox="1"/>
          <p:nvPr>
            <p:ph type="title"/>
          </p:nvPr>
        </p:nvSpPr>
        <p:spPr>
          <a:xfrm>
            <a:off x="2492950" y="99975"/>
            <a:ext cx="3681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87500"/>
              <a:buFont typeface="Arial"/>
              <a:buNone/>
            </a:pPr>
            <a:r>
              <a:rPr lang="es-419" sz="3200">
                <a:solidFill>
                  <a:srgbClr val="4E433C"/>
                </a:solidFill>
                <a:latin typeface="Anton"/>
                <a:ea typeface="Anton"/>
                <a:cs typeface="Anton"/>
                <a:sym typeface="Anton"/>
              </a:rPr>
              <a:t>Estadísticas Forestales</a:t>
            </a:r>
            <a:endParaRPr/>
          </a:p>
        </p:txBody>
      </p:sp>
      <p:pic>
        <p:nvPicPr>
          <p:cNvPr id="642" name="Google Shape;642;p49"/>
          <p:cNvPicPr preferRelativeResize="0"/>
          <p:nvPr/>
        </p:nvPicPr>
        <p:blipFill rotWithShape="1">
          <a:blip r:embed="rId3">
            <a:alphaModFix/>
          </a:blip>
          <a:srcRect b="0" l="0" r="0" t="0"/>
          <a:stretch/>
        </p:blipFill>
        <p:spPr>
          <a:xfrm>
            <a:off x="470550" y="778250"/>
            <a:ext cx="8117141" cy="2101875"/>
          </a:xfrm>
          <a:prstGeom prst="rect">
            <a:avLst/>
          </a:prstGeom>
          <a:noFill/>
          <a:ln>
            <a:noFill/>
          </a:ln>
        </p:spPr>
      </p:pic>
      <p:sp>
        <p:nvSpPr>
          <p:cNvPr id="643" name="Google Shape;643;p49"/>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id="644" name="Google Shape;644;p49"/>
          <p:cNvPicPr preferRelativeResize="0"/>
          <p:nvPr/>
        </p:nvPicPr>
        <p:blipFill rotWithShape="1">
          <a:blip r:embed="rId4">
            <a:alphaModFix/>
          </a:blip>
          <a:srcRect b="0" l="0" r="0" t="0"/>
          <a:stretch/>
        </p:blipFill>
        <p:spPr>
          <a:xfrm>
            <a:off x="855200" y="2741200"/>
            <a:ext cx="1503511" cy="2124075"/>
          </a:xfrm>
          <a:prstGeom prst="rect">
            <a:avLst/>
          </a:prstGeom>
          <a:noFill/>
          <a:ln>
            <a:noFill/>
          </a:ln>
        </p:spPr>
      </p:pic>
      <p:pic>
        <p:nvPicPr>
          <p:cNvPr id="645" name="Google Shape;645;p49"/>
          <p:cNvPicPr preferRelativeResize="0"/>
          <p:nvPr/>
        </p:nvPicPr>
        <p:blipFill rotWithShape="1">
          <a:blip r:embed="rId5">
            <a:alphaModFix/>
          </a:blip>
          <a:srcRect b="0" l="0" r="0" t="0"/>
          <a:stretch/>
        </p:blipFill>
        <p:spPr>
          <a:xfrm>
            <a:off x="2183074" y="2902327"/>
            <a:ext cx="1643779" cy="2124075"/>
          </a:xfrm>
          <a:prstGeom prst="rect">
            <a:avLst/>
          </a:prstGeom>
          <a:noFill/>
          <a:ln>
            <a:noFill/>
          </a:ln>
        </p:spPr>
      </p:pic>
      <p:pic>
        <p:nvPicPr>
          <p:cNvPr id="646" name="Google Shape;646;p49"/>
          <p:cNvPicPr preferRelativeResize="0"/>
          <p:nvPr/>
        </p:nvPicPr>
        <p:blipFill rotWithShape="1">
          <a:blip r:embed="rId6">
            <a:alphaModFix/>
          </a:blip>
          <a:srcRect b="0" l="-4950" r="4949" t="0"/>
          <a:stretch/>
        </p:blipFill>
        <p:spPr>
          <a:xfrm>
            <a:off x="3591475" y="2542900"/>
            <a:ext cx="1565450" cy="2101875"/>
          </a:xfrm>
          <a:prstGeom prst="rect">
            <a:avLst/>
          </a:prstGeom>
          <a:noFill/>
          <a:ln>
            <a:noFill/>
          </a:ln>
        </p:spPr>
      </p:pic>
      <p:pic>
        <p:nvPicPr>
          <p:cNvPr id="647" name="Google Shape;647;p49"/>
          <p:cNvPicPr preferRelativeResize="0"/>
          <p:nvPr/>
        </p:nvPicPr>
        <p:blipFill rotWithShape="1">
          <a:blip r:embed="rId7">
            <a:alphaModFix/>
          </a:blip>
          <a:srcRect b="0" l="0" r="0" t="0"/>
          <a:stretch/>
        </p:blipFill>
        <p:spPr>
          <a:xfrm>
            <a:off x="5156925" y="2542888"/>
            <a:ext cx="1871115" cy="2600601"/>
          </a:xfrm>
          <a:prstGeom prst="rect">
            <a:avLst/>
          </a:prstGeom>
          <a:noFill/>
          <a:ln>
            <a:noFill/>
          </a:ln>
        </p:spPr>
      </p:pic>
      <p:pic>
        <p:nvPicPr>
          <p:cNvPr id="648" name="Google Shape;648;p49"/>
          <p:cNvPicPr preferRelativeResize="0"/>
          <p:nvPr/>
        </p:nvPicPr>
        <p:blipFill rotWithShape="1">
          <a:blip r:embed="rId8">
            <a:alphaModFix/>
          </a:blip>
          <a:srcRect b="0" l="0" r="0" t="0"/>
          <a:stretch/>
        </p:blipFill>
        <p:spPr>
          <a:xfrm>
            <a:off x="6970974" y="2542899"/>
            <a:ext cx="1109900" cy="1568775"/>
          </a:xfrm>
          <a:prstGeom prst="rect">
            <a:avLst/>
          </a:prstGeom>
          <a:noFill/>
          <a:ln>
            <a:noFill/>
          </a:ln>
        </p:spPr>
      </p:pic>
      <p:pic>
        <p:nvPicPr>
          <p:cNvPr id="649" name="Google Shape;649;p49"/>
          <p:cNvPicPr preferRelativeResize="0"/>
          <p:nvPr/>
        </p:nvPicPr>
        <p:blipFill rotWithShape="1">
          <a:blip r:embed="rId9">
            <a:alphaModFix/>
          </a:blip>
          <a:srcRect b="0" l="0" r="0" t="0"/>
          <a:stretch/>
        </p:blipFill>
        <p:spPr>
          <a:xfrm>
            <a:off x="7826151" y="3621603"/>
            <a:ext cx="1109900" cy="15218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50"/>
          <p:cNvSpPr txBox="1"/>
          <p:nvPr>
            <p:ph type="title"/>
          </p:nvPr>
        </p:nvSpPr>
        <p:spPr>
          <a:xfrm>
            <a:off x="3454175" y="50675"/>
            <a:ext cx="223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s-419" sz="2550">
                <a:solidFill>
                  <a:srgbClr val="443A33"/>
                </a:solidFill>
                <a:latin typeface="Anton"/>
                <a:ea typeface="Anton"/>
                <a:cs typeface="Anton"/>
                <a:sym typeface="Anton"/>
              </a:rPr>
              <a:t>ANTECEDENTES</a:t>
            </a:r>
            <a:endParaRPr sz="2820"/>
          </a:p>
        </p:txBody>
      </p:sp>
      <p:sp>
        <p:nvSpPr>
          <p:cNvPr id="655" name="Google Shape;655;p50"/>
          <p:cNvSpPr txBox="1"/>
          <p:nvPr>
            <p:ph idx="1" type="body"/>
          </p:nvPr>
        </p:nvSpPr>
        <p:spPr>
          <a:xfrm>
            <a:off x="3022875" y="810725"/>
            <a:ext cx="2917200" cy="1078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43A33"/>
              </a:buClr>
              <a:buSzPts val="1800"/>
              <a:buFont typeface="Arvo"/>
              <a:buNone/>
            </a:pPr>
            <a:r>
              <a:rPr b="1" lang="es-419" sz="1600">
                <a:solidFill>
                  <a:srgbClr val="443A33"/>
                </a:solidFill>
                <a:latin typeface="Arvo"/>
                <a:ea typeface="Arvo"/>
                <a:cs typeface="Arvo"/>
                <a:sym typeface="Arvo"/>
              </a:rPr>
              <a:t>Monitoreo Forestal- DGF</a:t>
            </a:r>
            <a:endParaRPr b="1" sz="1600">
              <a:solidFill>
                <a:srgbClr val="443A33"/>
              </a:solidFill>
              <a:latin typeface="Arvo"/>
              <a:ea typeface="Arvo"/>
              <a:cs typeface="Arvo"/>
              <a:sym typeface="Arvo"/>
            </a:endParaRPr>
          </a:p>
          <a:p>
            <a:pPr indent="0" lvl="0" marL="0" rtl="0" algn="l">
              <a:spcBef>
                <a:spcPts val="1600"/>
              </a:spcBef>
              <a:spcAft>
                <a:spcPts val="1200"/>
              </a:spcAft>
              <a:buNone/>
            </a:pPr>
            <a:r>
              <a:t/>
            </a:r>
            <a:endParaRPr/>
          </a:p>
        </p:txBody>
      </p:sp>
      <p:sp>
        <p:nvSpPr>
          <p:cNvPr id="656" name="Google Shape;656;p50"/>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657" name="Google Shape;657;p50"/>
          <p:cNvSpPr/>
          <p:nvPr/>
        </p:nvSpPr>
        <p:spPr>
          <a:xfrm flipH="1">
            <a:off x="0" y="1683550"/>
            <a:ext cx="497700" cy="5034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50"/>
          <p:cNvSpPr/>
          <p:nvPr/>
        </p:nvSpPr>
        <p:spPr>
          <a:xfrm flipH="1">
            <a:off x="788500" y="1683550"/>
            <a:ext cx="532500" cy="503400"/>
          </a:xfrm>
          <a:prstGeom prst="ellipse">
            <a:avLst/>
          </a:prstGeom>
          <a:solidFill>
            <a:srgbClr val="44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50"/>
          <p:cNvSpPr/>
          <p:nvPr/>
        </p:nvSpPr>
        <p:spPr>
          <a:xfrm flipH="1">
            <a:off x="1687625" y="1683550"/>
            <a:ext cx="497700" cy="5034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50"/>
          <p:cNvSpPr/>
          <p:nvPr/>
        </p:nvSpPr>
        <p:spPr>
          <a:xfrm flipH="1">
            <a:off x="2530463" y="1683550"/>
            <a:ext cx="497700" cy="503400"/>
          </a:xfrm>
          <a:prstGeom prst="ellipse">
            <a:avLst/>
          </a:prstGeom>
          <a:solidFill>
            <a:srgbClr val="44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50"/>
          <p:cNvSpPr txBox="1"/>
          <p:nvPr/>
        </p:nvSpPr>
        <p:spPr>
          <a:xfrm>
            <a:off x="-18625" y="1683550"/>
            <a:ext cx="751200" cy="408300"/>
          </a:xfrm>
          <a:prstGeom prst="rect">
            <a:avLst/>
          </a:prstGeom>
          <a:noFill/>
          <a:ln>
            <a:noFill/>
          </a:ln>
        </p:spPr>
        <p:txBody>
          <a:bodyPr anchorCtr="0" anchor="ctr" bIns="0" lIns="91425" spcFirstLastPara="1" rIns="91425" wrap="square" tIns="162000">
            <a:noAutofit/>
          </a:bodyPr>
          <a:lstStyle/>
          <a:p>
            <a:pPr indent="0" lvl="0" marL="0" rtl="0" algn="l">
              <a:spcBef>
                <a:spcPts val="0"/>
              </a:spcBef>
              <a:spcAft>
                <a:spcPts val="1600"/>
              </a:spcAft>
              <a:buNone/>
            </a:pPr>
            <a:r>
              <a:rPr lang="es-419" sz="1500">
                <a:solidFill>
                  <a:srgbClr val="443A33"/>
                </a:solidFill>
                <a:latin typeface="Anton"/>
                <a:ea typeface="Anton"/>
                <a:cs typeface="Anton"/>
                <a:sym typeface="Anton"/>
              </a:rPr>
              <a:t>1979</a:t>
            </a:r>
            <a:endParaRPr sz="1500">
              <a:solidFill>
                <a:srgbClr val="443A33"/>
              </a:solidFill>
              <a:latin typeface="Anton"/>
              <a:ea typeface="Anton"/>
              <a:cs typeface="Anton"/>
              <a:sym typeface="Anton"/>
            </a:endParaRPr>
          </a:p>
        </p:txBody>
      </p:sp>
      <p:sp>
        <p:nvSpPr>
          <p:cNvPr id="662" name="Google Shape;662;p50"/>
          <p:cNvSpPr txBox="1"/>
          <p:nvPr/>
        </p:nvSpPr>
        <p:spPr>
          <a:xfrm>
            <a:off x="2305284" y="1636000"/>
            <a:ext cx="912300" cy="503400"/>
          </a:xfrm>
          <a:prstGeom prst="rect">
            <a:avLst/>
          </a:prstGeom>
          <a:noFill/>
          <a:ln>
            <a:noFill/>
          </a:ln>
        </p:spPr>
        <p:txBody>
          <a:bodyPr anchorCtr="0" anchor="ctr" bIns="0" lIns="91425" spcFirstLastPara="1" rIns="91425" wrap="square" tIns="162000">
            <a:noAutofit/>
          </a:bodyPr>
          <a:lstStyle/>
          <a:p>
            <a:pPr indent="0" lvl="0" marL="0" rtl="0" algn="ctr">
              <a:spcBef>
                <a:spcPts val="0"/>
              </a:spcBef>
              <a:spcAft>
                <a:spcPts val="1600"/>
              </a:spcAft>
              <a:buNone/>
            </a:pPr>
            <a:r>
              <a:rPr lang="es-419">
                <a:solidFill>
                  <a:srgbClr val="F3F3F3"/>
                </a:solidFill>
                <a:latin typeface="Anton"/>
                <a:ea typeface="Anton"/>
                <a:cs typeface="Anton"/>
                <a:sym typeface="Anton"/>
              </a:rPr>
              <a:t>1995</a:t>
            </a:r>
            <a:endParaRPr>
              <a:solidFill>
                <a:srgbClr val="F3F3F3"/>
              </a:solidFill>
              <a:latin typeface="Anton"/>
              <a:ea typeface="Anton"/>
              <a:cs typeface="Anton"/>
              <a:sym typeface="Anton"/>
            </a:endParaRPr>
          </a:p>
        </p:txBody>
      </p:sp>
      <p:sp>
        <p:nvSpPr>
          <p:cNvPr id="663" name="Google Shape;663;p50"/>
          <p:cNvSpPr txBox="1"/>
          <p:nvPr/>
        </p:nvSpPr>
        <p:spPr>
          <a:xfrm>
            <a:off x="625237" y="1683550"/>
            <a:ext cx="828600" cy="408300"/>
          </a:xfrm>
          <a:prstGeom prst="rect">
            <a:avLst/>
          </a:prstGeom>
          <a:noFill/>
          <a:ln>
            <a:noFill/>
          </a:ln>
        </p:spPr>
        <p:txBody>
          <a:bodyPr anchorCtr="0" anchor="ctr" bIns="0" lIns="91425" spcFirstLastPara="1" rIns="91425" wrap="square" tIns="162000">
            <a:noAutofit/>
          </a:bodyPr>
          <a:lstStyle/>
          <a:p>
            <a:pPr indent="0" lvl="0" marL="0" rtl="0" algn="ctr">
              <a:spcBef>
                <a:spcPts val="0"/>
              </a:spcBef>
              <a:spcAft>
                <a:spcPts val="1600"/>
              </a:spcAft>
              <a:buNone/>
            </a:pPr>
            <a:r>
              <a:rPr lang="es-419">
                <a:solidFill>
                  <a:srgbClr val="F3F3F3"/>
                </a:solidFill>
                <a:latin typeface="Anton"/>
                <a:ea typeface="Anton"/>
                <a:cs typeface="Anton"/>
                <a:sym typeface="Anton"/>
              </a:rPr>
              <a:t>1980</a:t>
            </a:r>
            <a:endParaRPr>
              <a:solidFill>
                <a:srgbClr val="F3F3F3"/>
              </a:solidFill>
              <a:latin typeface="Anton"/>
              <a:ea typeface="Anton"/>
              <a:cs typeface="Anton"/>
              <a:sym typeface="Anton"/>
            </a:endParaRPr>
          </a:p>
        </p:txBody>
      </p:sp>
      <p:sp>
        <p:nvSpPr>
          <p:cNvPr id="664" name="Google Shape;664;p50"/>
          <p:cNvSpPr txBox="1"/>
          <p:nvPr/>
        </p:nvSpPr>
        <p:spPr>
          <a:xfrm>
            <a:off x="1687375" y="1683550"/>
            <a:ext cx="751200" cy="408300"/>
          </a:xfrm>
          <a:prstGeom prst="rect">
            <a:avLst/>
          </a:prstGeom>
          <a:noFill/>
          <a:ln>
            <a:noFill/>
          </a:ln>
        </p:spPr>
        <p:txBody>
          <a:bodyPr anchorCtr="0" anchor="ctr" bIns="0" lIns="91425" spcFirstLastPara="1" rIns="91425" wrap="square" tIns="162000">
            <a:noAutofit/>
          </a:bodyPr>
          <a:lstStyle/>
          <a:p>
            <a:pPr indent="0" lvl="0" marL="0" rtl="0" algn="l">
              <a:spcBef>
                <a:spcPts val="0"/>
              </a:spcBef>
              <a:spcAft>
                <a:spcPts val="1600"/>
              </a:spcAft>
              <a:buNone/>
            </a:pPr>
            <a:r>
              <a:rPr lang="es-419">
                <a:solidFill>
                  <a:srgbClr val="443A33"/>
                </a:solidFill>
                <a:latin typeface="Anton"/>
                <a:ea typeface="Anton"/>
                <a:cs typeface="Anton"/>
                <a:sym typeface="Anton"/>
              </a:rPr>
              <a:t>1985</a:t>
            </a:r>
            <a:endParaRPr>
              <a:solidFill>
                <a:srgbClr val="443A33"/>
              </a:solidFill>
              <a:latin typeface="Anton"/>
              <a:ea typeface="Anton"/>
              <a:cs typeface="Anton"/>
              <a:sym typeface="Anton"/>
            </a:endParaRPr>
          </a:p>
        </p:txBody>
      </p:sp>
      <p:cxnSp>
        <p:nvCxnSpPr>
          <p:cNvPr id="665" name="Google Shape;665;p50"/>
          <p:cNvCxnSpPr>
            <a:stCxn id="657" idx="2"/>
            <a:endCxn id="658" idx="6"/>
          </p:cNvCxnSpPr>
          <p:nvPr/>
        </p:nvCxnSpPr>
        <p:spPr>
          <a:xfrm>
            <a:off x="497700" y="1935250"/>
            <a:ext cx="290700" cy="0"/>
          </a:xfrm>
          <a:prstGeom prst="straightConnector1">
            <a:avLst/>
          </a:prstGeom>
          <a:noFill/>
          <a:ln cap="flat" cmpd="sng" w="19050">
            <a:solidFill>
              <a:srgbClr val="443A33"/>
            </a:solidFill>
            <a:prstDash val="solid"/>
            <a:round/>
            <a:headEnd len="sm" w="sm" type="none"/>
            <a:tailEnd len="sm" w="sm" type="none"/>
          </a:ln>
        </p:spPr>
      </p:cxnSp>
      <p:cxnSp>
        <p:nvCxnSpPr>
          <p:cNvPr id="666" name="Google Shape;666;p50"/>
          <p:cNvCxnSpPr>
            <a:stCxn id="658" idx="2"/>
            <a:endCxn id="659" idx="6"/>
          </p:cNvCxnSpPr>
          <p:nvPr/>
        </p:nvCxnSpPr>
        <p:spPr>
          <a:xfrm>
            <a:off x="1321000" y="1935250"/>
            <a:ext cx="366600" cy="0"/>
          </a:xfrm>
          <a:prstGeom prst="straightConnector1">
            <a:avLst/>
          </a:prstGeom>
          <a:noFill/>
          <a:ln cap="flat" cmpd="sng" w="19050">
            <a:solidFill>
              <a:srgbClr val="443A33"/>
            </a:solidFill>
            <a:prstDash val="solid"/>
            <a:round/>
            <a:headEnd len="sm" w="sm" type="none"/>
            <a:tailEnd len="sm" w="sm" type="none"/>
          </a:ln>
        </p:spPr>
      </p:cxnSp>
      <p:cxnSp>
        <p:nvCxnSpPr>
          <p:cNvPr id="667" name="Google Shape;667;p50"/>
          <p:cNvCxnSpPr>
            <a:stCxn id="659" idx="2"/>
            <a:endCxn id="660" idx="6"/>
          </p:cNvCxnSpPr>
          <p:nvPr/>
        </p:nvCxnSpPr>
        <p:spPr>
          <a:xfrm>
            <a:off x="2185325" y="1935250"/>
            <a:ext cx="345000" cy="0"/>
          </a:xfrm>
          <a:prstGeom prst="straightConnector1">
            <a:avLst/>
          </a:prstGeom>
          <a:noFill/>
          <a:ln cap="flat" cmpd="sng" w="19050">
            <a:solidFill>
              <a:srgbClr val="443A33"/>
            </a:solidFill>
            <a:prstDash val="solid"/>
            <a:round/>
            <a:headEnd len="sm" w="sm" type="none"/>
            <a:tailEnd len="sm" w="sm" type="none"/>
          </a:ln>
        </p:spPr>
      </p:cxnSp>
      <p:sp>
        <p:nvSpPr>
          <p:cNvPr id="668" name="Google Shape;668;p50"/>
          <p:cNvSpPr/>
          <p:nvPr/>
        </p:nvSpPr>
        <p:spPr>
          <a:xfrm flipH="1">
            <a:off x="3337550" y="1683550"/>
            <a:ext cx="497700" cy="5034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0"/>
          <p:cNvSpPr/>
          <p:nvPr/>
        </p:nvSpPr>
        <p:spPr>
          <a:xfrm flipH="1">
            <a:off x="4255050" y="1683550"/>
            <a:ext cx="480900" cy="503400"/>
          </a:xfrm>
          <a:prstGeom prst="ellipse">
            <a:avLst/>
          </a:prstGeom>
          <a:solidFill>
            <a:srgbClr val="44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0"/>
          <p:cNvSpPr/>
          <p:nvPr/>
        </p:nvSpPr>
        <p:spPr>
          <a:xfrm flipH="1">
            <a:off x="5133575" y="1683550"/>
            <a:ext cx="480900" cy="5034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50"/>
          <p:cNvSpPr/>
          <p:nvPr/>
        </p:nvSpPr>
        <p:spPr>
          <a:xfrm flipH="1">
            <a:off x="5965275" y="1683550"/>
            <a:ext cx="480900" cy="503400"/>
          </a:xfrm>
          <a:prstGeom prst="ellipse">
            <a:avLst/>
          </a:prstGeom>
          <a:solidFill>
            <a:srgbClr val="44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2" name="Google Shape;672;p50"/>
          <p:cNvCxnSpPr>
            <a:stCxn id="668" idx="2"/>
            <a:endCxn id="669" idx="6"/>
          </p:cNvCxnSpPr>
          <p:nvPr/>
        </p:nvCxnSpPr>
        <p:spPr>
          <a:xfrm>
            <a:off x="3835250" y="1935250"/>
            <a:ext cx="419700" cy="0"/>
          </a:xfrm>
          <a:prstGeom prst="straightConnector1">
            <a:avLst/>
          </a:prstGeom>
          <a:noFill/>
          <a:ln cap="flat" cmpd="sng" w="19050">
            <a:solidFill>
              <a:srgbClr val="443A33"/>
            </a:solidFill>
            <a:prstDash val="solid"/>
            <a:round/>
            <a:headEnd len="sm" w="sm" type="none"/>
            <a:tailEnd len="sm" w="sm" type="none"/>
          </a:ln>
        </p:spPr>
      </p:cxnSp>
      <p:cxnSp>
        <p:nvCxnSpPr>
          <p:cNvPr id="673" name="Google Shape;673;p50"/>
          <p:cNvCxnSpPr>
            <a:stCxn id="669" idx="2"/>
            <a:endCxn id="670" idx="6"/>
          </p:cNvCxnSpPr>
          <p:nvPr/>
        </p:nvCxnSpPr>
        <p:spPr>
          <a:xfrm>
            <a:off x="4735950" y="1935250"/>
            <a:ext cx="397500" cy="0"/>
          </a:xfrm>
          <a:prstGeom prst="straightConnector1">
            <a:avLst/>
          </a:prstGeom>
          <a:noFill/>
          <a:ln cap="flat" cmpd="sng" w="19050">
            <a:solidFill>
              <a:srgbClr val="443A33"/>
            </a:solidFill>
            <a:prstDash val="solid"/>
            <a:round/>
            <a:headEnd len="sm" w="sm" type="none"/>
            <a:tailEnd len="sm" w="sm" type="none"/>
          </a:ln>
        </p:spPr>
      </p:cxnSp>
      <p:cxnSp>
        <p:nvCxnSpPr>
          <p:cNvPr id="674" name="Google Shape;674;p50"/>
          <p:cNvCxnSpPr>
            <a:stCxn id="670" idx="2"/>
            <a:endCxn id="671" idx="6"/>
          </p:cNvCxnSpPr>
          <p:nvPr/>
        </p:nvCxnSpPr>
        <p:spPr>
          <a:xfrm>
            <a:off x="5614475" y="1935250"/>
            <a:ext cx="350700" cy="0"/>
          </a:xfrm>
          <a:prstGeom prst="straightConnector1">
            <a:avLst/>
          </a:prstGeom>
          <a:noFill/>
          <a:ln cap="flat" cmpd="sng" w="19050">
            <a:solidFill>
              <a:srgbClr val="443A33"/>
            </a:solidFill>
            <a:prstDash val="solid"/>
            <a:round/>
            <a:headEnd len="sm" w="sm" type="none"/>
            <a:tailEnd len="sm" w="sm" type="none"/>
          </a:ln>
        </p:spPr>
      </p:cxnSp>
      <p:sp>
        <p:nvSpPr>
          <p:cNvPr id="675" name="Google Shape;675;p50"/>
          <p:cNvSpPr/>
          <p:nvPr/>
        </p:nvSpPr>
        <p:spPr>
          <a:xfrm flipH="1">
            <a:off x="6749075" y="1683550"/>
            <a:ext cx="480900" cy="5034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0"/>
          <p:cNvSpPr/>
          <p:nvPr/>
        </p:nvSpPr>
        <p:spPr>
          <a:xfrm flipH="1">
            <a:off x="7537174" y="1683550"/>
            <a:ext cx="532500" cy="503400"/>
          </a:xfrm>
          <a:prstGeom prst="ellipse">
            <a:avLst/>
          </a:prstGeom>
          <a:solidFill>
            <a:srgbClr val="44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0"/>
          <p:cNvSpPr/>
          <p:nvPr/>
        </p:nvSpPr>
        <p:spPr>
          <a:xfrm flipH="1">
            <a:off x="8576200" y="1683550"/>
            <a:ext cx="480900" cy="5034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8" name="Google Shape;678;p50"/>
          <p:cNvCxnSpPr>
            <a:stCxn id="675" idx="2"/>
            <a:endCxn id="676" idx="6"/>
          </p:cNvCxnSpPr>
          <p:nvPr/>
        </p:nvCxnSpPr>
        <p:spPr>
          <a:xfrm>
            <a:off x="7229975" y="1935250"/>
            <a:ext cx="307200" cy="0"/>
          </a:xfrm>
          <a:prstGeom prst="straightConnector1">
            <a:avLst/>
          </a:prstGeom>
          <a:noFill/>
          <a:ln cap="flat" cmpd="sng" w="19050">
            <a:solidFill>
              <a:srgbClr val="443A33"/>
            </a:solidFill>
            <a:prstDash val="solid"/>
            <a:round/>
            <a:headEnd len="sm" w="sm" type="none"/>
            <a:tailEnd len="sm" w="sm" type="none"/>
          </a:ln>
        </p:spPr>
      </p:cxnSp>
      <p:cxnSp>
        <p:nvCxnSpPr>
          <p:cNvPr id="679" name="Google Shape;679;p50"/>
          <p:cNvCxnSpPr>
            <a:stCxn id="676" idx="2"/>
            <a:endCxn id="677" idx="6"/>
          </p:cNvCxnSpPr>
          <p:nvPr/>
        </p:nvCxnSpPr>
        <p:spPr>
          <a:xfrm>
            <a:off x="8069674" y="1935250"/>
            <a:ext cx="506400" cy="0"/>
          </a:xfrm>
          <a:prstGeom prst="straightConnector1">
            <a:avLst/>
          </a:prstGeom>
          <a:noFill/>
          <a:ln cap="flat" cmpd="sng" w="19050">
            <a:solidFill>
              <a:srgbClr val="443A33"/>
            </a:solidFill>
            <a:prstDash val="solid"/>
            <a:round/>
            <a:headEnd len="sm" w="sm" type="none"/>
            <a:tailEnd len="sm" w="sm" type="none"/>
          </a:ln>
        </p:spPr>
      </p:cxnSp>
      <p:cxnSp>
        <p:nvCxnSpPr>
          <p:cNvPr id="680" name="Google Shape;680;p50"/>
          <p:cNvCxnSpPr/>
          <p:nvPr/>
        </p:nvCxnSpPr>
        <p:spPr>
          <a:xfrm>
            <a:off x="3028175" y="1935250"/>
            <a:ext cx="290700" cy="0"/>
          </a:xfrm>
          <a:prstGeom prst="straightConnector1">
            <a:avLst/>
          </a:prstGeom>
          <a:noFill/>
          <a:ln cap="flat" cmpd="sng" w="19050">
            <a:solidFill>
              <a:srgbClr val="443A33"/>
            </a:solidFill>
            <a:prstDash val="solid"/>
            <a:round/>
            <a:headEnd len="sm" w="sm" type="none"/>
            <a:tailEnd len="sm" w="sm" type="none"/>
          </a:ln>
        </p:spPr>
      </p:cxnSp>
      <p:cxnSp>
        <p:nvCxnSpPr>
          <p:cNvPr id="681" name="Google Shape;681;p50"/>
          <p:cNvCxnSpPr/>
          <p:nvPr/>
        </p:nvCxnSpPr>
        <p:spPr>
          <a:xfrm>
            <a:off x="6430475" y="1935250"/>
            <a:ext cx="290700" cy="0"/>
          </a:xfrm>
          <a:prstGeom prst="straightConnector1">
            <a:avLst/>
          </a:prstGeom>
          <a:noFill/>
          <a:ln cap="flat" cmpd="sng" w="19050">
            <a:solidFill>
              <a:srgbClr val="443A33"/>
            </a:solidFill>
            <a:prstDash val="solid"/>
            <a:round/>
            <a:headEnd len="sm" w="sm" type="none"/>
            <a:tailEnd len="sm" w="sm" type="none"/>
          </a:ln>
        </p:spPr>
      </p:cxnSp>
      <p:sp>
        <p:nvSpPr>
          <p:cNvPr id="682" name="Google Shape;682;p50"/>
          <p:cNvSpPr txBox="1"/>
          <p:nvPr/>
        </p:nvSpPr>
        <p:spPr>
          <a:xfrm>
            <a:off x="3297513" y="1735150"/>
            <a:ext cx="6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s-419">
                <a:solidFill>
                  <a:srgbClr val="443A33"/>
                </a:solidFill>
                <a:latin typeface="Anton"/>
                <a:ea typeface="Anton"/>
                <a:cs typeface="Anton"/>
                <a:sym typeface="Anton"/>
              </a:rPr>
              <a:t>2000</a:t>
            </a:r>
            <a:endParaRPr/>
          </a:p>
        </p:txBody>
      </p:sp>
      <p:sp>
        <p:nvSpPr>
          <p:cNvPr id="683" name="Google Shape;683;p50"/>
          <p:cNvSpPr txBox="1"/>
          <p:nvPr/>
        </p:nvSpPr>
        <p:spPr>
          <a:xfrm>
            <a:off x="5101150" y="1735150"/>
            <a:ext cx="5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s-419">
                <a:solidFill>
                  <a:srgbClr val="443A33"/>
                </a:solidFill>
                <a:latin typeface="Anton"/>
                <a:ea typeface="Anton"/>
                <a:cs typeface="Anton"/>
                <a:sym typeface="Anton"/>
              </a:rPr>
              <a:t>2010</a:t>
            </a:r>
            <a:endParaRPr/>
          </a:p>
        </p:txBody>
      </p:sp>
      <p:sp>
        <p:nvSpPr>
          <p:cNvPr id="684" name="Google Shape;684;p50"/>
          <p:cNvSpPr txBox="1"/>
          <p:nvPr/>
        </p:nvSpPr>
        <p:spPr>
          <a:xfrm>
            <a:off x="8576200" y="1735150"/>
            <a:ext cx="5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s-419">
                <a:solidFill>
                  <a:srgbClr val="443A33"/>
                </a:solidFill>
                <a:latin typeface="Anton"/>
                <a:ea typeface="Anton"/>
                <a:cs typeface="Anton"/>
                <a:sym typeface="Anton"/>
              </a:rPr>
              <a:t>2018</a:t>
            </a:r>
            <a:endParaRPr/>
          </a:p>
        </p:txBody>
      </p:sp>
      <p:sp>
        <p:nvSpPr>
          <p:cNvPr id="685" name="Google Shape;685;p50"/>
          <p:cNvSpPr txBox="1"/>
          <p:nvPr/>
        </p:nvSpPr>
        <p:spPr>
          <a:xfrm>
            <a:off x="6690625" y="1735150"/>
            <a:ext cx="82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s-419">
                <a:solidFill>
                  <a:srgbClr val="443A33"/>
                </a:solidFill>
                <a:latin typeface="Anton"/>
                <a:ea typeface="Anton"/>
                <a:cs typeface="Anton"/>
                <a:sym typeface="Anton"/>
              </a:rPr>
              <a:t>2012</a:t>
            </a:r>
            <a:endParaRPr/>
          </a:p>
        </p:txBody>
      </p:sp>
      <p:sp>
        <p:nvSpPr>
          <p:cNvPr id="686" name="Google Shape;686;p50"/>
          <p:cNvSpPr txBox="1"/>
          <p:nvPr/>
        </p:nvSpPr>
        <p:spPr>
          <a:xfrm>
            <a:off x="5961713" y="1735147"/>
            <a:ext cx="9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s-419">
                <a:solidFill>
                  <a:srgbClr val="F3F3F3"/>
                </a:solidFill>
                <a:latin typeface="Anton"/>
                <a:ea typeface="Anton"/>
                <a:cs typeface="Anton"/>
                <a:sym typeface="Anton"/>
              </a:rPr>
              <a:t>2011</a:t>
            </a:r>
            <a:endParaRPr/>
          </a:p>
        </p:txBody>
      </p:sp>
      <p:sp>
        <p:nvSpPr>
          <p:cNvPr id="687" name="Google Shape;687;p50"/>
          <p:cNvSpPr txBox="1"/>
          <p:nvPr/>
        </p:nvSpPr>
        <p:spPr>
          <a:xfrm>
            <a:off x="3815975" y="1692563"/>
            <a:ext cx="1301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s-419">
                <a:solidFill>
                  <a:srgbClr val="F3F3F3"/>
                </a:solidFill>
                <a:latin typeface="Anton"/>
                <a:ea typeface="Anton"/>
                <a:cs typeface="Anton"/>
                <a:sym typeface="Anton"/>
              </a:rPr>
              <a:t>2006</a:t>
            </a:r>
            <a:endParaRPr/>
          </a:p>
        </p:txBody>
      </p:sp>
      <p:sp>
        <p:nvSpPr>
          <p:cNvPr id="688" name="Google Shape;688;p50"/>
          <p:cNvSpPr txBox="1"/>
          <p:nvPr/>
        </p:nvSpPr>
        <p:spPr>
          <a:xfrm>
            <a:off x="7324688" y="1750600"/>
            <a:ext cx="940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s-419" sz="1200">
                <a:solidFill>
                  <a:srgbClr val="F3F3F3"/>
                </a:solidFill>
                <a:latin typeface="Anton"/>
                <a:ea typeface="Anton"/>
                <a:cs typeface="Anton"/>
                <a:sym typeface="Anton"/>
              </a:rPr>
              <a:t>2014/16</a:t>
            </a:r>
            <a:endParaRPr sz="1200"/>
          </a:p>
        </p:txBody>
      </p:sp>
      <p:pic>
        <p:nvPicPr>
          <p:cNvPr id="689" name="Google Shape;689;p50"/>
          <p:cNvPicPr preferRelativeResize="0"/>
          <p:nvPr/>
        </p:nvPicPr>
        <p:blipFill rotWithShape="1">
          <a:blip r:embed="rId3">
            <a:alphaModFix/>
          </a:blip>
          <a:srcRect b="0" l="0" r="0" t="0"/>
          <a:stretch/>
        </p:blipFill>
        <p:spPr>
          <a:xfrm rot="5400000">
            <a:off x="474075" y="2249900"/>
            <a:ext cx="1285300" cy="1899150"/>
          </a:xfrm>
          <a:prstGeom prst="rect">
            <a:avLst/>
          </a:prstGeom>
          <a:noFill/>
          <a:ln>
            <a:noFill/>
          </a:ln>
          <a:effectLst>
            <a:outerShdw blurRad="292100" rotWithShape="0" algn="tl" dir="2700000" dist="139700">
              <a:srgbClr val="333333">
                <a:alpha val="64709"/>
              </a:srgbClr>
            </a:outerShdw>
          </a:effectLst>
        </p:spPr>
      </p:pic>
      <p:grpSp>
        <p:nvGrpSpPr>
          <p:cNvPr id="690" name="Google Shape;690;p50"/>
          <p:cNvGrpSpPr/>
          <p:nvPr/>
        </p:nvGrpSpPr>
        <p:grpSpPr>
          <a:xfrm>
            <a:off x="1687624" y="3405818"/>
            <a:ext cx="940194" cy="1611847"/>
            <a:chOff x="3203848" y="1512098"/>
            <a:chExt cx="1659654" cy="2276942"/>
          </a:xfrm>
        </p:grpSpPr>
        <p:pic>
          <p:nvPicPr>
            <p:cNvPr descr="FUNC1" id="691" name="Google Shape;691;p50"/>
            <p:cNvPicPr preferRelativeResize="0"/>
            <p:nvPr/>
          </p:nvPicPr>
          <p:blipFill rotWithShape="1">
            <a:blip r:embed="rId4">
              <a:alphaModFix/>
            </a:blip>
            <a:srcRect b="0" l="0" r="0" t="0"/>
            <a:stretch/>
          </p:blipFill>
          <p:spPr>
            <a:xfrm>
              <a:off x="3203848" y="1512098"/>
              <a:ext cx="1659654" cy="2276942"/>
            </a:xfrm>
            <a:prstGeom prst="rect">
              <a:avLst/>
            </a:prstGeom>
            <a:noFill/>
            <a:ln>
              <a:noFill/>
            </a:ln>
            <a:effectLst>
              <a:outerShdw blurRad="292100" rotWithShape="0" algn="tl" dir="2700000" dist="139700">
                <a:srgbClr val="333333">
                  <a:alpha val="64709"/>
                </a:srgbClr>
              </a:outerShdw>
            </a:effectLst>
          </p:spPr>
        </p:pic>
        <p:sp>
          <p:nvSpPr>
            <p:cNvPr id="692" name="Google Shape;692;p50"/>
            <p:cNvSpPr/>
            <p:nvPr/>
          </p:nvSpPr>
          <p:spPr>
            <a:xfrm>
              <a:off x="3320489" y="3085751"/>
              <a:ext cx="1426500" cy="652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419" sz="2400" u="none" cap="none" strike="noStrike">
                  <a:solidFill>
                    <a:srgbClr val="1F497D"/>
                  </a:solidFill>
                  <a:latin typeface="Calibri"/>
                  <a:ea typeface="Calibri"/>
                  <a:cs typeface="Calibri"/>
                  <a:sym typeface="Calibri"/>
                </a:rPr>
                <a:t>1985</a:t>
              </a:r>
              <a:endParaRPr b="0" i="0" sz="2400" u="none" cap="none" strike="noStrike">
                <a:solidFill>
                  <a:srgbClr val="1F497D"/>
                </a:solidFill>
                <a:latin typeface="Calibri"/>
                <a:ea typeface="Calibri"/>
                <a:cs typeface="Calibri"/>
                <a:sym typeface="Calibri"/>
              </a:endParaRPr>
            </a:p>
          </p:txBody>
        </p:sp>
      </p:grpSp>
      <p:grpSp>
        <p:nvGrpSpPr>
          <p:cNvPr id="693" name="Google Shape;693;p50"/>
          <p:cNvGrpSpPr/>
          <p:nvPr/>
        </p:nvGrpSpPr>
        <p:grpSpPr>
          <a:xfrm>
            <a:off x="2305280" y="2621581"/>
            <a:ext cx="1515155" cy="1155788"/>
            <a:chOff x="5437732" y="1716287"/>
            <a:chExt cx="2673646" cy="1892253"/>
          </a:xfrm>
        </p:grpSpPr>
        <p:pic>
          <p:nvPicPr>
            <p:cNvPr id="694" name="Google Shape;694;p50"/>
            <p:cNvPicPr preferRelativeResize="0"/>
            <p:nvPr/>
          </p:nvPicPr>
          <p:blipFill rotWithShape="1">
            <a:blip r:embed="rId5">
              <a:alphaModFix/>
            </a:blip>
            <a:srcRect b="0" l="0" r="0" t="0"/>
            <a:stretch/>
          </p:blipFill>
          <p:spPr>
            <a:xfrm>
              <a:off x="5437732" y="1716287"/>
              <a:ext cx="2673646" cy="1892253"/>
            </a:xfrm>
            <a:prstGeom prst="rect">
              <a:avLst/>
            </a:prstGeom>
            <a:noFill/>
            <a:ln>
              <a:noFill/>
            </a:ln>
            <a:effectLst>
              <a:outerShdw blurRad="292100" rotWithShape="0" algn="tl" dir="2700000" dist="139700">
                <a:srgbClr val="333333">
                  <a:alpha val="64709"/>
                </a:srgbClr>
              </a:outerShdw>
            </a:effectLst>
          </p:spPr>
        </p:pic>
        <p:sp>
          <p:nvSpPr>
            <p:cNvPr id="695" name="Google Shape;695;p50"/>
            <p:cNvSpPr/>
            <p:nvPr/>
          </p:nvSpPr>
          <p:spPr>
            <a:xfrm>
              <a:off x="5949030" y="2502817"/>
              <a:ext cx="1521300" cy="6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419" sz="1800" u="none" cap="none" strike="noStrike">
                  <a:solidFill>
                    <a:srgbClr val="1F497D"/>
                  </a:solidFill>
                  <a:latin typeface="Calibri"/>
                  <a:ea typeface="Calibri"/>
                  <a:cs typeface="Calibri"/>
                  <a:sym typeface="Calibri"/>
                </a:rPr>
                <a:t>2000</a:t>
              </a:r>
              <a:endParaRPr b="0" i="0" sz="1800" u="none" cap="none" strike="noStrike">
                <a:solidFill>
                  <a:srgbClr val="1F497D"/>
                </a:solidFill>
                <a:latin typeface="Calibri"/>
                <a:ea typeface="Calibri"/>
                <a:cs typeface="Calibri"/>
                <a:sym typeface="Calibri"/>
              </a:endParaRPr>
            </a:p>
          </p:txBody>
        </p:sp>
      </p:grpSp>
      <p:pic>
        <p:nvPicPr>
          <p:cNvPr descr="echeverria2" id="696" name="Google Shape;696;p50"/>
          <p:cNvPicPr preferRelativeResize="0"/>
          <p:nvPr/>
        </p:nvPicPr>
        <p:blipFill rotWithShape="1">
          <a:blip r:embed="rId6">
            <a:alphaModFix/>
          </a:blip>
          <a:srcRect b="0" l="0" r="0" t="0"/>
          <a:stretch/>
        </p:blipFill>
        <p:spPr>
          <a:xfrm>
            <a:off x="3489274" y="3242775"/>
            <a:ext cx="1515150" cy="1677030"/>
          </a:xfrm>
          <a:prstGeom prst="rect">
            <a:avLst/>
          </a:prstGeom>
          <a:noFill/>
          <a:ln>
            <a:noFill/>
          </a:ln>
          <a:effectLst>
            <a:outerShdw blurRad="292100" rotWithShape="0" algn="tl" dir="2700000" dist="139700">
              <a:srgbClr val="333333">
                <a:alpha val="64709"/>
              </a:srgbClr>
            </a:outerShdw>
          </a:effectLst>
        </p:spPr>
      </p:pic>
      <p:grpSp>
        <p:nvGrpSpPr>
          <p:cNvPr id="697" name="Google Shape;697;p50"/>
          <p:cNvGrpSpPr/>
          <p:nvPr/>
        </p:nvGrpSpPr>
        <p:grpSpPr>
          <a:xfrm>
            <a:off x="5004427" y="2449311"/>
            <a:ext cx="2026390" cy="1645796"/>
            <a:chOff x="5004048" y="4177103"/>
            <a:chExt cx="2667707" cy="2356523"/>
          </a:xfrm>
        </p:grpSpPr>
        <p:pic>
          <p:nvPicPr>
            <p:cNvPr id="698" name="Google Shape;698;p50"/>
            <p:cNvPicPr preferRelativeResize="0"/>
            <p:nvPr/>
          </p:nvPicPr>
          <p:blipFill rotWithShape="1">
            <a:blip r:embed="rId7">
              <a:alphaModFix/>
            </a:blip>
            <a:srcRect b="0" l="0" r="0" t="0"/>
            <a:stretch/>
          </p:blipFill>
          <p:spPr>
            <a:xfrm>
              <a:off x="5004048" y="4177103"/>
              <a:ext cx="2667707" cy="2356523"/>
            </a:xfrm>
            <a:prstGeom prst="rect">
              <a:avLst/>
            </a:prstGeom>
            <a:noFill/>
            <a:ln>
              <a:noFill/>
            </a:ln>
            <a:effectLst>
              <a:outerShdw blurRad="292100" rotWithShape="0" algn="tl" dir="2700000" dist="139700">
                <a:srgbClr val="333333">
                  <a:alpha val="64709"/>
                </a:srgbClr>
              </a:outerShdw>
            </a:effectLst>
          </p:spPr>
        </p:pic>
        <p:sp>
          <p:nvSpPr>
            <p:cNvPr id="699" name="Google Shape;699;p50"/>
            <p:cNvSpPr/>
            <p:nvPr/>
          </p:nvSpPr>
          <p:spPr>
            <a:xfrm>
              <a:off x="5584897" y="5027739"/>
              <a:ext cx="1154100" cy="66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419" sz="2400">
                  <a:solidFill>
                    <a:srgbClr val="1F497D"/>
                  </a:solidFill>
                  <a:latin typeface="Calibri"/>
                  <a:ea typeface="Calibri"/>
                  <a:cs typeface="Calibri"/>
                  <a:sym typeface="Calibri"/>
                </a:rPr>
                <a:t>2012</a:t>
              </a:r>
              <a:endParaRPr sz="2400">
                <a:solidFill>
                  <a:srgbClr val="1F497D"/>
                </a:solidFill>
                <a:latin typeface="Calibri"/>
                <a:ea typeface="Calibri"/>
                <a:cs typeface="Calibri"/>
                <a:sym typeface="Calibri"/>
              </a:endParaRPr>
            </a:p>
          </p:txBody>
        </p:sp>
      </p:grpSp>
      <p:pic>
        <p:nvPicPr>
          <p:cNvPr id="700" name="Google Shape;700;p50"/>
          <p:cNvPicPr preferRelativeResize="0"/>
          <p:nvPr/>
        </p:nvPicPr>
        <p:blipFill rotWithShape="1">
          <a:blip r:embed="rId8">
            <a:alphaModFix/>
          </a:blip>
          <a:srcRect b="0" l="0" r="0" t="0"/>
          <a:stretch/>
        </p:blipFill>
        <p:spPr>
          <a:xfrm>
            <a:off x="7102055" y="2640536"/>
            <a:ext cx="1744494" cy="2502970"/>
          </a:xfrm>
          <a:prstGeom prst="rect">
            <a:avLst/>
          </a:prstGeom>
          <a:noFill/>
          <a:ln>
            <a:noFill/>
          </a:ln>
        </p:spPr>
      </p:pic>
      <p:sp>
        <p:nvSpPr>
          <p:cNvPr id="701" name="Google Shape;701;p50"/>
          <p:cNvSpPr txBox="1"/>
          <p:nvPr/>
        </p:nvSpPr>
        <p:spPr>
          <a:xfrm>
            <a:off x="625225" y="2640525"/>
            <a:ext cx="1535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400">
                <a:solidFill>
                  <a:srgbClr val="1F497D"/>
                </a:solidFill>
                <a:latin typeface="Calibri"/>
                <a:ea typeface="Calibri"/>
                <a:cs typeface="Calibri"/>
                <a:sym typeface="Calibri"/>
              </a:rPr>
              <a:t>1980</a:t>
            </a:r>
            <a:endParaRPr/>
          </a:p>
        </p:txBody>
      </p:sp>
      <p:sp>
        <p:nvSpPr>
          <p:cNvPr id="702" name="Google Shape;702;p50"/>
          <p:cNvSpPr txBox="1"/>
          <p:nvPr/>
        </p:nvSpPr>
        <p:spPr>
          <a:xfrm>
            <a:off x="3374600" y="4095100"/>
            <a:ext cx="1744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400">
                <a:solidFill>
                  <a:srgbClr val="1F497D"/>
                </a:solidFill>
                <a:latin typeface="Calibri"/>
                <a:ea typeface="Calibri"/>
                <a:cs typeface="Calibri"/>
                <a:sym typeface="Calibri"/>
              </a:rPr>
              <a:t>2006</a:t>
            </a:r>
            <a:endParaRPr/>
          </a:p>
        </p:txBody>
      </p:sp>
      <p:sp>
        <p:nvSpPr>
          <p:cNvPr id="703" name="Google Shape;703;p50"/>
          <p:cNvSpPr txBox="1"/>
          <p:nvPr/>
        </p:nvSpPr>
        <p:spPr>
          <a:xfrm>
            <a:off x="7102050" y="3614963"/>
            <a:ext cx="1848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400">
                <a:solidFill>
                  <a:srgbClr val="1F497D"/>
                </a:solidFill>
                <a:latin typeface="Calibri"/>
                <a:ea typeface="Calibri"/>
                <a:cs typeface="Calibri"/>
                <a:sym typeface="Calibri"/>
              </a:rPr>
              <a:t>2018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51"/>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 name="Google Shape;709;p51"/>
          <p:cNvGrpSpPr/>
          <p:nvPr/>
        </p:nvGrpSpPr>
        <p:grpSpPr>
          <a:xfrm>
            <a:off x="840489" y="4439225"/>
            <a:ext cx="384492" cy="538023"/>
            <a:chOff x="4803276" y="2887914"/>
            <a:chExt cx="264583" cy="370258"/>
          </a:xfrm>
        </p:grpSpPr>
        <p:sp>
          <p:nvSpPr>
            <p:cNvPr id="710" name="Google Shape;710;p5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51"/>
          <p:cNvGrpSpPr/>
          <p:nvPr/>
        </p:nvGrpSpPr>
        <p:grpSpPr>
          <a:xfrm>
            <a:off x="575446" y="4562372"/>
            <a:ext cx="265060" cy="414875"/>
            <a:chOff x="4803276" y="2887914"/>
            <a:chExt cx="264583" cy="370258"/>
          </a:xfrm>
        </p:grpSpPr>
        <p:sp>
          <p:nvSpPr>
            <p:cNvPr id="719" name="Google Shape;719;p5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27" name="Google Shape;727;p51"/>
          <p:cNvPicPr preferRelativeResize="0"/>
          <p:nvPr/>
        </p:nvPicPr>
        <p:blipFill>
          <a:blip r:embed="rId3">
            <a:alphaModFix/>
          </a:blip>
          <a:stretch>
            <a:fillRect/>
          </a:stretch>
        </p:blipFill>
        <p:spPr>
          <a:xfrm>
            <a:off x="5626750" y="428225"/>
            <a:ext cx="3223125" cy="4011000"/>
          </a:xfrm>
          <a:prstGeom prst="rect">
            <a:avLst/>
          </a:prstGeom>
          <a:noFill/>
          <a:ln>
            <a:noFill/>
          </a:ln>
        </p:spPr>
      </p:pic>
      <p:sp>
        <p:nvSpPr>
          <p:cNvPr id="728" name="Google Shape;728;p51"/>
          <p:cNvSpPr txBox="1"/>
          <p:nvPr/>
        </p:nvSpPr>
        <p:spPr>
          <a:xfrm>
            <a:off x="5535175" y="4390850"/>
            <a:ext cx="3223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800"/>
              <a:t>https://www.gub.uy/ministerio-ganaderia-agricultura-pesca/politicas-y-gestion/cartografia-bosque-nativo</a:t>
            </a:r>
            <a:endParaRPr sz="800"/>
          </a:p>
        </p:txBody>
      </p:sp>
      <p:sp>
        <p:nvSpPr>
          <p:cNvPr id="729" name="Google Shape;729;p51"/>
          <p:cNvSpPr txBox="1"/>
          <p:nvPr/>
        </p:nvSpPr>
        <p:spPr>
          <a:xfrm>
            <a:off x="2298775" y="434317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800"/>
              <a:t>https://www.gub.uy/ministerio-ganaderia-agricultura-pesca/datos-y-estadisticas/datos/resultados-cartografia-forestal-2021</a:t>
            </a:r>
            <a:endParaRPr sz="800"/>
          </a:p>
        </p:txBody>
      </p:sp>
      <p:pic>
        <p:nvPicPr>
          <p:cNvPr id="730" name="Google Shape;730;p51"/>
          <p:cNvPicPr preferRelativeResize="0"/>
          <p:nvPr/>
        </p:nvPicPr>
        <p:blipFill>
          <a:blip r:embed="rId4">
            <a:alphaModFix/>
          </a:blip>
          <a:stretch>
            <a:fillRect/>
          </a:stretch>
        </p:blipFill>
        <p:spPr>
          <a:xfrm>
            <a:off x="2444575" y="380875"/>
            <a:ext cx="2796599" cy="3962301"/>
          </a:xfrm>
          <a:prstGeom prst="rect">
            <a:avLst/>
          </a:prstGeom>
          <a:noFill/>
          <a:ln>
            <a:noFill/>
          </a:ln>
        </p:spPr>
      </p:pic>
      <p:sp>
        <p:nvSpPr>
          <p:cNvPr id="731" name="Google Shape;731;p51"/>
          <p:cNvSpPr txBox="1"/>
          <p:nvPr/>
        </p:nvSpPr>
        <p:spPr>
          <a:xfrm>
            <a:off x="199250" y="1226750"/>
            <a:ext cx="2032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1600">
                <a:solidFill>
                  <a:srgbClr val="4E433C"/>
                </a:solidFill>
                <a:latin typeface="Arvo"/>
                <a:ea typeface="Arvo"/>
                <a:cs typeface="Arvo"/>
                <a:sym typeface="Arvo"/>
              </a:rPr>
              <a:t>Actualización  cartográfica Forestal del Uruguay con imagen Sentinel 2021 (DGF)</a:t>
            </a:r>
            <a:endParaRPr/>
          </a:p>
        </p:txBody>
      </p:sp>
      <p:sp>
        <p:nvSpPr>
          <p:cNvPr id="732" name="Google Shape;732;p51"/>
          <p:cNvSpPr txBox="1"/>
          <p:nvPr/>
        </p:nvSpPr>
        <p:spPr>
          <a:xfrm>
            <a:off x="2474625" y="52325"/>
            <a:ext cx="29082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300">
                <a:solidFill>
                  <a:schemeClr val="dk2"/>
                </a:solidFill>
              </a:rPr>
              <a:t>Superficie plantada y Bosque nativo</a:t>
            </a:r>
            <a:endParaRPr sz="1300">
              <a:solidFill>
                <a:schemeClr val="dk2"/>
              </a:solidFill>
            </a:endParaRPr>
          </a:p>
        </p:txBody>
      </p:sp>
      <p:sp>
        <p:nvSpPr>
          <p:cNvPr id="733" name="Google Shape;733;p51"/>
          <p:cNvSpPr txBox="1"/>
          <p:nvPr/>
        </p:nvSpPr>
        <p:spPr>
          <a:xfrm>
            <a:off x="5752000" y="52325"/>
            <a:ext cx="29082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300">
                <a:solidFill>
                  <a:schemeClr val="dk2"/>
                </a:solidFill>
              </a:rPr>
              <a:t>Superficie Bosque nativo</a:t>
            </a:r>
            <a:endParaRPr sz="13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pic>
        <p:nvPicPr>
          <p:cNvPr id="738" name="Google Shape;738;p52"/>
          <p:cNvPicPr preferRelativeResize="0"/>
          <p:nvPr/>
        </p:nvPicPr>
        <p:blipFill>
          <a:blip r:embed="rId3">
            <a:alphaModFix/>
          </a:blip>
          <a:stretch>
            <a:fillRect/>
          </a:stretch>
        </p:blipFill>
        <p:spPr>
          <a:xfrm>
            <a:off x="0" y="3399794"/>
            <a:ext cx="9144002" cy="1743712"/>
          </a:xfrm>
          <a:prstGeom prst="rect">
            <a:avLst/>
          </a:prstGeom>
          <a:noFill/>
          <a:ln>
            <a:noFill/>
          </a:ln>
        </p:spPr>
      </p:pic>
      <p:pic>
        <p:nvPicPr>
          <p:cNvPr id="739" name="Google Shape;739;p52"/>
          <p:cNvPicPr preferRelativeResize="0"/>
          <p:nvPr/>
        </p:nvPicPr>
        <p:blipFill>
          <a:blip r:embed="rId4">
            <a:alphaModFix/>
          </a:blip>
          <a:stretch>
            <a:fillRect/>
          </a:stretch>
        </p:blipFill>
        <p:spPr>
          <a:xfrm>
            <a:off x="1030200" y="0"/>
            <a:ext cx="7822200" cy="41663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53"/>
          <p:cNvSpPr txBox="1"/>
          <p:nvPr>
            <p:ph type="title"/>
          </p:nvPr>
        </p:nvSpPr>
        <p:spPr>
          <a:xfrm>
            <a:off x="575450" y="0"/>
            <a:ext cx="7439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800"/>
              <a:buFont typeface="Arial"/>
              <a:buNone/>
            </a:pPr>
            <a:r>
              <a:rPr lang="es-419" sz="2500">
                <a:solidFill>
                  <a:srgbClr val="3DB479"/>
                </a:solidFill>
                <a:latin typeface="Anton"/>
                <a:ea typeface="Anton"/>
                <a:cs typeface="Anton"/>
                <a:sym typeface="Anton"/>
              </a:rPr>
              <a:t>Monitoreo </a:t>
            </a:r>
            <a:r>
              <a:rPr lang="es-419" sz="2500">
                <a:solidFill>
                  <a:schemeClr val="dk2"/>
                </a:solidFill>
                <a:latin typeface="Anton"/>
                <a:ea typeface="Anton"/>
                <a:cs typeface="Anton"/>
                <a:sym typeface="Anton"/>
              </a:rPr>
              <a:t>de Recursos Forestales </a:t>
            </a:r>
            <a:endParaRPr sz="2500">
              <a:solidFill>
                <a:schemeClr val="dk2"/>
              </a:solidFill>
              <a:latin typeface="Anton"/>
              <a:ea typeface="Anton"/>
              <a:cs typeface="Anton"/>
              <a:sym typeface="Anton"/>
            </a:endParaRPr>
          </a:p>
          <a:p>
            <a:pPr indent="0" lvl="0" marL="0" rtl="0" algn="ctr">
              <a:spcBef>
                <a:spcPts val="0"/>
              </a:spcBef>
              <a:spcAft>
                <a:spcPts val="0"/>
              </a:spcAft>
              <a:buClr>
                <a:schemeClr val="dk1"/>
              </a:buClr>
              <a:buSzPts val="2800"/>
              <a:buFont typeface="Arial"/>
              <a:buNone/>
            </a:pPr>
            <a:r>
              <a:rPr lang="es-419" sz="2500">
                <a:solidFill>
                  <a:schemeClr val="dk2"/>
                </a:solidFill>
                <a:latin typeface="Anton"/>
                <a:ea typeface="Anton"/>
                <a:cs typeface="Anton"/>
                <a:sym typeface="Anton"/>
              </a:rPr>
              <a:t>Cartografía</a:t>
            </a:r>
            <a:endParaRPr sz="2190">
              <a:solidFill>
                <a:schemeClr val="dk2"/>
              </a:solidFill>
              <a:latin typeface="Anton"/>
              <a:ea typeface="Anton"/>
              <a:cs typeface="Anton"/>
              <a:sym typeface="Anton"/>
            </a:endParaRPr>
          </a:p>
          <a:p>
            <a:pPr indent="0" lvl="0" marL="0" rtl="0" algn="l">
              <a:spcBef>
                <a:spcPts val="0"/>
              </a:spcBef>
              <a:spcAft>
                <a:spcPts val="0"/>
              </a:spcAft>
              <a:buSzPts val="990"/>
              <a:buNone/>
            </a:pPr>
            <a:r>
              <a:t/>
            </a:r>
            <a:endParaRPr sz="2520"/>
          </a:p>
        </p:txBody>
      </p:sp>
      <p:sp>
        <p:nvSpPr>
          <p:cNvPr id="745" name="Google Shape;745;p53"/>
          <p:cNvSpPr txBox="1"/>
          <p:nvPr>
            <p:ph idx="1" type="body"/>
          </p:nvPr>
        </p:nvSpPr>
        <p:spPr>
          <a:xfrm>
            <a:off x="285175" y="1148313"/>
            <a:ext cx="8573400" cy="36729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Clr>
                <a:schemeClr val="dk1"/>
              </a:buClr>
              <a:buSzPct val="81314"/>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81314"/>
              <a:buFont typeface="Arial"/>
              <a:buNone/>
            </a:pPr>
            <a:r>
              <a:rPr lang="es-419" sz="1475">
                <a:latin typeface="Arvo"/>
                <a:ea typeface="Arvo"/>
                <a:cs typeface="Arvo"/>
                <a:sym typeface="Arvo"/>
              </a:rPr>
              <a:t>1980 - Carta Forestal Actualizada y Suelos de interés forestal. DGF-MGAP. Fotoplanos SGM recubrimiento Aero fotogramétrico de 1966-67. Capas: Nativo, Plantaciones, suelos de interés forestal. 98 láminas escala 1:200.000</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81314"/>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81314"/>
              <a:buFont typeface="Arial"/>
              <a:buNone/>
            </a:pPr>
            <a:r>
              <a:rPr lang="es-419" sz="1475">
                <a:latin typeface="Arvo"/>
                <a:ea typeface="Arvo"/>
                <a:cs typeface="Arvo"/>
                <a:sym typeface="Arvo"/>
              </a:rPr>
              <a:t>1985 -  Evaluación de los Recursos Forestales-Fuentes alternativas de energía. Landsat 5. Estratos: Bosque Nativo, Eucalyptus, Pinus. 87 láminas escala 1:100.000</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81314"/>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81314"/>
              <a:buFont typeface="Arial"/>
              <a:buNone/>
            </a:pPr>
            <a:r>
              <a:rPr lang="es-419" sz="1475">
                <a:latin typeface="Arvo"/>
                <a:ea typeface="Arvo"/>
                <a:cs typeface="Arvo"/>
                <a:sym typeface="Arvo"/>
              </a:rPr>
              <a:t>1995 - Proyecto Cooperación Europea Imagen Landsat 5 (año 1992 Paysandú y Río Negro). Estratos: Bosque nativo, E.grandis, E.globulus, E. otros, Fustal y Tallar, Pinus, Salicáceas, Mixto. Publicación interna</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rPr lang="es-419" sz="1475">
                <a:latin typeface="Arvo"/>
                <a:ea typeface="Arvo"/>
                <a:cs typeface="Arvo"/>
                <a:sym typeface="Arvo"/>
              </a:rPr>
              <a:t>2000-2006-2012 Actualización cartográfica. Base cartográfica Landsat. Bosque Nativo, E.grandis, E.globulus, E. otros, Pinus, Salicáceas, Costero, Mixto</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rPr lang="es-419" sz="1475">
                <a:latin typeface="Arvo"/>
                <a:ea typeface="Arvo"/>
                <a:cs typeface="Arvo"/>
                <a:sym typeface="Arvo"/>
              </a:rPr>
              <a:t>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rPr lang="es-419" sz="1475">
                <a:latin typeface="Arvo"/>
                <a:ea typeface="Arvo"/>
                <a:cs typeface="Arvo"/>
                <a:sym typeface="Arvo"/>
              </a:rPr>
              <a:t>2018-2022- Actualización anual de la Cartografía Forestal del Uruguay con imagen Sentinel 2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rPr lang="es-419" sz="1475">
                <a:latin typeface="Arvo"/>
                <a:ea typeface="Arvo"/>
                <a:cs typeface="Arvo"/>
                <a:sym typeface="Arvo"/>
              </a:rPr>
              <a:t>BOSQUE PLANTADO: Estratos E.grandis/saligna, E. dunnii, E. globulus/maidennii/bicostata, E. otros, Montes de  abrigo y cortinas, P. elliotti/taeda,  P.pinaster, Salicáceas,  Mezcla de especies (costero/parques).  </a:t>
            </a:r>
            <a:r>
              <a:rPr b="1" lang="es-419" sz="1475" u="sng">
                <a:latin typeface="Arvo"/>
                <a:ea typeface="Arvo"/>
                <a:cs typeface="Arvo"/>
                <a:sym typeface="Arvo"/>
              </a:rPr>
              <a:t>Estrato uso forestal (área cosechada/plantaciones nuevas/reforestacion – rebrote).</a:t>
            </a:r>
            <a:endParaRPr b="1" sz="1475" u="sng">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74537"/>
              <a:buFont typeface="Arial"/>
              <a:buNone/>
            </a:pPr>
            <a:r>
              <a:rPr lang="es-419" sz="1475">
                <a:latin typeface="Arvo"/>
                <a:ea typeface="Arvo"/>
                <a:cs typeface="Arvo"/>
                <a:sym typeface="Arvo"/>
              </a:rPr>
              <a:t>BOSQUE NATIVO Actualización Cartografía Forestal del Uruguay </a:t>
            </a:r>
            <a:endParaRPr sz="1475">
              <a:latin typeface="Arvo"/>
              <a:ea typeface="Arvo"/>
              <a:cs typeface="Arvo"/>
              <a:sym typeface="Arvo"/>
            </a:endParaRPr>
          </a:p>
          <a:p>
            <a:pPr indent="0" lvl="0" marL="0" rtl="0" algn="l">
              <a:lnSpc>
                <a:spcPct val="100000"/>
              </a:lnSpc>
              <a:spcBef>
                <a:spcPts val="0"/>
              </a:spcBef>
              <a:spcAft>
                <a:spcPts val="0"/>
              </a:spcAft>
              <a:buClr>
                <a:schemeClr val="dk1"/>
              </a:buClr>
              <a:buSzPct val="96000"/>
              <a:buFont typeface="Arial"/>
              <a:buNone/>
            </a:pPr>
            <a:r>
              <a:t/>
            </a:r>
            <a:endParaRPr sz="1250">
              <a:latin typeface="Arvo"/>
              <a:ea typeface="Arvo"/>
              <a:cs typeface="Arvo"/>
              <a:sym typeface="Arvo"/>
            </a:endParaRPr>
          </a:p>
          <a:p>
            <a:pPr indent="0" lvl="0" marL="0" rtl="0" algn="l">
              <a:lnSpc>
                <a:spcPct val="100000"/>
              </a:lnSpc>
              <a:spcBef>
                <a:spcPts val="0"/>
              </a:spcBef>
              <a:spcAft>
                <a:spcPts val="0"/>
              </a:spcAft>
              <a:buClr>
                <a:schemeClr val="dk1"/>
              </a:buClr>
              <a:buSzPct val="96000"/>
              <a:buFont typeface="Arial"/>
              <a:buNone/>
            </a:pPr>
            <a:r>
              <a:t/>
            </a:r>
            <a:endParaRPr sz="1250">
              <a:solidFill>
                <a:srgbClr val="F3F3F3"/>
              </a:solidFill>
              <a:latin typeface="Arvo"/>
              <a:ea typeface="Arvo"/>
              <a:cs typeface="Arvo"/>
              <a:sym typeface="Arvo"/>
            </a:endParaRPr>
          </a:p>
          <a:p>
            <a:pPr indent="0" lvl="0" marL="0" rtl="0" algn="l">
              <a:lnSpc>
                <a:spcPct val="100000"/>
              </a:lnSpc>
              <a:spcBef>
                <a:spcPts val="0"/>
              </a:spcBef>
              <a:spcAft>
                <a:spcPts val="0"/>
              </a:spcAft>
              <a:buNone/>
            </a:pPr>
            <a:r>
              <a:t/>
            </a:r>
            <a:endParaRPr sz="1400">
              <a:solidFill>
                <a:srgbClr val="443A33"/>
              </a:solidFill>
              <a:latin typeface="Arvo"/>
              <a:ea typeface="Arvo"/>
              <a:cs typeface="Arvo"/>
              <a:sym typeface="Arvo"/>
            </a:endParaRPr>
          </a:p>
        </p:txBody>
      </p:sp>
      <p:sp>
        <p:nvSpPr>
          <p:cNvPr id="746" name="Google Shape;746;p53"/>
          <p:cNvSpPr/>
          <p:nvPr/>
        </p:nvSpPr>
        <p:spPr>
          <a:xfrm>
            <a:off x="-125" y="883075"/>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747" name="Google Shape;747;p53"/>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8" name="Google Shape;748;p53"/>
          <p:cNvGrpSpPr/>
          <p:nvPr/>
        </p:nvGrpSpPr>
        <p:grpSpPr>
          <a:xfrm>
            <a:off x="8015139" y="4439225"/>
            <a:ext cx="384492" cy="538023"/>
            <a:chOff x="4803276" y="2887914"/>
            <a:chExt cx="264583" cy="370258"/>
          </a:xfrm>
        </p:grpSpPr>
        <p:sp>
          <p:nvSpPr>
            <p:cNvPr id="749" name="Google Shape;749;p5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53"/>
          <p:cNvGrpSpPr/>
          <p:nvPr/>
        </p:nvGrpSpPr>
        <p:grpSpPr>
          <a:xfrm>
            <a:off x="7750096" y="4562372"/>
            <a:ext cx="265060" cy="414875"/>
            <a:chOff x="4803276" y="2887914"/>
            <a:chExt cx="264583" cy="370258"/>
          </a:xfrm>
        </p:grpSpPr>
        <p:sp>
          <p:nvSpPr>
            <p:cNvPr id="758" name="Google Shape;758;p5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idx="1" type="subTitle"/>
          </p:nvPr>
        </p:nvSpPr>
        <p:spPr>
          <a:xfrm>
            <a:off x="231879" y="82999"/>
            <a:ext cx="7506000" cy="6858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ctr">
              <a:lnSpc>
                <a:spcPct val="100000"/>
              </a:lnSpc>
              <a:spcBef>
                <a:spcPts val="0"/>
              </a:spcBef>
              <a:spcAft>
                <a:spcPts val="0"/>
              </a:spcAft>
              <a:buSzPct val="142857"/>
              <a:buNone/>
            </a:pPr>
            <a:r>
              <a:rPr lang="es-419">
                <a:latin typeface="Arvo"/>
                <a:ea typeface="Arvo"/>
                <a:cs typeface="Arvo"/>
                <a:sym typeface="Arvo"/>
              </a:rPr>
              <a:t>Plan de estudios Ingeniería Forestal 2012: </a:t>
            </a:r>
            <a:endParaRPr/>
          </a:p>
          <a:p>
            <a:pPr indent="0" lvl="0" marL="0" rtl="0" algn="ctr">
              <a:lnSpc>
                <a:spcPct val="100000"/>
              </a:lnSpc>
              <a:spcBef>
                <a:spcPts val="0"/>
              </a:spcBef>
              <a:spcAft>
                <a:spcPts val="0"/>
              </a:spcAft>
              <a:buSzPct val="142857"/>
              <a:buNone/>
            </a:pPr>
            <a:r>
              <a:rPr lang="es-419">
                <a:latin typeface="Arvo"/>
                <a:ea typeface="Arvo"/>
                <a:cs typeface="Arvo"/>
                <a:sym typeface="Arvo"/>
              </a:rPr>
              <a:t>Área temática del curso:</a:t>
            </a:r>
            <a:endParaRPr>
              <a:latin typeface="Arvo"/>
              <a:ea typeface="Arvo"/>
              <a:cs typeface="Arvo"/>
              <a:sym typeface="Arvo"/>
            </a:endParaRPr>
          </a:p>
        </p:txBody>
      </p:sp>
      <p:sp>
        <p:nvSpPr>
          <p:cNvPr id="143" name="Google Shape;143;p27"/>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4" name="Google Shape;144;p27"/>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p27"/>
          <p:cNvGrpSpPr/>
          <p:nvPr/>
        </p:nvGrpSpPr>
        <p:grpSpPr>
          <a:xfrm>
            <a:off x="7679989" y="4439216"/>
            <a:ext cx="384492" cy="538023"/>
            <a:chOff x="4803276" y="2887914"/>
            <a:chExt cx="264583" cy="370259"/>
          </a:xfrm>
        </p:grpSpPr>
        <p:sp>
          <p:nvSpPr>
            <p:cNvPr id="146" name="Google Shape;146;p2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 name="Google Shape;154;p27"/>
          <p:cNvGrpSpPr/>
          <p:nvPr/>
        </p:nvGrpSpPr>
        <p:grpSpPr>
          <a:xfrm>
            <a:off x="7414932" y="4562365"/>
            <a:ext cx="265060" cy="414875"/>
            <a:chOff x="4803276" y="2887914"/>
            <a:chExt cx="264583" cy="370259"/>
          </a:xfrm>
        </p:grpSpPr>
        <p:sp>
          <p:nvSpPr>
            <p:cNvPr id="155" name="Google Shape;155;p2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 name="Google Shape;163;p27"/>
          <p:cNvGrpSpPr/>
          <p:nvPr/>
        </p:nvGrpSpPr>
        <p:grpSpPr>
          <a:xfrm>
            <a:off x="7096723" y="4240504"/>
            <a:ext cx="238457" cy="736737"/>
            <a:chOff x="3347523" y="2620128"/>
            <a:chExt cx="238457" cy="736737"/>
          </a:xfrm>
        </p:grpSpPr>
        <p:sp>
          <p:nvSpPr>
            <p:cNvPr id="164" name="Google Shape;164;p27"/>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7"/>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7"/>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7"/>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7"/>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27"/>
          <p:cNvGrpSpPr/>
          <p:nvPr/>
        </p:nvGrpSpPr>
        <p:grpSpPr>
          <a:xfrm>
            <a:off x="183575" y="1077999"/>
            <a:ext cx="8776868" cy="2131589"/>
            <a:chOff x="0" y="-295868"/>
            <a:chExt cx="8229600" cy="2235307"/>
          </a:xfrm>
        </p:grpSpPr>
        <p:sp>
          <p:nvSpPr>
            <p:cNvPr id="170" name="Google Shape;170;p27"/>
            <p:cNvSpPr txBox="1"/>
            <p:nvPr/>
          </p:nvSpPr>
          <p:spPr>
            <a:xfrm>
              <a:off x="45300" y="-295868"/>
              <a:ext cx="8139000" cy="12246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600"/>
                <a:buFont typeface="Arial"/>
                <a:buNone/>
              </a:pPr>
              <a:r>
                <a:rPr b="0" i="0" lang="es-419" sz="1600" u="none" cap="none" strike="noStrike">
                  <a:solidFill>
                    <a:srgbClr val="FFFFFF"/>
                  </a:solidFill>
                  <a:latin typeface="Arvo"/>
                  <a:ea typeface="Arvo"/>
                  <a:cs typeface="Arvo"/>
                  <a:sym typeface="Arvo"/>
                </a:rPr>
                <a:t>El área temática tenderá a la creación de una visión sistémica de los bosques, la actividad forestal y la sociedad con el objetivo de ampliar la visión de los graduados forestales de manera que puedan sacar ventaja de un conocimiento profundo de la interface entre la actividad forestal y la sociedad.</a:t>
              </a:r>
              <a:endParaRPr b="0" i="0" sz="1600" u="none" cap="none" strike="noStrike">
                <a:solidFill>
                  <a:srgbClr val="FFFFFF"/>
                </a:solidFill>
                <a:latin typeface="Arvo"/>
                <a:ea typeface="Arvo"/>
                <a:cs typeface="Arvo"/>
                <a:sym typeface="Arvo"/>
              </a:endParaRPr>
            </a:p>
          </p:txBody>
        </p:sp>
        <p:sp>
          <p:nvSpPr>
            <p:cNvPr id="171" name="Google Shape;171;p27"/>
            <p:cNvSpPr/>
            <p:nvPr/>
          </p:nvSpPr>
          <p:spPr>
            <a:xfrm>
              <a:off x="0" y="1011539"/>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vo"/>
                <a:ea typeface="Arvo"/>
                <a:cs typeface="Arvo"/>
                <a:sym typeface="Arvo"/>
              </a:endParaRPr>
            </a:p>
          </p:txBody>
        </p:sp>
        <p:sp>
          <p:nvSpPr>
            <p:cNvPr id="172" name="Google Shape;172;p27"/>
            <p:cNvSpPr txBox="1"/>
            <p:nvPr/>
          </p:nvSpPr>
          <p:spPr>
            <a:xfrm>
              <a:off x="45292" y="1056831"/>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600"/>
                <a:buFont typeface="Arial"/>
                <a:buNone/>
              </a:pPr>
              <a:r>
                <a:rPr b="0" i="0" lang="es-419" sz="1600" u="none" cap="none" strike="noStrike">
                  <a:solidFill>
                    <a:srgbClr val="FFFFFF"/>
                  </a:solidFill>
                  <a:latin typeface="Arvo"/>
                  <a:ea typeface="Arvo"/>
                  <a:cs typeface="Arvo"/>
                  <a:sym typeface="Arvo"/>
                </a:rPr>
                <a:t>Se enfocará la política forestal a nivel nacional,  supranacional y </a:t>
              </a:r>
              <a:r>
                <a:rPr b="0" i="0" lang="es-419" sz="1600" u="none" cap="none" strike="noStrike">
                  <a:solidFill>
                    <a:schemeClr val="lt1"/>
                  </a:solidFill>
                  <a:latin typeface="Arvo"/>
                  <a:ea typeface="Arvo"/>
                  <a:cs typeface="Arvo"/>
                  <a:sym typeface="Arvo"/>
                </a:rPr>
                <a:t>global </a:t>
              </a:r>
              <a:r>
                <a:rPr b="0" i="0" lang="es-419" sz="1600" u="none" cap="none" strike="noStrike">
                  <a:solidFill>
                    <a:srgbClr val="FFFFFF"/>
                  </a:solidFill>
                  <a:latin typeface="Arvo"/>
                  <a:ea typeface="Arvo"/>
                  <a:cs typeface="Arvo"/>
                  <a:sym typeface="Arvo"/>
                </a:rPr>
                <a:t> se abordarán las interrelaciones entre los procesos más importantes en el sector forestal y la sociedad en general</a:t>
              </a:r>
              <a:r>
                <a:rPr b="0" i="0" lang="es-419" sz="1200" u="none" cap="none" strike="noStrike">
                  <a:solidFill>
                    <a:srgbClr val="FFFFFF"/>
                  </a:solidFill>
                  <a:latin typeface="Arvo"/>
                  <a:ea typeface="Arvo"/>
                  <a:cs typeface="Arvo"/>
                  <a:sym typeface="Arvo"/>
                </a:rPr>
                <a:t>.</a:t>
              </a:r>
              <a:endParaRPr b="0" i="0" sz="1200" u="none" cap="none" strike="noStrike">
                <a:solidFill>
                  <a:srgbClr val="FFFFFF"/>
                </a:solidFill>
                <a:latin typeface="Arvo"/>
                <a:ea typeface="Arvo"/>
                <a:cs typeface="Arvo"/>
                <a:sym typeface="Arv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54"/>
          <p:cNvSpPr txBox="1"/>
          <p:nvPr>
            <p:ph type="title"/>
          </p:nvPr>
        </p:nvSpPr>
        <p:spPr>
          <a:xfrm>
            <a:off x="575450" y="0"/>
            <a:ext cx="7439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2800"/>
              <a:buNone/>
            </a:pPr>
            <a:r>
              <a:rPr lang="es-419" sz="2300">
                <a:solidFill>
                  <a:srgbClr val="4E433C"/>
                </a:solidFill>
                <a:latin typeface="Anton"/>
                <a:ea typeface="Anton"/>
                <a:cs typeface="Anton"/>
                <a:sym typeface="Anton"/>
              </a:rPr>
              <a:t>Metodología 2022</a:t>
            </a:r>
            <a:endParaRPr sz="2500">
              <a:solidFill>
                <a:schemeClr val="dk2"/>
              </a:solidFill>
              <a:latin typeface="Anton"/>
              <a:ea typeface="Anton"/>
              <a:cs typeface="Anton"/>
              <a:sym typeface="Anton"/>
            </a:endParaRPr>
          </a:p>
          <a:p>
            <a:pPr indent="0" lvl="0" marL="0" rtl="0" algn="ctr">
              <a:spcBef>
                <a:spcPts val="0"/>
              </a:spcBef>
              <a:spcAft>
                <a:spcPts val="0"/>
              </a:spcAft>
              <a:buSzPts val="2800"/>
              <a:buNone/>
            </a:pPr>
            <a:r>
              <a:t/>
            </a:r>
            <a:endParaRPr sz="2190">
              <a:solidFill>
                <a:schemeClr val="dk2"/>
              </a:solidFill>
              <a:latin typeface="Anton"/>
              <a:ea typeface="Anton"/>
              <a:cs typeface="Anton"/>
              <a:sym typeface="Anton"/>
            </a:endParaRPr>
          </a:p>
          <a:p>
            <a:pPr indent="0" lvl="0" marL="0" rtl="0" algn="l">
              <a:spcBef>
                <a:spcPts val="0"/>
              </a:spcBef>
              <a:spcAft>
                <a:spcPts val="0"/>
              </a:spcAft>
              <a:buSzPts val="990"/>
              <a:buNone/>
            </a:pPr>
            <a:r>
              <a:t/>
            </a:r>
            <a:endParaRPr sz="2520"/>
          </a:p>
        </p:txBody>
      </p:sp>
      <p:sp>
        <p:nvSpPr>
          <p:cNvPr id="771" name="Google Shape;771;p54"/>
          <p:cNvSpPr txBox="1"/>
          <p:nvPr>
            <p:ph idx="1" type="body"/>
          </p:nvPr>
        </p:nvSpPr>
        <p:spPr>
          <a:xfrm>
            <a:off x="285375" y="1096550"/>
            <a:ext cx="4350000" cy="3147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000"/>
              <a:buFont typeface="Arial"/>
              <a:buNone/>
            </a:pPr>
            <a:r>
              <a:rPr lang="es-419" sz="1400">
                <a:solidFill>
                  <a:srgbClr val="4E433C"/>
                </a:solidFill>
                <a:latin typeface="Arvo"/>
                <a:ea typeface="Arvo"/>
                <a:cs typeface="Arvo"/>
                <a:sym typeface="Arvo"/>
              </a:rPr>
              <a:t>-Imágenes sentinel 2</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rPr lang="es-419" sz="1400">
                <a:solidFill>
                  <a:srgbClr val="4E433C"/>
                </a:solidFill>
                <a:latin typeface="Arvo"/>
                <a:ea typeface="Arvo"/>
                <a:cs typeface="Arvo"/>
                <a:sym typeface="Arvo"/>
              </a:rPr>
              <a:t>-Software de escritorio ArcGIS Pro 2.2.</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rPr lang="es-419" sz="1400">
                <a:solidFill>
                  <a:srgbClr val="4E433C"/>
                </a:solidFill>
                <a:latin typeface="Arvo"/>
                <a:ea typeface="Arvo"/>
                <a:cs typeface="Arvo"/>
                <a:sym typeface="Arvo"/>
              </a:rPr>
              <a:t>-Comparación de imágenes diciembre 2017 y enero/febrero 2021</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rPr lang="es-419" sz="1400">
                <a:solidFill>
                  <a:srgbClr val="4E433C"/>
                </a:solidFill>
                <a:latin typeface="Arvo"/>
                <a:ea typeface="Arvo"/>
                <a:cs typeface="Arvo"/>
                <a:sym typeface="Arvo"/>
              </a:rPr>
              <a:t>- 203.197 hectáreas efectivas de bosques menores a 3 años</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Clr>
                <a:schemeClr val="dk1"/>
              </a:buClr>
              <a:buSzPts val="1000"/>
              <a:buFont typeface="Arial"/>
              <a:buNone/>
            </a:pPr>
            <a:r>
              <a:rPr lang="es-419" sz="1400">
                <a:solidFill>
                  <a:srgbClr val="4E433C"/>
                </a:solidFill>
                <a:latin typeface="Arvo"/>
                <a:ea typeface="Arvo"/>
                <a:cs typeface="Arvo"/>
                <a:sym typeface="Arvo"/>
              </a:rPr>
              <a:t>-Bosque nativo 2016-2021</a:t>
            </a:r>
            <a:endParaRPr sz="1400">
              <a:solidFill>
                <a:srgbClr val="4E433C"/>
              </a:solidFill>
              <a:latin typeface="Arvo"/>
              <a:ea typeface="Arvo"/>
              <a:cs typeface="Arvo"/>
              <a:sym typeface="Arvo"/>
            </a:endParaRPr>
          </a:p>
          <a:p>
            <a:pPr indent="0" lvl="0" marL="0" rtl="0" algn="l">
              <a:lnSpc>
                <a:spcPct val="100000"/>
              </a:lnSpc>
              <a:spcBef>
                <a:spcPts val="0"/>
              </a:spcBef>
              <a:spcAft>
                <a:spcPts val="0"/>
              </a:spcAft>
              <a:buNone/>
            </a:pPr>
            <a:r>
              <a:t/>
            </a:r>
            <a:endParaRPr sz="2282">
              <a:latin typeface="Arvo"/>
              <a:ea typeface="Arvo"/>
              <a:cs typeface="Arvo"/>
              <a:sym typeface="Arvo"/>
            </a:endParaRPr>
          </a:p>
        </p:txBody>
      </p:sp>
      <p:sp>
        <p:nvSpPr>
          <p:cNvPr id="772" name="Google Shape;772;p54"/>
          <p:cNvSpPr/>
          <p:nvPr/>
        </p:nvSpPr>
        <p:spPr>
          <a:xfrm>
            <a:off x="-125" y="57270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773" name="Google Shape;773;p54"/>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4" name="Google Shape;774;p54"/>
          <p:cNvGrpSpPr/>
          <p:nvPr/>
        </p:nvGrpSpPr>
        <p:grpSpPr>
          <a:xfrm>
            <a:off x="8015139" y="4439225"/>
            <a:ext cx="384492" cy="538023"/>
            <a:chOff x="4803276" y="2887914"/>
            <a:chExt cx="264583" cy="370258"/>
          </a:xfrm>
        </p:grpSpPr>
        <p:sp>
          <p:nvSpPr>
            <p:cNvPr id="775" name="Google Shape;775;p5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54"/>
          <p:cNvGrpSpPr/>
          <p:nvPr/>
        </p:nvGrpSpPr>
        <p:grpSpPr>
          <a:xfrm>
            <a:off x="7750096" y="4562372"/>
            <a:ext cx="265060" cy="414875"/>
            <a:chOff x="4803276" y="2887914"/>
            <a:chExt cx="264583" cy="370258"/>
          </a:xfrm>
        </p:grpSpPr>
        <p:sp>
          <p:nvSpPr>
            <p:cNvPr id="784" name="Google Shape;784;p5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92" name="Google Shape;792;p54"/>
          <p:cNvPicPr preferRelativeResize="0"/>
          <p:nvPr/>
        </p:nvPicPr>
        <p:blipFill rotWithShape="1">
          <a:blip r:embed="rId3">
            <a:alphaModFix/>
          </a:blip>
          <a:srcRect b="0" l="0" r="0" t="0"/>
          <a:stretch/>
        </p:blipFill>
        <p:spPr>
          <a:xfrm>
            <a:off x="4703475" y="806812"/>
            <a:ext cx="3587950" cy="3507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55"/>
          <p:cNvSpPr txBox="1"/>
          <p:nvPr>
            <p:ph idx="1" type="body"/>
          </p:nvPr>
        </p:nvSpPr>
        <p:spPr>
          <a:xfrm>
            <a:off x="3380100" y="4439213"/>
            <a:ext cx="5763900" cy="6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443A33"/>
              </a:buClr>
              <a:buSzPts val="450"/>
              <a:buFont typeface="Arvo"/>
              <a:buNone/>
            </a:pPr>
            <a:r>
              <a:rPr lang="es-419" sz="861">
                <a:solidFill>
                  <a:srgbClr val="443A33"/>
                </a:solidFill>
                <a:latin typeface="Arvo"/>
                <a:ea typeface="Arvo"/>
                <a:cs typeface="Arvo"/>
                <a:sym typeface="Arvo"/>
              </a:rPr>
              <a:t>Fuente: División Evaluación &amp; Información - Dirección General Forestal A partir de: Base de datos Registro de Bosques de la Dirección General Forestal MGAP Cartografías Forestales Nacionales 1980- 2000-2004-2012-2018-2021 Encuestas de Viveros del 2013 al 2022. DEI; DGF; MGAP.</a:t>
            </a:r>
            <a:endParaRPr i="1" sz="861">
              <a:solidFill>
                <a:srgbClr val="443A33"/>
              </a:solidFill>
              <a:latin typeface="Arvo"/>
              <a:ea typeface="Arvo"/>
              <a:cs typeface="Arvo"/>
              <a:sym typeface="Arvo"/>
            </a:endParaRPr>
          </a:p>
          <a:p>
            <a:pPr indent="0" lvl="0" marL="0" rtl="0" algn="l">
              <a:spcBef>
                <a:spcPts val="1600"/>
              </a:spcBef>
              <a:spcAft>
                <a:spcPts val="1200"/>
              </a:spcAft>
              <a:buSzPts val="275"/>
              <a:buNone/>
            </a:pPr>
            <a:r>
              <a:t/>
            </a:r>
            <a:endParaRPr sz="750"/>
          </a:p>
        </p:txBody>
      </p:sp>
      <p:sp>
        <p:nvSpPr>
          <p:cNvPr id="798" name="Google Shape;798;p55"/>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9" name="Google Shape;799;p55"/>
          <p:cNvGrpSpPr/>
          <p:nvPr/>
        </p:nvGrpSpPr>
        <p:grpSpPr>
          <a:xfrm>
            <a:off x="840489" y="4439225"/>
            <a:ext cx="384492" cy="538023"/>
            <a:chOff x="4803276" y="2887914"/>
            <a:chExt cx="264583" cy="370258"/>
          </a:xfrm>
        </p:grpSpPr>
        <p:sp>
          <p:nvSpPr>
            <p:cNvPr id="800" name="Google Shape;800;p5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55"/>
          <p:cNvGrpSpPr/>
          <p:nvPr/>
        </p:nvGrpSpPr>
        <p:grpSpPr>
          <a:xfrm>
            <a:off x="1165414" y="4439225"/>
            <a:ext cx="384492" cy="538023"/>
            <a:chOff x="4803276" y="2887914"/>
            <a:chExt cx="264583" cy="370258"/>
          </a:xfrm>
        </p:grpSpPr>
        <p:sp>
          <p:nvSpPr>
            <p:cNvPr id="809" name="Google Shape;809;p5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17" name="Google Shape;817;p55"/>
          <p:cNvPicPr preferRelativeResize="0"/>
          <p:nvPr/>
        </p:nvPicPr>
        <p:blipFill>
          <a:blip r:embed="rId3">
            <a:alphaModFix/>
          </a:blip>
          <a:stretch>
            <a:fillRect/>
          </a:stretch>
        </p:blipFill>
        <p:spPr>
          <a:xfrm>
            <a:off x="1874175" y="780000"/>
            <a:ext cx="4886325" cy="1791750"/>
          </a:xfrm>
          <a:prstGeom prst="rect">
            <a:avLst/>
          </a:prstGeom>
          <a:noFill/>
          <a:ln>
            <a:noFill/>
          </a:ln>
        </p:spPr>
      </p:pic>
      <p:pic>
        <p:nvPicPr>
          <p:cNvPr id="818" name="Google Shape;818;p55"/>
          <p:cNvPicPr preferRelativeResize="0"/>
          <p:nvPr/>
        </p:nvPicPr>
        <p:blipFill>
          <a:blip r:embed="rId4">
            <a:alphaModFix/>
          </a:blip>
          <a:stretch>
            <a:fillRect/>
          </a:stretch>
        </p:blipFill>
        <p:spPr>
          <a:xfrm>
            <a:off x="1874175" y="2719650"/>
            <a:ext cx="4886326" cy="1719575"/>
          </a:xfrm>
          <a:prstGeom prst="rect">
            <a:avLst/>
          </a:prstGeom>
          <a:noFill/>
          <a:ln>
            <a:noFill/>
          </a:ln>
        </p:spPr>
      </p:pic>
      <p:sp>
        <p:nvSpPr>
          <p:cNvPr id="819" name="Google Shape;819;p55"/>
          <p:cNvSpPr txBox="1"/>
          <p:nvPr/>
        </p:nvSpPr>
        <p:spPr>
          <a:xfrm>
            <a:off x="594300" y="78000"/>
            <a:ext cx="7715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latin typeface="Arvo"/>
                <a:ea typeface="Arvo"/>
                <a:cs typeface="Arvo"/>
                <a:sym typeface="Arvo"/>
              </a:rPr>
              <a:t>Superficie efectiva en hectáreas acumuladas de Plantaciones Forestales, desagregada por especie para el Período 1990-2021.</a:t>
            </a:r>
            <a:endParaRPr sz="1300">
              <a:latin typeface="Arvo"/>
              <a:ea typeface="Arvo"/>
              <a:cs typeface="Arvo"/>
              <a:sym typeface="Arv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56"/>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5" name="Google Shape;825;p56"/>
          <p:cNvGrpSpPr/>
          <p:nvPr/>
        </p:nvGrpSpPr>
        <p:grpSpPr>
          <a:xfrm>
            <a:off x="360189" y="4439225"/>
            <a:ext cx="384492" cy="538023"/>
            <a:chOff x="4803276" y="2887914"/>
            <a:chExt cx="264583" cy="370258"/>
          </a:xfrm>
        </p:grpSpPr>
        <p:sp>
          <p:nvSpPr>
            <p:cNvPr id="826" name="Google Shape;826;p5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p56"/>
          <p:cNvGrpSpPr/>
          <p:nvPr/>
        </p:nvGrpSpPr>
        <p:grpSpPr>
          <a:xfrm>
            <a:off x="744664" y="4439225"/>
            <a:ext cx="384492" cy="538023"/>
            <a:chOff x="4803276" y="2887914"/>
            <a:chExt cx="264583" cy="370258"/>
          </a:xfrm>
        </p:grpSpPr>
        <p:sp>
          <p:nvSpPr>
            <p:cNvPr id="835" name="Google Shape;835;p5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 name="Google Shape;843;p56"/>
          <p:cNvGrpSpPr/>
          <p:nvPr/>
        </p:nvGrpSpPr>
        <p:grpSpPr>
          <a:xfrm>
            <a:off x="1129139" y="4439225"/>
            <a:ext cx="384492" cy="538023"/>
            <a:chOff x="4803276" y="2887914"/>
            <a:chExt cx="264583" cy="370258"/>
          </a:xfrm>
        </p:grpSpPr>
        <p:sp>
          <p:nvSpPr>
            <p:cNvPr id="844" name="Google Shape;844;p5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2" name="Google Shape;852;p56"/>
          <p:cNvSpPr txBox="1"/>
          <p:nvPr/>
        </p:nvSpPr>
        <p:spPr>
          <a:xfrm>
            <a:off x="420150" y="244425"/>
            <a:ext cx="8303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1500">
                <a:latin typeface="Arvo"/>
                <a:ea typeface="Arvo"/>
                <a:cs typeface="Arvo"/>
                <a:sym typeface="Arvo"/>
              </a:rPr>
              <a:t>Superficie efectiva forestal de Uruguay</a:t>
            </a:r>
            <a:endParaRPr b="1" sz="1500">
              <a:latin typeface="Arvo"/>
              <a:ea typeface="Arvo"/>
              <a:cs typeface="Arvo"/>
              <a:sym typeface="Arvo"/>
            </a:endParaRPr>
          </a:p>
        </p:txBody>
      </p:sp>
      <p:pic>
        <p:nvPicPr>
          <p:cNvPr id="853" name="Google Shape;853;p56"/>
          <p:cNvPicPr preferRelativeResize="0"/>
          <p:nvPr/>
        </p:nvPicPr>
        <p:blipFill>
          <a:blip r:embed="rId3">
            <a:alphaModFix/>
          </a:blip>
          <a:stretch>
            <a:fillRect/>
          </a:stretch>
        </p:blipFill>
        <p:spPr>
          <a:xfrm>
            <a:off x="519125" y="1193900"/>
            <a:ext cx="4087475" cy="2566714"/>
          </a:xfrm>
          <a:prstGeom prst="rect">
            <a:avLst/>
          </a:prstGeom>
          <a:noFill/>
          <a:ln>
            <a:noFill/>
          </a:ln>
        </p:spPr>
      </p:pic>
      <p:pic>
        <p:nvPicPr>
          <p:cNvPr id="854" name="Google Shape;854;p56"/>
          <p:cNvPicPr preferRelativeResize="0"/>
          <p:nvPr/>
        </p:nvPicPr>
        <p:blipFill>
          <a:blip r:embed="rId4">
            <a:alphaModFix/>
          </a:blip>
          <a:stretch>
            <a:fillRect/>
          </a:stretch>
        </p:blipFill>
        <p:spPr>
          <a:xfrm>
            <a:off x="4606600" y="1126600"/>
            <a:ext cx="3896400" cy="27156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57"/>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57"/>
          <p:cNvGrpSpPr/>
          <p:nvPr/>
        </p:nvGrpSpPr>
        <p:grpSpPr>
          <a:xfrm>
            <a:off x="360189" y="4439225"/>
            <a:ext cx="384492" cy="538023"/>
            <a:chOff x="4803276" y="2887914"/>
            <a:chExt cx="264583" cy="370258"/>
          </a:xfrm>
        </p:grpSpPr>
        <p:sp>
          <p:nvSpPr>
            <p:cNvPr id="861" name="Google Shape;861;p5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57"/>
          <p:cNvGrpSpPr/>
          <p:nvPr/>
        </p:nvGrpSpPr>
        <p:grpSpPr>
          <a:xfrm>
            <a:off x="744664" y="4439225"/>
            <a:ext cx="384492" cy="538023"/>
            <a:chOff x="4803276" y="2887914"/>
            <a:chExt cx="264583" cy="370258"/>
          </a:xfrm>
        </p:grpSpPr>
        <p:sp>
          <p:nvSpPr>
            <p:cNvPr id="870" name="Google Shape;870;p5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8" name="Google Shape;878;p57"/>
          <p:cNvGrpSpPr/>
          <p:nvPr/>
        </p:nvGrpSpPr>
        <p:grpSpPr>
          <a:xfrm>
            <a:off x="1129139" y="4439225"/>
            <a:ext cx="384492" cy="538023"/>
            <a:chOff x="4803276" y="2887914"/>
            <a:chExt cx="264583" cy="370258"/>
          </a:xfrm>
        </p:grpSpPr>
        <p:sp>
          <p:nvSpPr>
            <p:cNvPr id="879" name="Google Shape;879;p5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57"/>
          <p:cNvSpPr txBox="1"/>
          <p:nvPr/>
        </p:nvSpPr>
        <p:spPr>
          <a:xfrm>
            <a:off x="316675" y="1722475"/>
            <a:ext cx="3090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1500">
                <a:latin typeface="Arvo"/>
                <a:ea typeface="Arvo"/>
                <a:cs typeface="Arvo"/>
                <a:sym typeface="Arvo"/>
              </a:rPr>
              <a:t>Superficie efectiva forestal de Uruguay</a:t>
            </a:r>
            <a:endParaRPr b="1" sz="1500">
              <a:latin typeface="Arvo"/>
              <a:ea typeface="Arvo"/>
              <a:cs typeface="Arvo"/>
              <a:sym typeface="Arvo"/>
            </a:endParaRPr>
          </a:p>
        </p:txBody>
      </p:sp>
      <p:pic>
        <p:nvPicPr>
          <p:cNvPr id="888" name="Google Shape;888;p57"/>
          <p:cNvPicPr preferRelativeResize="0"/>
          <p:nvPr/>
        </p:nvPicPr>
        <p:blipFill>
          <a:blip r:embed="rId3">
            <a:alphaModFix/>
          </a:blip>
          <a:stretch>
            <a:fillRect/>
          </a:stretch>
        </p:blipFill>
        <p:spPr>
          <a:xfrm>
            <a:off x="3975850" y="169925"/>
            <a:ext cx="4650825" cy="48073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58"/>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4" name="Google Shape;894;p58"/>
          <p:cNvGrpSpPr/>
          <p:nvPr/>
        </p:nvGrpSpPr>
        <p:grpSpPr>
          <a:xfrm>
            <a:off x="7756014" y="4439225"/>
            <a:ext cx="384492" cy="538023"/>
            <a:chOff x="4803276" y="2887914"/>
            <a:chExt cx="264583" cy="370258"/>
          </a:xfrm>
        </p:grpSpPr>
        <p:sp>
          <p:nvSpPr>
            <p:cNvPr id="895" name="Google Shape;895;p5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58"/>
          <p:cNvGrpSpPr/>
          <p:nvPr/>
        </p:nvGrpSpPr>
        <p:grpSpPr>
          <a:xfrm>
            <a:off x="8140489" y="4439225"/>
            <a:ext cx="384492" cy="538023"/>
            <a:chOff x="4803276" y="2887914"/>
            <a:chExt cx="264583" cy="370258"/>
          </a:xfrm>
        </p:grpSpPr>
        <p:sp>
          <p:nvSpPr>
            <p:cNvPr id="904" name="Google Shape;904;p5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58"/>
          <p:cNvGrpSpPr/>
          <p:nvPr/>
        </p:nvGrpSpPr>
        <p:grpSpPr>
          <a:xfrm>
            <a:off x="2436814" y="4439225"/>
            <a:ext cx="384492" cy="538023"/>
            <a:chOff x="4803276" y="2887914"/>
            <a:chExt cx="264583" cy="370258"/>
          </a:xfrm>
        </p:grpSpPr>
        <p:sp>
          <p:nvSpPr>
            <p:cNvPr id="913" name="Google Shape;913;p5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1" name="Google Shape;921;p58"/>
          <p:cNvSpPr txBox="1"/>
          <p:nvPr/>
        </p:nvSpPr>
        <p:spPr>
          <a:xfrm>
            <a:off x="1792125" y="1215000"/>
            <a:ext cx="5356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s-419">
                <a:highlight>
                  <a:schemeClr val="lt1"/>
                </a:highlight>
              </a:rPr>
              <a:t>https://www.gub.uy/ministerio-ganaderia-agricultura-pesca/mercado-estadisticas-forestales</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s-419">
                <a:highlight>
                  <a:schemeClr val="lt1"/>
                </a:highlight>
              </a:rPr>
              <a:t>https://web.snig.gub.uy/arcgisprtal/apps/webappviewer/index.html?id=b90f805255ae4ef0983c2bfb40be627f</a:t>
            </a:r>
            <a:endParaRPr>
              <a:highlight>
                <a:schemeClr val="lt1"/>
              </a:highlight>
            </a:endParaRPr>
          </a:p>
        </p:txBody>
      </p:sp>
      <p:sp>
        <p:nvSpPr>
          <p:cNvPr id="922" name="Google Shape;922;p58"/>
          <p:cNvSpPr txBox="1"/>
          <p:nvPr/>
        </p:nvSpPr>
        <p:spPr>
          <a:xfrm>
            <a:off x="2010500" y="1365600"/>
            <a:ext cx="5356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s-419">
                <a:highlight>
                  <a:schemeClr val="lt1"/>
                </a:highlight>
              </a:rPr>
              <a:t>https://www.gub.uy/ministerio-ganaderia-agricultura-pesca/mercado-estadisticas-forestales</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s-419">
                <a:highlight>
                  <a:schemeClr val="lt1"/>
                </a:highlight>
              </a:rPr>
              <a:t>https://web.snig.gub.uy/arcgisprtal/apps/webappviewer/index.html?id=b90f805255ae4ef0983c2bfb40be627f</a:t>
            </a:r>
            <a:endParaRPr>
              <a:highlight>
                <a:schemeClr val="lt1"/>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9"/>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8" name="Google Shape;928;p59"/>
          <p:cNvGrpSpPr/>
          <p:nvPr/>
        </p:nvGrpSpPr>
        <p:grpSpPr>
          <a:xfrm>
            <a:off x="7756014" y="4439225"/>
            <a:ext cx="384492" cy="538023"/>
            <a:chOff x="4803276" y="2887914"/>
            <a:chExt cx="264583" cy="370258"/>
          </a:xfrm>
        </p:grpSpPr>
        <p:sp>
          <p:nvSpPr>
            <p:cNvPr id="929" name="Google Shape;929;p5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 name="Google Shape;937;p59"/>
          <p:cNvGrpSpPr/>
          <p:nvPr/>
        </p:nvGrpSpPr>
        <p:grpSpPr>
          <a:xfrm>
            <a:off x="8140489" y="4439225"/>
            <a:ext cx="384492" cy="538023"/>
            <a:chOff x="4803276" y="2887914"/>
            <a:chExt cx="264583" cy="370258"/>
          </a:xfrm>
        </p:grpSpPr>
        <p:sp>
          <p:nvSpPr>
            <p:cNvPr id="938" name="Google Shape;938;p5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6" name="Google Shape;946;p59"/>
          <p:cNvSpPr txBox="1"/>
          <p:nvPr/>
        </p:nvSpPr>
        <p:spPr>
          <a:xfrm>
            <a:off x="1232325" y="-61625"/>
            <a:ext cx="6285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400">
                <a:solidFill>
                  <a:srgbClr val="4E433C"/>
                </a:solidFill>
                <a:latin typeface="Anton"/>
                <a:ea typeface="Anton"/>
                <a:cs typeface="Anton"/>
                <a:sym typeface="Anton"/>
              </a:rPr>
              <a:t>Monitoreo de Recursos Forestales</a:t>
            </a:r>
            <a:endParaRPr sz="2400">
              <a:solidFill>
                <a:srgbClr val="4E433C"/>
              </a:solidFill>
              <a:latin typeface="Anton"/>
              <a:ea typeface="Anton"/>
              <a:cs typeface="Anton"/>
              <a:sym typeface="Anton"/>
            </a:endParaRPr>
          </a:p>
          <a:p>
            <a:pPr indent="0" lvl="0" marL="0" rtl="0" algn="ctr">
              <a:spcBef>
                <a:spcPts val="0"/>
              </a:spcBef>
              <a:spcAft>
                <a:spcPts val="0"/>
              </a:spcAft>
              <a:buNone/>
            </a:pPr>
            <a:r>
              <a:rPr lang="es-419" sz="2400">
                <a:solidFill>
                  <a:srgbClr val="4E433C"/>
                </a:solidFill>
                <a:latin typeface="Anton"/>
                <a:ea typeface="Anton"/>
                <a:cs typeface="Anton"/>
                <a:sym typeface="Anton"/>
              </a:rPr>
              <a:t>Inventario Forestal Nacional</a:t>
            </a:r>
            <a:endParaRPr sz="1300"/>
          </a:p>
        </p:txBody>
      </p:sp>
      <p:sp>
        <p:nvSpPr>
          <p:cNvPr id="947" name="Google Shape;947;p59"/>
          <p:cNvSpPr/>
          <p:nvPr/>
        </p:nvSpPr>
        <p:spPr>
          <a:xfrm>
            <a:off x="0" y="7681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948" name="Google Shape;948;p59"/>
          <p:cNvSpPr txBox="1"/>
          <p:nvPr/>
        </p:nvSpPr>
        <p:spPr>
          <a:xfrm>
            <a:off x="292625" y="972888"/>
            <a:ext cx="74634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solidFill>
                  <a:srgbClr val="443A33"/>
                </a:solidFill>
                <a:latin typeface="Arvo"/>
                <a:ea typeface="Arvo"/>
                <a:cs typeface="Arvo"/>
                <a:sym typeface="Arvo"/>
              </a:rPr>
              <a:t>1997 – Directrices básicas para la realización del IFN</a:t>
            </a:r>
            <a:endParaRPr sz="1300">
              <a:solidFill>
                <a:srgbClr val="443A33"/>
              </a:solidFill>
              <a:latin typeface="Arvo"/>
              <a:ea typeface="Arvo"/>
              <a:cs typeface="Arvo"/>
              <a:sym typeface="Arvo"/>
            </a:endParaRPr>
          </a:p>
          <a:p>
            <a:pPr indent="0" lvl="0" marL="0" rtl="0" algn="l">
              <a:spcBef>
                <a:spcPts val="0"/>
              </a:spcBef>
              <a:spcAft>
                <a:spcPts val="0"/>
              </a:spcAft>
              <a:buNone/>
            </a:pPr>
            <a:r>
              <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1999 – Procedimientos técnicos para la realización del IFN</a:t>
            </a:r>
            <a:endParaRPr sz="1300">
              <a:solidFill>
                <a:srgbClr val="443A33"/>
              </a:solidFill>
              <a:latin typeface="Arvo"/>
              <a:ea typeface="Arvo"/>
              <a:cs typeface="Arvo"/>
              <a:sym typeface="Arvo"/>
            </a:endParaRPr>
          </a:p>
          <a:p>
            <a:pPr indent="0" lvl="0" marL="0" rtl="0" algn="l">
              <a:spcBef>
                <a:spcPts val="0"/>
              </a:spcBef>
              <a:spcAft>
                <a:spcPts val="0"/>
              </a:spcAft>
              <a:buNone/>
            </a:pPr>
            <a:r>
              <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2000 – Actividades de campo para la Prueba Piloto del IFN</a:t>
            </a:r>
            <a:endParaRPr sz="1300">
              <a:solidFill>
                <a:srgbClr val="443A33"/>
              </a:solidFill>
              <a:latin typeface="Arvo"/>
              <a:ea typeface="Arvo"/>
              <a:cs typeface="Arvo"/>
              <a:sym typeface="Arvo"/>
            </a:endParaRPr>
          </a:p>
          <a:p>
            <a:pPr indent="0" lvl="0" marL="0" rtl="0" algn="l">
              <a:spcBef>
                <a:spcPts val="0"/>
              </a:spcBef>
              <a:spcAft>
                <a:spcPts val="0"/>
              </a:spcAft>
              <a:buNone/>
            </a:pPr>
            <a:r>
              <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2007/2008 –  Prueba Metodológica del IFN</a:t>
            </a:r>
            <a:endParaRPr sz="1300">
              <a:solidFill>
                <a:srgbClr val="443A33"/>
              </a:solidFill>
              <a:latin typeface="Arvo"/>
              <a:ea typeface="Arvo"/>
              <a:cs typeface="Arvo"/>
              <a:sym typeface="Arvo"/>
            </a:endParaRPr>
          </a:p>
          <a:p>
            <a:pPr indent="0" lvl="0" marL="0" rtl="0" algn="l">
              <a:spcBef>
                <a:spcPts val="0"/>
              </a:spcBef>
              <a:spcAft>
                <a:spcPts val="0"/>
              </a:spcAft>
              <a:buNone/>
            </a:pPr>
            <a:r>
              <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2009- 2010 – Inicio del IFN </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Etapa 1 Instalación y medición de 1.242 PM</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Contratación de expertos que integran tres equipos.</a:t>
            </a:r>
            <a:endParaRPr sz="1300">
              <a:solidFill>
                <a:srgbClr val="443A33"/>
              </a:solidFill>
              <a:latin typeface="Arvo"/>
              <a:ea typeface="Arvo"/>
              <a:cs typeface="Arvo"/>
              <a:sym typeface="Arvo"/>
            </a:endParaRPr>
          </a:p>
          <a:p>
            <a:pPr indent="0" lvl="0" marL="0" rtl="0" algn="l">
              <a:spcBef>
                <a:spcPts val="0"/>
              </a:spcBef>
              <a:spcAft>
                <a:spcPts val="0"/>
              </a:spcAft>
              <a:buNone/>
            </a:pPr>
            <a:r>
              <a:t/>
            </a:r>
            <a:endParaRPr sz="1300">
              <a:solidFill>
                <a:srgbClr val="443A33"/>
              </a:solidFill>
              <a:latin typeface="Arvo"/>
              <a:ea typeface="Arvo"/>
              <a:cs typeface="Arvo"/>
              <a:sym typeface="Arvo"/>
            </a:endParaRPr>
          </a:p>
          <a:p>
            <a:pPr indent="0" lvl="0" marL="0" rtl="0" algn="l">
              <a:spcBef>
                <a:spcPts val="0"/>
              </a:spcBef>
              <a:spcAft>
                <a:spcPts val="0"/>
              </a:spcAft>
              <a:buNone/>
            </a:pPr>
            <a:r>
              <a:rPr lang="es-419" sz="1300">
                <a:solidFill>
                  <a:srgbClr val="443A33"/>
                </a:solidFill>
                <a:latin typeface="Arvo"/>
                <a:ea typeface="Arvo"/>
                <a:cs typeface="Arvo"/>
                <a:sym typeface="Arvo"/>
              </a:rPr>
              <a:t>2011 – Etapa 2 Instalación y medición de 415 PM</a:t>
            </a:r>
            <a:endParaRPr sz="1300">
              <a:solidFill>
                <a:srgbClr val="443A33"/>
              </a:solidFill>
              <a:latin typeface="Arvo"/>
              <a:ea typeface="Arvo"/>
              <a:cs typeface="Arvo"/>
              <a:sym typeface="Arvo"/>
            </a:endParaRPr>
          </a:p>
          <a:p>
            <a:pPr indent="0" lvl="0" marL="0" rtl="0" algn="l">
              <a:spcBef>
                <a:spcPts val="0"/>
              </a:spcBef>
              <a:spcAft>
                <a:spcPts val="0"/>
              </a:spcAft>
              <a:buNone/>
            </a:pPr>
            <a:r>
              <a:t/>
            </a:r>
            <a:endParaRPr sz="1300">
              <a:solidFill>
                <a:srgbClr val="443A33"/>
              </a:solidFill>
              <a:latin typeface="Arvo"/>
              <a:ea typeface="Arvo"/>
              <a:cs typeface="Arvo"/>
              <a:sym typeface="Arvo"/>
            </a:endParaRPr>
          </a:p>
          <a:p>
            <a:pPr indent="0" lvl="0" marL="0" rtl="0" algn="l">
              <a:spcBef>
                <a:spcPts val="0"/>
              </a:spcBef>
              <a:spcAft>
                <a:spcPts val="0"/>
              </a:spcAft>
              <a:buClr>
                <a:schemeClr val="dk1"/>
              </a:buClr>
              <a:buSzPts val="1100"/>
              <a:buFont typeface="Arial"/>
              <a:buNone/>
            </a:pPr>
            <a:r>
              <a:rPr lang="es-419" sz="1300">
                <a:solidFill>
                  <a:srgbClr val="443A33"/>
                </a:solidFill>
                <a:latin typeface="Arvo"/>
                <a:ea typeface="Arvo"/>
                <a:cs typeface="Arvo"/>
                <a:sym typeface="Arvo"/>
              </a:rPr>
              <a:t>2014-2016 – Etapa 3 Instalación y medición de 1.565 PM </a:t>
            </a:r>
            <a:endParaRPr sz="1300">
              <a:solidFill>
                <a:srgbClr val="443A33"/>
              </a:solidFill>
              <a:latin typeface="Arvo"/>
              <a:ea typeface="Arvo"/>
              <a:cs typeface="Arvo"/>
              <a:sym typeface="Arvo"/>
            </a:endParaRPr>
          </a:p>
          <a:p>
            <a:pPr indent="0" lvl="0" marL="0" rtl="0" algn="l">
              <a:spcBef>
                <a:spcPts val="0"/>
              </a:spcBef>
              <a:spcAft>
                <a:spcPts val="0"/>
              </a:spcAft>
              <a:buClr>
                <a:schemeClr val="dk1"/>
              </a:buClr>
              <a:buSzPts val="1100"/>
              <a:buFont typeface="Arial"/>
              <a:buNone/>
            </a:pPr>
            <a:r>
              <a:t/>
            </a:r>
            <a:endParaRPr sz="1200">
              <a:solidFill>
                <a:srgbClr val="443A33"/>
              </a:solidFill>
              <a:latin typeface="Arvo"/>
              <a:ea typeface="Arvo"/>
              <a:cs typeface="Arvo"/>
              <a:sym typeface="Arv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60"/>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4" name="Google Shape;954;p60"/>
          <p:cNvGrpSpPr/>
          <p:nvPr/>
        </p:nvGrpSpPr>
        <p:grpSpPr>
          <a:xfrm>
            <a:off x="7756014" y="4439225"/>
            <a:ext cx="384492" cy="538023"/>
            <a:chOff x="4803276" y="2887914"/>
            <a:chExt cx="264583" cy="370258"/>
          </a:xfrm>
        </p:grpSpPr>
        <p:sp>
          <p:nvSpPr>
            <p:cNvPr id="955" name="Google Shape;955;p6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60"/>
          <p:cNvGrpSpPr/>
          <p:nvPr/>
        </p:nvGrpSpPr>
        <p:grpSpPr>
          <a:xfrm>
            <a:off x="8140489" y="4439225"/>
            <a:ext cx="384492" cy="538023"/>
            <a:chOff x="4803276" y="2887914"/>
            <a:chExt cx="264583" cy="370258"/>
          </a:xfrm>
        </p:grpSpPr>
        <p:sp>
          <p:nvSpPr>
            <p:cNvPr id="964" name="Google Shape;964;p6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2" name="Google Shape;972;p60"/>
          <p:cNvSpPr txBox="1"/>
          <p:nvPr/>
        </p:nvSpPr>
        <p:spPr>
          <a:xfrm>
            <a:off x="1220000" y="0"/>
            <a:ext cx="6285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400">
                <a:solidFill>
                  <a:srgbClr val="4E433C"/>
                </a:solidFill>
                <a:latin typeface="Anton"/>
                <a:ea typeface="Anton"/>
                <a:cs typeface="Anton"/>
                <a:sym typeface="Anton"/>
              </a:rPr>
              <a:t>                       Inventario Forestal Nacional</a:t>
            </a:r>
            <a:endParaRPr sz="1300"/>
          </a:p>
        </p:txBody>
      </p:sp>
      <p:sp>
        <p:nvSpPr>
          <p:cNvPr id="973" name="Google Shape;973;p60"/>
          <p:cNvSpPr/>
          <p:nvPr/>
        </p:nvSpPr>
        <p:spPr>
          <a:xfrm>
            <a:off x="0" y="492475"/>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nvGrpSpPr>
          <p:cNvPr id="974" name="Google Shape;974;p60"/>
          <p:cNvGrpSpPr/>
          <p:nvPr/>
        </p:nvGrpSpPr>
        <p:grpSpPr>
          <a:xfrm>
            <a:off x="2193094" y="688675"/>
            <a:ext cx="4907681" cy="4201566"/>
            <a:chOff x="173788" y="-45164"/>
            <a:chExt cx="5197163" cy="4907225"/>
          </a:xfrm>
        </p:grpSpPr>
        <p:sp>
          <p:nvSpPr>
            <p:cNvPr id="975" name="Google Shape;975;p60"/>
            <p:cNvSpPr/>
            <p:nvPr/>
          </p:nvSpPr>
          <p:spPr>
            <a:xfrm rot="-5400000">
              <a:off x="1934897" y="1751430"/>
              <a:ext cx="1611300" cy="1638000"/>
            </a:xfrm>
            <a:prstGeom prst="ellipse">
              <a:avLst/>
            </a:prstGeom>
            <a:gradFill>
              <a:gsLst>
                <a:gs pos="0">
                  <a:srgbClr val="2D5C97"/>
                </a:gs>
                <a:gs pos="80000">
                  <a:srgbClr val="3C7AC5"/>
                </a:gs>
                <a:gs pos="100000">
                  <a:srgbClr val="397BC9"/>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0"/>
            <p:cNvSpPr txBox="1"/>
            <p:nvPr/>
          </p:nvSpPr>
          <p:spPr>
            <a:xfrm rot="-5400000">
              <a:off x="2170874" y="1991267"/>
              <a:ext cx="1139400" cy="11583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es-419" sz="2400">
                  <a:solidFill>
                    <a:srgbClr val="FFFFFF"/>
                  </a:solidFill>
                  <a:latin typeface="Calibri"/>
                  <a:ea typeface="Calibri"/>
                  <a:cs typeface="Calibri"/>
                  <a:sym typeface="Calibri"/>
                </a:rPr>
                <a:t>IFN</a:t>
              </a:r>
              <a:endParaRPr b="1" sz="1800">
                <a:solidFill>
                  <a:srgbClr val="FFFFFF"/>
                </a:solidFill>
                <a:latin typeface="Calibri"/>
                <a:ea typeface="Calibri"/>
                <a:cs typeface="Calibri"/>
                <a:sym typeface="Calibri"/>
              </a:endParaRPr>
            </a:p>
          </p:txBody>
        </p:sp>
        <p:sp>
          <p:nvSpPr>
            <p:cNvPr id="977" name="Google Shape;977;p60"/>
            <p:cNvSpPr/>
            <p:nvPr/>
          </p:nvSpPr>
          <p:spPr>
            <a:xfrm rot="-5400000">
              <a:off x="2604329" y="1592160"/>
              <a:ext cx="272400" cy="46200"/>
            </a:xfrm>
            <a:custGeom>
              <a:rect b="b" l="l" r="r" t="t"/>
              <a:pathLst>
                <a:path extrusionOk="0" h="120000" w="120000">
                  <a:moveTo>
                    <a:pt x="0" y="59206"/>
                  </a:moveTo>
                  <a:lnTo>
                    <a:pt x="178094" y="59206"/>
                  </a:lnTo>
                </a:path>
              </a:pathLst>
            </a:custGeom>
            <a:noFill/>
            <a:ln cap="flat" cmpd="sng" w="25400">
              <a:solidFill>
                <a:srgbClr val="9BB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0"/>
            <p:cNvSpPr txBox="1"/>
            <p:nvPr/>
          </p:nvSpPr>
          <p:spPr>
            <a:xfrm rot="-5400000">
              <a:off x="2733730" y="1608606"/>
              <a:ext cx="13500" cy="13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rgbClr val="000000"/>
                </a:solidFill>
                <a:latin typeface="Calibri"/>
                <a:ea typeface="Calibri"/>
                <a:cs typeface="Calibri"/>
                <a:sym typeface="Calibri"/>
              </a:endParaRPr>
            </a:p>
          </p:txBody>
        </p:sp>
        <p:sp>
          <p:nvSpPr>
            <p:cNvPr id="979" name="Google Shape;979;p60"/>
            <p:cNvSpPr/>
            <p:nvPr/>
          </p:nvSpPr>
          <p:spPr>
            <a:xfrm>
              <a:off x="1937464" y="-45164"/>
              <a:ext cx="1606200" cy="1524300"/>
            </a:xfrm>
            <a:prstGeom prst="ellipse">
              <a:avLst/>
            </a:prstGeom>
            <a:gradFill>
              <a:gsLst>
                <a:gs pos="0">
                  <a:srgbClr val="982D2B"/>
                </a:gs>
                <a:gs pos="80000">
                  <a:srgbClr val="C83D39"/>
                </a:gs>
                <a:gs pos="100000">
                  <a:srgbClr val="CC3A36"/>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0"/>
            <p:cNvSpPr txBox="1"/>
            <p:nvPr/>
          </p:nvSpPr>
          <p:spPr>
            <a:xfrm>
              <a:off x="2172679" y="178065"/>
              <a:ext cx="1135800" cy="1077900"/>
            </a:xfrm>
            <a:prstGeom prst="rect">
              <a:avLst/>
            </a:prstGeom>
            <a:noFill/>
            <a:ln>
              <a:noFill/>
            </a:ln>
          </p:spPr>
          <p:txBody>
            <a:bodyPr anchorCtr="0" anchor="ctr" bIns="11425" lIns="11425" spcFirstLastPara="1" rIns="11425" wrap="square" tIns="11425">
              <a:noAutofit/>
            </a:bodyPr>
            <a:lstStyle/>
            <a:p>
              <a:pPr indent="0" lvl="0" marL="0" marR="0" rtl="0" algn="ctr">
                <a:lnSpc>
                  <a:spcPct val="100000"/>
                </a:lnSpc>
                <a:spcBef>
                  <a:spcPts val="0"/>
                </a:spcBef>
                <a:spcAft>
                  <a:spcPts val="0"/>
                </a:spcAft>
                <a:buNone/>
              </a:pPr>
              <a:r>
                <a:rPr b="1" lang="es-419" sz="1800">
                  <a:solidFill>
                    <a:srgbClr val="FFFFFF"/>
                  </a:solidFill>
                  <a:latin typeface="Calibri"/>
                  <a:ea typeface="Calibri"/>
                  <a:cs typeface="Calibri"/>
                  <a:sym typeface="Calibri"/>
                </a:rPr>
                <a:t>Completo </a:t>
              </a:r>
              <a:endParaRPr/>
            </a:p>
            <a:p>
              <a:pPr indent="0" lvl="0" marL="0" marR="0" rtl="0" algn="ctr">
                <a:lnSpc>
                  <a:spcPct val="100000"/>
                </a:lnSpc>
                <a:spcBef>
                  <a:spcPts val="0"/>
                </a:spcBef>
                <a:spcAft>
                  <a:spcPts val="0"/>
                </a:spcAft>
                <a:buNone/>
              </a:pPr>
              <a:r>
                <a:rPr b="1" lang="es-419" sz="1800">
                  <a:solidFill>
                    <a:srgbClr val="FFFFFF"/>
                  </a:solidFill>
                  <a:latin typeface="Calibri"/>
                  <a:ea typeface="Calibri"/>
                  <a:cs typeface="Calibri"/>
                  <a:sym typeface="Calibri"/>
                </a:rPr>
                <a:t>y </a:t>
              </a:r>
              <a:endParaRPr/>
            </a:p>
            <a:p>
              <a:pPr indent="0" lvl="0" marL="0" marR="0" rtl="0" algn="ctr">
                <a:lnSpc>
                  <a:spcPct val="100000"/>
                </a:lnSpc>
                <a:spcBef>
                  <a:spcPts val="0"/>
                </a:spcBef>
                <a:spcAft>
                  <a:spcPts val="0"/>
                </a:spcAft>
                <a:buNone/>
              </a:pPr>
              <a:r>
                <a:rPr b="1" lang="es-419" sz="1800">
                  <a:solidFill>
                    <a:srgbClr val="FFFFFF"/>
                  </a:solidFill>
                  <a:latin typeface="Calibri"/>
                  <a:ea typeface="Calibri"/>
                  <a:cs typeface="Calibri"/>
                  <a:sym typeface="Calibri"/>
                </a:rPr>
                <a:t>Continuo</a:t>
              </a:r>
              <a:endParaRPr b="1" sz="1800">
                <a:solidFill>
                  <a:srgbClr val="FFFFFF"/>
                </a:solidFill>
                <a:latin typeface="Calibri"/>
                <a:ea typeface="Calibri"/>
                <a:cs typeface="Calibri"/>
                <a:sym typeface="Calibri"/>
              </a:endParaRPr>
            </a:p>
          </p:txBody>
        </p:sp>
        <p:sp>
          <p:nvSpPr>
            <p:cNvPr id="981" name="Google Shape;981;p60"/>
            <p:cNvSpPr/>
            <p:nvPr/>
          </p:nvSpPr>
          <p:spPr>
            <a:xfrm rot="-1082929">
              <a:off x="3503481" y="2269639"/>
              <a:ext cx="183005" cy="46391"/>
            </a:xfrm>
            <a:custGeom>
              <a:rect b="b" l="l" r="r" t="t"/>
              <a:pathLst>
                <a:path extrusionOk="0" h="120000" w="120000">
                  <a:moveTo>
                    <a:pt x="0" y="59206"/>
                  </a:moveTo>
                  <a:lnTo>
                    <a:pt x="265012" y="59206"/>
                  </a:lnTo>
                </a:path>
              </a:pathLst>
            </a:custGeom>
            <a:noFill/>
            <a:ln cap="flat" cmpd="sng" w="25400">
              <a:solidFill>
                <a:srgbClr val="9BB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0"/>
            <p:cNvSpPr txBox="1"/>
            <p:nvPr/>
          </p:nvSpPr>
          <p:spPr>
            <a:xfrm rot="-1034488">
              <a:off x="3590330" y="2288344"/>
              <a:ext cx="9109" cy="91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rgbClr val="000000"/>
                </a:solidFill>
                <a:latin typeface="Calibri"/>
                <a:ea typeface="Calibri"/>
                <a:cs typeface="Calibri"/>
                <a:sym typeface="Calibri"/>
              </a:endParaRPr>
            </a:p>
          </p:txBody>
        </p:sp>
        <p:sp>
          <p:nvSpPr>
            <p:cNvPr id="983" name="Google Shape;983;p60"/>
            <p:cNvSpPr/>
            <p:nvPr/>
          </p:nvSpPr>
          <p:spPr>
            <a:xfrm>
              <a:off x="3635751" y="1169105"/>
              <a:ext cx="1735200" cy="1657200"/>
            </a:xfrm>
            <a:prstGeom prst="ellipse">
              <a:avLst/>
            </a:prstGeom>
            <a:gradFill>
              <a:gsLst>
                <a:gs pos="0">
                  <a:srgbClr val="97522D"/>
                </a:gs>
                <a:gs pos="80000">
                  <a:srgbClr val="C56C3C"/>
                </a:gs>
                <a:gs pos="100000">
                  <a:srgbClr val="C96B39"/>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0"/>
            <p:cNvSpPr txBox="1"/>
            <p:nvPr/>
          </p:nvSpPr>
          <p:spPr>
            <a:xfrm>
              <a:off x="3889847" y="1411794"/>
              <a:ext cx="1227000" cy="11718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es-419" sz="1800">
                  <a:solidFill>
                    <a:srgbClr val="FFFFFF"/>
                  </a:solidFill>
                  <a:latin typeface="Calibri"/>
                  <a:ea typeface="Calibri"/>
                  <a:cs typeface="Calibri"/>
                  <a:sym typeface="Calibri"/>
                </a:rPr>
                <a:t>Sistemático</a:t>
              </a:r>
              <a:endParaRPr b="1" sz="1800">
                <a:solidFill>
                  <a:srgbClr val="FFFFFF"/>
                </a:solidFill>
                <a:latin typeface="Calibri"/>
                <a:ea typeface="Calibri"/>
                <a:cs typeface="Calibri"/>
                <a:sym typeface="Calibri"/>
              </a:endParaRPr>
            </a:p>
          </p:txBody>
        </p:sp>
        <p:sp>
          <p:nvSpPr>
            <p:cNvPr id="985" name="Google Shape;985;p60"/>
            <p:cNvSpPr/>
            <p:nvPr/>
          </p:nvSpPr>
          <p:spPr>
            <a:xfrm rot="3239475">
              <a:off x="3163182" y="3315908"/>
              <a:ext cx="271471" cy="46385"/>
            </a:xfrm>
            <a:custGeom>
              <a:rect b="b" l="l" r="r" t="t"/>
              <a:pathLst>
                <a:path extrusionOk="0" h="120000" w="120000">
                  <a:moveTo>
                    <a:pt x="0" y="59206"/>
                  </a:moveTo>
                  <a:lnTo>
                    <a:pt x="178639" y="59206"/>
                  </a:lnTo>
                </a:path>
              </a:pathLst>
            </a:custGeom>
            <a:noFill/>
            <a:ln cap="flat" cmpd="sng" w="25400">
              <a:solidFill>
                <a:srgbClr val="9BB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0"/>
            <p:cNvSpPr txBox="1"/>
            <p:nvPr/>
          </p:nvSpPr>
          <p:spPr>
            <a:xfrm rot="3232840">
              <a:off x="3292092" y="3332304"/>
              <a:ext cx="13741" cy="1374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rgbClr val="000000"/>
                </a:solidFill>
                <a:latin typeface="Calibri"/>
                <a:ea typeface="Calibri"/>
                <a:cs typeface="Calibri"/>
                <a:sym typeface="Calibri"/>
              </a:endParaRPr>
            </a:p>
          </p:txBody>
        </p:sp>
        <p:sp>
          <p:nvSpPr>
            <p:cNvPr id="987" name="Google Shape;987;p60"/>
            <p:cNvSpPr/>
            <p:nvPr/>
          </p:nvSpPr>
          <p:spPr>
            <a:xfrm>
              <a:off x="3057940" y="3304540"/>
              <a:ext cx="1544100" cy="1530900"/>
            </a:xfrm>
            <a:prstGeom prst="ellipse">
              <a:avLst/>
            </a:prstGeom>
            <a:gradFill>
              <a:gsLst>
                <a:gs pos="0">
                  <a:srgbClr val="947430"/>
                </a:gs>
                <a:gs pos="80000">
                  <a:srgbClr val="C3993F"/>
                </a:gs>
                <a:gs pos="100000">
                  <a:srgbClr val="C69A3D"/>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0"/>
            <p:cNvSpPr txBox="1"/>
            <p:nvPr/>
          </p:nvSpPr>
          <p:spPr>
            <a:xfrm>
              <a:off x="3284065" y="3528719"/>
              <a:ext cx="1091700" cy="10824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es-419" sz="1800">
                  <a:solidFill>
                    <a:srgbClr val="FFFFFF"/>
                  </a:solidFill>
                  <a:latin typeface="Calibri"/>
                  <a:ea typeface="Calibri"/>
                  <a:cs typeface="Calibri"/>
                  <a:sym typeface="Calibri"/>
                </a:rPr>
                <a:t>Recurso Forestal y Ambiente</a:t>
              </a:r>
              <a:endParaRPr b="1" sz="1800">
                <a:solidFill>
                  <a:srgbClr val="FFFFFF"/>
                </a:solidFill>
                <a:latin typeface="Calibri"/>
                <a:ea typeface="Calibri"/>
                <a:cs typeface="Calibri"/>
                <a:sym typeface="Calibri"/>
              </a:endParaRPr>
            </a:p>
          </p:txBody>
        </p:sp>
        <p:sp>
          <p:nvSpPr>
            <p:cNvPr id="989" name="Google Shape;989;p60"/>
            <p:cNvSpPr/>
            <p:nvPr/>
          </p:nvSpPr>
          <p:spPr>
            <a:xfrm rot="7559679">
              <a:off x="2077876" y="3299724"/>
              <a:ext cx="231747" cy="46385"/>
            </a:xfrm>
            <a:custGeom>
              <a:rect b="b" l="l" r="r" t="t"/>
              <a:pathLst>
                <a:path extrusionOk="0" h="120000" w="120000">
                  <a:moveTo>
                    <a:pt x="0" y="59206"/>
                  </a:moveTo>
                  <a:lnTo>
                    <a:pt x="209277" y="59206"/>
                  </a:lnTo>
                </a:path>
              </a:pathLst>
            </a:custGeom>
            <a:noFill/>
            <a:ln cap="flat" cmpd="sng" w="25400">
              <a:solidFill>
                <a:srgbClr val="9BB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0"/>
            <p:cNvSpPr txBox="1"/>
            <p:nvPr/>
          </p:nvSpPr>
          <p:spPr>
            <a:xfrm rot="-3205618">
              <a:off x="2188013" y="3317269"/>
              <a:ext cx="11580" cy="1158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rgbClr val="000000"/>
                </a:solidFill>
                <a:latin typeface="Calibri"/>
                <a:ea typeface="Calibri"/>
                <a:cs typeface="Calibri"/>
                <a:sym typeface="Calibri"/>
              </a:endParaRPr>
            </a:p>
          </p:txBody>
        </p:sp>
        <p:sp>
          <p:nvSpPr>
            <p:cNvPr id="991" name="Google Shape;991;p60"/>
            <p:cNvSpPr/>
            <p:nvPr/>
          </p:nvSpPr>
          <p:spPr>
            <a:xfrm>
              <a:off x="812219" y="3277761"/>
              <a:ext cx="1677900" cy="1584300"/>
            </a:xfrm>
            <a:prstGeom prst="ellipse">
              <a:avLst/>
            </a:prstGeom>
            <a:gradFill>
              <a:gsLst>
                <a:gs pos="0">
                  <a:srgbClr val="939332"/>
                </a:gs>
                <a:gs pos="80000">
                  <a:srgbClr val="C1C143"/>
                </a:gs>
                <a:gs pos="100000">
                  <a:srgbClr val="C5C540"/>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0"/>
            <p:cNvSpPr txBox="1"/>
            <p:nvPr/>
          </p:nvSpPr>
          <p:spPr>
            <a:xfrm>
              <a:off x="1057921" y="3509784"/>
              <a:ext cx="1186500" cy="1120200"/>
            </a:xfrm>
            <a:prstGeom prst="rect">
              <a:avLst/>
            </a:prstGeom>
            <a:noFill/>
            <a:ln>
              <a:noFill/>
            </a:ln>
          </p:spPr>
          <p:txBody>
            <a:bodyPr anchorCtr="0" anchor="ctr" bIns="11425" lIns="11425" spcFirstLastPara="1" rIns="11425" wrap="square" tIns="11425">
              <a:noAutofit/>
            </a:bodyPr>
            <a:lstStyle/>
            <a:p>
              <a:pPr indent="0" lvl="0" marL="0" marR="0" rtl="0" algn="ctr">
                <a:lnSpc>
                  <a:spcPct val="100000"/>
                </a:lnSpc>
                <a:spcBef>
                  <a:spcPts val="0"/>
                </a:spcBef>
                <a:spcAft>
                  <a:spcPts val="0"/>
                </a:spcAft>
                <a:buNone/>
              </a:pPr>
              <a:r>
                <a:rPr b="1" lang="es-419" sz="1800">
                  <a:solidFill>
                    <a:srgbClr val="FFFFFF"/>
                  </a:solidFill>
                  <a:latin typeface="Calibri"/>
                  <a:ea typeface="Calibri"/>
                  <a:cs typeface="Calibri"/>
                  <a:sym typeface="Calibri"/>
                </a:rPr>
                <a:t>Ejecutado por </a:t>
              </a:r>
              <a:endParaRPr/>
            </a:p>
            <a:p>
              <a:pPr indent="0" lvl="0" marL="0" marR="0" rtl="0" algn="ctr">
                <a:lnSpc>
                  <a:spcPct val="100000"/>
                </a:lnSpc>
                <a:spcBef>
                  <a:spcPts val="0"/>
                </a:spcBef>
                <a:spcAft>
                  <a:spcPts val="0"/>
                </a:spcAft>
                <a:buNone/>
              </a:pPr>
              <a:r>
                <a:rPr b="1" lang="es-419" sz="1800">
                  <a:solidFill>
                    <a:srgbClr val="FFFFFF"/>
                  </a:solidFill>
                  <a:latin typeface="Calibri"/>
                  <a:ea typeface="Calibri"/>
                  <a:cs typeface="Calibri"/>
                  <a:sym typeface="Calibri"/>
                </a:rPr>
                <a:t>DGF</a:t>
              </a:r>
              <a:endParaRPr b="1" sz="1600">
                <a:solidFill>
                  <a:srgbClr val="FFFFFF"/>
                </a:solidFill>
                <a:latin typeface="Calibri"/>
                <a:ea typeface="Calibri"/>
                <a:cs typeface="Calibri"/>
                <a:sym typeface="Calibri"/>
              </a:endParaRPr>
            </a:p>
          </p:txBody>
        </p:sp>
        <p:sp>
          <p:nvSpPr>
            <p:cNvPr id="993" name="Google Shape;993;p60"/>
            <p:cNvSpPr/>
            <p:nvPr/>
          </p:nvSpPr>
          <p:spPr>
            <a:xfrm rot="-9719447">
              <a:off x="1736569" y="2260345"/>
              <a:ext cx="242585" cy="46391"/>
            </a:xfrm>
            <a:custGeom>
              <a:rect b="b" l="l" r="r" t="t"/>
              <a:pathLst>
                <a:path extrusionOk="0" h="120000" w="120000">
                  <a:moveTo>
                    <a:pt x="0" y="59206"/>
                  </a:moveTo>
                  <a:lnTo>
                    <a:pt x="199847" y="59206"/>
                  </a:lnTo>
                </a:path>
              </a:pathLst>
            </a:custGeom>
            <a:noFill/>
            <a:ln cap="flat" cmpd="sng" w="25400">
              <a:solidFill>
                <a:srgbClr val="9BBB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0"/>
            <p:cNvSpPr txBox="1"/>
            <p:nvPr/>
          </p:nvSpPr>
          <p:spPr>
            <a:xfrm rot="1051534">
              <a:off x="1851777" y="2277494"/>
              <a:ext cx="11955" cy="119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rgbClr val="000000"/>
                </a:solidFill>
                <a:latin typeface="Calibri"/>
                <a:ea typeface="Calibri"/>
                <a:cs typeface="Calibri"/>
                <a:sym typeface="Calibri"/>
              </a:endParaRPr>
            </a:p>
          </p:txBody>
        </p:sp>
        <p:sp>
          <p:nvSpPr>
            <p:cNvPr id="995" name="Google Shape;995;p60"/>
            <p:cNvSpPr/>
            <p:nvPr/>
          </p:nvSpPr>
          <p:spPr>
            <a:xfrm>
              <a:off x="173788" y="1194674"/>
              <a:ext cx="1608000" cy="1605900"/>
            </a:xfrm>
            <a:prstGeom prst="ellipse">
              <a:avLst/>
            </a:prstGeom>
            <a:gradFill>
              <a:gsLst>
                <a:gs pos="0">
                  <a:srgbClr val="008A3E"/>
                </a:gs>
                <a:gs pos="80000">
                  <a:srgbClr val="008A3E"/>
                </a:gs>
                <a:gs pos="100000">
                  <a:srgbClr val="008A3E"/>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0"/>
            <p:cNvSpPr txBox="1"/>
            <p:nvPr/>
          </p:nvSpPr>
          <p:spPr>
            <a:xfrm>
              <a:off x="409274" y="1429874"/>
              <a:ext cx="1137000" cy="11355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es-419" sz="1800">
                  <a:solidFill>
                    <a:srgbClr val="FFFFFF"/>
                  </a:solidFill>
                  <a:latin typeface="Calibri"/>
                  <a:ea typeface="Calibri"/>
                  <a:cs typeface="Calibri"/>
                  <a:sym typeface="Calibri"/>
                </a:rPr>
                <a:t>Trabajo de campo contratado</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61"/>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2" name="Google Shape;1002;p61"/>
          <p:cNvGrpSpPr/>
          <p:nvPr/>
        </p:nvGrpSpPr>
        <p:grpSpPr>
          <a:xfrm>
            <a:off x="7756014" y="4439225"/>
            <a:ext cx="384492" cy="538023"/>
            <a:chOff x="4803276" y="2887914"/>
            <a:chExt cx="264583" cy="370258"/>
          </a:xfrm>
        </p:grpSpPr>
        <p:sp>
          <p:nvSpPr>
            <p:cNvPr id="1003" name="Google Shape;1003;p6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61"/>
          <p:cNvGrpSpPr/>
          <p:nvPr/>
        </p:nvGrpSpPr>
        <p:grpSpPr>
          <a:xfrm>
            <a:off x="8140489" y="4439225"/>
            <a:ext cx="384492" cy="538023"/>
            <a:chOff x="4803276" y="2887914"/>
            <a:chExt cx="264583" cy="370258"/>
          </a:xfrm>
        </p:grpSpPr>
        <p:sp>
          <p:nvSpPr>
            <p:cNvPr id="1012" name="Google Shape;1012;p6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0" name="Google Shape;1020;p61"/>
          <p:cNvSpPr txBox="1"/>
          <p:nvPr/>
        </p:nvSpPr>
        <p:spPr>
          <a:xfrm>
            <a:off x="2239975" y="0"/>
            <a:ext cx="62850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400">
                <a:solidFill>
                  <a:srgbClr val="4E433C"/>
                </a:solidFill>
                <a:latin typeface="Anton"/>
                <a:ea typeface="Anton"/>
                <a:cs typeface="Anton"/>
                <a:sym typeface="Anton"/>
              </a:rPr>
              <a:t>      </a:t>
            </a:r>
            <a:r>
              <a:rPr lang="es-419" sz="2400">
                <a:solidFill>
                  <a:schemeClr val="dk2"/>
                </a:solidFill>
                <a:latin typeface="Anton"/>
                <a:ea typeface="Anton"/>
                <a:cs typeface="Anton"/>
                <a:sym typeface="Anton"/>
              </a:rPr>
              <a:t>               </a:t>
            </a:r>
            <a:r>
              <a:rPr lang="es-419" sz="2500">
                <a:solidFill>
                  <a:schemeClr val="dk2"/>
                </a:solidFill>
                <a:latin typeface="Anton"/>
                <a:ea typeface="Anton"/>
                <a:cs typeface="Anton"/>
                <a:sym typeface="Anton"/>
              </a:rPr>
              <a:t>Metodología</a:t>
            </a:r>
            <a:endParaRPr sz="2500">
              <a:solidFill>
                <a:schemeClr val="dk2"/>
              </a:solidFill>
              <a:latin typeface="Anton"/>
              <a:ea typeface="Anton"/>
              <a:cs typeface="Anton"/>
              <a:sym typeface="Anton"/>
            </a:endParaRPr>
          </a:p>
          <a:p>
            <a:pPr indent="0" lvl="0" marL="0" rtl="0" algn="l">
              <a:spcBef>
                <a:spcPts val="0"/>
              </a:spcBef>
              <a:spcAft>
                <a:spcPts val="0"/>
              </a:spcAft>
              <a:buNone/>
            </a:pPr>
            <a:r>
              <a:t/>
            </a:r>
            <a:endParaRPr sz="2400">
              <a:solidFill>
                <a:srgbClr val="4E433C"/>
              </a:solidFill>
              <a:latin typeface="Anton"/>
              <a:ea typeface="Anton"/>
              <a:cs typeface="Anton"/>
              <a:sym typeface="Anton"/>
            </a:endParaRPr>
          </a:p>
        </p:txBody>
      </p:sp>
      <p:sp>
        <p:nvSpPr>
          <p:cNvPr id="1021" name="Google Shape;1021;p61"/>
          <p:cNvSpPr/>
          <p:nvPr/>
        </p:nvSpPr>
        <p:spPr>
          <a:xfrm>
            <a:off x="0" y="492475"/>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022" name="Google Shape;1022;p61"/>
          <p:cNvSpPr/>
          <p:nvPr/>
        </p:nvSpPr>
        <p:spPr>
          <a:xfrm>
            <a:off x="7924423" y="1233589"/>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1"/>
          <p:cNvSpPr/>
          <p:nvPr/>
        </p:nvSpPr>
        <p:spPr>
          <a:xfrm>
            <a:off x="6111198" y="1198676"/>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61"/>
          <p:cNvSpPr txBox="1"/>
          <p:nvPr/>
        </p:nvSpPr>
        <p:spPr>
          <a:xfrm>
            <a:off x="93038" y="1865001"/>
            <a:ext cx="1976700" cy="9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solidFill>
                  <a:schemeClr val="dk2"/>
                </a:solidFill>
                <a:latin typeface="Arvo"/>
                <a:ea typeface="Arvo"/>
                <a:cs typeface="Arvo"/>
                <a:sym typeface="Arvo"/>
              </a:rPr>
              <a:t> Datos Generales</a:t>
            </a:r>
            <a:endParaRPr>
              <a:solidFill>
                <a:schemeClr val="dk2"/>
              </a:solidFill>
              <a:latin typeface="Arvo"/>
              <a:ea typeface="Arvo"/>
              <a:cs typeface="Arvo"/>
              <a:sym typeface="Arvo"/>
            </a:endParaRPr>
          </a:p>
        </p:txBody>
      </p:sp>
      <p:sp>
        <p:nvSpPr>
          <p:cNvPr id="1025" name="Google Shape;1025;p61"/>
          <p:cNvSpPr txBox="1"/>
          <p:nvPr/>
        </p:nvSpPr>
        <p:spPr>
          <a:xfrm>
            <a:off x="1910426" y="1934284"/>
            <a:ext cx="1976700" cy="9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a:solidFill>
                  <a:schemeClr val="dk2"/>
                </a:solidFill>
                <a:latin typeface="Arvo"/>
                <a:ea typeface="Arvo"/>
                <a:cs typeface="Arvo"/>
                <a:sym typeface="Arvo"/>
              </a:rPr>
              <a:t>Distancias</a:t>
            </a:r>
            <a:endParaRPr>
              <a:solidFill>
                <a:schemeClr val="dk2"/>
              </a:solidFill>
              <a:latin typeface="Arvo"/>
              <a:ea typeface="Arvo"/>
              <a:cs typeface="Arvo"/>
              <a:sym typeface="Arvo"/>
            </a:endParaRPr>
          </a:p>
          <a:p>
            <a:pPr indent="0" lvl="0" marL="0" rtl="0" algn="ctr">
              <a:spcBef>
                <a:spcPts val="0"/>
              </a:spcBef>
              <a:spcAft>
                <a:spcPts val="0"/>
              </a:spcAft>
              <a:buNone/>
            </a:pPr>
            <a:r>
              <a:t/>
            </a:r>
            <a:endParaRPr>
              <a:solidFill>
                <a:srgbClr val="F3F3F3"/>
              </a:solidFill>
              <a:latin typeface="Arvo"/>
              <a:ea typeface="Arvo"/>
              <a:cs typeface="Arvo"/>
              <a:sym typeface="Arvo"/>
            </a:endParaRPr>
          </a:p>
        </p:txBody>
      </p:sp>
      <p:sp>
        <p:nvSpPr>
          <p:cNvPr id="1026" name="Google Shape;1026;p61"/>
          <p:cNvSpPr txBox="1"/>
          <p:nvPr/>
        </p:nvSpPr>
        <p:spPr>
          <a:xfrm>
            <a:off x="3496590" y="1954164"/>
            <a:ext cx="1976700" cy="9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a:solidFill>
                  <a:schemeClr val="dk2"/>
                </a:solidFill>
                <a:latin typeface="Arvo"/>
                <a:ea typeface="Arvo"/>
                <a:cs typeface="Arvo"/>
                <a:sym typeface="Arvo"/>
              </a:rPr>
              <a:t>Coordenadas del PM</a:t>
            </a:r>
            <a:endParaRPr>
              <a:solidFill>
                <a:schemeClr val="dk2"/>
              </a:solidFill>
              <a:latin typeface="Arvo"/>
              <a:ea typeface="Arvo"/>
              <a:cs typeface="Arvo"/>
              <a:sym typeface="Arvo"/>
            </a:endParaRPr>
          </a:p>
          <a:p>
            <a:pPr indent="0" lvl="0" marL="0" rtl="0" algn="ctr">
              <a:spcBef>
                <a:spcPts val="0"/>
              </a:spcBef>
              <a:spcAft>
                <a:spcPts val="0"/>
              </a:spcAft>
              <a:buNone/>
            </a:pPr>
            <a:r>
              <a:t/>
            </a:r>
            <a:endParaRPr>
              <a:solidFill>
                <a:srgbClr val="F3F3F3"/>
              </a:solidFill>
              <a:latin typeface="Arvo"/>
              <a:ea typeface="Arvo"/>
              <a:cs typeface="Arvo"/>
              <a:sym typeface="Arvo"/>
            </a:endParaRPr>
          </a:p>
        </p:txBody>
      </p:sp>
      <p:sp>
        <p:nvSpPr>
          <p:cNvPr id="1027" name="Google Shape;1027;p61"/>
          <p:cNvSpPr txBox="1"/>
          <p:nvPr/>
        </p:nvSpPr>
        <p:spPr>
          <a:xfrm>
            <a:off x="93038" y="3775525"/>
            <a:ext cx="19767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solidFill>
                  <a:schemeClr val="dk2"/>
                </a:solidFill>
                <a:latin typeface="Arvo"/>
                <a:ea typeface="Arvo"/>
                <a:cs typeface="Arvo"/>
                <a:sym typeface="Arvo"/>
              </a:rPr>
              <a:t>Bosque Nativo</a:t>
            </a:r>
            <a:endParaRPr>
              <a:solidFill>
                <a:schemeClr val="dk2"/>
              </a:solidFill>
              <a:latin typeface="Arvo"/>
              <a:ea typeface="Arvo"/>
              <a:cs typeface="Arvo"/>
              <a:sym typeface="Arvo"/>
            </a:endParaRPr>
          </a:p>
        </p:txBody>
      </p:sp>
      <p:sp>
        <p:nvSpPr>
          <p:cNvPr id="1028" name="Google Shape;1028;p61"/>
          <p:cNvSpPr txBox="1"/>
          <p:nvPr/>
        </p:nvSpPr>
        <p:spPr>
          <a:xfrm>
            <a:off x="1910426" y="3794401"/>
            <a:ext cx="1976700" cy="9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a:solidFill>
                  <a:schemeClr val="dk2"/>
                </a:solidFill>
                <a:latin typeface="Arvo"/>
                <a:ea typeface="Arvo"/>
                <a:cs typeface="Arvo"/>
                <a:sym typeface="Arvo"/>
              </a:rPr>
              <a:t>Bosque plantado</a:t>
            </a:r>
            <a:endParaRPr>
              <a:solidFill>
                <a:schemeClr val="dk2"/>
              </a:solidFill>
              <a:latin typeface="Arvo"/>
              <a:ea typeface="Arvo"/>
              <a:cs typeface="Arvo"/>
              <a:sym typeface="Arvo"/>
            </a:endParaRPr>
          </a:p>
        </p:txBody>
      </p:sp>
      <p:sp>
        <p:nvSpPr>
          <p:cNvPr id="1029" name="Google Shape;1029;p61"/>
          <p:cNvSpPr txBox="1"/>
          <p:nvPr/>
        </p:nvSpPr>
        <p:spPr>
          <a:xfrm>
            <a:off x="5473290" y="1935700"/>
            <a:ext cx="1976700" cy="9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a:solidFill>
                  <a:schemeClr val="dk2"/>
                </a:solidFill>
                <a:latin typeface="Arvo"/>
                <a:ea typeface="Arvo"/>
                <a:cs typeface="Arvo"/>
                <a:sym typeface="Arvo"/>
              </a:rPr>
              <a:t>Equipo de Trabajo</a:t>
            </a:r>
            <a:endParaRPr>
              <a:solidFill>
                <a:schemeClr val="dk2"/>
              </a:solidFill>
              <a:latin typeface="Arvo"/>
              <a:ea typeface="Arvo"/>
              <a:cs typeface="Arvo"/>
              <a:sym typeface="Arvo"/>
            </a:endParaRPr>
          </a:p>
        </p:txBody>
      </p:sp>
      <p:sp>
        <p:nvSpPr>
          <p:cNvPr id="1030" name="Google Shape;1030;p61"/>
          <p:cNvSpPr/>
          <p:nvPr/>
        </p:nvSpPr>
        <p:spPr>
          <a:xfrm>
            <a:off x="550410" y="1233589"/>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1" name="Google Shape;1031;p61"/>
          <p:cNvSpPr/>
          <p:nvPr/>
        </p:nvSpPr>
        <p:spPr>
          <a:xfrm>
            <a:off x="2527110" y="1193839"/>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61"/>
          <p:cNvSpPr/>
          <p:nvPr/>
        </p:nvSpPr>
        <p:spPr>
          <a:xfrm>
            <a:off x="4190086" y="1233601"/>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61"/>
          <p:cNvSpPr/>
          <p:nvPr/>
        </p:nvSpPr>
        <p:spPr>
          <a:xfrm>
            <a:off x="550410" y="3054001"/>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61"/>
          <p:cNvSpPr/>
          <p:nvPr/>
        </p:nvSpPr>
        <p:spPr>
          <a:xfrm>
            <a:off x="4190073" y="3054026"/>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8</a:t>
            </a:r>
            <a:endParaRPr b="0" i="0" sz="1400" u="none" cap="none" strike="noStrike">
              <a:solidFill>
                <a:srgbClr val="000000"/>
              </a:solidFill>
              <a:latin typeface="Arial"/>
              <a:ea typeface="Arial"/>
              <a:cs typeface="Arial"/>
              <a:sym typeface="Arial"/>
            </a:endParaRPr>
          </a:p>
        </p:txBody>
      </p:sp>
      <p:sp>
        <p:nvSpPr>
          <p:cNvPr id="1035" name="Google Shape;1035;p61"/>
          <p:cNvSpPr/>
          <p:nvPr/>
        </p:nvSpPr>
        <p:spPr>
          <a:xfrm>
            <a:off x="6111211" y="3054401"/>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9</a:t>
            </a:r>
            <a:endParaRPr b="0" i="0" sz="1400" u="none" cap="none" strike="noStrike">
              <a:solidFill>
                <a:srgbClr val="000000"/>
              </a:solidFill>
              <a:latin typeface="Arial"/>
              <a:ea typeface="Arial"/>
              <a:cs typeface="Arial"/>
              <a:sym typeface="Arial"/>
            </a:endParaRPr>
          </a:p>
        </p:txBody>
      </p:sp>
      <p:sp>
        <p:nvSpPr>
          <p:cNvPr id="1036" name="Google Shape;1036;p61"/>
          <p:cNvSpPr txBox="1"/>
          <p:nvPr/>
        </p:nvSpPr>
        <p:spPr>
          <a:xfrm>
            <a:off x="-143087" y="1332399"/>
            <a:ext cx="1976700" cy="3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1</a:t>
            </a:r>
            <a:endParaRPr sz="1800">
              <a:solidFill>
                <a:srgbClr val="F3F3F3"/>
              </a:solidFill>
              <a:latin typeface="Anton"/>
              <a:ea typeface="Anton"/>
              <a:cs typeface="Anton"/>
              <a:sym typeface="Anton"/>
            </a:endParaRPr>
          </a:p>
        </p:txBody>
      </p:sp>
      <p:sp>
        <p:nvSpPr>
          <p:cNvPr id="1037" name="Google Shape;1037;p61"/>
          <p:cNvSpPr txBox="1"/>
          <p:nvPr/>
        </p:nvSpPr>
        <p:spPr>
          <a:xfrm>
            <a:off x="1833613" y="1332405"/>
            <a:ext cx="1976700" cy="3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2</a:t>
            </a:r>
            <a:endParaRPr sz="1800">
              <a:solidFill>
                <a:srgbClr val="F3F3F3"/>
              </a:solidFill>
              <a:latin typeface="Anton"/>
              <a:ea typeface="Anton"/>
              <a:cs typeface="Anton"/>
              <a:sym typeface="Anton"/>
            </a:endParaRPr>
          </a:p>
        </p:txBody>
      </p:sp>
      <p:sp>
        <p:nvSpPr>
          <p:cNvPr id="1038" name="Google Shape;1038;p61"/>
          <p:cNvSpPr txBox="1"/>
          <p:nvPr/>
        </p:nvSpPr>
        <p:spPr>
          <a:xfrm>
            <a:off x="3496589" y="1337249"/>
            <a:ext cx="1976700" cy="3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3</a:t>
            </a:r>
            <a:endParaRPr sz="1800">
              <a:solidFill>
                <a:srgbClr val="F3F3F3"/>
              </a:solidFill>
              <a:latin typeface="Anton"/>
              <a:ea typeface="Anton"/>
              <a:cs typeface="Anton"/>
              <a:sym typeface="Anton"/>
            </a:endParaRPr>
          </a:p>
        </p:txBody>
      </p:sp>
      <p:sp>
        <p:nvSpPr>
          <p:cNvPr id="1039" name="Google Shape;1039;p61"/>
          <p:cNvSpPr txBox="1"/>
          <p:nvPr/>
        </p:nvSpPr>
        <p:spPr>
          <a:xfrm>
            <a:off x="7230938" y="1336801"/>
            <a:ext cx="1976700" cy="3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5</a:t>
            </a:r>
            <a:endParaRPr sz="1800">
              <a:solidFill>
                <a:srgbClr val="F3F3F3"/>
              </a:solidFill>
              <a:latin typeface="Anton"/>
              <a:ea typeface="Anton"/>
              <a:cs typeface="Anton"/>
              <a:sym typeface="Anton"/>
            </a:endParaRPr>
          </a:p>
        </p:txBody>
      </p:sp>
      <p:sp>
        <p:nvSpPr>
          <p:cNvPr id="1040" name="Google Shape;1040;p61"/>
          <p:cNvSpPr txBox="1"/>
          <p:nvPr/>
        </p:nvSpPr>
        <p:spPr>
          <a:xfrm>
            <a:off x="-143099" y="3192509"/>
            <a:ext cx="1976700" cy="3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443A33"/>
                </a:solidFill>
                <a:latin typeface="Anton"/>
                <a:ea typeface="Anton"/>
                <a:cs typeface="Anton"/>
                <a:sym typeface="Anton"/>
              </a:rPr>
              <a:t>6</a:t>
            </a:r>
            <a:endParaRPr sz="1800">
              <a:solidFill>
                <a:srgbClr val="443A33"/>
              </a:solidFill>
              <a:latin typeface="Anton"/>
              <a:ea typeface="Anton"/>
              <a:cs typeface="Anton"/>
              <a:sym typeface="Anton"/>
            </a:endParaRPr>
          </a:p>
        </p:txBody>
      </p:sp>
      <p:sp>
        <p:nvSpPr>
          <p:cNvPr id="1041" name="Google Shape;1041;p61"/>
          <p:cNvSpPr txBox="1"/>
          <p:nvPr/>
        </p:nvSpPr>
        <p:spPr>
          <a:xfrm>
            <a:off x="5417713" y="1331938"/>
            <a:ext cx="1976700" cy="3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4</a:t>
            </a:r>
            <a:endParaRPr sz="1800">
              <a:solidFill>
                <a:srgbClr val="F3F3F3"/>
              </a:solidFill>
              <a:latin typeface="Anton"/>
              <a:ea typeface="Anton"/>
              <a:cs typeface="Anton"/>
              <a:sym typeface="Anton"/>
            </a:endParaRPr>
          </a:p>
        </p:txBody>
      </p:sp>
      <p:sp>
        <p:nvSpPr>
          <p:cNvPr id="1042" name="Google Shape;1042;p61"/>
          <p:cNvSpPr/>
          <p:nvPr/>
        </p:nvSpPr>
        <p:spPr>
          <a:xfrm>
            <a:off x="8032323" y="3054389"/>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589C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10</a:t>
            </a:r>
            <a:endParaRPr b="0" i="0" sz="1400" u="none" cap="none" strike="noStrike">
              <a:solidFill>
                <a:srgbClr val="000000"/>
              </a:solidFill>
              <a:latin typeface="Arial"/>
              <a:ea typeface="Arial"/>
              <a:cs typeface="Arial"/>
              <a:sym typeface="Arial"/>
            </a:endParaRPr>
          </a:p>
        </p:txBody>
      </p:sp>
      <p:sp>
        <p:nvSpPr>
          <p:cNvPr id="1043" name="Google Shape;1043;p61"/>
          <p:cNvSpPr txBox="1"/>
          <p:nvPr/>
        </p:nvSpPr>
        <p:spPr>
          <a:xfrm>
            <a:off x="7510750" y="1954175"/>
            <a:ext cx="160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dk2"/>
                </a:solidFill>
                <a:latin typeface="Arvo"/>
                <a:ea typeface="Arvo"/>
                <a:cs typeface="Arvo"/>
                <a:sym typeface="Arvo"/>
              </a:rPr>
              <a:t>Observaciones</a:t>
            </a:r>
            <a:endParaRPr>
              <a:solidFill>
                <a:schemeClr val="dk2"/>
              </a:solidFill>
            </a:endParaRPr>
          </a:p>
        </p:txBody>
      </p:sp>
      <p:sp>
        <p:nvSpPr>
          <p:cNvPr id="1044" name="Google Shape;1044;p61"/>
          <p:cNvSpPr txBox="1"/>
          <p:nvPr/>
        </p:nvSpPr>
        <p:spPr>
          <a:xfrm>
            <a:off x="5873150" y="3791425"/>
            <a:ext cx="139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dk2"/>
                </a:solidFill>
                <a:latin typeface="Arvo"/>
                <a:ea typeface="Arvo"/>
                <a:cs typeface="Arvo"/>
                <a:sym typeface="Arvo"/>
              </a:rPr>
              <a:t>Fauna </a:t>
            </a:r>
            <a:endParaRPr>
              <a:solidFill>
                <a:schemeClr val="dk2"/>
              </a:solidFill>
            </a:endParaRPr>
          </a:p>
        </p:txBody>
      </p:sp>
      <p:sp>
        <p:nvSpPr>
          <p:cNvPr id="1045" name="Google Shape;1045;p61"/>
          <p:cNvSpPr txBox="1"/>
          <p:nvPr/>
        </p:nvSpPr>
        <p:spPr>
          <a:xfrm>
            <a:off x="3659488" y="3794400"/>
            <a:ext cx="165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a:solidFill>
                  <a:schemeClr val="dk2"/>
                </a:solidFill>
                <a:latin typeface="Arvo"/>
                <a:ea typeface="Arvo"/>
                <a:cs typeface="Arvo"/>
                <a:sym typeface="Arvo"/>
              </a:rPr>
              <a:t>Agua </a:t>
            </a:r>
            <a:endParaRPr>
              <a:solidFill>
                <a:schemeClr val="dk2"/>
              </a:solidFill>
            </a:endParaRPr>
          </a:p>
        </p:txBody>
      </p:sp>
      <p:sp>
        <p:nvSpPr>
          <p:cNvPr id="1046" name="Google Shape;1046;p61"/>
          <p:cNvSpPr txBox="1"/>
          <p:nvPr/>
        </p:nvSpPr>
        <p:spPr>
          <a:xfrm>
            <a:off x="7835400" y="3794400"/>
            <a:ext cx="151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dk2"/>
                </a:solidFill>
                <a:latin typeface="Arvo"/>
                <a:ea typeface="Arvo"/>
                <a:cs typeface="Arvo"/>
                <a:sym typeface="Arvo"/>
              </a:rPr>
              <a:t>Relieve </a:t>
            </a:r>
            <a:endParaRPr>
              <a:solidFill>
                <a:schemeClr val="dk2"/>
              </a:solidFill>
            </a:endParaRPr>
          </a:p>
        </p:txBody>
      </p:sp>
      <p:sp>
        <p:nvSpPr>
          <p:cNvPr id="1047" name="Google Shape;1047;p61"/>
          <p:cNvSpPr/>
          <p:nvPr/>
        </p:nvSpPr>
        <p:spPr>
          <a:xfrm>
            <a:off x="2527110" y="3053976"/>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443A33"/>
                </a:solidFill>
                <a:latin typeface="Anton"/>
                <a:ea typeface="Anton"/>
                <a:cs typeface="Anton"/>
                <a:sym typeface="Anton"/>
              </a:rPr>
              <a:t>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pic>
        <p:nvPicPr>
          <p:cNvPr id="1052" name="Google Shape;1052;p62"/>
          <p:cNvPicPr preferRelativeResize="0"/>
          <p:nvPr/>
        </p:nvPicPr>
        <p:blipFill>
          <a:blip r:embed="rId4">
            <a:alphaModFix/>
          </a:blip>
          <a:stretch>
            <a:fillRect/>
          </a:stretch>
        </p:blipFill>
        <p:spPr>
          <a:xfrm>
            <a:off x="1540562" y="274899"/>
            <a:ext cx="6062875" cy="4451949"/>
          </a:xfrm>
          <a:prstGeom prst="rect">
            <a:avLst/>
          </a:prstGeom>
          <a:noFill/>
          <a:ln>
            <a:noFill/>
          </a:ln>
        </p:spPr>
      </p:pic>
      <p:sp>
        <p:nvSpPr>
          <p:cNvPr id="1053" name="Google Shape;1053;p62"/>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4" name="Google Shape;1054;p62"/>
          <p:cNvGrpSpPr/>
          <p:nvPr/>
        </p:nvGrpSpPr>
        <p:grpSpPr>
          <a:xfrm>
            <a:off x="8140489" y="4439225"/>
            <a:ext cx="384492" cy="538023"/>
            <a:chOff x="4803276" y="2887914"/>
            <a:chExt cx="264583" cy="370258"/>
          </a:xfrm>
        </p:grpSpPr>
        <p:sp>
          <p:nvSpPr>
            <p:cNvPr id="1055" name="Google Shape;1055;p6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62"/>
          <p:cNvGrpSpPr/>
          <p:nvPr/>
        </p:nvGrpSpPr>
        <p:grpSpPr>
          <a:xfrm>
            <a:off x="8440764" y="4439225"/>
            <a:ext cx="384492" cy="538023"/>
            <a:chOff x="4803276" y="2887914"/>
            <a:chExt cx="264583" cy="370258"/>
          </a:xfrm>
        </p:grpSpPr>
        <p:sp>
          <p:nvSpPr>
            <p:cNvPr id="1064" name="Google Shape;1064;p6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63"/>
          <p:cNvSpPr txBox="1"/>
          <p:nvPr>
            <p:ph idx="1" type="body"/>
          </p:nvPr>
        </p:nvSpPr>
        <p:spPr>
          <a:xfrm>
            <a:off x="311700" y="1152475"/>
            <a:ext cx="5418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200"/>
              <a:buFont typeface="Arial"/>
              <a:buNone/>
            </a:pPr>
            <a:r>
              <a:rPr lang="es-419" sz="4800">
                <a:solidFill>
                  <a:srgbClr val="2E2B25"/>
                </a:solidFill>
                <a:latin typeface="Anton"/>
                <a:ea typeface="Anton"/>
                <a:cs typeface="Anton"/>
                <a:sym typeface="Anton"/>
              </a:rPr>
              <a:t>COMPLEJO</a:t>
            </a:r>
            <a:r>
              <a:rPr lang="es-419" sz="4800">
                <a:solidFill>
                  <a:srgbClr val="F3F3F3"/>
                </a:solidFill>
                <a:latin typeface="Anton"/>
                <a:ea typeface="Anton"/>
                <a:cs typeface="Anton"/>
                <a:sym typeface="Anton"/>
              </a:rPr>
              <a:t> </a:t>
            </a:r>
            <a:endParaRPr sz="4800">
              <a:solidFill>
                <a:srgbClr val="F3F3F3"/>
              </a:solidFill>
              <a:latin typeface="Anton"/>
              <a:ea typeface="Anton"/>
              <a:cs typeface="Anton"/>
              <a:sym typeface="Anton"/>
            </a:endParaRPr>
          </a:p>
          <a:p>
            <a:pPr indent="0" lvl="0" marL="0" rtl="0" algn="l">
              <a:lnSpc>
                <a:spcPct val="100000"/>
              </a:lnSpc>
              <a:spcBef>
                <a:spcPts val="0"/>
              </a:spcBef>
              <a:spcAft>
                <a:spcPts val="0"/>
              </a:spcAft>
              <a:buClr>
                <a:schemeClr val="dk1"/>
              </a:buClr>
              <a:buSzPts val="1200"/>
              <a:buFont typeface="Arial"/>
              <a:buNone/>
            </a:pPr>
            <a:r>
              <a:rPr lang="es-419" sz="5300">
                <a:solidFill>
                  <a:srgbClr val="009566"/>
                </a:solidFill>
                <a:latin typeface="Anton"/>
                <a:ea typeface="Anton"/>
                <a:cs typeface="Anton"/>
                <a:sym typeface="Anton"/>
              </a:rPr>
              <a:t>FORESTAL</a:t>
            </a:r>
            <a:endParaRPr sz="5300">
              <a:solidFill>
                <a:srgbClr val="009566"/>
              </a:solidFill>
              <a:latin typeface="Anton"/>
              <a:ea typeface="Anton"/>
              <a:cs typeface="Anton"/>
              <a:sym typeface="Anton"/>
            </a:endParaRPr>
          </a:p>
          <a:p>
            <a:pPr indent="0" lvl="0" marL="0" rtl="0" algn="l">
              <a:spcBef>
                <a:spcPts val="0"/>
              </a:spcBef>
              <a:spcAft>
                <a:spcPts val="1200"/>
              </a:spcAft>
              <a:buNone/>
            </a:pPr>
            <a:r>
              <a:t/>
            </a:r>
            <a:endParaRPr/>
          </a:p>
        </p:txBody>
      </p:sp>
      <p:pic>
        <p:nvPicPr>
          <p:cNvPr id="1077" name="Google Shape;1077;p63"/>
          <p:cNvPicPr preferRelativeResize="0"/>
          <p:nvPr/>
        </p:nvPicPr>
        <p:blipFill>
          <a:blip r:embed="rId3">
            <a:alphaModFix/>
          </a:blip>
          <a:stretch>
            <a:fillRect/>
          </a:stretch>
        </p:blipFill>
        <p:spPr>
          <a:xfrm>
            <a:off x="5206350" y="790225"/>
            <a:ext cx="3762900" cy="3336600"/>
          </a:xfrm>
          <a:prstGeom prst="flowChartConnector">
            <a:avLst/>
          </a:prstGeom>
          <a:noFill/>
          <a:ln>
            <a:noFill/>
          </a:ln>
        </p:spPr>
      </p:pic>
      <p:sp>
        <p:nvSpPr>
          <p:cNvPr id="1078" name="Google Shape;1078;p63"/>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9" name="Google Shape;1079;p63"/>
          <p:cNvGrpSpPr/>
          <p:nvPr/>
        </p:nvGrpSpPr>
        <p:grpSpPr>
          <a:xfrm>
            <a:off x="7096723" y="4240504"/>
            <a:ext cx="238457" cy="736737"/>
            <a:chOff x="3347523" y="2620128"/>
            <a:chExt cx="238457" cy="736737"/>
          </a:xfrm>
        </p:grpSpPr>
        <p:sp>
          <p:nvSpPr>
            <p:cNvPr id="1080" name="Google Shape;1080;p63"/>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3"/>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3"/>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3"/>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3"/>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 name="Google Shape;1085;p63"/>
          <p:cNvGrpSpPr/>
          <p:nvPr/>
        </p:nvGrpSpPr>
        <p:grpSpPr>
          <a:xfrm>
            <a:off x="7414946" y="4562372"/>
            <a:ext cx="265060" cy="414875"/>
            <a:chOff x="4803276" y="2887914"/>
            <a:chExt cx="264583" cy="370258"/>
          </a:xfrm>
        </p:grpSpPr>
        <p:sp>
          <p:nvSpPr>
            <p:cNvPr id="1086" name="Google Shape;1086;p6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6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63"/>
          <p:cNvGrpSpPr/>
          <p:nvPr/>
        </p:nvGrpSpPr>
        <p:grpSpPr>
          <a:xfrm>
            <a:off x="7679989" y="4439225"/>
            <a:ext cx="384492" cy="538023"/>
            <a:chOff x="4803276" y="2887914"/>
            <a:chExt cx="264583" cy="370258"/>
          </a:xfrm>
        </p:grpSpPr>
        <p:sp>
          <p:nvSpPr>
            <p:cNvPr id="1095" name="Google Shape;1095;p6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idx="1" type="subTitle"/>
          </p:nvPr>
        </p:nvSpPr>
        <p:spPr>
          <a:xfrm>
            <a:off x="0" y="129950"/>
            <a:ext cx="2369100" cy="532500"/>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SzPts val="3027"/>
              <a:buNone/>
            </a:pPr>
            <a:r>
              <a:rPr lang="es-419">
                <a:latin typeface="Arvo"/>
                <a:ea typeface="Arvo"/>
                <a:cs typeface="Arvo"/>
                <a:sym typeface="Arvo"/>
              </a:rPr>
              <a:t>Objetivos:</a:t>
            </a:r>
            <a:endParaRPr>
              <a:latin typeface="Arvo"/>
              <a:ea typeface="Arvo"/>
              <a:cs typeface="Arvo"/>
              <a:sym typeface="Arvo"/>
            </a:endParaRPr>
          </a:p>
        </p:txBody>
      </p:sp>
      <p:sp>
        <p:nvSpPr>
          <p:cNvPr id="178" name="Google Shape;178;p28"/>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179" name="Google Shape;179;p28"/>
          <p:cNvGrpSpPr/>
          <p:nvPr/>
        </p:nvGrpSpPr>
        <p:grpSpPr>
          <a:xfrm>
            <a:off x="360223" y="1314898"/>
            <a:ext cx="8361047" cy="3698649"/>
            <a:chOff x="-1" y="46288"/>
            <a:chExt cx="8350192" cy="1893151"/>
          </a:xfrm>
        </p:grpSpPr>
        <p:sp>
          <p:nvSpPr>
            <p:cNvPr id="180" name="Google Shape;180;p28"/>
            <p:cNvSpPr/>
            <p:nvPr/>
          </p:nvSpPr>
          <p:spPr>
            <a:xfrm>
              <a:off x="-1" y="46288"/>
              <a:ext cx="83049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vo"/>
                <a:ea typeface="Arvo"/>
                <a:cs typeface="Arvo"/>
                <a:sym typeface="Arvo"/>
              </a:endParaRPr>
            </a:p>
          </p:txBody>
        </p:sp>
        <p:sp>
          <p:nvSpPr>
            <p:cNvPr id="181" name="Google Shape;181;p28"/>
            <p:cNvSpPr txBox="1"/>
            <p:nvPr/>
          </p:nvSpPr>
          <p:spPr>
            <a:xfrm>
              <a:off x="45291" y="91580"/>
              <a:ext cx="8304900" cy="8373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400"/>
                <a:buFont typeface="Arial"/>
                <a:buNone/>
              </a:pPr>
              <a:r>
                <a:rPr b="0" i="0" lang="es-419" sz="1400" u="none" cap="none" strike="noStrike">
                  <a:solidFill>
                    <a:srgbClr val="FFFFFF"/>
                  </a:solidFill>
                  <a:latin typeface="Arvo"/>
                  <a:ea typeface="Arvo"/>
                  <a:cs typeface="Arvo"/>
                  <a:sym typeface="Arvo"/>
                </a:rPr>
                <a:t>Generales:  </a:t>
              </a:r>
              <a:endParaRPr/>
            </a:p>
            <a:p>
              <a:pPr indent="-285750" lvl="0" marL="285750" marR="0" rtl="0" algn="l">
                <a:lnSpc>
                  <a:spcPct val="90000"/>
                </a:lnSpc>
                <a:spcBef>
                  <a:spcPts val="0"/>
                </a:spcBef>
                <a:spcAft>
                  <a:spcPts val="0"/>
                </a:spcAft>
                <a:buClr>
                  <a:srgbClr val="000000"/>
                </a:buClr>
                <a:buSzPts val="1400"/>
                <a:buFont typeface="Arial"/>
                <a:buChar char="•"/>
              </a:pPr>
              <a:r>
                <a:rPr b="0" i="0" lang="es-419" sz="1400" u="none" cap="none" strike="noStrike">
                  <a:solidFill>
                    <a:srgbClr val="FFFFFF"/>
                  </a:solidFill>
                  <a:latin typeface="Arvo"/>
                  <a:ea typeface="Arvo"/>
                  <a:cs typeface="Arvo"/>
                  <a:sym typeface="Arvo"/>
                </a:rPr>
                <a:t>Tomar conocimiento del rol de las políticas públicas como políticas de estado con énfasis en aquellas  que buscan el desarrollo de un sector,  su regulación de un punto de vista técnico, ambiental, social.</a:t>
              </a:r>
              <a:endParaRPr/>
            </a:p>
            <a:p>
              <a:pPr indent="-285750" lvl="0" marL="285750" marR="0" rtl="0" algn="l">
                <a:lnSpc>
                  <a:spcPct val="90000"/>
                </a:lnSpc>
                <a:spcBef>
                  <a:spcPts val="0"/>
                </a:spcBef>
                <a:spcAft>
                  <a:spcPts val="0"/>
                </a:spcAft>
                <a:buClr>
                  <a:srgbClr val="000000"/>
                </a:buClr>
                <a:buSzPts val="1400"/>
                <a:buFont typeface="Arial"/>
                <a:buChar char="•"/>
              </a:pPr>
              <a:r>
                <a:rPr b="0" i="0" lang="es-419" sz="1400" u="none" cap="none" strike="noStrike">
                  <a:solidFill>
                    <a:srgbClr val="FFFFFF"/>
                  </a:solidFill>
                  <a:latin typeface="Arvo"/>
                  <a:ea typeface="Arvo"/>
                  <a:cs typeface="Arvo"/>
                  <a:sym typeface="Arvo"/>
                </a:rPr>
                <a:t>Fomentar la capacidad de análisis y propuesta dentro del ámbito de la Política Forestal y en el marco de un Manejo Forestal Sostenible</a:t>
              </a:r>
              <a:r>
                <a:rPr b="0" i="0" lang="es-419" sz="1600" u="none" cap="none" strike="noStrike">
                  <a:solidFill>
                    <a:srgbClr val="FFFFFF"/>
                  </a:solidFill>
                  <a:latin typeface="Arvo"/>
                  <a:ea typeface="Arvo"/>
                  <a:cs typeface="Arvo"/>
                  <a:sym typeface="Arvo"/>
                </a:rPr>
                <a:t>.</a:t>
              </a:r>
              <a:endParaRPr b="0" i="0" sz="1600" u="none" cap="none" strike="noStrike">
                <a:solidFill>
                  <a:srgbClr val="FFFFFF"/>
                </a:solidFill>
                <a:latin typeface="Arvo"/>
                <a:ea typeface="Arvo"/>
                <a:cs typeface="Arvo"/>
                <a:sym typeface="Arvo"/>
              </a:endParaRPr>
            </a:p>
          </p:txBody>
        </p:sp>
        <p:sp>
          <p:nvSpPr>
            <p:cNvPr id="182" name="Google Shape;182;p28"/>
            <p:cNvSpPr/>
            <p:nvPr/>
          </p:nvSpPr>
          <p:spPr>
            <a:xfrm>
              <a:off x="-1" y="1011539"/>
              <a:ext cx="83049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vo"/>
                <a:ea typeface="Arvo"/>
                <a:cs typeface="Arvo"/>
                <a:sym typeface="Arvo"/>
              </a:endParaRPr>
            </a:p>
          </p:txBody>
        </p:sp>
        <p:sp>
          <p:nvSpPr>
            <p:cNvPr id="183" name="Google Shape;183;p28"/>
            <p:cNvSpPr txBox="1"/>
            <p:nvPr/>
          </p:nvSpPr>
          <p:spPr>
            <a:xfrm>
              <a:off x="138467" y="1148553"/>
              <a:ext cx="8166600" cy="780600"/>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rgbClr val="000000"/>
                </a:buClr>
                <a:buSzPts val="1400"/>
                <a:buFont typeface="Arial"/>
                <a:buNone/>
              </a:pPr>
              <a:r>
                <a:rPr b="0" i="0" lang="es-419" sz="1400" u="none" cap="none" strike="noStrike">
                  <a:solidFill>
                    <a:srgbClr val="FFFFFF"/>
                  </a:solidFill>
                  <a:latin typeface="Arvo"/>
                  <a:ea typeface="Arvo"/>
                  <a:cs typeface="Arvo"/>
                  <a:sym typeface="Arvo"/>
                </a:rPr>
                <a:t>Específicos: 1) Conceptualizar el Desarrollo Sostenible y el Manejo Forestal Sostenible;</a:t>
              </a:r>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vo"/>
                <a:ea typeface="Arvo"/>
                <a:cs typeface="Arvo"/>
                <a:sym typeface="Arvo"/>
              </a:endParaRPr>
            </a:p>
            <a:p>
              <a:pPr indent="0" lvl="0" marL="0" marR="0" rtl="0" algn="l">
                <a:lnSpc>
                  <a:spcPct val="90000"/>
                </a:lnSpc>
                <a:spcBef>
                  <a:spcPts val="0"/>
                </a:spcBef>
                <a:spcAft>
                  <a:spcPts val="0"/>
                </a:spcAft>
                <a:buClr>
                  <a:srgbClr val="000000"/>
                </a:buClr>
                <a:buSzPts val="1400"/>
                <a:buFont typeface="Arial"/>
                <a:buNone/>
              </a:pPr>
              <a:r>
                <a:rPr b="0" i="0" lang="es-419" sz="1400" u="none" cap="none" strike="noStrike">
                  <a:solidFill>
                    <a:srgbClr val="FFFFFF"/>
                  </a:solidFill>
                  <a:latin typeface="Arvo"/>
                  <a:ea typeface="Arvo"/>
                  <a:cs typeface="Arvo"/>
                  <a:sym typeface="Arvo"/>
                </a:rPr>
                <a:t>                          2) Conocer y analizar las políticas públicas, y su marco regulatorio a nivel  nacional. 	</a:t>
              </a:r>
              <a:endParaRPr/>
            </a:p>
            <a:p>
              <a:pPr indent="0" lvl="0" marL="0" marR="0" rtl="0" algn="l">
                <a:lnSpc>
                  <a:spcPct val="90000"/>
                </a:lnSpc>
                <a:spcBef>
                  <a:spcPts val="0"/>
                </a:spcBef>
                <a:spcAft>
                  <a:spcPts val="0"/>
                </a:spcAft>
                <a:buClr>
                  <a:srgbClr val="000000"/>
                </a:buClr>
                <a:buSzPts val="1400"/>
                <a:buFont typeface="Arial"/>
                <a:buNone/>
              </a:pPr>
              <a:r>
                <a:rPr b="0" i="0" lang="es-419" sz="1400" u="none" cap="none" strike="noStrike">
                  <a:solidFill>
                    <a:srgbClr val="FFFFFF"/>
                  </a:solidFill>
                  <a:latin typeface="Arvo"/>
                  <a:ea typeface="Arvo"/>
                  <a:cs typeface="Arvo"/>
                  <a:sym typeface="Arvo"/>
                </a:rPr>
                <a:t>	Tener una visión comparativa de la realidad Regional y/global de las políticas forestales</a:t>
              </a:r>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vo"/>
                <a:ea typeface="Arvo"/>
                <a:cs typeface="Arvo"/>
                <a:sym typeface="Arvo"/>
              </a:endParaRPr>
            </a:p>
            <a:p>
              <a:pPr indent="0" lvl="0" marL="0" marR="0" rtl="0" algn="l">
                <a:lnSpc>
                  <a:spcPct val="90000"/>
                </a:lnSpc>
                <a:spcBef>
                  <a:spcPts val="0"/>
                </a:spcBef>
                <a:spcAft>
                  <a:spcPts val="0"/>
                </a:spcAft>
                <a:buClr>
                  <a:srgbClr val="000000"/>
                </a:buClr>
                <a:buSzPts val="1400"/>
                <a:buFont typeface="Arial"/>
                <a:buNone/>
              </a:pPr>
              <a:r>
                <a:rPr b="0" i="0" lang="es-419" sz="1400" u="none" cap="none" strike="noStrike">
                  <a:solidFill>
                    <a:srgbClr val="FFFFFF"/>
                  </a:solidFill>
                  <a:latin typeface="Arvo"/>
                  <a:ea typeface="Arvo"/>
                  <a:cs typeface="Arvo"/>
                  <a:sym typeface="Arvo"/>
                </a:rPr>
                <a:t>                          3) Ofrecer a los estudiantes la oportunidad de extraer sus conclusiones de la Política Forestal vigente y proponer cambios a la misma.</a:t>
              </a:r>
              <a:endParaRPr b="0" i="0" sz="1400" u="none" cap="none" strike="noStrike">
                <a:solidFill>
                  <a:srgbClr val="FFFFFF"/>
                </a:solidFill>
                <a:latin typeface="Arvo"/>
                <a:ea typeface="Arvo"/>
                <a:cs typeface="Arvo"/>
                <a:sym typeface="Arvo"/>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vo"/>
                <a:ea typeface="Arvo"/>
                <a:cs typeface="Arvo"/>
                <a:sym typeface="Arvo"/>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64"/>
          <p:cNvSpPr txBox="1"/>
          <p:nvPr>
            <p:ph type="title"/>
          </p:nvPr>
        </p:nvSpPr>
        <p:spPr>
          <a:xfrm>
            <a:off x="176150" y="297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02127"/>
              <a:buFont typeface="Arial"/>
              <a:buNone/>
            </a:pPr>
            <a:r>
              <a:rPr lang="es-419" sz="4700">
                <a:solidFill>
                  <a:srgbClr val="2E2B25"/>
                </a:solidFill>
                <a:latin typeface="Anton"/>
                <a:ea typeface="Anton"/>
                <a:cs typeface="Anton"/>
                <a:sym typeface="Anton"/>
              </a:rPr>
              <a:t>01.</a:t>
            </a:r>
            <a:endParaRPr/>
          </a:p>
        </p:txBody>
      </p:sp>
      <p:sp>
        <p:nvSpPr>
          <p:cNvPr id="1108" name="Google Shape;1108;p64"/>
          <p:cNvSpPr txBox="1"/>
          <p:nvPr>
            <p:ph idx="1" type="body"/>
          </p:nvPr>
        </p:nvSpPr>
        <p:spPr>
          <a:xfrm>
            <a:off x="311700" y="1152475"/>
            <a:ext cx="5418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200"/>
              <a:buFont typeface="Arial"/>
              <a:buNone/>
            </a:pPr>
            <a:r>
              <a:rPr lang="es-419" sz="4800">
                <a:solidFill>
                  <a:srgbClr val="2E2B25"/>
                </a:solidFill>
                <a:latin typeface="Anton"/>
                <a:ea typeface="Anton"/>
                <a:cs typeface="Anton"/>
                <a:sym typeface="Anton"/>
              </a:rPr>
              <a:t>COMPLEJO</a:t>
            </a:r>
            <a:r>
              <a:rPr lang="es-419" sz="4800">
                <a:solidFill>
                  <a:srgbClr val="F3F3F3"/>
                </a:solidFill>
                <a:latin typeface="Anton"/>
                <a:ea typeface="Anton"/>
                <a:cs typeface="Anton"/>
                <a:sym typeface="Anton"/>
              </a:rPr>
              <a:t> </a:t>
            </a:r>
            <a:r>
              <a:rPr lang="es-419" sz="5300">
                <a:solidFill>
                  <a:srgbClr val="009566"/>
                </a:solidFill>
                <a:latin typeface="Anton"/>
                <a:ea typeface="Anton"/>
                <a:cs typeface="Anton"/>
                <a:sym typeface="Anton"/>
              </a:rPr>
              <a:t>AGROINDUSTRIAL</a:t>
            </a:r>
            <a:endParaRPr sz="5300">
              <a:solidFill>
                <a:srgbClr val="009566"/>
              </a:solidFill>
              <a:latin typeface="Anton"/>
              <a:ea typeface="Anton"/>
              <a:cs typeface="Anton"/>
              <a:sym typeface="Anton"/>
            </a:endParaRPr>
          </a:p>
          <a:p>
            <a:pPr indent="0" lvl="0" marL="0" rtl="0" algn="l">
              <a:spcBef>
                <a:spcPts val="0"/>
              </a:spcBef>
              <a:spcAft>
                <a:spcPts val="1200"/>
              </a:spcAft>
              <a:buNone/>
            </a:pPr>
            <a:r>
              <a:t/>
            </a:r>
            <a:endParaRPr/>
          </a:p>
        </p:txBody>
      </p:sp>
      <p:pic>
        <p:nvPicPr>
          <p:cNvPr id="1109" name="Google Shape;1109;p64"/>
          <p:cNvPicPr preferRelativeResize="0"/>
          <p:nvPr/>
        </p:nvPicPr>
        <p:blipFill>
          <a:blip r:embed="rId3">
            <a:alphaModFix/>
          </a:blip>
          <a:stretch>
            <a:fillRect/>
          </a:stretch>
        </p:blipFill>
        <p:spPr>
          <a:xfrm>
            <a:off x="5206350" y="790225"/>
            <a:ext cx="3762900" cy="3336600"/>
          </a:xfrm>
          <a:prstGeom prst="flowChartConnector">
            <a:avLst/>
          </a:prstGeom>
          <a:noFill/>
          <a:ln>
            <a:noFill/>
          </a:ln>
        </p:spPr>
      </p:pic>
      <p:sp>
        <p:nvSpPr>
          <p:cNvPr id="1110" name="Google Shape;1110;p64"/>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1" name="Google Shape;1111;p64"/>
          <p:cNvGrpSpPr/>
          <p:nvPr/>
        </p:nvGrpSpPr>
        <p:grpSpPr>
          <a:xfrm>
            <a:off x="7096723" y="4240504"/>
            <a:ext cx="238457" cy="736737"/>
            <a:chOff x="3347523" y="2620128"/>
            <a:chExt cx="238457" cy="736737"/>
          </a:xfrm>
        </p:grpSpPr>
        <p:sp>
          <p:nvSpPr>
            <p:cNvPr id="1112" name="Google Shape;1112;p64"/>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64"/>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4"/>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4"/>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4"/>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7" name="Google Shape;1117;p64"/>
          <p:cNvGrpSpPr/>
          <p:nvPr/>
        </p:nvGrpSpPr>
        <p:grpSpPr>
          <a:xfrm>
            <a:off x="7414946" y="4562372"/>
            <a:ext cx="265060" cy="414875"/>
            <a:chOff x="4803276" y="2887914"/>
            <a:chExt cx="264583" cy="370258"/>
          </a:xfrm>
        </p:grpSpPr>
        <p:sp>
          <p:nvSpPr>
            <p:cNvPr id="1118" name="Google Shape;1118;p6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6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6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6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6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6" name="Google Shape;1126;p64"/>
          <p:cNvGrpSpPr/>
          <p:nvPr/>
        </p:nvGrpSpPr>
        <p:grpSpPr>
          <a:xfrm>
            <a:off x="7679989" y="4439225"/>
            <a:ext cx="384492" cy="538023"/>
            <a:chOff x="4803276" y="2887914"/>
            <a:chExt cx="264583" cy="370258"/>
          </a:xfrm>
        </p:grpSpPr>
        <p:sp>
          <p:nvSpPr>
            <p:cNvPr id="1127" name="Google Shape;1127;p6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65"/>
          <p:cNvSpPr txBox="1"/>
          <p:nvPr>
            <p:ph idx="1" type="body"/>
          </p:nvPr>
        </p:nvSpPr>
        <p:spPr>
          <a:xfrm>
            <a:off x="176150" y="154275"/>
            <a:ext cx="4691700" cy="1854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s-419" sz="4800">
                <a:solidFill>
                  <a:srgbClr val="2E2B25"/>
                </a:solidFill>
                <a:latin typeface="Anton"/>
                <a:ea typeface="Anton"/>
                <a:cs typeface="Anton"/>
                <a:sym typeface="Anton"/>
              </a:rPr>
              <a:t>COMPLEJO</a:t>
            </a:r>
            <a:r>
              <a:rPr lang="es-419" sz="4800">
                <a:solidFill>
                  <a:srgbClr val="F3F3F3"/>
                </a:solidFill>
                <a:latin typeface="Anton"/>
                <a:ea typeface="Anton"/>
                <a:cs typeface="Anton"/>
                <a:sym typeface="Anton"/>
              </a:rPr>
              <a:t> </a:t>
            </a:r>
            <a:r>
              <a:rPr lang="es-419" sz="5300">
                <a:latin typeface="Anton"/>
                <a:ea typeface="Anton"/>
                <a:cs typeface="Anton"/>
                <a:sym typeface="Anton"/>
              </a:rPr>
              <a:t>AGROINDUSTRIAL</a:t>
            </a:r>
            <a:endParaRPr sz="5300">
              <a:latin typeface="Anton"/>
              <a:ea typeface="Anton"/>
              <a:cs typeface="Anton"/>
              <a:sym typeface="Anton"/>
            </a:endParaRPr>
          </a:p>
          <a:p>
            <a:pPr indent="0" lvl="0" marL="0" rtl="0" algn="l">
              <a:spcBef>
                <a:spcPts val="0"/>
              </a:spcBef>
              <a:spcAft>
                <a:spcPts val="1200"/>
              </a:spcAft>
              <a:buNone/>
            </a:pPr>
            <a:r>
              <a:t/>
            </a:r>
            <a:endParaRPr/>
          </a:p>
        </p:txBody>
      </p:sp>
      <p:sp>
        <p:nvSpPr>
          <p:cNvPr id="1140" name="Google Shape;1140;p65"/>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1" name="Google Shape;1141;p65"/>
          <p:cNvGrpSpPr/>
          <p:nvPr/>
        </p:nvGrpSpPr>
        <p:grpSpPr>
          <a:xfrm>
            <a:off x="7096723" y="4240504"/>
            <a:ext cx="238457" cy="736737"/>
            <a:chOff x="3347523" y="2620128"/>
            <a:chExt cx="238457" cy="736737"/>
          </a:xfrm>
        </p:grpSpPr>
        <p:sp>
          <p:nvSpPr>
            <p:cNvPr id="1142" name="Google Shape;1142;p65"/>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5"/>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5"/>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5"/>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5"/>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65"/>
          <p:cNvGrpSpPr/>
          <p:nvPr/>
        </p:nvGrpSpPr>
        <p:grpSpPr>
          <a:xfrm>
            <a:off x="7414946" y="4562372"/>
            <a:ext cx="265060" cy="414875"/>
            <a:chOff x="4803276" y="2887914"/>
            <a:chExt cx="264583" cy="370258"/>
          </a:xfrm>
        </p:grpSpPr>
        <p:sp>
          <p:nvSpPr>
            <p:cNvPr id="1148" name="Google Shape;1148;p6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65"/>
          <p:cNvGrpSpPr/>
          <p:nvPr/>
        </p:nvGrpSpPr>
        <p:grpSpPr>
          <a:xfrm>
            <a:off x="7679989" y="4439225"/>
            <a:ext cx="384492" cy="538023"/>
            <a:chOff x="4803276" y="2887914"/>
            <a:chExt cx="264583" cy="370258"/>
          </a:xfrm>
        </p:grpSpPr>
        <p:sp>
          <p:nvSpPr>
            <p:cNvPr id="1157" name="Google Shape;1157;p6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5" name="Google Shape;1165;p65"/>
          <p:cNvSpPr txBox="1"/>
          <p:nvPr/>
        </p:nvSpPr>
        <p:spPr>
          <a:xfrm>
            <a:off x="4461075" y="1654500"/>
            <a:ext cx="4559700" cy="2586000"/>
          </a:xfrm>
          <a:prstGeom prst="rect">
            <a:avLst/>
          </a:prstGeom>
          <a:noFill/>
          <a:ln>
            <a:noFill/>
          </a:ln>
        </p:spPr>
        <p:txBody>
          <a:bodyPr anchorCtr="0" anchor="t" bIns="91425" lIns="91425" spcFirstLastPara="1" rIns="91425" wrap="square" tIns="91425">
            <a:spAutoFit/>
          </a:bodyPr>
          <a:lstStyle/>
          <a:p>
            <a:pPr indent="0" lvl="0" marL="342900" rtl="0" algn="just">
              <a:spcBef>
                <a:spcPts val="0"/>
              </a:spcBef>
              <a:spcAft>
                <a:spcPts val="0"/>
              </a:spcAft>
              <a:buNone/>
            </a:pPr>
            <a:r>
              <a:rPr lang="es-419" sz="1300">
                <a:solidFill>
                  <a:schemeClr val="dk1"/>
                </a:solidFill>
              </a:rPr>
              <a:t>L</a:t>
            </a:r>
            <a:r>
              <a:rPr lang="es-419" sz="1300">
                <a:solidFill>
                  <a:schemeClr val="dk1"/>
                </a:solidFill>
                <a:latin typeface="Arvo"/>
                <a:ea typeface="Arvo"/>
                <a:cs typeface="Arvo"/>
                <a:sym typeface="Arvo"/>
              </a:rPr>
              <a:t>a actividad forestal en Uruguay fue definida por primera vez como Complejo Agroindustrial en el año 1989, como resultado de la investigación desarrollada por el Programa Interdisciplinario de Agroindustrias (PIA) de la Universidad de la República. El objetivo de estudio del PIA fue estudiar los mecanismos de integración agroindustrial de diferentes cadenas de producción agropecuaria, con una perspectiva interdisciplinaria tomando como marco conceptual la definición del Complejo Agroindustrial (CAI)</a:t>
            </a:r>
            <a:endParaRPr/>
          </a:p>
        </p:txBody>
      </p:sp>
      <p:pic>
        <p:nvPicPr>
          <p:cNvPr id="1166" name="Google Shape;1166;p65"/>
          <p:cNvPicPr preferRelativeResize="0"/>
          <p:nvPr/>
        </p:nvPicPr>
        <p:blipFill>
          <a:blip r:embed="rId3">
            <a:alphaModFix/>
          </a:blip>
          <a:stretch>
            <a:fillRect/>
          </a:stretch>
        </p:blipFill>
        <p:spPr>
          <a:xfrm>
            <a:off x="176150" y="1742800"/>
            <a:ext cx="4413800" cy="29889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66"/>
          <p:cNvSpPr txBox="1"/>
          <p:nvPr>
            <p:ph idx="1" type="body"/>
          </p:nvPr>
        </p:nvSpPr>
        <p:spPr>
          <a:xfrm>
            <a:off x="2184875" y="154300"/>
            <a:ext cx="4911900" cy="8316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s-419" sz="4400">
                <a:solidFill>
                  <a:srgbClr val="2E2B25"/>
                </a:solidFill>
                <a:latin typeface="Anton"/>
                <a:ea typeface="Anton"/>
                <a:cs typeface="Anton"/>
                <a:sym typeface="Anton"/>
              </a:rPr>
              <a:t>COMPLEJO</a:t>
            </a:r>
            <a:r>
              <a:rPr lang="es-419" sz="4400">
                <a:solidFill>
                  <a:srgbClr val="F3F3F3"/>
                </a:solidFill>
                <a:latin typeface="Anton"/>
                <a:ea typeface="Anton"/>
                <a:cs typeface="Anton"/>
                <a:sym typeface="Anton"/>
              </a:rPr>
              <a:t> </a:t>
            </a:r>
            <a:r>
              <a:rPr lang="es-419" sz="4500">
                <a:latin typeface="Anton"/>
                <a:ea typeface="Anton"/>
                <a:cs typeface="Anton"/>
                <a:sym typeface="Anton"/>
              </a:rPr>
              <a:t>AGROINDUSTRIAL</a:t>
            </a:r>
            <a:endParaRPr sz="4500">
              <a:latin typeface="Anton"/>
              <a:ea typeface="Anton"/>
              <a:cs typeface="Anton"/>
              <a:sym typeface="Anton"/>
            </a:endParaRPr>
          </a:p>
          <a:p>
            <a:pPr indent="0" lvl="0" marL="0" rtl="0" algn="l">
              <a:spcBef>
                <a:spcPts val="0"/>
              </a:spcBef>
              <a:spcAft>
                <a:spcPts val="1200"/>
              </a:spcAft>
              <a:buNone/>
            </a:pPr>
            <a:r>
              <a:t/>
            </a:r>
            <a:endParaRPr/>
          </a:p>
        </p:txBody>
      </p:sp>
      <p:sp>
        <p:nvSpPr>
          <p:cNvPr id="1172" name="Google Shape;1172;p66"/>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3" name="Google Shape;1173;p66"/>
          <p:cNvGrpSpPr/>
          <p:nvPr/>
        </p:nvGrpSpPr>
        <p:grpSpPr>
          <a:xfrm>
            <a:off x="7096723" y="4240504"/>
            <a:ext cx="238457" cy="736737"/>
            <a:chOff x="3347523" y="2620128"/>
            <a:chExt cx="238457" cy="736737"/>
          </a:xfrm>
        </p:grpSpPr>
        <p:sp>
          <p:nvSpPr>
            <p:cNvPr id="1174" name="Google Shape;1174;p66"/>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66"/>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66"/>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66"/>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66"/>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66"/>
          <p:cNvGrpSpPr/>
          <p:nvPr/>
        </p:nvGrpSpPr>
        <p:grpSpPr>
          <a:xfrm>
            <a:off x="7414946" y="4562372"/>
            <a:ext cx="265060" cy="414875"/>
            <a:chOff x="4803276" y="2887914"/>
            <a:chExt cx="264583" cy="370258"/>
          </a:xfrm>
        </p:grpSpPr>
        <p:sp>
          <p:nvSpPr>
            <p:cNvPr id="1180" name="Google Shape;1180;p6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6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6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6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6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6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6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6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66"/>
          <p:cNvGrpSpPr/>
          <p:nvPr/>
        </p:nvGrpSpPr>
        <p:grpSpPr>
          <a:xfrm>
            <a:off x="7679989" y="4439225"/>
            <a:ext cx="384492" cy="538023"/>
            <a:chOff x="4803276" y="2887914"/>
            <a:chExt cx="264583" cy="370258"/>
          </a:xfrm>
        </p:grpSpPr>
        <p:sp>
          <p:nvSpPr>
            <p:cNvPr id="1189" name="Google Shape;1189;p6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6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6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6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6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6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6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7" name="Google Shape;1197;p66"/>
          <p:cNvSpPr/>
          <p:nvPr/>
        </p:nvSpPr>
        <p:spPr>
          <a:xfrm>
            <a:off x="1688600" y="1117700"/>
            <a:ext cx="6087600" cy="2695200"/>
          </a:xfrm>
          <a:prstGeom prst="flowChartAlternateProcess">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342900" rtl="0" algn="l">
              <a:spcBef>
                <a:spcPts val="0"/>
              </a:spcBef>
              <a:spcAft>
                <a:spcPts val="0"/>
              </a:spcAft>
              <a:buClr>
                <a:schemeClr val="dk1"/>
              </a:buClr>
              <a:buSzPts val="1100"/>
              <a:buFont typeface="Arial"/>
              <a:buNone/>
            </a:pPr>
            <a:r>
              <a:rPr lang="es-419" sz="1900">
                <a:solidFill>
                  <a:schemeClr val="dk1"/>
                </a:solidFill>
              </a:rPr>
              <a:t>“</a:t>
            </a:r>
            <a:r>
              <a:rPr lang="es-419" sz="1900">
                <a:solidFill>
                  <a:schemeClr val="dk1"/>
                </a:solidFill>
                <a:latin typeface="Arvo"/>
                <a:ea typeface="Arvo"/>
                <a:cs typeface="Arvo"/>
                <a:sym typeface="Arvo"/>
              </a:rPr>
              <a:t>Un Complejo Agroindustrial (AI) es un conjunto económico compuesto por la sucesión de etapas productivas vinculadas a la transformación de una o más materias primas, cuya producción se basa en el control del potencial biológico del espacio físico” (Vigoritto, 1977). </a:t>
            </a:r>
            <a:endParaRPr sz="100">
              <a:solidFill>
                <a:schemeClr val="dk1"/>
              </a:solidFill>
              <a:latin typeface="Arvo"/>
              <a:ea typeface="Arvo"/>
              <a:cs typeface="Arvo"/>
              <a:sym typeface="Arvo"/>
            </a:endParaRPr>
          </a:p>
          <a:p>
            <a:pPr indent="0" lvl="0" marL="0" rtl="0" algn="l">
              <a:spcBef>
                <a:spcPts val="0"/>
              </a:spcBef>
              <a:spcAft>
                <a:spcPts val="0"/>
              </a:spcAft>
              <a:buNone/>
            </a:pPr>
            <a:r>
              <a:t/>
            </a:r>
            <a:endParaRPr sz="1600">
              <a:latin typeface="Arvo"/>
              <a:ea typeface="Arvo"/>
              <a:cs typeface="Arvo"/>
              <a:sym typeface="Arv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67"/>
          <p:cNvSpPr txBox="1"/>
          <p:nvPr>
            <p:ph idx="1" type="body"/>
          </p:nvPr>
        </p:nvSpPr>
        <p:spPr>
          <a:xfrm>
            <a:off x="831775" y="1248988"/>
            <a:ext cx="3841200" cy="2470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s-419" sz="4800">
                <a:solidFill>
                  <a:srgbClr val="2E2B25"/>
                </a:solidFill>
                <a:latin typeface="Anton"/>
                <a:ea typeface="Anton"/>
                <a:cs typeface="Anton"/>
                <a:sym typeface="Anton"/>
              </a:rPr>
              <a:t>COMPLEJO</a:t>
            </a:r>
            <a:r>
              <a:rPr lang="es-419" sz="4800">
                <a:solidFill>
                  <a:srgbClr val="F3F3F3"/>
                </a:solidFill>
                <a:latin typeface="Anton"/>
                <a:ea typeface="Anton"/>
                <a:cs typeface="Anton"/>
                <a:sym typeface="Anton"/>
              </a:rPr>
              <a:t> </a:t>
            </a:r>
            <a:endParaRPr sz="4800">
              <a:solidFill>
                <a:srgbClr val="F3F3F3"/>
              </a:solidFill>
              <a:latin typeface="Anton"/>
              <a:ea typeface="Anton"/>
              <a:cs typeface="Anton"/>
              <a:sym typeface="Anton"/>
            </a:endParaRPr>
          </a:p>
          <a:p>
            <a:pPr indent="0" lvl="0" marL="0" rtl="0" algn="l">
              <a:lnSpc>
                <a:spcPct val="100000"/>
              </a:lnSpc>
              <a:spcBef>
                <a:spcPts val="0"/>
              </a:spcBef>
              <a:spcAft>
                <a:spcPts val="0"/>
              </a:spcAft>
              <a:buNone/>
            </a:pPr>
            <a:r>
              <a:rPr lang="es-419" sz="6500">
                <a:latin typeface="Anton"/>
                <a:ea typeface="Anton"/>
                <a:cs typeface="Anton"/>
                <a:sym typeface="Anton"/>
              </a:rPr>
              <a:t>FORESTAL</a:t>
            </a:r>
            <a:endParaRPr sz="6500">
              <a:latin typeface="Anton"/>
              <a:ea typeface="Anton"/>
              <a:cs typeface="Anton"/>
              <a:sym typeface="Anton"/>
            </a:endParaRPr>
          </a:p>
          <a:p>
            <a:pPr indent="0" lvl="0" marL="0" rtl="0" algn="l">
              <a:spcBef>
                <a:spcPts val="0"/>
              </a:spcBef>
              <a:spcAft>
                <a:spcPts val="1200"/>
              </a:spcAft>
              <a:buNone/>
            </a:pPr>
            <a:r>
              <a:t/>
            </a:r>
            <a:endParaRPr/>
          </a:p>
        </p:txBody>
      </p:sp>
      <p:sp>
        <p:nvSpPr>
          <p:cNvPr id="1203" name="Google Shape;1203;p67"/>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4" name="Google Shape;1204;p67"/>
          <p:cNvGrpSpPr/>
          <p:nvPr/>
        </p:nvGrpSpPr>
        <p:grpSpPr>
          <a:xfrm>
            <a:off x="380448" y="4240504"/>
            <a:ext cx="238457" cy="736737"/>
            <a:chOff x="3347523" y="2620128"/>
            <a:chExt cx="238457" cy="736737"/>
          </a:xfrm>
        </p:grpSpPr>
        <p:sp>
          <p:nvSpPr>
            <p:cNvPr id="1205" name="Google Shape;1205;p67"/>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7"/>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67"/>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7"/>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7"/>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0" name="Google Shape;1210;p67"/>
          <p:cNvGrpSpPr/>
          <p:nvPr/>
        </p:nvGrpSpPr>
        <p:grpSpPr>
          <a:xfrm>
            <a:off x="945121" y="4562372"/>
            <a:ext cx="265060" cy="414875"/>
            <a:chOff x="4803276" y="2887914"/>
            <a:chExt cx="264583" cy="370258"/>
          </a:xfrm>
        </p:grpSpPr>
        <p:sp>
          <p:nvSpPr>
            <p:cNvPr id="1211" name="Google Shape;1211;p6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6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6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6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6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6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9" name="Google Shape;1219;p67"/>
          <p:cNvGrpSpPr/>
          <p:nvPr/>
        </p:nvGrpSpPr>
        <p:grpSpPr>
          <a:xfrm>
            <a:off x="560639" y="4439225"/>
            <a:ext cx="384492" cy="538023"/>
            <a:chOff x="4803276" y="2887914"/>
            <a:chExt cx="264583" cy="370258"/>
          </a:xfrm>
        </p:grpSpPr>
        <p:sp>
          <p:nvSpPr>
            <p:cNvPr id="1220" name="Google Shape;1220;p6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8" name="Google Shape;1228;p67"/>
          <p:cNvSpPr txBox="1"/>
          <p:nvPr/>
        </p:nvSpPr>
        <p:spPr>
          <a:xfrm>
            <a:off x="0" y="0"/>
            <a:ext cx="30000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4700">
                <a:solidFill>
                  <a:srgbClr val="2E2B25"/>
                </a:solidFill>
                <a:latin typeface="Anton"/>
                <a:ea typeface="Anton"/>
                <a:cs typeface="Anton"/>
                <a:sym typeface="Anton"/>
              </a:rPr>
              <a:t>02.</a:t>
            </a:r>
            <a:endParaRPr/>
          </a:p>
        </p:txBody>
      </p:sp>
      <p:pic>
        <p:nvPicPr>
          <p:cNvPr id="1229" name="Google Shape;1229;p67"/>
          <p:cNvPicPr preferRelativeResize="0"/>
          <p:nvPr/>
        </p:nvPicPr>
        <p:blipFill>
          <a:blip r:embed="rId3">
            <a:alphaModFix/>
          </a:blip>
          <a:stretch>
            <a:fillRect/>
          </a:stretch>
        </p:blipFill>
        <p:spPr>
          <a:xfrm>
            <a:off x="4993575" y="51425"/>
            <a:ext cx="3714752" cy="48656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68"/>
          <p:cNvSpPr txBox="1"/>
          <p:nvPr>
            <p:ph idx="1" type="body"/>
          </p:nvPr>
        </p:nvSpPr>
        <p:spPr>
          <a:xfrm>
            <a:off x="1873075" y="102925"/>
            <a:ext cx="5397600" cy="736800"/>
          </a:xfrm>
          <a:prstGeom prst="rect">
            <a:avLst/>
          </a:prstGeom>
        </p:spPr>
        <p:txBody>
          <a:bodyPr anchorCtr="0" anchor="t" bIns="91425" lIns="91425" spcFirstLastPara="1" rIns="91425" wrap="square" tIns="91425">
            <a:normAutofit fontScale="70000" lnSpcReduction="20000"/>
          </a:bodyPr>
          <a:lstStyle/>
          <a:p>
            <a:pPr indent="0" lvl="0" marL="0" rtl="0" algn="ctr">
              <a:lnSpc>
                <a:spcPct val="100000"/>
              </a:lnSpc>
              <a:spcBef>
                <a:spcPts val="0"/>
              </a:spcBef>
              <a:spcAft>
                <a:spcPts val="0"/>
              </a:spcAft>
              <a:buClr>
                <a:schemeClr val="dk1"/>
              </a:buClr>
              <a:buSzPct val="71065"/>
              <a:buFont typeface="Arial"/>
              <a:buNone/>
            </a:pPr>
            <a:r>
              <a:rPr lang="es-419" sz="3940">
                <a:solidFill>
                  <a:srgbClr val="3A352F"/>
                </a:solidFill>
                <a:latin typeface="Anton"/>
                <a:ea typeface="Anton"/>
                <a:cs typeface="Anton"/>
                <a:sym typeface="Anton"/>
              </a:rPr>
              <a:t>¿QUÉ ES EL  </a:t>
            </a:r>
            <a:r>
              <a:rPr lang="es-419" sz="3940">
                <a:solidFill>
                  <a:srgbClr val="009566"/>
                </a:solidFill>
                <a:latin typeface="Anton"/>
                <a:ea typeface="Anton"/>
                <a:cs typeface="Anton"/>
                <a:sym typeface="Anton"/>
              </a:rPr>
              <a:t>COMPLEJO FORESTAL</a:t>
            </a:r>
            <a:r>
              <a:rPr lang="es-419" sz="3940">
                <a:solidFill>
                  <a:srgbClr val="3A352F"/>
                </a:solidFill>
                <a:latin typeface="Anton"/>
                <a:ea typeface="Anton"/>
                <a:cs typeface="Anton"/>
                <a:sym typeface="Anton"/>
              </a:rPr>
              <a:t>?</a:t>
            </a:r>
            <a:endParaRPr sz="7940">
              <a:latin typeface="Anton"/>
              <a:ea typeface="Anton"/>
              <a:cs typeface="Anton"/>
              <a:sym typeface="Anton"/>
            </a:endParaRPr>
          </a:p>
          <a:p>
            <a:pPr indent="0" lvl="0" marL="0" rtl="0" algn="l">
              <a:spcBef>
                <a:spcPts val="0"/>
              </a:spcBef>
              <a:spcAft>
                <a:spcPts val="1200"/>
              </a:spcAft>
              <a:buNone/>
            </a:pPr>
            <a:r>
              <a:t/>
            </a:r>
            <a:endParaRPr/>
          </a:p>
        </p:txBody>
      </p:sp>
      <p:sp>
        <p:nvSpPr>
          <p:cNvPr id="1235" name="Google Shape;1235;p68"/>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6" name="Google Shape;1236;p68"/>
          <p:cNvGrpSpPr/>
          <p:nvPr/>
        </p:nvGrpSpPr>
        <p:grpSpPr>
          <a:xfrm>
            <a:off x="8316748" y="4240504"/>
            <a:ext cx="238457" cy="736737"/>
            <a:chOff x="3347523" y="2620128"/>
            <a:chExt cx="238457" cy="736737"/>
          </a:xfrm>
        </p:grpSpPr>
        <p:sp>
          <p:nvSpPr>
            <p:cNvPr id="1237" name="Google Shape;1237;p68"/>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8"/>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8"/>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8"/>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8"/>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68"/>
          <p:cNvGrpSpPr/>
          <p:nvPr/>
        </p:nvGrpSpPr>
        <p:grpSpPr>
          <a:xfrm>
            <a:off x="7612121" y="4562372"/>
            <a:ext cx="265060" cy="414875"/>
            <a:chOff x="4803276" y="2887914"/>
            <a:chExt cx="264583" cy="370258"/>
          </a:xfrm>
        </p:grpSpPr>
        <p:sp>
          <p:nvSpPr>
            <p:cNvPr id="1243" name="Google Shape;1243;p6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6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6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6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6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68"/>
          <p:cNvGrpSpPr/>
          <p:nvPr/>
        </p:nvGrpSpPr>
        <p:grpSpPr>
          <a:xfrm>
            <a:off x="7877164" y="4439225"/>
            <a:ext cx="384492" cy="538023"/>
            <a:chOff x="4803276" y="2887914"/>
            <a:chExt cx="264583" cy="370258"/>
          </a:xfrm>
        </p:grpSpPr>
        <p:sp>
          <p:nvSpPr>
            <p:cNvPr id="1252" name="Google Shape;1252;p6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6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6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6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6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6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60" name="Google Shape;1260;p68"/>
          <p:cNvPicPr preferRelativeResize="0"/>
          <p:nvPr/>
        </p:nvPicPr>
        <p:blipFill>
          <a:blip r:embed="rId3">
            <a:alphaModFix/>
          </a:blip>
          <a:stretch>
            <a:fillRect/>
          </a:stretch>
        </p:blipFill>
        <p:spPr>
          <a:xfrm>
            <a:off x="727075" y="1506425"/>
            <a:ext cx="3328150" cy="1397000"/>
          </a:xfrm>
          <a:prstGeom prst="rect">
            <a:avLst/>
          </a:prstGeom>
          <a:noFill/>
          <a:ln>
            <a:noFill/>
          </a:ln>
        </p:spPr>
      </p:pic>
      <p:pic>
        <p:nvPicPr>
          <p:cNvPr id="1261" name="Google Shape;1261;p68"/>
          <p:cNvPicPr preferRelativeResize="0"/>
          <p:nvPr/>
        </p:nvPicPr>
        <p:blipFill>
          <a:blip r:embed="rId4">
            <a:alphaModFix/>
          </a:blip>
          <a:stretch>
            <a:fillRect/>
          </a:stretch>
        </p:blipFill>
        <p:spPr>
          <a:xfrm>
            <a:off x="631470" y="3087600"/>
            <a:ext cx="3704980" cy="1555175"/>
          </a:xfrm>
          <a:prstGeom prst="rect">
            <a:avLst/>
          </a:prstGeom>
          <a:noFill/>
          <a:ln>
            <a:noFill/>
          </a:ln>
        </p:spPr>
      </p:pic>
      <p:sp>
        <p:nvSpPr>
          <p:cNvPr id="1262" name="Google Shape;1262;p68"/>
          <p:cNvSpPr/>
          <p:nvPr/>
        </p:nvSpPr>
        <p:spPr>
          <a:xfrm flipH="1">
            <a:off x="4985875" y="1506413"/>
            <a:ext cx="358200" cy="3582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68"/>
          <p:cNvSpPr/>
          <p:nvPr/>
        </p:nvSpPr>
        <p:spPr>
          <a:xfrm flipH="1">
            <a:off x="4985875" y="2729388"/>
            <a:ext cx="358200" cy="3582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68"/>
          <p:cNvSpPr/>
          <p:nvPr/>
        </p:nvSpPr>
        <p:spPr>
          <a:xfrm flipH="1">
            <a:off x="4985875" y="3952363"/>
            <a:ext cx="358200" cy="358200"/>
          </a:xfrm>
          <a:prstGeom prst="ellipse">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65" name="Google Shape;1265;p68"/>
          <p:cNvCxnSpPr>
            <a:stCxn id="1262" idx="4"/>
            <a:endCxn id="1263" idx="0"/>
          </p:cNvCxnSpPr>
          <p:nvPr/>
        </p:nvCxnSpPr>
        <p:spPr>
          <a:xfrm>
            <a:off x="5164975" y="1864613"/>
            <a:ext cx="0" cy="864900"/>
          </a:xfrm>
          <a:prstGeom prst="straightConnector1">
            <a:avLst/>
          </a:prstGeom>
          <a:noFill/>
          <a:ln cap="flat" cmpd="sng" w="19050">
            <a:solidFill>
              <a:srgbClr val="2E2B25"/>
            </a:solidFill>
            <a:prstDash val="solid"/>
            <a:round/>
            <a:headEnd len="sm" w="sm" type="none"/>
            <a:tailEnd len="sm" w="sm" type="none"/>
          </a:ln>
        </p:spPr>
      </p:cxnSp>
      <p:cxnSp>
        <p:nvCxnSpPr>
          <p:cNvPr id="1266" name="Google Shape;1266;p68"/>
          <p:cNvCxnSpPr>
            <a:stCxn id="1263" idx="4"/>
            <a:endCxn id="1264" idx="0"/>
          </p:cNvCxnSpPr>
          <p:nvPr/>
        </p:nvCxnSpPr>
        <p:spPr>
          <a:xfrm>
            <a:off x="5164975" y="3087588"/>
            <a:ext cx="0" cy="864900"/>
          </a:xfrm>
          <a:prstGeom prst="straightConnector1">
            <a:avLst/>
          </a:prstGeom>
          <a:noFill/>
          <a:ln cap="flat" cmpd="sng" w="19050">
            <a:solidFill>
              <a:srgbClr val="2E2B25"/>
            </a:solidFill>
            <a:prstDash val="solid"/>
            <a:round/>
            <a:headEnd len="sm" w="sm" type="none"/>
            <a:tailEnd len="sm" w="sm" type="none"/>
          </a:ln>
        </p:spPr>
      </p:cxnSp>
      <p:sp>
        <p:nvSpPr>
          <p:cNvPr id="1267" name="Google Shape;1267;p68"/>
          <p:cNvSpPr txBox="1"/>
          <p:nvPr/>
        </p:nvSpPr>
        <p:spPr>
          <a:xfrm>
            <a:off x="5907450" y="2201563"/>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600">
                <a:solidFill>
                  <a:srgbClr val="2E2B25"/>
                </a:solidFill>
                <a:latin typeface="Anton"/>
                <a:ea typeface="Anton"/>
                <a:cs typeface="Anton"/>
                <a:sym typeface="Anton"/>
              </a:rPr>
              <a:t>¿QUÉ ETAPAS COMPONEN AL COMPLEJO FORESTAL?</a:t>
            </a:r>
            <a:endParaRPr/>
          </a:p>
        </p:txBody>
      </p:sp>
      <p:sp>
        <p:nvSpPr>
          <p:cNvPr id="1268" name="Google Shape;1268;p68"/>
          <p:cNvSpPr txBox="1"/>
          <p:nvPr/>
        </p:nvSpPr>
        <p:spPr>
          <a:xfrm>
            <a:off x="813325" y="1075325"/>
            <a:ext cx="30000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sz="1600">
                <a:solidFill>
                  <a:srgbClr val="2E2B25"/>
                </a:solidFill>
                <a:latin typeface="Anton"/>
                <a:ea typeface="Anton"/>
                <a:cs typeface="Anton"/>
                <a:sym typeface="Anton"/>
              </a:rPr>
              <a:t>COMPLEJO FORESTAL</a:t>
            </a:r>
            <a:endParaRPr sz="1600">
              <a:solidFill>
                <a:srgbClr val="2E2B25"/>
              </a:solidFill>
              <a:latin typeface="Anton"/>
              <a:ea typeface="Anton"/>
              <a:cs typeface="Anton"/>
              <a:sym typeface="Anto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69"/>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4" name="Google Shape;1274;p69"/>
          <p:cNvGrpSpPr/>
          <p:nvPr/>
        </p:nvGrpSpPr>
        <p:grpSpPr>
          <a:xfrm>
            <a:off x="380448" y="4240504"/>
            <a:ext cx="238457" cy="736737"/>
            <a:chOff x="3347523" y="2620128"/>
            <a:chExt cx="238457" cy="736737"/>
          </a:xfrm>
        </p:grpSpPr>
        <p:sp>
          <p:nvSpPr>
            <p:cNvPr id="1275" name="Google Shape;1275;p69"/>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9"/>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9"/>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9"/>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69"/>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69"/>
          <p:cNvGrpSpPr/>
          <p:nvPr/>
        </p:nvGrpSpPr>
        <p:grpSpPr>
          <a:xfrm>
            <a:off x="945121" y="4562372"/>
            <a:ext cx="265060" cy="414875"/>
            <a:chOff x="4803276" y="2887914"/>
            <a:chExt cx="264583" cy="370258"/>
          </a:xfrm>
        </p:grpSpPr>
        <p:sp>
          <p:nvSpPr>
            <p:cNvPr id="1281" name="Google Shape;1281;p6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6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6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6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6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6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6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69"/>
          <p:cNvGrpSpPr/>
          <p:nvPr/>
        </p:nvGrpSpPr>
        <p:grpSpPr>
          <a:xfrm>
            <a:off x="560639" y="4439225"/>
            <a:ext cx="384492" cy="538023"/>
            <a:chOff x="4803276" y="2887914"/>
            <a:chExt cx="264583" cy="370258"/>
          </a:xfrm>
        </p:grpSpPr>
        <p:sp>
          <p:nvSpPr>
            <p:cNvPr id="1290" name="Google Shape;1290;p6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6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6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6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6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6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6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6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8" name="Google Shape;1298;p69"/>
          <p:cNvSpPr txBox="1"/>
          <p:nvPr/>
        </p:nvSpPr>
        <p:spPr>
          <a:xfrm>
            <a:off x="2674200" y="49300"/>
            <a:ext cx="300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chemeClr val="dk2"/>
                </a:solidFill>
                <a:latin typeface="Anton"/>
                <a:ea typeface="Anton"/>
                <a:cs typeface="Anton"/>
                <a:sym typeface="Anton"/>
              </a:rPr>
              <a:t>COMPLEJO</a:t>
            </a:r>
            <a:r>
              <a:rPr lang="es-419" sz="2500">
                <a:solidFill>
                  <a:srgbClr val="F3F3F3"/>
                </a:solidFill>
                <a:latin typeface="Anton"/>
                <a:ea typeface="Anton"/>
                <a:cs typeface="Anton"/>
                <a:sym typeface="Anton"/>
              </a:rPr>
              <a:t> </a:t>
            </a:r>
            <a:r>
              <a:rPr lang="es-419" sz="2500">
                <a:solidFill>
                  <a:srgbClr val="38761D"/>
                </a:solidFill>
                <a:latin typeface="Anton"/>
                <a:ea typeface="Anton"/>
                <a:cs typeface="Anton"/>
                <a:sym typeface="Anton"/>
              </a:rPr>
              <a:t>FORESTAL </a:t>
            </a:r>
            <a:endParaRPr sz="2500">
              <a:solidFill>
                <a:srgbClr val="38761D"/>
              </a:solidFill>
              <a:latin typeface="Anton"/>
              <a:ea typeface="Anton"/>
              <a:cs typeface="Anton"/>
              <a:sym typeface="Anton"/>
            </a:endParaRPr>
          </a:p>
        </p:txBody>
      </p:sp>
      <p:sp>
        <p:nvSpPr>
          <p:cNvPr id="1299" name="Google Shape;1299;p69"/>
          <p:cNvSpPr txBox="1"/>
          <p:nvPr/>
        </p:nvSpPr>
        <p:spPr>
          <a:xfrm>
            <a:off x="306500" y="1329125"/>
            <a:ext cx="3538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200">
                <a:solidFill>
                  <a:schemeClr val="dk2"/>
                </a:solidFill>
                <a:latin typeface="Arvo"/>
                <a:ea typeface="Arvo"/>
                <a:cs typeface="Arvo"/>
                <a:sym typeface="Arvo"/>
              </a:rPr>
              <a:t>Mecanismo de reproducción que se estructura en torno a las cadenas de transformación directamente vinculadas con la producción del recurso madera hasta llegar a su destino como bien de consumo o inversión.</a:t>
            </a:r>
            <a:endParaRPr sz="1200">
              <a:solidFill>
                <a:schemeClr val="dk2"/>
              </a:solidFill>
              <a:latin typeface="Arvo"/>
              <a:ea typeface="Arvo"/>
              <a:cs typeface="Arvo"/>
              <a:sym typeface="Arvo"/>
            </a:endParaRPr>
          </a:p>
        </p:txBody>
      </p:sp>
      <p:sp>
        <p:nvSpPr>
          <p:cNvPr id="1300" name="Google Shape;1300;p69"/>
          <p:cNvSpPr txBox="1"/>
          <p:nvPr/>
        </p:nvSpPr>
        <p:spPr>
          <a:xfrm>
            <a:off x="380450" y="3211838"/>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200">
                <a:solidFill>
                  <a:schemeClr val="dk2"/>
                </a:solidFill>
                <a:latin typeface="Arvo"/>
                <a:ea typeface="Arvo"/>
                <a:cs typeface="Arvo"/>
                <a:sym typeface="Arvo"/>
              </a:rPr>
              <a:t>El complejo es entonces una sucesión de etapas productivas vinculadas a la transformación de la materia prima madera.</a:t>
            </a:r>
            <a:endParaRPr sz="1200">
              <a:solidFill>
                <a:schemeClr val="dk2"/>
              </a:solidFill>
              <a:latin typeface="Arvo"/>
              <a:ea typeface="Arvo"/>
              <a:cs typeface="Arvo"/>
              <a:sym typeface="Arvo"/>
            </a:endParaRPr>
          </a:p>
        </p:txBody>
      </p:sp>
      <p:sp>
        <p:nvSpPr>
          <p:cNvPr id="1301" name="Google Shape;1301;p69"/>
          <p:cNvSpPr txBox="1"/>
          <p:nvPr/>
        </p:nvSpPr>
        <p:spPr>
          <a:xfrm>
            <a:off x="4881313" y="1329125"/>
            <a:ext cx="300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200">
                <a:solidFill>
                  <a:schemeClr val="dk2"/>
                </a:solidFill>
                <a:latin typeface="Arvo"/>
                <a:ea typeface="Arvo"/>
                <a:cs typeface="Arvo"/>
                <a:sym typeface="Arvo"/>
              </a:rPr>
              <a:t>La definición considera que la producción de madera comparte las características  de las producciones agrarias, pues se basa en el control del potencial biológico del espacio físico.</a:t>
            </a:r>
            <a:endParaRPr sz="1300">
              <a:solidFill>
                <a:schemeClr val="dk2"/>
              </a:solidFill>
            </a:endParaRPr>
          </a:p>
        </p:txBody>
      </p:sp>
      <p:sp>
        <p:nvSpPr>
          <p:cNvPr id="1302" name="Google Shape;1302;p69"/>
          <p:cNvSpPr txBox="1"/>
          <p:nvPr/>
        </p:nvSpPr>
        <p:spPr>
          <a:xfrm>
            <a:off x="5015650" y="3337988"/>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200">
                <a:solidFill>
                  <a:schemeClr val="dk2"/>
                </a:solidFill>
                <a:latin typeface="Arvo"/>
                <a:ea typeface="Arvo"/>
                <a:cs typeface="Arvo"/>
                <a:sym typeface="Arvo"/>
              </a:rPr>
              <a:t>Se agregan la producción de Productos Forestales No Madereros (PFNM) del bosque y la producción de servicios del mismo.</a:t>
            </a:r>
            <a:endParaRPr sz="1200">
              <a:solidFill>
                <a:schemeClr val="dk2"/>
              </a:solidFill>
              <a:latin typeface="Arvo"/>
              <a:ea typeface="Arvo"/>
              <a:cs typeface="Arvo"/>
              <a:sym typeface="Arvo"/>
            </a:endParaRPr>
          </a:p>
        </p:txBody>
      </p:sp>
      <p:sp>
        <p:nvSpPr>
          <p:cNvPr id="1303" name="Google Shape;1303;p69"/>
          <p:cNvSpPr/>
          <p:nvPr/>
        </p:nvSpPr>
        <p:spPr>
          <a:xfrm>
            <a:off x="1499323" y="739389"/>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1800">
                <a:solidFill>
                  <a:srgbClr val="F3F3F3"/>
                </a:solidFill>
                <a:latin typeface="Anton"/>
                <a:ea typeface="Anton"/>
                <a:cs typeface="Anton"/>
                <a:sym typeface="Anton"/>
              </a:rPr>
              <a:t>A</a:t>
            </a:r>
            <a:endParaRPr b="0" i="0" sz="1400" u="none" cap="none" strike="noStrike">
              <a:solidFill>
                <a:srgbClr val="FFFFFF"/>
              </a:solidFill>
              <a:latin typeface="Arial"/>
              <a:ea typeface="Arial"/>
              <a:cs typeface="Arial"/>
              <a:sym typeface="Arial"/>
            </a:endParaRPr>
          </a:p>
        </p:txBody>
      </p:sp>
      <p:sp>
        <p:nvSpPr>
          <p:cNvPr id="1304" name="Google Shape;1304;p69"/>
          <p:cNvSpPr/>
          <p:nvPr/>
        </p:nvSpPr>
        <p:spPr>
          <a:xfrm>
            <a:off x="6086473" y="739389"/>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1800">
                <a:solidFill>
                  <a:srgbClr val="F3F3F3"/>
                </a:solidFill>
                <a:latin typeface="Anton"/>
                <a:ea typeface="Anton"/>
                <a:cs typeface="Anton"/>
                <a:sym typeface="Anton"/>
              </a:rPr>
              <a:t>B</a:t>
            </a:r>
            <a:endParaRPr b="0" i="0" sz="1400" u="none" cap="none" strike="noStrike">
              <a:solidFill>
                <a:srgbClr val="FFFFFF"/>
              </a:solidFill>
              <a:latin typeface="Arial"/>
              <a:ea typeface="Arial"/>
              <a:cs typeface="Arial"/>
              <a:sym typeface="Arial"/>
            </a:endParaRPr>
          </a:p>
        </p:txBody>
      </p:sp>
      <p:sp>
        <p:nvSpPr>
          <p:cNvPr id="1305" name="Google Shape;1305;p69"/>
          <p:cNvSpPr/>
          <p:nvPr/>
        </p:nvSpPr>
        <p:spPr>
          <a:xfrm>
            <a:off x="1499323" y="2622113"/>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1800">
                <a:solidFill>
                  <a:srgbClr val="F3F3F3"/>
                </a:solidFill>
                <a:latin typeface="Anton"/>
                <a:ea typeface="Anton"/>
                <a:cs typeface="Anton"/>
                <a:sym typeface="Anton"/>
              </a:rPr>
              <a:t>C</a:t>
            </a:r>
            <a:endParaRPr b="0" i="0" sz="1400" u="none" cap="none" strike="noStrike">
              <a:solidFill>
                <a:srgbClr val="FFFFFF"/>
              </a:solidFill>
              <a:latin typeface="Arial"/>
              <a:ea typeface="Arial"/>
              <a:cs typeface="Arial"/>
              <a:sym typeface="Arial"/>
            </a:endParaRPr>
          </a:p>
        </p:txBody>
      </p:sp>
      <p:sp>
        <p:nvSpPr>
          <p:cNvPr id="1306" name="Google Shape;1306;p69"/>
          <p:cNvSpPr/>
          <p:nvPr/>
        </p:nvSpPr>
        <p:spPr>
          <a:xfrm>
            <a:off x="6086473" y="2749338"/>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8761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1800">
                <a:solidFill>
                  <a:srgbClr val="F3F3F3"/>
                </a:solidFill>
                <a:latin typeface="Anton"/>
                <a:ea typeface="Anton"/>
                <a:cs typeface="Anton"/>
                <a:sym typeface="Anton"/>
              </a:rPr>
              <a:t>D</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70"/>
          <p:cNvSpPr txBox="1"/>
          <p:nvPr>
            <p:ph idx="1" type="body"/>
          </p:nvPr>
        </p:nvSpPr>
        <p:spPr>
          <a:xfrm>
            <a:off x="831775" y="1248988"/>
            <a:ext cx="3841200" cy="24705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s-419" sz="4800">
                <a:solidFill>
                  <a:srgbClr val="2E2B25"/>
                </a:solidFill>
                <a:latin typeface="Anton"/>
                <a:ea typeface="Anton"/>
                <a:cs typeface="Anton"/>
                <a:sym typeface="Anton"/>
              </a:rPr>
              <a:t>FASES DEL COMPLEJO</a:t>
            </a:r>
            <a:r>
              <a:rPr lang="es-419" sz="4800">
                <a:solidFill>
                  <a:srgbClr val="F3F3F3"/>
                </a:solidFill>
                <a:latin typeface="Anton"/>
                <a:ea typeface="Anton"/>
                <a:cs typeface="Anton"/>
                <a:sym typeface="Anton"/>
              </a:rPr>
              <a:t> </a:t>
            </a:r>
            <a:endParaRPr sz="4800">
              <a:solidFill>
                <a:srgbClr val="F3F3F3"/>
              </a:solidFill>
              <a:latin typeface="Anton"/>
              <a:ea typeface="Anton"/>
              <a:cs typeface="Anton"/>
              <a:sym typeface="Anton"/>
            </a:endParaRPr>
          </a:p>
          <a:p>
            <a:pPr indent="0" lvl="0" marL="0" rtl="0" algn="l">
              <a:lnSpc>
                <a:spcPct val="100000"/>
              </a:lnSpc>
              <a:spcBef>
                <a:spcPts val="0"/>
              </a:spcBef>
              <a:spcAft>
                <a:spcPts val="0"/>
              </a:spcAft>
              <a:buNone/>
            </a:pPr>
            <a:r>
              <a:rPr lang="es-419" sz="6500">
                <a:latin typeface="Anton"/>
                <a:ea typeface="Anton"/>
                <a:cs typeface="Anton"/>
                <a:sym typeface="Anton"/>
              </a:rPr>
              <a:t>FORESTAL</a:t>
            </a:r>
            <a:endParaRPr sz="6500">
              <a:latin typeface="Anton"/>
              <a:ea typeface="Anton"/>
              <a:cs typeface="Anton"/>
              <a:sym typeface="Anton"/>
            </a:endParaRPr>
          </a:p>
          <a:p>
            <a:pPr indent="0" lvl="0" marL="0" rtl="0" algn="l">
              <a:spcBef>
                <a:spcPts val="0"/>
              </a:spcBef>
              <a:spcAft>
                <a:spcPts val="1200"/>
              </a:spcAft>
              <a:buNone/>
            </a:pPr>
            <a:r>
              <a:t/>
            </a:r>
            <a:endParaRPr/>
          </a:p>
        </p:txBody>
      </p:sp>
      <p:sp>
        <p:nvSpPr>
          <p:cNvPr id="1312" name="Google Shape;1312;p70"/>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3" name="Google Shape;1313;p70"/>
          <p:cNvGrpSpPr/>
          <p:nvPr/>
        </p:nvGrpSpPr>
        <p:grpSpPr>
          <a:xfrm>
            <a:off x="380448" y="4240504"/>
            <a:ext cx="238457" cy="736737"/>
            <a:chOff x="3347523" y="2620128"/>
            <a:chExt cx="238457" cy="736737"/>
          </a:xfrm>
        </p:grpSpPr>
        <p:sp>
          <p:nvSpPr>
            <p:cNvPr id="1314" name="Google Shape;1314;p70"/>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0"/>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0"/>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0"/>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0"/>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70"/>
          <p:cNvGrpSpPr/>
          <p:nvPr/>
        </p:nvGrpSpPr>
        <p:grpSpPr>
          <a:xfrm>
            <a:off x="945121" y="4562372"/>
            <a:ext cx="265060" cy="414875"/>
            <a:chOff x="4803276" y="2887914"/>
            <a:chExt cx="264583" cy="370258"/>
          </a:xfrm>
        </p:grpSpPr>
        <p:sp>
          <p:nvSpPr>
            <p:cNvPr id="1320" name="Google Shape;1320;p7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70"/>
          <p:cNvGrpSpPr/>
          <p:nvPr/>
        </p:nvGrpSpPr>
        <p:grpSpPr>
          <a:xfrm>
            <a:off x="560639" y="4439225"/>
            <a:ext cx="384492" cy="538023"/>
            <a:chOff x="4803276" y="2887914"/>
            <a:chExt cx="264583" cy="370258"/>
          </a:xfrm>
        </p:grpSpPr>
        <p:sp>
          <p:nvSpPr>
            <p:cNvPr id="1329" name="Google Shape;1329;p7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7" name="Google Shape;1337;p70"/>
          <p:cNvSpPr txBox="1"/>
          <p:nvPr/>
        </p:nvSpPr>
        <p:spPr>
          <a:xfrm>
            <a:off x="0" y="0"/>
            <a:ext cx="30000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4700">
                <a:solidFill>
                  <a:srgbClr val="2E2B25"/>
                </a:solidFill>
                <a:latin typeface="Anton"/>
                <a:ea typeface="Anton"/>
                <a:cs typeface="Anton"/>
                <a:sym typeface="Anton"/>
              </a:rPr>
              <a:t>03.</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71"/>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3" name="Google Shape;1343;p71"/>
          <p:cNvGrpSpPr/>
          <p:nvPr/>
        </p:nvGrpSpPr>
        <p:grpSpPr>
          <a:xfrm>
            <a:off x="380448" y="4240504"/>
            <a:ext cx="238457" cy="736737"/>
            <a:chOff x="3347523" y="2620128"/>
            <a:chExt cx="238457" cy="736737"/>
          </a:xfrm>
        </p:grpSpPr>
        <p:sp>
          <p:nvSpPr>
            <p:cNvPr id="1344" name="Google Shape;1344;p71"/>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1"/>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1"/>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1"/>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1"/>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71"/>
          <p:cNvGrpSpPr/>
          <p:nvPr/>
        </p:nvGrpSpPr>
        <p:grpSpPr>
          <a:xfrm>
            <a:off x="8400796" y="4562372"/>
            <a:ext cx="265060" cy="414875"/>
            <a:chOff x="4803276" y="2887914"/>
            <a:chExt cx="264583" cy="370258"/>
          </a:xfrm>
        </p:grpSpPr>
        <p:sp>
          <p:nvSpPr>
            <p:cNvPr id="1350" name="Google Shape;1350;p7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71"/>
          <p:cNvGrpSpPr/>
          <p:nvPr/>
        </p:nvGrpSpPr>
        <p:grpSpPr>
          <a:xfrm>
            <a:off x="560639" y="4439225"/>
            <a:ext cx="384492" cy="538023"/>
            <a:chOff x="4803276" y="2887914"/>
            <a:chExt cx="264583" cy="370258"/>
          </a:xfrm>
        </p:grpSpPr>
        <p:sp>
          <p:nvSpPr>
            <p:cNvPr id="1359" name="Google Shape;1359;p7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7" name="Google Shape;1367;p71"/>
          <p:cNvSpPr txBox="1"/>
          <p:nvPr/>
        </p:nvSpPr>
        <p:spPr>
          <a:xfrm>
            <a:off x="1646066" y="109751"/>
            <a:ext cx="60171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2500">
                <a:solidFill>
                  <a:srgbClr val="2E2B25"/>
                </a:solidFill>
                <a:latin typeface="Anton"/>
                <a:ea typeface="Anton"/>
                <a:cs typeface="Anton"/>
                <a:sym typeface="Anton"/>
              </a:rPr>
              <a:t>COMPLEJO FORESTAL </a:t>
            </a:r>
            <a:r>
              <a:rPr lang="es-419" sz="2500">
                <a:solidFill>
                  <a:srgbClr val="38761D"/>
                </a:solidFill>
                <a:latin typeface="Anton"/>
                <a:ea typeface="Anton"/>
                <a:cs typeface="Anton"/>
                <a:sym typeface="Anton"/>
              </a:rPr>
              <a:t>URUGUAYO</a:t>
            </a:r>
            <a:endParaRPr sz="2500">
              <a:solidFill>
                <a:srgbClr val="38761D"/>
              </a:solidFill>
              <a:latin typeface="Anton"/>
              <a:ea typeface="Anton"/>
              <a:cs typeface="Anton"/>
              <a:sym typeface="Anton"/>
            </a:endParaRPr>
          </a:p>
        </p:txBody>
      </p:sp>
      <p:pic>
        <p:nvPicPr>
          <p:cNvPr id="1368" name="Google Shape;1368;p71"/>
          <p:cNvPicPr preferRelativeResize="0"/>
          <p:nvPr/>
        </p:nvPicPr>
        <p:blipFill>
          <a:blip r:embed="rId3">
            <a:alphaModFix/>
          </a:blip>
          <a:stretch>
            <a:fillRect/>
          </a:stretch>
        </p:blipFill>
        <p:spPr>
          <a:xfrm>
            <a:off x="1300463" y="597000"/>
            <a:ext cx="6362700" cy="4267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72"/>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4" name="Google Shape;1374;p72"/>
          <p:cNvGrpSpPr/>
          <p:nvPr/>
        </p:nvGrpSpPr>
        <p:grpSpPr>
          <a:xfrm>
            <a:off x="7096723" y="4240504"/>
            <a:ext cx="238457" cy="736737"/>
            <a:chOff x="3347523" y="2620128"/>
            <a:chExt cx="238457" cy="736737"/>
          </a:xfrm>
        </p:grpSpPr>
        <p:sp>
          <p:nvSpPr>
            <p:cNvPr id="1375" name="Google Shape;1375;p72"/>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2"/>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2"/>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2"/>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2"/>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72"/>
          <p:cNvGrpSpPr/>
          <p:nvPr/>
        </p:nvGrpSpPr>
        <p:grpSpPr>
          <a:xfrm>
            <a:off x="7414946" y="4562372"/>
            <a:ext cx="265060" cy="414875"/>
            <a:chOff x="4803276" y="2887914"/>
            <a:chExt cx="264583" cy="370258"/>
          </a:xfrm>
        </p:grpSpPr>
        <p:sp>
          <p:nvSpPr>
            <p:cNvPr id="1381" name="Google Shape;1381;p7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72"/>
          <p:cNvGrpSpPr/>
          <p:nvPr/>
        </p:nvGrpSpPr>
        <p:grpSpPr>
          <a:xfrm>
            <a:off x="7679989" y="4439225"/>
            <a:ext cx="384492" cy="538023"/>
            <a:chOff x="4803276" y="2887914"/>
            <a:chExt cx="264583" cy="370258"/>
          </a:xfrm>
        </p:grpSpPr>
        <p:sp>
          <p:nvSpPr>
            <p:cNvPr id="1390" name="Google Shape;1390;p7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98" name="Google Shape;1398;p72"/>
          <p:cNvPicPr preferRelativeResize="0"/>
          <p:nvPr/>
        </p:nvPicPr>
        <p:blipFill rotWithShape="1">
          <a:blip r:embed="rId3">
            <a:alphaModFix/>
          </a:blip>
          <a:srcRect b="13667" l="0" r="0" t="9160"/>
          <a:stretch/>
        </p:blipFill>
        <p:spPr>
          <a:xfrm>
            <a:off x="5149200" y="135575"/>
            <a:ext cx="3654300" cy="3992198"/>
          </a:xfrm>
          <a:prstGeom prst="rect">
            <a:avLst/>
          </a:prstGeom>
          <a:noFill/>
          <a:ln>
            <a:noFill/>
          </a:ln>
        </p:spPr>
      </p:pic>
      <p:sp>
        <p:nvSpPr>
          <p:cNvPr id="1399" name="Google Shape;1399;p72"/>
          <p:cNvSpPr/>
          <p:nvPr/>
        </p:nvSpPr>
        <p:spPr>
          <a:xfrm>
            <a:off x="512300" y="59575"/>
            <a:ext cx="1166100" cy="62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000">
                <a:latin typeface="Arvo"/>
                <a:ea typeface="Arvo"/>
                <a:cs typeface="Arvo"/>
                <a:sym typeface="Arvo"/>
              </a:rPr>
              <a:t>Viveros y material reproductivo</a:t>
            </a:r>
            <a:endParaRPr sz="1000">
              <a:latin typeface="Arvo"/>
              <a:ea typeface="Arvo"/>
              <a:cs typeface="Arvo"/>
              <a:sym typeface="Arvo"/>
            </a:endParaRPr>
          </a:p>
        </p:txBody>
      </p:sp>
      <p:sp>
        <p:nvSpPr>
          <p:cNvPr id="1400" name="Google Shape;1400;p72"/>
          <p:cNvSpPr/>
          <p:nvPr/>
        </p:nvSpPr>
        <p:spPr>
          <a:xfrm>
            <a:off x="1765450" y="249400"/>
            <a:ext cx="523200" cy="1665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2"/>
          <p:cNvSpPr/>
          <p:nvPr/>
        </p:nvSpPr>
        <p:spPr>
          <a:xfrm>
            <a:off x="2375700" y="159100"/>
            <a:ext cx="2196300" cy="3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300">
                <a:latin typeface="Arvo"/>
                <a:ea typeface="Arvo"/>
                <a:cs typeface="Arvo"/>
                <a:sym typeface="Arvo"/>
              </a:rPr>
              <a:t>Bosques</a:t>
            </a:r>
            <a:endParaRPr sz="1300">
              <a:latin typeface="Arvo"/>
              <a:ea typeface="Arvo"/>
              <a:cs typeface="Arvo"/>
              <a:sym typeface="Arvo"/>
            </a:endParaRPr>
          </a:p>
        </p:txBody>
      </p:sp>
      <p:cxnSp>
        <p:nvCxnSpPr>
          <p:cNvPr id="1402" name="Google Shape;1402;p72"/>
          <p:cNvCxnSpPr>
            <a:stCxn id="1401" idx="2"/>
          </p:cNvCxnSpPr>
          <p:nvPr/>
        </p:nvCxnSpPr>
        <p:spPr>
          <a:xfrm rot="5400000">
            <a:off x="2265600" y="-462350"/>
            <a:ext cx="239700" cy="2176800"/>
          </a:xfrm>
          <a:prstGeom prst="bentConnector2">
            <a:avLst/>
          </a:prstGeom>
          <a:noFill/>
          <a:ln cap="flat" cmpd="sng" w="9525">
            <a:solidFill>
              <a:schemeClr val="dk2"/>
            </a:solidFill>
            <a:prstDash val="solid"/>
            <a:round/>
            <a:headEnd len="med" w="med" type="none"/>
            <a:tailEnd len="med" w="med" type="none"/>
          </a:ln>
        </p:spPr>
      </p:cxnSp>
      <p:sp>
        <p:nvSpPr>
          <p:cNvPr id="1403" name="Google Shape;1403;p72"/>
          <p:cNvSpPr/>
          <p:nvPr/>
        </p:nvSpPr>
        <p:spPr>
          <a:xfrm>
            <a:off x="160050" y="59575"/>
            <a:ext cx="265200" cy="508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200">
                <a:latin typeface="Arvo"/>
                <a:ea typeface="Arvo"/>
                <a:cs typeface="Arvo"/>
                <a:sym typeface="Arvo"/>
              </a:rPr>
              <a:t>T</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R</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A</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N</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S</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P</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O</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R</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T</a:t>
            </a:r>
            <a:endParaRPr sz="1200">
              <a:latin typeface="Arvo"/>
              <a:ea typeface="Arvo"/>
              <a:cs typeface="Arvo"/>
              <a:sym typeface="Arvo"/>
            </a:endParaRPr>
          </a:p>
          <a:p>
            <a:pPr indent="0" lvl="0" marL="0" rtl="0" algn="l">
              <a:spcBef>
                <a:spcPts val="0"/>
              </a:spcBef>
              <a:spcAft>
                <a:spcPts val="0"/>
              </a:spcAft>
              <a:buNone/>
            </a:pPr>
            <a:r>
              <a:rPr lang="es-419" sz="1200">
                <a:latin typeface="Arvo"/>
                <a:ea typeface="Arvo"/>
                <a:cs typeface="Arvo"/>
                <a:sym typeface="Arvo"/>
              </a:rPr>
              <a:t>E</a:t>
            </a:r>
            <a:endParaRPr sz="1200">
              <a:latin typeface="Arvo"/>
              <a:ea typeface="Arvo"/>
              <a:cs typeface="Arvo"/>
              <a:sym typeface="Arvo"/>
            </a:endParaRPr>
          </a:p>
        </p:txBody>
      </p:sp>
      <p:cxnSp>
        <p:nvCxnSpPr>
          <p:cNvPr id="1404" name="Google Shape;1404;p72"/>
          <p:cNvCxnSpPr/>
          <p:nvPr/>
        </p:nvCxnSpPr>
        <p:spPr>
          <a:xfrm>
            <a:off x="3473850" y="745950"/>
            <a:ext cx="664800" cy="0"/>
          </a:xfrm>
          <a:prstGeom prst="straightConnector1">
            <a:avLst/>
          </a:prstGeom>
          <a:noFill/>
          <a:ln cap="flat" cmpd="sng" w="9525">
            <a:solidFill>
              <a:schemeClr val="dk2"/>
            </a:solidFill>
            <a:prstDash val="solid"/>
            <a:round/>
            <a:headEnd len="med" w="med" type="none"/>
            <a:tailEnd len="med" w="med" type="none"/>
          </a:ln>
        </p:spPr>
      </p:cxnSp>
      <p:cxnSp>
        <p:nvCxnSpPr>
          <p:cNvPr id="1405" name="Google Shape;1405;p72"/>
          <p:cNvCxnSpPr/>
          <p:nvPr/>
        </p:nvCxnSpPr>
        <p:spPr>
          <a:xfrm>
            <a:off x="1297050" y="7459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06" name="Google Shape;1406;p72"/>
          <p:cNvCxnSpPr/>
          <p:nvPr/>
        </p:nvCxnSpPr>
        <p:spPr>
          <a:xfrm>
            <a:off x="2732050" y="7459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07" name="Google Shape;1407;p72"/>
          <p:cNvCxnSpPr/>
          <p:nvPr/>
        </p:nvCxnSpPr>
        <p:spPr>
          <a:xfrm>
            <a:off x="4138650" y="745950"/>
            <a:ext cx="10800" cy="261600"/>
          </a:xfrm>
          <a:prstGeom prst="straightConnector1">
            <a:avLst/>
          </a:prstGeom>
          <a:noFill/>
          <a:ln cap="flat" cmpd="sng" w="9525">
            <a:solidFill>
              <a:schemeClr val="dk2"/>
            </a:solidFill>
            <a:prstDash val="solid"/>
            <a:round/>
            <a:headEnd len="med" w="med" type="none"/>
            <a:tailEnd len="med" w="med" type="triangle"/>
          </a:ln>
        </p:spPr>
      </p:cxnSp>
      <p:sp>
        <p:nvSpPr>
          <p:cNvPr id="1408" name="Google Shape;1408;p72"/>
          <p:cNvSpPr/>
          <p:nvPr/>
        </p:nvSpPr>
        <p:spPr>
          <a:xfrm>
            <a:off x="882800" y="1072625"/>
            <a:ext cx="795600" cy="41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800">
                <a:latin typeface="Arvo"/>
                <a:ea typeface="Arvo"/>
                <a:cs typeface="Arvo"/>
                <a:sym typeface="Arvo"/>
              </a:rPr>
              <a:t>Productos no  madereros</a:t>
            </a:r>
            <a:endParaRPr sz="800">
              <a:latin typeface="Arvo"/>
              <a:ea typeface="Arvo"/>
              <a:cs typeface="Arvo"/>
              <a:sym typeface="Arvo"/>
            </a:endParaRPr>
          </a:p>
        </p:txBody>
      </p:sp>
      <p:sp>
        <p:nvSpPr>
          <p:cNvPr id="1409" name="Google Shape;1409;p72"/>
          <p:cNvSpPr/>
          <p:nvPr/>
        </p:nvSpPr>
        <p:spPr>
          <a:xfrm>
            <a:off x="2235625" y="1072625"/>
            <a:ext cx="795600" cy="41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100">
                <a:latin typeface="Arvo"/>
                <a:ea typeface="Arvo"/>
                <a:cs typeface="Arvo"/>
                <a:sym typeface="Arvo"/>
              </a:rPr>
              <a:t>Madera</a:t>
            </a:r>
            <a:endParaRPr sz="1100">
              <a:latin typeface="Arvo"/>
              <a:ea typeface="Arvo"/>
              <a:cs typeface="Arvo"/>
              <a:sym typeface="Arvo"/>
            </a:endParaRPr>
          </a:p>
        </p:txBody>
      </p:sp>
      <p:sp>
        <p:nvSpPr>
          <p:cNvPr id="1410" name="Google Shape;1410;p72"/>
          <p:cNvSpPr/>
          <p:nvPr/>
        </p:nvSpPr>
        <p:spPr>
          <a:xfrm>
            <a:off x="3588450" y="1072625"/>
            <a:ext cx="795600" cy="41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000">
                <a:latin typeface="Arvo"/>
                <a:ea typeface="Arvo"/>
                <a:cs typeface="Arvo"/>
                <a:sym typeface="Arvo"/>
              </a:rPr>
              <a:t>Servicios</a:t>
            </a:r>
            <a:endParaRPr sz="1000">
              <a:latin typeface="Arvo"/>
              <a:ea typeface="Arvo"/>
              <a:cs typeface="Arvo"/>
              <a:sym typeface="Arvo"/>
            </a:endParaRPr>
          </a:p>
        </p:txBody>
      </p:sp>
      <p:cxnSp>
        <p:nvCxnSpPr>
          <p:cNvPr id="1411" name="Google Shape;1411;p72"/>
          <p:cNvCxnSpPr/>
          <p:nvPr/>
        </p:nvCxnSpPr>
        <p:spPr>
          <a:xfrm>
            <a:off x="4039550" y="1487525"/>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12" name="Google Shape;1412;p72"/>
          <p:cNvCxnSpPr/>
          <p:nvPr/>
        </p:nvCxnSpPr>
        <p:spPr>
          <a:xfrm>
            <a:off x="2628025" y="1487525"/>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13" name="Google Shape;1413;p72"/>
          <p:cNvCxnSpPr/>
          <p:nvPr/>
        </p:nvCxnSpPr>
        <p:spPr>
          <a:xfrm>
            <a:off x="1275200" y="1487525"/>
            <a:ext cx="10800" cy="261600"/>
          </a:xfrm>
          <a:prstGeom prst="straightConnector1">
            <a:avLst/>
          </a:prstGeom>
          <a:noFill/>
          <a:ln cap="flat" cmpd="sng" w="9525">
            <a:solidFill>
              <a:schemeClr val="dk2"/>
            </a:solidFill>
            <a:prstDash val="solid"/>
            <a:round/>
            <a:headEnd len="med" w="med" type="none"/>
            <a:tailEnd len="med" w="med" type="triangle"/>
          </a:ln>
        </p:spPr>
      </p:cxnSp>
      <p:sp>
        <p:nvSpPr>
          <p:cNvPr id="1414" name="Google Shape;1414;p72"/>
          <p:cNvSpPr/>
          <p:nvPr/>
        </p:nvSpPr>
        <p:spPr>
          <a:xfrm>
            <a:off x="882800" y="1814200"/>
            <a:ext cx="795600" cy="73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800">
                <a:latin typeface="Arvo"/>
                <a:ea typeface="Arvo"/>
                <a:cs typeface="Arvo"/>
                <a:sym typeface="Arvo"/>
              </a:rPr>
              <a:t>Resinas</a:t>
            </a:r>
            <a:endParaRPr sz="800">
              <a:latin typeface="Arvo"/>
              <a:ea typeface="Arvo"/>
              <a:cs typeface="Arvo"/>
              <a:sym typeface="Arvo"/>
            </a:endParaRPr>
          </a:p>
          <a:p>
            <a:pPr indent="0" lvl="0" marL="0" rtl="0" algn="l">
              <a:spcBef>
                <a:spcPts val="0"/>
              </a:spcBef>
              <a:spcAft>
                <a:spcPts val="0"/>
              </a:spcAft>
              <a:buNone/>
            </a:pPr>
            <a:r>
              <a:rPr lang="es-419" sz="800">
                <a:latin typeface="Arvo"/>
                <a:ea typeface="Arvo"/>
                <a:cs typeface="Arvo"/>
                <a:sym typeface="Arvo"/>
              </a:rPr>
              <a:t>Carne/lana</a:t>
            </a:r>
            <a:endParaRPr sz="800">
              <a:latin typeface="Arvo"/>
              <a:ea typeface="Arvo"/>
              <a:cs typeface="Arvo"/>
              <a:sym typeface="Arvo"/>
            </a:endParaRPr>
          </a:p>
          <a:p>
            <a:pPr indent="0" lvl="0" marL="0" rtl="0" algn="l">
              <a:spcBef>
                <a:spcPts val="0"/>
              </a:spcBef>
              <a:spcAft>
                <a:spcPts val="0"/>
              </a:spcAft>
              <a:buNone/>
            </a:pPr>
            <a:r>
              <a:rPr lang="es-419" sz="800">
                <a:latin typeface="Arvo"/>
                <a:ea typeface="Arvo"/>
                <a:cs typeface="Arvo"/>
                <a:sym typeface="Arvo"/>
              </a:rPr>
              <a:t>Miel</a:t>
            </a:r>
            <a:endParaRPr sz="800">
              <a:latin typeface="Arvo"/>
              <a:ea typeface="Arvo"/>
              <a:cs typeface="Arvo"/>
              <a:sym typeface="Arvo"/>
            </a:endParaRPr>
          </a:p>
          <a:p>
            <a:pPr indent="0" lvl="0" marL="0" rtl="0" algn="l">
              <a:spcBef>
                <a:spcPts val="0"/>
              </a:spcBef>
              <a:spcAft>
                <a:spcPts val="0"/>
              </a:spcAft>
              <a:buNone/>
            </a:pPr>
            <a:r>
              <a:rPr lang="es-419" sz="800">
                <a:latin typeface="Arvo"/>
                <a:ea typeface="Arvo"/>
                <a:cs typeface="Arvo"/>
                <a:sym typeface="Arvo"/>
              </a:rPr>
              <a:t>Hongos</a:t>
            </a:r>
            <a:endParaRPr sz="800">
              <a:latin typeface="Arvo"/>
              <a:ea typeface="Arvo"/>
              <a:cs typeface="Arvo"/>
              <a:sym typeface="Arvo"/>
            </a:endParaRPr>
          </a:p>
          <a:p>
            <a:pPr indent="0" lvl="0" marL="0" rtl="0" algn="l">
              <a:spcBef>
                <a:spcPts val="0"/>
              </a:spcBef>
              <a:spcAft>
                <a:spcPts val="0"/>
              </a:spcAft>
              <a:buNone/>
            </a:pPr>
            <a:r>
              <a:rPr lang="es-419" sz="800">
                <a:latin typeface="Arvo"/>
                <a:ea typeface="Arvo"/>
                <a:cs typeface="Arvo"/>
                <a:sym typeface="Arvo"/>
              </a:rPr>
              <a:t>Frutos</a:t>
            </a:r>
            <a:endParaRPr sz="800">
              <a:latin typeface="Arvo"/>
              <a:ea typeface="Arvo"/>
              <a:cs typeface="Arvo"/>
              <a:sym typeface="Arvo"/>
            </a:endParaRPr>
          </a:p>
        </p:txBody>
      </p:sp>
      <p:sp>
        <p:nvSpPr>
          <p:cNvPr id="1415" name="Google Shape;1415;p72"/>
          <p:cNvSpPr/>
          <p:nvPr/>
        </p:nvSpPr>
        <p:spPr>
          <a:xfrm>
            <a:off x="2165575" y="1814200"/>
            <a:ext cx="935700" cy="73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Industria</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Energía</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Aserrío</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Pulpa</a:t>
            </a:r>
            <a:endParaRPr sz="900">
              <a:latin typeface="Arvo"/>
              <a:ea typeface="Arvo"/>
              <a:cs typeface="Arvo"/>
              <a:sym typeface="Arvo"/>
            </a:endParaRPr>
          </a:p>
          <a:p>
            <a:pPr indent="0" lvl="0" marL="0" rtl="0" algn="l">
              <a:spcBef>
                <a:spcPts val="0"/>
              </a:spcBef>
              <a:spcAft>
                <a:spcPts val="0"/>
              </a:spcAft>
              <a:buNone/>
            </a:pPr>
            <a:r>
              <a:t/>
            </a:r>
            <a:endParaRPr sz="1000">
              <a:latin typeface="Arvo"/>
              <a:ea typeface="Arvo"/>
              <a:cs typeface="Arvo"/>
              <a:sym typeface="Arvo"/>
            </a:endParaRPr>
          </a:p>
        </p:txBody>
      </p:sp>
      <p:sp>
        <p:nvSpPr>
          <p:cNvPr id="1416" name="Google Shape;1416;p72"/>
          <p:cNvSpPr/>
          <p:nvPr/>
        </p:nvSpPr>
        <p:spPr>
          <a:xfrm>
            <a:off x="3461900" y="1814200"/>
            <a:ext cx="984300" cy="68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900">
                <a:latin typeface="Arvo"/>
                <a:ea typeface="Arvo"/>
                <a:cs typeface="Arvo"/>
                <a:sym typeface="Arvo"/>
              </a:rPr>
              <a:t>Bosques protectores, turismo, recreación</a:t>
            </a:r>
            <a:endParaRPr sz="900">
              <a:latin typeface="Arvo"/>
              <a:ea typeface="Arvo"/>
              <a:cs typeface="Arvo"/>
              <a:sym typeface="Arvo"/>
            </a:endParaRPr>
          </a:p>
        </p:txBody>
      </p:sp>
      <p:cxnSp>
        <p:nvCxnSpPr>
          <p:cNvPr id="1417" name="Google Shape;1417;p72"/>
          <p:cNvCxnSpPr/>
          <p:nvPr/>
        </p:nvCxnSpPr>
        <p:spPr>
          <a:xfrm>
            <a:off x="2617225" y="2551000"/>
            <a:ext cx="10800" cy="261600"/>
          </a:xfrm>
          <a:prstGeom prst="straightConnector1">
            <a:avLst/>
          </a:prstGeom>
          <a:noFill/>
          <a:ln cap="flat" cmpd="sng" w="9525">
            <a:solidFill>
              <a:schemeClr val="dk2"/>
            </a:solidFill>
            <a:prstDash val="solid"/>
            <a:round/>
            <a:headEnd len="med" w="med" type="none"/>
            <a:tailEnd len="med" w="med" type="triangle"/>
          </a:ln>
        </p:spPr>
      </p:cxnSp>
      <p:sp>
        <p:nvSpPr>
          <p:cNvPr id="1418" name="Google Shape;1418;p72"/>
          <p:cNvSpPr/>
          <p:nvPr/>
        </p:nvSpPr>
        <p:spPr>
          <a:xfrm>
            <a:off x="1921975" y="2804325"/>
            <a:ext cx="1422900" cy="26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100">
                <a:latin typeface="Arvo"/>
                <a:ea typeface="Arvo"/>
                <a:cs typeface="Arvo"/>
                <a:sym typeface="Arvo"/>
              </a:rPr>
              <a:t>Cosecha Logística</a:t>
            </a:r>
            <a:endParaRPr sz="1100">
              <a:latin typeface="Arvo"/>
              <a:ea typeface="Arvo"/>
              <a:cs typeface="Arvo"/>
              <a:sym typeface="Arvo"/>
            </a:endParaRPr>
          </a:p>
        </p:txBody>
      </p:sp>
      <p:cxnSp>
        <p:nvCxnSpPr>
          <p:cNvPr id="1419" name="Google Shape;1419;p72"/>
          <p:cNvCxnSpPr>
            <a:stCxn id="1418" idx="2"/>
            <a:endCxn id="1418" idx="2"/>
          </p:cNvCxnSpPr>
          <p:nvPr/>
        </p:nvCxnSpPr>
        <p:spPr>
          <a:xfrm flipH="1" rot="-5400000">
            <a:off x="2633425" y="3065925"/>
            <a:ext cx="600" cy="600"/>
          </a:xfrm>
          <a:prstGeom prst="bentConnector3">
            <a:avLst>
              <a:gd fmla="val 39687500" name="adj1"/>
            </a:avLst>
          </a:prstGeom>
          <a:noFill/>
          <a:ln cap="flat" cmpd="sng" w="9525">
            <a:solidFill>
              <a:schemeClr val="dk2"/>
            </a:solidFill>
            <a:prstDash val="solid"/>
            <a:round/>
            <a:headEnd len="med" w="med" type="none"/>
            <a:tailEnd len="med" w="med" type="none"/>
          </a:ln>
        </p:spPr>
      </p:cxnSp>
      <p:cxnSp>
        <p:nvCxnSpPr>
          <p:cNvPr id="1420" name="Google Shape;1420;p72"/>
          <p:cNvCxnSpPr/>
          <p:nvPr/>
        </p:nvCxnSpPr>
        <p:spPr>
          <a:xfrm rot="10800000">
            <a:off x="962900" y="3319250"/>
            <a:ext cx="3483300" cy="8400"/>
          </a:xfrm>
          <a:prstGeom prst="straightConnector1">
            <a:avLst/>
          </a:prstGeom>
          <a:noFill/>
          <a:ln cap="flat" cmpd="sng" w="9525">
            <a:solidFill>
              <a:schemeClr val="dk2"/>
            </a:solidFill>
            <a:prstDash val="solid"/>
            <a:round/>
            <a:headEnd len="med" w="med" type="none"/>
            <a:tailEnd len="med" w="med" type="none"/>
          </a:ln>
        </p:spPr>
      </p:cxnSp>
      <p:cxnSp>
        <p:nvCxnSpPr>
          <p:cNvPr id="1421" name="Google Shape;1421;p72"/>
          <p:cNvCxnSpPr/>
          <p:nvPr/>
        </p:nvCxnSpPr>
        <p:spPr>
          <a:xfrm>
            <a:off x="2021650" y="33040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22" name="Google Shape;1422;p72"/>
          <p:cNvCxnSpPr/>
          <p:nvPr/>
        </p:nvCxnSpPr>
        <p:spPr>
          <a:xfrm>
            <a:off x="962900" y="33040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23" name="Google Shape;1423;p72"/>
          <p:cNvCxnSpPr/>
          <p:nvPr/>
        </p:nvCxnSpPr>
        <p:spPr>
          <a:xfrm>
            <a:off x="4446200" y="33040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24" name="Google Shape;1424;p72"/>
          <p:cNvCxnSpPr/>
          <p:nvPr/>
        </p:nvCxnSpPr>
        <p:spPr>
          <a:xfrm>
            <a:off x="3233925" y="3304050"/>
            <a:ext cx="10800" cy="261600"/>
          </a:xfrm>
          <a:prstGeom prst="straightConnector1">
            <a:avLst/>
          </a:prstGeom>
          <a:noFill/>
          <a:ln cap="flat" cmpd="sng" w="9525">
            <a:solidFill>
              <a:schemeClr val="dk2"/>
            </a:solidFill>
            <a:prstDash val="solid"/>
            <a:round/>
            <a:headEnd len="med" w="med" type="none"/>
            <a:tailEnd len="med" w="med" type="triangle"/>
          </a:ln>
        </p:spPr>
      </p:cxnSp>
      <p:sp>
        <p:nvSpPr>
          <p:cNvPr id="1425" name="Google Shape;1425;p72"/>
          <p:cNvSpPr/>
          <p:nvPr/>
        </p:nvSpPr>
        <p:spPr>
          <a:xfrm>
            <a:off x="413600" y="3619250"/>
            <a:ext cx="1109400" cy="26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100">
                <a:latin typeface="Arvo"/>
                <a:ea typeface="Arvo"/>
                <a:cs typeface="Arvo"/>
                <a:sym typeface="Arvo"/>
              </a:rPr>
              <a:t>Elaboración</a:t>
            </a:r>
            <a:endParaRPr sz="1100">
              <a:latin typeface="Arvo"/>
              <a:ea typeface="Arvo"/>
              <a:cs typeface="Arvo"/>
              <a:sym typeface="Arvo"/>
            </a:endParaRPr>
          </a:p>
        </p:txBody>
      </p:sp>
      <p:sp>
        <p:nvSpPr>
          <p:cNvPr id="1426" name="Google Shape;1426;p72"/>
          <p:cNvSpPr/>
          <p:nvPr/>
        </p:nvSpPr>
        <p:spPr>
          <a:xfrm>
            <a:off x="4089800" y="3619250"/>
            <a:ext cx="723600" cy="26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100">
                <a:latin typeface="Arvo"/>
                <a:ea typeface="Arvo"/>
                <a:cs typeface="Arvo"/>
                <a:sym typeface="Arvo"/>
              </a:rPr>
              <a:t>Energía</a:t>
            </a:r>
            <a:endParaRPr sz="1100">
              <a:latin typeface="Arvo"/>
              <a:ea typeface="Arvo"/>
              <a:cs typeface="Arvo"/>
              <a:sym typeface="Arvo"/>
            </a:endParaRPr>
          </a:p>
        </p:txBody>
      </p:sp>
      <p:sp>
        <p:nvSpPr>
          <p:cNvPr id="1427" name="Google Shape;1427;p72"/>
          <p:cNvSpPr/>
          <p:nvPr/>
        </p:nvSpPr>
        <p:spPr>
          <a:xfrm>
            <a:off x="1669025" y="3619250"/>
            <a:ext cx="935700" cy="26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100">
                <a:latin typeface="Arvo"/>
                <a:ea typeface="Arvo"/>
                <a:cs typeface="Arvo"/>
                <a:sym typeface="Arvo"/>
              </a:rPr>
              <a:t>Celulósica</a:t>
            </a:r>
            <a:endParaRPr sz="1100">
              <a:latin typeface="Arvo"/>
              <a:ea typeface="Arvo"/>
              <a:cs typeface="Arvo"/>
              <a:sym typeface="Arvo"/>
            </a:endParaRPr>
          </a:p>
        </p:txBody>
      </p:sp>
      <p:sp>
        <p:nvSpPr>
          <p:cNvPr id="1428" name="Google Shape;1428;p72"/>
          <p:cNvSpPr/>
          <p:nvPr/>
        </p:nvSpPr>
        <p:spPr>
          <a:xfrm>
            <a:off x="2841525" y="3619250"/>
            <a:ext cx="795600" cy="26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100">
                <a:latin typeface="Arvo"/>
                <a:ea typeface="Arvo"/>
                <a:cs typeface="Arvo"/>
                <a:sym typeface="Arvo"/>
              </a:rPr>
              <a:t>Química</a:t>
            </a:r>
            <a:endParaRPr sz="1100">
              <a:latin typeface="Arvo"/>
              <a:ea typeface="Arvo"/>
              <a:cs typeface="Arvo"/>
              <a:sym typeface="Arvo"/>
            </a:endParaRPr>
          </a:p>
        </p:txBody>
      </p:sp>
      <p:cxnSp>
        <p:nvCxnSpPr>
          <p:cNvPr id="1429" name="Google Shape;1429;p72"/>
          <p:cNvCxnSpPr/>
          <p:nvPr/>
        </p:nvCxnSpPr>
        <p:spPr>
          <a:xfrm>
            <a:off x="991900" y="3896338"/>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30" name="Google Shape;1430;p72"/>
          <p:cNvCxnSpPr/>
          <p:nvPr/>
        </p:nvCxnSpPr>
        <p:spPr>
          <a:xfrm>
            <a:off x="2176863" y="38963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31" name="Google Shape;1431;p72"/>
          <p:cNvCxnSpPr/>
          <p:nvPr/>
        </p:nvCxnSpPr>
        <p:spPr>
          <a:xfrm>
            <a:off x="3233925" y="3896350"/>
            <a:ext cx="10800" cy="261600"/>
          </a:xfrm>
          <a:prstGeom prst="straightConnector1">
            <a:avLst/>
          </a:prstGeom>
          <a:noFill/>
          <a:ln cap="flat" cmpd="sng" w="9525">
            <a:solidFill>
              <a:schemeClr val="dk2"/>
            </a:solidFill>
            <a:prstDash val="solid"/>
            <a:round/>
            <a:headEnd len="med" w="med" type="none"/>
            <a:tailEnd len="med" w="med" type="triangle"/>
          </a:ln>
        </p:spPr>
      </p:cxnSp>
      <p:cxnSp>
        <p:nvCxnSpPr>
          <p:cNvPr id="1432" name="Google Shape;1432;p72"/>
          <p:cNvCxnSpPr/>
          <p:nvPr/>
        </p:nvCxnSpPr>
        <p:spPr>
          <a:xfrm>
            <a:off x="4446200" y="3880850"/>
            <a:ext cx="10800" cy="261600"/>
          </a:xfrm>
          <a:prstGeom prst="straightConnector1">
            <a:avLst/>
          </a:prstGeom>
          <a:noFill/>
          <a:ln cap="flat" cmpd="sng" w="9525">
            <a:solidFill>
              <a:schemeClr val="dk2"/>
            </a:solidFill>
            <a:prstDash val="solid"/>
            <a:round/>
            <a:headEnd len="med" w="med" type="none"/>
            <a:tailEnd len="med" w="med" type="triangle"/>
          </a:ln>
        </p:spPr>
      </p:cxnSp>
      <p:sp>
        <p:nvSpPr>
          <p:cNvPr id="1433" name="Google Shape;1433;p72"/>
          <p:cNvSpPr/>
          <p:nvPr/>
        </p:nvSpPr>
        <p:spPr>
          <a:xfrm>
            <a:off x="2841525" y="4173450"/>
            <a:ext cx="935700" cy="5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900">
                <a:latin typeface="Arvo"/>
                <a:ea typeface="Arvo"/>
                <a:cs typeface="Arvo"/>
                <a:sym typeface="Arvo"/>
              </a:rPr>
              <a:t>Ind.</a:t>
            </a:r>
            <a:r>
              <a:rPr lang="es-419" sz="1100">
                <a:latin typeface="Arvo"/>
                <a:ea typeface="Arvo"/>
                <a:cs typeface="Arvo"/>
                <a:sym typeface="Arvo"/>
              </a:rPr>
              <a:t> </a:t>
            </a:r>
            <a:r>
              <a:rPr lang="es-419" sz="900">
                <a:latin typeface="Arvo"/>
                <a:ea typeface="Arvo"/>
                <a:cs typeface="Arvo"/>
                <a:sym typeface="Arvo"/>
              </a:rPr>
              <a:t>Química</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Resinas</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Bioplásticos</a:t>
            </a:r>
            <a:endParaRPr sz="900">
              <a:latin typeface="Arvo"/>
              <a:ea typeface="Arvo"/>
              <a:cs typeface="Arvo"/>
              <a:sym typeface="Arvo"/>
            </a:endParaRPr>
          </a:p>
        </p:txBody>
      </p:sp>
      <p:sp>
        <p:nvSpPr>
          <p:cNvPr id="1434" name="Google Shape;1434;p72"/>
          <p:cNvSpPr/>
          <p:nvPr/>
        </p:nvSpPr>
        <p:spPr>
          <a:xfrm>
            <a:off x="1920675" y="4173775"/>
            <a:ext cx="523200" cy="3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900">
                <a:latin typeface="Arvo"/>
                <a:ea typeface="Arvo"/>
                <a:cs typeface="Arvo"/>
                <a:sym typeface="Arvo"/>
              </a:rPr>
              <a:t>Pulpa</a:t>
            </a:r>
            <a:endParaRPr sz="900">
              <a:latin typeface="Arvo"/>
              <a:ea typeface="Arvo"/>
              <a:cs typeface="Arvo"/>
              <a:sym typeface="Arvo"/>
            </a:endParaRPr>
          </a:p>
        </p:txBody>
      </p:sp>
      <p:sp>
        <p:nvSpPr>
          <p:cNvPr id="1435" name="Google Shape;1435;p72"/>
          <p:cNvSpPr/>
          <p:nvPr/>
        </p:nvSpPr>
        <p:spPr>
          <a:xfrm>
            <a:off x="1820475" y="4575513"/>
            <a:ext cx="723600" cy="34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900">
                <a:latin typeface="Arvo"/>
                <a:ea typeface="Arvo"/>
                <a:cs typeface="Arvo"/>
                <a:sym typeface="Arvo"/>
              </a:rPr>
              <a:t>Papel y cartón</a:t>
            </a:r>
            <a:endParaRPr sz="900">
              <a:latin typeface="Arvo"/>
              <a:ea typeface="Arvo"/>
              <a:cs typeface="Arvo"/>
              <a:sym typeface="Arvo"/>
            </a:endParaRPr>
          </a:p>
        </p:txBody>
      </p:sp>
      <p:sp>
        <p:nvSpPr>
          <p:cNvPr id="1436" name="Google Shape;1436;p72"/>
          <p:cNvSpPr/>
          <p:nvPr/>
        </p:nvSpPr>
        <p:spPr>
          <a:xfrm>
            <a:off x="3983750" y="4172450"/>
            <a:ext cx="935700" cy="73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900">
                <a:latin typeface="Arvo"/>
                <a:ea typeface="Arvo"/>
                <a:cs typeface="Arvo"/>
                <a:sym typeface="Arvo"/>
              </a:rPr>
              <a:t>Vapor</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Calor</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Electricidad</a:t>
            </a:r>
            <a:endParaRPr sz="900">
              <a:latin typeface="Arvo"/>
              <a:ea typeface="Arvo"/>
              <a:cs typeface="Arvo"/>
              <a:sym typeface="Arvo"/>
            </a:endParaRPr>
          </a:p>
          <a:p>
            <a:pPr indent="0" lvl="0" marL="0" rtl="0" algn="l">
              <a:spcBef>
                <a:spcPts val="0"/>
              </a:spcBef>
              <a:spcAft>
                <a:spcPts val="0"/>
              </a:spcAft>
              <a:buNone/>
            </a:pPr>
            <a:r>
              <a:rPr lang="es-419" sz="900">
                <a:latin typeface="Arvo"/>
                <a:ea typeface="Arvo"/>
                <a:cs typeface="Arvo"/>
                <a:sym typeface="Arvo"/>
              </a:rPr>
              <a:t>Combustible</a:t>
            </a:r>
            <a:endParaRPr sz="900">
              <a:latin typeface="Arvo"/>
              <a:ea typeface="Arvo"/>
              <a:cs typeface="Arvo"/>
              <a:sym typeface="Arvo"/>
            </a:endParaRPr>
          </a:p>
        </p:txBody>
      </p:sp>
      <p:sp>
        <p:nvSpPr>
          <p:cNvPr id="1437" name="Google Shape;1437;p72"/>
          <p:cNvSpPr/>
          <p:nvPr/>
        </p:nvSpPr>
        <p:spPr>
          <a:xfrm>
            <a:off x="481125" y="4201738"/>
            <a:ext cx="1041900" cy="68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sz="1000">
                <a:latin typeface="Arvo"/>
                <a:ea typeface="Arvo"/>
                <a:cs typeface="Arvo"/>
                <a:sym typeface="Arvo"/>
              </a:rPr>
              <a:t>Aserraderos</a:t>
            </a:r>
            <a:endParaRPr sz="1000">
              <a:latin typeface="Arvo"/>
              <a:ea typeface="Arvo"/>
              <a:cs typeface="Arvo"/>
              <a:sym typeface="Arvo"/>
            </a:endParaRPr>
          </a:p>
          <a:p>
            <a:pPr indent="0" lvl="0" marL="0" rtl="0" algn="l">
              <a:spcBef>
                <a:spcPts val="0"/>
              </a:spcBef>
              <a:spcAft>
                <a:spcPts val="0"/>
              </a:spcAft>
              <a:buNone/>
            </a:pPr>
            <a:r>
              <a:rPr lang="es-419" sz="1000">
                <a:latin typeface="Arvo"/>
                <a:ea typeface="Arvo"/>
                <a:cs typeface="Arvo"/>
                <a:sym typeface="Arvo"/>
              </a:rPr>
              <a:t>Chapas</a:t>
            </a:r>
            <a:endParaRPr sz="1000">
              <a:latin typeface="Arvo"/>
              <a:ea typeface="Arvo"/>
              <a:cs typeface="Arvo"/>
              <a:sym typeface="Arvo"/>
            </a:endParaRPr>
          </a:p>
          <a:p>
            <a:pPr indent="0" lvl="0" marL="0" rtl="0" algn="l">
              <a:spcBef>
                <a:spcPts val="0"/>
              </a:spcBef>
              <a:spcAft>
                <a:spcPts val="0"/>
              </a:spcAft>
              <a:buNone/>
            </a:pPr>
            <a:r>
              <a:rPr lang="es-419" sz="1000">
                <a:latin typeface="Arvo"/>
                <a:ea typeface="Arvo"/>
                <a:cs typeface="Arvo"/>
                <a:sym typeface="Arvo"/>
              </a:rPr>
              <a:t>Tableros</a:t>
            </a:r>
            <a:endParaRPr sz="1000">
              <a:latin typeface="Arvo"/>
              <a:ea typeface="Arvo"/>
              <a:cs typeface="Arvo"/>
              <a:sym typeface="Arvo"/>
            </a:endParaRPr>
          </a:p>
          <a:p>
            <a:pPr indent="0" lvl="0" marL="0" rtl="0" algn="l">
              <a:spcBef>
                <a:spcPts val="0"/>
              </a:spcBef>
              <a:spcAft>
                <a:spcPts val="0"/>
              </a:spcAft>
              <a:buNone/>
            </a:pPr>
            <a:r>
              <a:t/>
            </a:r>
            <a:endParaRPr sz="1100">
              <a:latin typeface="Arvo"/>
              <a:ea typeface="Arvo"/>
              <a:cs typeface="Arvo"/>
              <a:sym typeface="Arvo"/>
            </a:endParaRPr>
          </a:p>
        </p:txBody>
      </p:sp>
      <p:sp>
        <p:nvSpPr>
          <p:cNvPr id="1438" name="Google Shape;1438;p72"/>
          <p:cNvSpPr/>
          <p:nvPr/>
        </p:nvSpPr>
        <p:spPr>
          <a:xfrm>
            <a:off x="413600" y="4977275"/>
            <a:ext cx="4692000" cy="166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100">
                <a:latin typeface="Arvo"/>
                <a:ea typeface="Arvo"/>
                <a:cs typeface="Arvo"/>
                <a:sym typeface="Arvo"/>
              </a:rPr>
              <a:t>Comercialización</a:t>
            </a:r>
            <a:endParaRPr sz="1100">
              <a:latin typeface="Arvo"/>
              <a:ea typeface="Arvo"/>
              <a:cs typeface="Arvo"/>
              <a:sym typeface="Arv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73"/>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4" name="Google Shape;1444;p73"/>
          <p:cNvGrpSpPr/>
          <p:nvPr/>
        </p:nvGrpSpPr>
        <p:grpSpPr>
          <a:xfrm>
            <a:off x="7414946" y="4562372"/>
            <a:ext cx="265060" cy="414875"/>
            <a:chOff x="4803276" y="2887914"/>
            <a:chExt cx="264583" cy="370258"/>
          </a:xfrm>
        </p:grpSpPr>
        <p:sp>
          <p:nvSpPr>
            <p:cNvPr id="1445" name="Google Shape;1445;p7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73"/>
          <p:cNvGrpSpPr/>
          <p:nvPr/>
        </p:nvGrpSpPr>
        <p:grpSpPr>
          <a:xfrm>
            <a:off x="7679989" y="4439225"/>
            <a:ext cx="384492" cy="538023"/>
            <a:chOff x="4803276" y="2887914"/>
            <a:chExt cx="264583" cy="370258"/>
          </a:xfrm>
        </p:grpSpPr>
        <p:sp>
          <p:nvSpPr>
            <p:cNvPr id="1454" name="Google Shape;1454;p7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62" name="Google Shape;1462;p73"/>
          <p:cNvPicPr preferRelativeResize="0"/>
          <p:nvPr/>
        </p:nvPicPr>
        <p:blipFill>
          <a:blip r:embed="rId3">
            <a:alphaModFix/>
          </a:blip>
          <a:stretch>
            <a:fillRect/>
          </a:stretch>
        </p:blipFill>
        <p:spPr>
          <a:xfrm>
            <a:off x="251000" y="691625"/>
            <a:ext cx="3877375" cy="1627550"/>
          </a:xfrm>
          <a:prstGeom prst="rect">
            <a:avLst/>
          </a:prstGeom>
          <a:noFill/>
          <a:ln>
            <a:noFill/>
          </a:ln>
        </p:spPr>
      </p:pic>
      <p:pic>
        <p:nvPicPr>
          <p:cNvPr id="1463" name="Google Shape;1463;p73"/>
          <p:cNvPicPr preferRelativeResize="0"/>
          <p:nvPr/>
        </p:nvPicPr>
        <p:blipFill>
          <a:blip r:embed="rId4">
            <a:alphaModFix/>
          </a:blip>
          <a:stretch>
            <a:fillRect/>
          </a:stretch>
        </p:blipFill>
        <p:spPr>
          <a:xfrm>
            <a:off x="103100" y="2734050"/>
            <a:ext cx="4382625" cy="1828336"/>
          </a:xfrm>
          <a:prstGeom prst="rect">
            <a:avLst/>
          </a:prstGeom>
          <a:noFill/>
          <a:ln>
            <a:noFill/>
          </a:ln>
        </p:spPr>
      </p:pic>
      <p:pic>
        <p:nvPicPr>
          <p:cNvPr id="1464" name="Google Shape;1464;p73"/>
          <p:cNvPicPr preferRelativeResize="0"/>
          <p:nvPr/>
        </p:nvPicPr>
        <p:blipFill>
          <a:blip r:embed="rId5">
            <a:alphaModFix/>
          </a:blip>
          <a:stretch>
            <a:fillRect/>
          </a:stretch>
        </p:blipFill>
        <p:spPr>
          <a:xfrm>
            <a:off x="4572001" y="691625"/>
            <a:ext cx="4253274" cy="1785325"/>
          </a:xfrm>
          <a:prstGeom prst="rect">
            <a:avLst/>
          </a:prstGeom>
          <a:noFill/>
          <a:ln>
            <a:noFill/>
          </a:ln>
        </p:spPr>
      </p:pic>
      <p:pic>
        <p:nvPicPr>
          <p:cNvPr id="1465" name="Google Shape;1465;p73"/>
          <p:cNvPicPr preferRelativeResize="0"/>
          <p:nvPr/>
        </p:nvPicPr>
        <p:blipFill>
          <a:blip r:embed="rId5">
            <a:alphaModFix/>
          </a:blip>
          <a:stretch>
            <a:fillRect/>
          </a:stretch>
        </p:blipFill>
        <p:spPr>
          <a:xfrm>
            <a:off x="5021800" y="2714125"/>
            <a:ext cx="3960165" cy="1662300"/>
          </a:xfrm>
          <a:prstGeom prst="rect">
            <a:avLst/>
          </a:prstGeom>
          <a:noFill/>
          <a:ln>
            <a:noFill/>
          </a:ln>
        </p:spPr>
      </p:pic>
      <p:sp>
        <p:nvSpPr>
          <p:cNvPr id="1466" name="Google Shape;1466;p73"/>
          <p:cNvSpPr txBox="1"/>
          <p:nvPr/>
        </p:nvSpPr>
        <p:spPr>
          <a:xfrm>
            <a:off x="4630700" y="691625"/>
            <a:ext cx="3877500" cy="14160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lang="es-419" sz="1200">
                <a:solidFill>
                  <a:srgbClr val="3A352F"/>
                </a:solidFill>
                <a:latin typeface="Arvo"/>
                <a:ea typeface="Arvo"/>
                <a:cs typeface="Arvo"/>
                <a:sym typeface="Arvo"/>
              </a:rPr>
              <a:t>Transformación mecánica: productos de madera elaborada (madera rolliza tratada, madera aserrada, tableros, carpintería de obra, madera de embalaje, muebles, molduras, etc.). Esta cadena se identifica por la coexistencia de empresas</a:t>
            </a:r>
            <a:r>
              <a:rPr lang="es-419" sz="2000">
                <a:solidFill>
                  <a:schemeClr val="dk1"/>
                </a:solidFill>
              </a:rPr>
              <a:t> </a:t>
            </a:r>
            <a:r>
              <a:rPr lang="es-419" sz="1200">
                <a:solidFill>
                  <a:srgbClr val="3A352F"/>
                </a:solidFill>
                <a:latin typeface="Arvo"/>
                <a:ea typeface="Arvo"/>
                <a:cs typeface="Arvo"/>
                <a:sym typeface="Arvo"/>
              </a:rPr>
              <a:t>extranjeras y nacionales. </a:t>
            </a:r>
            <a:endParaRPr sz="1200">
              <a:solidFill>
                <a:srgbClr val="3A352F"/>
              </a:solidFill>
              <a:latin typeface="Arvo"/>
              <a:ea typeface="Arvo"/>
              <a:cs typeface="Arvo"/>
              <a:sym typeface="Arvo"/>
            </a:endParaRPr>
          </a:p>
        </p:txBody>
      </p:sp>
      <p:sp>
        <p:nvSpPr>
          <p:cNvPr id="1467" name="Google Shape;1467;p73"/>
          <p:cNvSpPr txBox="1"/>
          <p:nvPr/>
        </p:nvSpPr>
        <p:spPr>
          <a:xfrm>
            <a:off x="5095227" y="2634650"/>
            <a:ext cx="3480000" cy="14007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t/>
            </a:r>
            <a:endParaRPr sz="1300">
              <a:solidFill>
                <a:schemeClr val="dk1"/>
              </a:solidFill>
              <a:latin typeface="Arvo"/>
              <a:ea typeface="Arvo"/>
              <a:cs typeface="Arvo"/>
              <a:sym typeface="Arvo"/>
            </a:endParaRPr>
          </a:p>
          <a:p>
            <a:pPr indent="0" lvl="0" marL="0" rtl="0" algn="l">
              <a:spcBef>
                <a:spcPts val="360"/>
              </a:spcBef>
              <a:spcAft>
                <a:spcPts val="0"/>
              </a:spcAft>
              <a:buNone/>
            </a:pPr>
            <a:r>
              <a:rPr lang="es-419" sz="1200">
                <a:solidFill>
                  <a:schemeClr val="dk1"/>
                </a:solidFill>
                <a:latin typeface="Arvo"/>
                <a:ea typeface="Arvo"/>
                <a:cs typeface="Arvo"/>
                <a:sym typeface="Arvo"/>
              </a:rPr>
              <a:t>La energética (leña, pellets, electricidad producida a partir de biomasa, entre otros):</a:t>
            </a:r>
            <a:endParaRPr sz="1200">
              <a:solidFill>
                <a:schemeClr val="dk1"/>
              </a:solidFill>
              <a:latin typeface="Arvo"/>
              <a:ea typeface="Arvo"/>
              <a:cs typeface="Arvo"/>
              <a:sym typeface="Arvo"/>
            </a:endParaRPr>
          </a:p>
          <a:p>
            <a:pPr indent="0" lvl="0" marL="0" rtl="0" algn="l">
              <a:spcBef>
                <a:spcPts val="360"/>
              </a:spcBef>
              <a:spcAft>
                <a:spcPts val="0"/>
              </a:spcAft>
              <a:buNone/>
            </a:pPr>
            <a:r>
              <a:rPr lang="es-419" sz="1200">
                <a:solidFill>
                  <a:schemeClr val="dk1"/>
                </a:solidFill>
                <a:latin typeface="Arvo"/>
                <a:ea typeface="Arvo"/>
                <a:cs typeface="Arvo"/>
                <a:sym typeface="Arvo"/>
              </a:rPr>
              <a:t>.Generación a base de quema de licor negro (plantas de celulosa).Generación a base de quema de biomasa sólida (chips y aserrín).</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9"/>
          <p:cNvPicPr preferRelativeResize="0"/>
          <p:nvPr/>
        </p:nvPicPr>
        <p:blipFill rotWithShape="1">
          <a:blip r:embed="rId3">
            <a:alphaModFix/>
          </a:blip>
          <a:srcRect b="0" l="0" r="0" t="0"/>
          <a:stretch/>
        </p:blipFill>
        <p:spPr>
          <a:xfrm>
            <a:off x="1638826" y="1044375"/>
            <a:ext cx="5510100" cy="3341575"/>
          </a:xfrm>
          <a:prstGeom prst="rect">
            <a:avLst/>
          </a:prstGeom>
          <a:noFill/>
          <a:ln>
            <a:noFill/>
          </a:ln>
        </p:spPr>
      </p:pic>
      <p:sp>
        <p:nvSpPr>
          <p:cNvPr id="189" name="Google Shape;189;p29"/>
          <p:cNvSpPr txBox="1"/>
          <p:nvPr>
            <p:ph idx="1" type="subTitle"/>
          </p:nvPr>
        </p:nvSpPr>
        <p:spPr>
          <a:xfrm>
            <a:off x="-1" y="78050"/>
            <a:ext cx="7835700" cy="584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s-419"/>
              <a:t>Programa del curso: TEMAS GENERALES</a:t>
            </a:r>
            <a:endParaRPr/>
          </a:p>
        </p:txBody>
      </p:sp>
      <p:sp>
        <p:nvSpPr>
          <p:cNvPr id="190" name="Google Shape;190;p29"/>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91" name="Google Shape;191;p29"/>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2" name="Google Shape;192;p29"/>
          <p:cNvGrpSpPr/>
          <p:nvPr/>
        </p:nvGrpSpPr>
        <p:grpSpPr>
          <a:xfrm>
            <a:off x="7679989" y="4439216"/>
            <a:ext cx="384492" cy="538023"/>
            <a:chOff x="4803276" y="2887914"/>
            <a:chExt cx="264583" cy="370259"/>
          </a:xfrm>
        </p:grpSpPr>
        <p:sp>
          <p:nvSpPr>
            <p:cNvPr id="193" name="Google Shape;193;p2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 name="Google Shape;201;p29"/>
          <p:cNvGrpSpPr/>
          <p:nvPr/>
        </p:nvGrpSpPr>
        <p:grpSpPr>
          <a:xfrm>
            <a:off x="4715114" y="4439216"/>
            <a:ext cx="384492" cy="538023"/>
            <a:chOff x="4803276" y="2887914"/>
            <a:chExt cx="264583" cy="370259"/>
          </a:xfrm>
        </p:grpSpPr>
        <p:sp>
          <p:nvSpPr>
            <p:cNvPr id="202" name="Google Shape;202;p2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p29"/>
          <p:cNvGrpSpPr/>
          <p:nvPr/>
        </p:nvGrpSpPr>
        <p:grpSpPr>
          <a:xfrm>
            <a:off x="5099589" y="4439216"/>
            <a:ext cx="384492" cy="538023"/>
            <a:chOff x="4803276" y="2887914"/>
            <a:chExt cx="264583" cy="370259"/>
          </a:xfrm>
        </p:grpSpPr>
        <p:sp>
          <p:nvSpPr>
            <p:cNvPr id="211" name="Google Shape;211;p2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 name="Google Shape;219;p29"/>
          <p:cNvSpPr txBox="1"/>
          <p:nvPr/>
        </p:nvSpPr>
        <p:spPr>
          <a:xfrm>
            <a:off x="1993575" y="1229250"/>
            <a:ext cx="4800600" cy="3427200"/>
          </a:xfrm>
          <a:prstGeom prst="rect">
            <a:avLst/>
          </a:prstGeom>
          <a:noFill/>
          <a:ln>
            <a:noFill/>
          </a:ln>
        </p:spPr>
        <p:txBody>
          <a:bodyPr anchorCtr="0" anchor="t" bIns="91425" lIns="91425" spcFirstLastPara="1" rIns="91425" wrap="square" tIns="91425">
            <a:spAutoFit/>
          </a:bodyPr>
          <a:lstStyle/>
          <a:p>
            <a:pPr indent="-378800" lvl="0" marL="457200" marR="0" rtl="0" algn="just">
              <a:lnSpc>
                <a:spcPct val="100000"/>
              </a:lnSpc>
              <a:spcBef>
                <a:spcPts val="0"/>
              </a:spcBef>
              <a:spcAft>
                <a:spcPts val="0"/>
              </a:spcAft>
              <a:buClr>
                <a:schemeClr val="dk1"/>
              </a:buClr>
              <a:buSzPts val="1600"/>
              <a:buFont typeface="Noto Sans Symbols"/>
              <a:buChar char="❑"/>
            </a:pPr>
            <a:r>
              <a:rPr b="0" i="0" lang="es-419" sz="1600" u="none" cap="none" strike="noStrike">
                <a:solidFill>
                  <a:schemeClr val="dk1"/>
                </a:solidFill>
                <a:latin typeface="Arvo"/>
                <a:ea typeface="Arvo"/>
                <a:cs typeface="Arvo"/>
                <a:sym typeface="Arvo"/>
              </a:rPr>
              <a:t>Desarrollo Sostenible - Manejo Forestal Sostenible</a:t>
            </a:r>
            <a:endParaRPr b="0" i="0" sz="1600" u="none" cap="none" strike="noStrike">
              <a:solidFill>
                <a:schemeClr val="dk1"/>
              </a:solidFill>
              <a:latin typeface="Arvo"/>
              <a:ea typeface="Arvo"/>
              <a:cs typeface="Arvo"/>
              <a:sym typeface="Arvo"/>
            </a:endParaRPr>
          </a:p>
          <a:p>
            <a:pPr indent="-371600" lvl="0" marL="450000" rtl="0" algn="just">
              <a:spcBef>
                <a:spcPts val="320"/>
              </a:spcBef>
              <a:spcAft>
                <a:spcPts val="0"/>
              </a:spcAft>
              <a:buClr>
                <a:schemeClr val="dk1"/>
              </a:buClr>
              <a:buSzPts val="1600"/>
              <a:buFont typeface="Noto Sans Symbols"/>
              <a:buChar char="❑"/>
            </a:pPr>
            <a:r>
              <a:rPr lang="es-419" sz="1600">
                <a:solidFill>
                  <a:schemeClr val="dk1"/>
                </a:solidFill>
                <a:latin typeface="Arvo"/>
                <a:ea typeface="Arvo"/>
                <a:cs typeface="Arvo"/>
                <a:sym typeface="Arvo"/>
              </a:rPr>
              <a:t>Caracterización del Sector Forestal del Uruguay</a:t>
            </a:r>
            <a:endParaRPr sz="1600">
              <a:solidFill>
                <a:schemeClr val="dk1"/>
              </a:solidFill>
              <a:latin typeface="Arvo"/>
              <a:ea typeface="Arvo"/>
              <a:cs typeface="Arvo"/>
              <a:sym typeface="Arvo"/>
            </a:endParaRPr>
          </a:p>
          <a:p>
            <a:pPr indent="-378800" lvl="0" marL="457200" marR="0" rtl="0" algn="just">
              <a:lnSpc>
                <a:spcPct val="100000"/>
              </a:lnSpc>
              <a:spcBef>
                <a:spcPts val="320"/>
              </a:spcBef>
              <a:spcAft>
                <a:spcPts val="0"/>
              </a:spcAft>
              <a:buClr>
                <a:schemeClr val="dk1"/>
              </a:buClr>
              <a:buSzPts val="1600"/>
              <a:buFont typeface="Noto Sans Symbols"/>
              <a:buChar char="❑"/>
            </a:pPr>
            <a:r>
              <a:rPr b="0" i="0" lang="es-419" sz="1600" u="none" cap="none" strike="noStrike">
                <a:solidFill>
                  <a:schemeClr val="dk1"/>
                </a:solidFill>
                <a:latin typeface="Arvo"/>
                <a:ea typeface="Arvo"/>
                <a:cs typeface="Arvo"/>
                <a:sym typeface="Arvo"/>
              </a:rPr>
              <a:t>Estado y políticas públicas. Política.</a:t>
            </a:r>
            <a:endParaRPr b="0" i="0" sz="1600" u="none" cap="none" strike="noStrike">
              <a:solidFill>
                <a:schemeClr val="dk1"/>
              </a:solidFill>
              <a:latin typeface="Arvo"/>
              <a:ea typeface="Arvo"/>
              <a:cs typeface="Arvo"/>
              <a:sym typeface="Arvo"/>
            </a:endParaRPr>
          </a:p>
          <a:p>
            <a:pPr indent="-378800" lvl="0" marL="457200" marR="0" rtl="0" algn="just">
              <a:lnSpc>
                <a:spcPct val="100000"/>
              </a:lnSpc>
              <a:spcBef>
                <a:spcPts val="320"/>
              </a:spcBef>
              <a:spcAft>
                <a:spcPts val="0"/>
              </a:spcAft>
              <a:buClr>
                <a:schemeClr val="dk1"/>
              </a:buClr>
              <a:buSzPts val="1600"/>
              <a:buFont typeface="Noto Sans Symbols"/>
              <a:buChar char="❑"/>
            </a:pPr>
            <a:r>
              <a:rPr b="0" i="0" lang="es-419" sz="1600" u="none" cap="none" strike="noStrike">
                <a:solidFill>
                  <a:schemeClr val="dk1"/>
                </a:solidFill>
                <a:latin typeface="Arvo"/>
                <a:ea typeface="Arvo"/>
                <a:cs typeface="Arvo"/>
                <a:sym typeface="Arvo"/>
              </a:rPr>
              <a:t>Organización del estado uruguayo – orden jurídico legal – etapas elab. leyes. </a:t>
            </a:r>
            <a:endParaRPr/>
          </a:p>
          <a:p>
            <a:pPr indent="-378800" lvl="0" marL="457200" marR="0" rtl="0" algn="just">
              <a:lnSpc>
                <a:spcPct val="100000"/>
              </a:lnSpc>
              <a:spcBef>
                <a:spcPts val="320"/>
              </a:spcBef>
              <a:spcAft>
                <a:spcPts val="0"/>
              </a:spcAft>
              <a:buClr>
                <a:schemeClr val="dk1"/>
              </a:buClr>
              <a:buSzPts val="1600"/>
              <a:buFont typeface="Noto Sans Symbols"/>
              <a:buChar char="❑"/>
            </a:pPr>
            <a:r>
              <a:rPr b="0" i="0" lang="es-419" sz="1600" u="none" cap="none" strike="noStrike">
                <a:solidFill>
                  <a:schemeClr val="dk1"/>
                </a:solidFill>
                <a:latin typeface="Arvo"/>
                <a:ea typeface="Arvo"/>
                <a:cs typeface="Arvo"/>
                <a:sym typeface="Arvo"/>
              </a:rPr>
              <a:t>Política Forestal nacional. Marco institucional del sector forestal</a:t>
            </a:r>
            <a:endParaRPr b="0" i="0" sz="1600" u="none" cap="none" strike="noStrike">
              <a:solidFill>
                <a:schemeClr val="dk1"/>
              </a:solidFill>
              <a:latin typeface="Arvo"/>
              <a:ea typeface="Arvo"/>
              <a:cs typeface="Arvo"/>
              <a:sym typeface="Arvo"/>
            </a:endParaRPr>
          </a:p>
          <a:p>
            <a:pPr indent="-378800" lvl="0" marL="457200" marR="0" rtl="0" algn="just">
              <a:lnSpc>
                <a:spcPct val="100000"/>
              </a:lnSpc>
              <a:spcBef>
                <a:spcPts val="320"/>
              </a:spcBef>
              <a:spcAft>
                <a:spcPts val="0"/>
              </a:spcAft>
              <a:buClr>
                <a:schemeClr val="dk1"/>
              </a:buClr>
              <a:buSzPts val="1600"/>
              <a:buFont typeface="Noto Sans Symbols"/>
              <a:buChar char="❑"/>
            </a:pPr>
            <a:r>
              <a:rPr b="0" i="0" lang="es-419" sz="1600" u="none" cap="none" strike="noStrike">
                <a:solidFill>
                  <a:schemeClr val="dk1"/>
                </a:solidFill>
                <a:latin typeface="Arvo"/>
                <a:ea typeface="Arvo"/>
                <a:cs typeface="Arvo"/>
                <a:sym typeface="Arvo"/>
              </a:rPr>
              <a:t>Legislación y política forestal del Uruguay</a:t>
            </a:r>
            <a:endParaRPr b="0" i="0" sz="1600" u="none" cap="none" strike="noStrike">
              <a:solidFill>
                <a:schemeClr val="dk1"/>
              </a:solidFill>
              <a:latin typeface="Arvo"/>
              <a:ea typeface="Arvo"/>
              <a:cs typeface="Arvo"/>
              <a:sym typeface="Arvo"/>
            </a:endParaRPr>
          </a:p>
          <a:p>
            <a:pPr indent="-378800" lvl="0" marL="457200" marR="0" rtl="0" algn="just">
              <a:lnSpc>
                <a:spcPct val="100000"/>
              </a:lnSpc>
              <a:spcBef>
                <a:spcPts val="320"/>
              </a:spcBef>
              <a:spcAft>
                <a:spcPts val="0"/>
              </a:spcAft>
              <a:buClr>
                <a:schemeClr val="dk1"/>
              </a:buClr>
              <a:buSzPts val="1600"/>
              <a:buFont typeface="Arvo"/>
              <a:buChar char="❑"/>
            </a:pPr>
            <a:r>
              <a:rPr lang="es-419" sz="1600">
                <a:solidFill>
                  <a:schemeClr val="dk1"/>
                </a:solidFill>
                <a:latin typeface="Arvo"/>
                <a:ea typeface="Arvo"/>
                <a:cs typeface="Arvo"/>
                <a:sym typeface="Arvo"/>
              </a:rPr>
              <a:t>Certificación forestal</a:t>
            </a:r>
            <a:endParaRPr sz="1600">
              <a:solidFill>
                <a:schemeClr val="dk1"/>
              </a:solidFill>
              <a:latin typeface="Arvo"/>
              <a:ea typeface="Arvo"/>
              <a:cs typeface="Arvo"/>
              <a:sym typeface="Arvo"/>
            </a:endParaRPr>
          </a:p>
          <a:p>
            <a:pPr indent="0" lvl="0" marL="0" marR="0" rtl="0" algn="just">
              <a:lnSpc>
                <a:spcPct val="100000"/>
              </a:lnSpc>
              <a:spcBef>
                <a:spcPts val="32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74"/>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3" name="Google Shape;1473;p74"/>
          <p:cNvGrpSpPr/>
          <p:nvPr/>
        </p:nvGrpSpPr>
        <p:grpSpPr>
          <a:xfrm>
            <a:off x="72348" y="4240504"/>
            <a:ext cx="238457" cy="736737"/>
            <a:chOff x="3347523" y="2620128"/>
            <a:chExt cx="238457" cy="736737"/>
          </a:xfrm>
        </p:grpSpPr>
        <p:sp>
          <p:nvSpPr>
            <p:cNvPr id="1474" name="Google Shape;1474;p74"/>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4"/>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4"/>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4"/>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4"/>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9" name="Google Shape;1479;p74"/>
          <p:cNvGrpSpPr/>
          <p:nvPr/>
        </p:nvGrpSpPr>
        <p:grpSpPr>
          <a:xfrm>
            <a:off x="8400796" y="4562372"/>
            <a:ext cx="265060" cy="414875"/>
            <a:chOff x="4803276" y="2887914"/>
            <a:chExt cx="264583" cy="370258"/>
          </a:xfrm>
        </p:grpSpPr>
        <p:sp>
          <p:nvSpPr>
            <p:cNvPr id="1480" name="Google Shape;1480;p7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74"/>
          <p:cNvGrpSpPr/>
          <p:nvPr/>
        </p:nvGrpSpPr>
        <p:grpSpPr>
          <a:xfrm>
            <a:off x="430399" y="4562372"/>
            <a:ext cx="265060" cy="414875"/>
            <a:chOff x="4803276" y="2887914"/>
            <a:chExt cx="264583" cy="370258"/>
          </a:xfrm>
        </p:grpSpPr>
        <p:sp>
          <p:nvSpPr>
            <p:cNvPr id="1489" name="Google Shape;1489;p7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7" name="Google Shape;1497;p74"/>
          <p:cNvSpPr/>
          <p:nvPr/>
        </p:nvSpPr>
        <p:spPr>
          <a:xfrm flipH="1">
            <a:off x="1674606" y="1224549"/>
            <a:ext cx="813300" cy="7293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2E2B25"/>
              </a:buClr>
              <a:buSzPts val="1800"/>
              <a:buFont typeface="Arvo"/>
              <a:buNone/>
            </a:pPr>
            <a:r>
              <a:t/>
            </a:r>
            <a:endParaRPr sz="1800">
              <a:solidFill>
                <a:srgbClr val="2E2B25"/>
              </a:solidFill>
              <a:latin typeface="Anton"/>
              <a:ea typeface="Anton"/>
              <a:cs typeface="Anton"/>
              <a:sym typeface="Anton"/>
            </a:endParaRPr>
          </a:p>
        </p:txBody>
      </p:sp>
      <p:sp>
        <p:nvSpPr>
          <p:cNvPr id="1498" name="Google Shape;1498;p74"/>
          <p:cNvSpPr/>
          <p:nvPr/>
        </p:nvSpPr>
        <p:spPr>
          <a:xfrm flipH="1">
            <a:off x="4401316" y="1224545"/>
            <a:ext cx="741000" cy="7293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74"/>
          <p:cNvSpPr/>
          <p:nvPr/>
        </p:nvSpPr>
        <p:spPr>
          <a:xfrm flipH="1">
            <a:off x="7314963" y="1224545"/>
            <a:ext cx="741000" cy="729300"/>
          </a:xfrm>
          <a:prstGeom prst="ellipse">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74"/>
          <p:cNvSpPr txBox="1"/>
          <p:nvPr/>
        </p:nvSpPr>
        <p:spPr>
          <a:xfrm>
            <a:off x="6457430" y="2095430"/>
            <a:ext cx="2456100" cy="2573700"/>
          </a:xfrm>
          <a:prstGeom prst="rect">
            <a:avLst/>
          </a:prstGeom>
          <a:noFill/>
          <a:ln>
            <a:noFill/>
          </a:ln>
        </p:spPr>
        <p:txBody>
          <a:bodyPr anchorCtr="0" anchor="ctr" bIns="0" lIns="91425" spcFirstLastPara="1" rIns="91425" wrap="square" tIns="162000">
            <a:noAutofit/>
          </a:bodyPr>
          <a:lstStyle/>
          <a:p>
            <a:pPr indent="0" lvl="0" marL="0" rtl="0" algn="l">
              <a:spcBef>
                <a:spcPts val="360"/>
              </a:spcBef>
              <a:spcAft>
                <a:spcPts val="0"/>
              </a:spcAft>
              <a:buNone/>
            </a:pPr>
            <a:r>
              <a:rPr lang="es-419" sz="1200">
                <a:solidFill>
                  <a:srgbClr val="2E2B25"/>
                </a:solidFill>
                <a:latin typeface="Arvo"/>
                <a:ea typeface="Arvo"/>
                <a:cs typeface="Arvo"/>
                <a:sym typeface="Arvo"/>
              </a:rPr>
              <a:t>Logística, transporte y servicios profesionales asociados: la industria uruguaya de productos forestales se compone de grandes empresas integradas verticalmente, que abarcan la actividad agraria, la actividad industrial y los procesos intermedios hasta la comercialización final de los productos. </a:t>
            </a:r>
            <a:endParaRPr sz="1200">
              <a:solidFill>
                <a:srgbClr val="2E2B25"/>
              </a:solidFill>
              <a:latin typeface="Arvo"/>
              <a:ea typeface="Arvo"/>
              <a:cs typeface="Arvo"/>
              <a:sym typeface="Arvo"/>
            </a:endParaRPr>
          </a:p>
        </p:txBody>
      </p:sp>
      <p:sp>
        <p:nvSpPr>
          <p:cNvPr id="1501" name="Google Shape;1501;p74"/>
          <p:cNvSpPr txBox="1"/>
          <p:nvPr/>
        </p:nvSpPr>
        <p:spPr>
          <a:xfrm>
            <a:off x="3394258" y="-110925"/>
            <a:ext cx="3422400" cy="1077300"/>
          </a:xfrm>
          <a:prstGeom prst="rect">
            <a:avLst/>
          </a:prstGeom>
          <a:noFill/>
          <a:ln>
            <a:noFill/>
          </a:ln>
        </p:spPr>
        <p:txBody>
          <a:bodyPr anchorCtr="0" anchor="ctr" bIns="0" lIns="91425" spcFirstLastPara="1" rIns="91425" wrap="square" tIns="162000">
            <a:noAutofit/>
          </a:bodyPr>
          <a:lstStyle/>
          <a:p>
            <a:pPr indent="0" lvl="0" marL="0" rtl="0" algn="l">
              <a:spcBef>
                <a:spcPts val="360"/>
              </a:spcBef>
              <a:spcAft>
                <a:spcPts val="0"/>
              </a:spcAft>
              <a:buNone/>
            </a:pPr>
            <a:r>
              <a:rPr lang="es-419" sz="1200">
                <a:latin typeface="Arvo"/>
                <a:ea typeface="Arvo"/>
                <a:cs typeface="Arvo"/>
                <a:sym typeface="Arvo"/>
              </a:rPr>
              <a:t>Fase secundaria: Industrial, comprende las actividades de transformación de la madera realizada en diversas cadenas, incluida la comercialización.</a:t>
            </a:r>
            <a:r>
              <a:rPr lang="es-419" sz="1900"/>
              <a:t> </a:t>
            </a:r>
            <a:endParaRPr>
              <a:solidFill>
                <a:srgbClr val="2E2B25"/>
              </a:solidFill>
              <a:latin typeface="Arvo"/>
              <a:ea typeface="Arvo"/>
              <a:cs typeface="Arvo"/>
              <a:sym typeface="Arvo"/>
            </a:endParaRPr>
          </a:p>
        </p:txBody>
      </p:sp>
      <p:sp>
        <p:nvSpPr>
          <p:cNvPr id="1502" name="Google Shape;1502;p74"/>
          <p:cNvSpPr txBox="1"/>
          <p:nvPr/>
        </p:nvSpPr>
        <p:spPr>
          <a:xfrm>
            <a:off x="480450" y="2342053"/>
            <a:ext cx="3282300" cy="2247000"/>
          </a:xfrm>
          <a:prstGeom prst="rect">
            <a:avLst/>
          </a:prstGeom>
          <a:noFill/>
          <a:ln>
            <a:noFill/>
          </a:ln>
        </p:spPr>
        <p:txBody>
          <a:bodyPr anchorCtr="0" anchor="ctr" bIns="0" lIns="91425" spcFirstLastPara="1" rIns="91425" wrap="square" tIns="162000">
            <a:noAutofit/>
          </a:bodyPr>
          <a:lstStyle/>
          <a:p>
            <a:pPr indent="0" lvl="0" marL="0" rtl="0" algn="l">
              <a:spcBef>
                <a:spcPts val="360"/>
              </a:spcBef>
              <a:spcAft>
                <a:spcPts val="0"/>
              </a:spcAft>
              <a:buNone/>
            </a:pPr>
            <a:r>
              <a:rPr lang="es-419" sz="1200">
                <a:solidFill>
                  <a:srgbClr val="2E2B25"/>
                </a:solidFill>
                <a:latin typeface="Arvo"/>
                <a:ea typeface="Arvo"/>
                <a:cs typeface="Arvo"/>
                <a:sym typeface="Arvo"/>
              </a:rPr>
              <a:t>Fase Primaria: Agraria, comprende la producción de material reproductivo y plantas en viveros, la implantación y tratamientos silvícolas intermedios de los bosques, y la cosecha: </a:t>
            </a:r>
            <a:endParaRPr sz="1200">
              <a:solidFill>
                <a:srgbClr val="2E2B25"/>
              </a:solidFill>
              <a:latin typeface="Arvo"/>
              <a:ea typeface="Arvo"/>
              <a:cs typeface="Arvo"/>
              <a:sym typeface="Arvo"/>
            </a:endParaRPr>
          </a:p>
          <a:p>
            <a:pPr indent="0" lvl="0" marL="0" rtl="0" algn="l">
              <a:spcBef>
                <a:spcPts val="360"/>
              </a:spcBef>
              <a:spcAft>
                <a:spcPts val="0"/>
              </a:spcAft>
              <a:buNone/>
            </a:pPr>
            <a:r>
              <a:rPr lang="es-419" sz="1200">
                <a:solidFill>
                  <a:srgbClr val="2E2B25"/>
                </a:solidFill>
                <a:latin typeface="Arvo"/>
                <a:ea typeface="Arvo"/>
                <a:cs typeface="Arvo"/>
                <a:sym typeface="Arvo"/>
              </a:rPr>
              <a:t>•Viveros: producción de plantines y mejoramiento genético </a:t>
            </a:r>
            <a:endParaRPr sz="1200">
              <a:solidFill>
                <a:srgbClr val="2E2B25"/>
              </a:solidFill>
              <a:latin typeface="Arvo"/>
              <a:ea typeface="Arvo"/>
              <a:cs typeface="Arvo"/>
              <a:sym typeface="Arvo"/>
            </a:endParaRPr>
          </a:p>
          <a:p>
            <a:pPr indent="0" lvl="0" marL="0" rtl="0" algn="l">
              <a:spcBef>
                <a:spcPts val="360"/>
              </a:spcBef>
              <a:spcAft>
                <a:spcPts val="0"/>
              </a:spcAft>
              <a:buNone/>
            </a:pPr>
            <a:r>
              <a:rPr lang="es-419" sz="1200">
                <a:solidFill>
                  <a:srgbClr val="2E2B25"/>
                </a:solidFill>
                <a:latin typeface="Arvo"/>
                <a:ea typeface="Arvo"/>
                <a:cs typeface="Arvo"/>
                <a:sym typeface="Arvo"/>
              </a:rPr>
              <a:t>• Silvicultura: laboreos, plantaciones, manejo forestal (podas, raleos, etc.)</a:t>
            </a:r>
            <a:endParaRPr sz="1200">
              <a:solidFill>
                <a:srgbClr val="2E2B25"/>
              </a:solidFill>
              <a:latin typeface="Arvo"/>
              <a:ea typeface="Arvo"/>
              <a:cs typeface="Arvo"/>
              <a:sym typeface="Arvo"/>
            </a:endParaRPr>
          </a:p>
          <a:p>
            <a:pPr indent="0" lvl="0" marL="0" rtl="0" algn="l">
              <a:spcBef>
                <a:spcPts val="360"/>
              </a:spcBef>
              <a:spcAft>
                <a:spcPts val="0"/>
              </a:spcAft>
              <a:buNone/>
            </a:pPr>
            <a:r>
              <a:rPr lang="es-419" sz="1200">
                <a:solidFill>
                  <a:srgbClr val="2E2B25"/>
                </a:solidFill>
                <a:latin typeface="Arvo"/>
                <a:ea typeface="Arvo"/>
                <a:cs typeface="Arvo"/>
                <a:sym typeface="Arvo"/>
              </a:rPr>
              <a:t> • Cosecha: corta y acopio de madera en campo</a:t>
            </a:r>
            <a:endParaRPr sz="1200">
              <a:solidFill>
                <a:srgbClr val="2E2B25"/>
              </a:solidFill>
              <a:latin typeface="Arvo"/>
              <a:ea typeface="Arvo"/>
              <a:cs typeface="Arvo"/>
              <a:sym typeface="Arvo"/>
            </a:endParaRPr>
          </a:p>
          <a:p>
            <a:pPr indent="0" lvl="0" marL="0" rtl="0" algn="ctr">
              <a:spcBef>
                <a:spcPts val="0"/>
              </a:spcBef>
              <a:spcAft>
                <a:spcPts val="1600"/>
              </a:spcAft>
              <a:buNone/>
            </a:pPr>
            <a:r>
              <a:t/>
            </a:r>
            <a:endParaRPr>
              <a:solidFill>
                <a:srgbClr val="2E2B25"/>
              </a:solidFill>
              <a:latin typeface="Arvo"/>
              <a:ea typeface="Arvo"/>
              <a:cs typeface="Arvo"/>
              <a:sym typeface="Arvo"/>
            </a:endParaRPr>
          </a:p>
        </p:txBody>
      </p:sp>
      <p:sp>
        <p:nvSpPr>
          <p:cNvPr id="1503" name="Google Shape;1503;p74"/>
          <p:cNvSpPr txBox="1"/>
          <p:nvPr/>
        </p:nvSpPr>
        <p:spPr>
          <a:xfrm>
            <a:off x="1651168" y="1318415"/>
            <a:ext cx="741000" cy="396300"/>
          </a:xfrm>
          <a:prstGeom prst="rect">
            <a:avLst/>
          </a:prstGeom>
          <a:noFill/>
          <a:ln>
            <a:noFill/>
          </a:ln>
        </p:spPr>
        <p:txBody>
          <a:bodyPr anchorCtr="0" anchor="ctr" bIns="0" lIns="91425" spcFirstLastPara="1" rIns="91425" wrap="square" tIns="162000">
            <a:noAutofit/>
          </a:bodyPr>
          <a:lstStyle/>
          <a:p>
            <a:pPr indent="0" lvl="0" marL="0" rtl="0" algn="ctr">
              <a:spcBef>
                <a:spcPts val="0"/>
              </a:spcBef>
              <a:spcAft>
                <a:spcPts val="1600"/>
              </a:spcAft>
              <a:buNone/>
            </a:pPr>
            <a:r>
              <a:rPr lang="es-419" sz="1800">
                <a:solidFill>
                  <a:srgbClr val="2E2B25"/>
                </a:solidFill>
                <a:latin typeface="Anton"/>
                <a:ea typeface="Anton"/>
                <a:cs typeface="Anton"/>
                <a:sym typeface="Anton"/>
              </a:rPr>
              <a:t>01</a:t>
            </a:r>
            <a:endParaRPr sz="1800">
              <a:solidFill>
                <a:srgbClr val="2E2B25"/>
              </a:solidFill>
              <a:latin typeface="Anton"/>
              <a:ea typeface="Anton"/>
              <a:cs typeface="Anton"/>
              <a:sym typeface="Anton"/>
            </a:endParaRPr>
          </a:p>
        </p:txBody>
      </p:sp>
      <p:sp>
        <p:nvSpPr>
          <p:cNvPr id="1504" name="Google Shape;1504;p74"/>
          <p:cNvSpPr txBox="1"/>
          <p:nvPr/>
        </p:nvSpPr>
        <p:spPr>
          <a:xfrm>
            <a:off x="4497266" y="1391016"/>
            <a:ext cx="549300" cy="396300"/>
          </a:xfrm>
          <a:prstGeom prst="rect">
            <a:avLst/>
          </a:prstGeom>
          <a:noFill/>
          <a:ln>
            <a:noFill/>
          </a:ln>
        </p:spPr>
        <p:txBody>
          <a:bodyPr anchorCtr="0" anchor="ctr" bIns="0" lIns="91425" spcFirstLastPara="1" rIns="91425" wrap="square" tIns="162000">
            <a:noAutofit/>
          </a:bodyPr>
          <a:lstStyle/>
          <a:p>
            <a:pPr indent="0" lvl="0" marL="0" rtl="0" algn="ctr">
              <a:spcBef>
                <a:spcPts val="0"/>
              </a:spcBef>
              <a:spcAft>
                <a:spcPts val="1600"/>
              </a:spcAft>
              <a:buNone/>
            </a:pPr>
            <a:r>
              <a:rPr lang="es-419" sz="1800">
                <a:solidFill>
                  <a:srgbClr val="F3F3F3"/>
                </a:solidFill>
                <a:latin typeface="Anton"/>
                <a:ea typeface="Anton"/>
                <a:cs typeface="Anton"/>
                <a:sym typeface="Anton"/>
              </a:rPr>
              <a:t>02</a:t>
            </a:r>
            <a:endParaRPr sz="1800">
              <a:solidFill>
                <a:srgbClr val="F3F3F3"/>
              </a:solidFill>
              <a:latin typeface="Anton"/>
              <a:ea typeface="Anton"/>
              <a:cs typeface="Anton"/>
              <a:sym typeface="Anton"/>
            </a:endParaRPr>
          </a:p>
        </p:txBody>
      </p:sp>
      <p:sp>
        <p:nvSpPr>
          <p:cNvPr id="1505" name="Google Shape;1505;p74"/>
          <p:cNvSpPr txBox="1"/>
          <p:nvPr/>
        </p:nvSpPr>
        <p:spPr>
          <a:xfrm>
            <a:off x="7410914" y="1391016"/>
            <a:ext cx="549300" cy="396300"/>
          </a:xfrm>
          <a:prstGeom prst="rect">
            <a:avLst/>
          </a:prstGeom>
          <a:noFill/>
          <a:ln>
            <a:noFill/>
          </a:ln>
        </p:spPr>
        <p:txBody>
          <a:bodyPr anchorCtr="0" anchor="ctr" bIns="0" lIns="91425" spcFirstLastPara="1" rIns="91425" wrap="square" tIns="162000">
            <a:noAutofit/>
          </a:bodyPr>
          <a:lstStyle/>
          <a:p>
            <a:pPr indent="0" lvl="0" marL="0" rtl="0" algn="ctr">
              <a:spcBef>
                <a:spcPts val="0"/>
              </a:spcBef>
              <a:spcAft>
                <a:spcPts val="1600"/>
              </a:spcAft>
              <a:buNone/>
            </a:pPr>
            <a:r>
              <a:rPr lang="es-419" sz="1800">
                <a:solidFill>
                  <a:srgbClr val="2E2B25"/>
                </a:solidFill>
                <a:latin typeface="Anton"/>
                <a:ea typeface="Anton"/>
                <a:cs typeface="Anton"/>
                <a:sym typeface="Anton"/>
              </a:rPr>
              <a:t>03</a:t>
            </a:r>
            <a:endParaRPr sz="1800">
              <a:solidFill>
                <a:srgbClr val="2E2B25"/>
              </a:solidFill>
              <a:latin typeface="Anton"/>
              <a:ea typeface="Anton"/>
              <a:cs typeface="Anton"/>
              <a:sym typeface="Anton"/>
            </a:endParaRPr>
          </a:p>
        </p:txBody>
      </p:sp>
      <p:cxnSp>
        <p:nvCxnSpPr>
          <p:cNvPr id="1506" name="Google Shape;1506;p74"/>
          <p:cNvCxnSpPr>
            <a:stCxn id="1497" idx="2"/>
            <a:endCxn id="1498" idx="6"/>
          </p:cNvCxnSpPr>
          <p:nvPr/>
        </p:nvCxnSpPr>
        <p:spPr>
          <a:xfrm>
            <a:off x="2487906" y="1589199"/>
            <a:ext cx="1913400" cy="0"/>
          </a:xfrm>
          <a:prstGeom prst="straightConnector1">
            <a:avLst/>
          </a:prstGeom>
          <a:noFill/>
          <a:ln cap="flat" cmpd="sng" w="19050">
            <a:solidFill>
              <a:srgbClr val="2E2B25"/>
            </a:solidFill>
            <a:prstDash val="solid"/>
            <a:round/>
            <a:headEnd len="sm" w="sm" type="none"/>
            <a:tailEnd len="sm" w="sm" type="none"/>
          </a:ln>
        </p:spPr>
      </p:cxnSp>
      <p:cxnSp>
        <p:nvCxnSpPr>
          <p:cNvPr id="1507" name="Google Shape;1507;p74"/>
          <p:cNvCxnSpPr>
            <a:stCxn id="1498" idx="2"/>
            <a:endCxn id="1499" idx="6"/>
          </p:cNvCxnSpPr>
          <p:nvPr/>
        </p:nvCxnSpPr>
        <p:spPr>
          <a:xfrm>
            <a:off x="5142316" y="1589195"/>
            <a:ext cx="2172600" cy="0"/>
          </a:xfrm>
          <a:prstGeom prst="straightConnector1">
            <a:avLst/>
          </a:prstGeom>
          <a:noFill/>
          <a:ln cap="flat" cmpd="sng" w="19050">
            <a:solidFill>
              <a:srgbClr val="2E2B25"/>
            </a:solidFill>
            <a:prstDash val="solid"/>
            <a:round/>
            <a:headEnd len="sm" w="sm" type="none"/>
            <a:tailEnd len="sm" w="sm" type="none"/>
          </a:ln>
        </p:spPr>
      </p:cxnSp>
      <p:sp>
        <p:nvSpPr>
          <p:cNvPr id="1508" name="Google Shape;1508;p74"/>
          <p:cNvSpPr/>
          <p:nvPr/>
        </p:nvSpPr>
        <p:spPr>
          <a:xfrm flipH="1">
            <a:off x="2048104" y="2062975"/>
            <a:ext cx="147000" cy="144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solidFill>
                <a:srgbClr val="2E2B25"/>
              </a:solidFill>
              <a:latin typeface="Arvo"/>
              <a:ea typeface="Arvo"/>
              <a:cs typeface="Arvo"/>
              <a:sym typeface="Arvo"/>
            </a:endParaRPr>
          </a:p>
        </p:txBody>
      </p:sp>
      <p:sp>
        <p:nvSpPr>
          <p:cNvPr id="1509" name="Google Shape;1509;p74"/>
          <p:cNvSpPr/>
          <p:nvPr/>
        </p:nvSpPr>
        <p:spPr>
          <a:xfrm flipH="1">
            <a:off x="7410988" y="2062972"/>
            <a:ext cx="147000" cy="144900"/>
          </a:xfrm>
          <a:prstGeom prst="ellipse">
            <a:avLst/>
          </a:prstGeom>
          <a:solidFill>
            <a:srgbClr val="274E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74"/>
          <p:cNvSpPr/>
          <p:nvPr/>
        </p:nvSpPr>
        <p:spPr>
          <a:xfrm flipH="1">
            <a:off x="4698401" y="963315"/>
            <a:ext cx="147000" cy="1449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75"/>
          <p:cNvSpPr txBox="1"/>
          <p:nvPr>
            <p:ph idx="1" type="body"/>
          </p:nvPr>
        </p:nvSpPr>
        <p:spPr>
          <a:xfrm>
            <a:off x="311700" y="1152475"/>
            <a:ext cx="5418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200"/>
              <a:buFont typeface="Arial"/>
              <a:buNone/>
            </a:pPr>
            <a:r>
              <a:rPr lang="es-419" sz="4800">
                <a:solidFill>
                  <a:srgbClr val="2E2B25"/>
                </a:solidFill>
                <a:latin typeface="Anton"/>
                <a:ea typeface="Anton"/>
                <a:cs typeface="Anton"/>
                <a:sym typeface="Anton"/>
              </a:rPr>
              <a:t>DATOS DEL</a:t>
            </a:r>
            <a:r>
              <a:rPr lang="es-419" sz="4800">
                <a:solidFill>
                  <a:srgbClr val="F3F3F3"/>
                </a:solidFill>
                <a:latin typeface="Anton"/>
                <a:ea typeface="Anton"/>
                <a:cs typeface="Anton"/>
                <a:sym typeface="Anton"/>
              </a:rPr>
              <a:t> </a:t>
            </a:r>
            <a:endParaRPr sz="4800">
              <a:solidFill>
                <a:srgbClr val="F3F3F3"/>
              </a:solidFill>
              <a:latin typeface="Anton"/>
              <a:ea typeface="Anton"/>
              <a:cs typeface="Anton"/>
              <a:sym typeface="Anton"/>
            </a:endParaRPr>
          </a:p>
          <a:p>
            <a:pPr indent="0" lvl="0" marL="0" rtl="0" algn="l">
              <a:lnSpc>
                <a:spcPct val="100000"/>
              </a:lnSpc>
              <a:spcBef>
                <a:spcPts val="0"/>
              </a:spcBef>
              <a:spcAft>
                <a:spcPts val="0"/>
              </a:spcAft>
              <a:buClr>
                <a:schemeClr val="dk1"/>
              </a:buClr>
              <a:buSzPts val="1200"/>
              <a:buFont typeface="Arial"/>
              <a:buNone/>
            </a:pPr>
            <a:r>
              <a:rPr lang="es-419" sz="5300">
                <a:solidFill>
                  <a:srgbClr val="009566"/>
                </a:solidFill>
                <a:latin typeface="Anton"/>
                <a:ea typeface="Anton"/>
                <a:cs typeface="Anton"/>
                <a:sym typeface="Anton"/>
              </a:rPr>
              <a:t>SECTOR FORESTAL</a:t>
            </a:r>
            <a:endParaRPr sz="5300">
              <a:solidFill>
                <a:srgbClr val="009566"/>
              </a:solidFill>
              <a:latin typeface="Anton"/>
              <a:ea typeface="Anton"/>
              <a:cs typeface="Anton"/>
              <a:sym typeface="Anton"/>
            </a:endParaRPr>
          </a:p>
          <a:p>
            <a:pPr indent="0" lvl="0" marL="0" rtl="0" algn="l">
              <a:spcBef>
                <a:spcPts val="0"/>
              </a:spcBef>
              <a:spcAft>
                <a:spcPts val="1200"/>
              </a:spcAft>
              <a:buNone/>
            </a:pPr>
            <a:r>
              <a:t/>
            </a:r>
            <a:endParaRPr/>
          </a:p>
        </p:txBody>
      </p:sp>
      <p:sp>
        <p:nvSpPr>
          <p:cNvPr id="1516" name="Google Shape;1516;p75"/>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7" name="Google Shape;1517;p75"/>
          <p:cNvGrpSpPr/>
          <p:nvPr/>
        </p:nvGrpSpPr>
        <p:grpSpPr>
          <a:xfrm>
            <a:off x="7096723" y="4240504"/>
            <a:ext cx="238457" cy="736737"/>
            <a:chOff x="3347523" y="2620128"/>
            <a:chExt cx="238457" cy="736737"/>
          </a:xfrm>
        </p:grpSpPr>
        <p:sp>
          <p:nvSpPr>
            <p:cNvPr id="1518" name="Google Shape;1518;p75"/>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5"/>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5"/>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5"/>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5"/>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3" name="Google Shape;1523;p75"/>
          <p:cNvGrpSpPr/>
          <p:nvPr/>
        </p:nvGrpSpPr>
        <p:grpSpPr>
          <a:xfrm>
            <a:off x="7414946" y="4562372"/>
            <a:ext cx="265060" cy="414875"/>
            <a:chOff x="4803276" y="2887914"/>
            <a:chExt cx="264583" cy="370258"/>
          </a:xfrm>
        </p:grpSpPr>
        <p:sp>
          <p:nvSpPr>
            <p:cNvPr id="1524" name="Google Shape;1524;p7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2" name="Google Shape;1532;p75"/>
          <p:cNvGrpSpPr/>
          <p:nvPr/>
        </p:nvGrpSpPr>
        <p:grpSpPr>
          <a:xfrm>
            <a:off x="7679989" y="4439225"/>
            <a:ext cx="384492" cy="538023"/>
            <a:chOff x="4803276" y="2887914"/>
            <a:chExt cx="264583" cy="370258"/>
          </a:xfrm>
        </p:grpSpPr>
        <p:sp>
          <p:nvSpPr>
            <p:cNvPr id="1533" name="Google Shape;1533;p7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76"/>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6"/>
          <p:cNvSpPr/>
          <p:nvPr/>
        </p:nvSpPr>
        <p:spPr>
          <a:xfrm>
            <a:off x="1308537" y="869072"/>
            <a:ext cx="721810" cy="721817"/>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2900">
                <a:solidFill>
                  <a:schemeClr val="lt1"/>
                </a:solidFill>
                <a:latin typeface="Anton"/>
                <a:ea typeface="Anton"/>
                <a:cs typeface="Anton"/>
                <a:sym typeface="Anton"/>
              </a:rPr>
              <a:t>01.</a:t>
            </a:r>
            <a:endParaRPr b="0" i="0" sz="1400" u="none" cap="none" strike="noStrike">
              <a:solidFill>
                <a:srgbClr val="000000"/>
              </a:solidFill>
              <a:latin typeface="Arial"/>
              <a:ea typeface="Arial"/>
              <a:cs typeface="Arial"/>
              <a:sym typeface="Arial"/>
            </a:endParaRPr>
          </a:p>
        </p:txBody>
      </p:sp>
      <p:sp>
        <p:nvSpPr>
          <p:cNvPr id="1547" name="Google Shape;1547;p76"/>
          <p:cNvSpPr/>
          <p:nvPr/>
        </p:nvSpPr>
        <p:spPr>
          <a:xfrm>
            <a:off x="1308537" y="2663246"/>
            <a:ext cx="721810" cy="721817"/>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4800"/>
              <a:buFont typeface="Arial"/>
              <a:buNone/>
            </a:pPr>
            <a:r>
              <a:rPr lang="es-419" sz="2900">
                <a:solidFill>
                  <a:schemeClr val="lt1"/>
                </a:solidFill>
                <a:latin typeface="Anton"/>
                <a:ea typeface="Anton"/>
                <a:cs typeface="Anton"/>
                <a:sym typeface="Anton"/>
              </a:rPr>
              <a:t>02.</a:t>
            </a:r>
            <a:endParaRPr b="0" i="0" sz="1400" u="none" cap="none" strike="noStrike">
              <a:solidFill>
                <a:schemeClr val="lt1"/>
              </a:solidFill>
              <a:latin typeface="Arial"/>
              <a:ea typeface="Arial"/>
              <a:cs typeface="Arial"/>
              <a:sym typeface="Arial"/>
            </a:endParaRPr>
          </a:p>
        </p:txBody>
      </p:sp>
      <p:sp>
        <p:nvSpPr>
          <p:cNvPr id="1548" name="Google Shape;1548;p76"/>
          <p:cNvSpPr/>
          <p:nvPr/>
        </p:nvSpPr>
        <p:spPr>
          <a:xfrm>
            <a:off x="6112587" y="869072"/>
            <a:ext cx="721810" cy="721817"/>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4800"/>
              <a:buFont typeface="Arial"/>
              <a:buNone/>
            </a:pPr>
            <a:r>
              <a:rPr lang="es-419" sz="2900">
                <a:solidFill>
                  <a:schemeClr val="lt1"/>
                </a:solidFill>
                <a:latin typeface="Anton"/>
                <a:ea typeface="Anton"/>
                <a:cs typeface="Anton"/>
                <a:sym typeface="Anton"/>
              </a:rPr>
              <a:t>03.</a:t>
            </a:r>
            <a:endParaRPr b="0" i="0" sz="1400" u="none" cap="none" strike="noStrike">
              <a:solidFill>
                <a:schemeClr val="lt1"/>
              </a:solidFill>
              <a:latin typeface="Arial"/>
              <a:ea typeface="Arial"/>
              <a:cs typeface="Arial"/>
              <a:sym typeface="Arial"/>
            </a:endParaRPr>
          </a:p>
        </p:txBody>
      </p:sp>
      <p:sp>
        <p:nvSpPr>
          <p:cNvPr id="1549" name="Google Shape;1549;p76"/>
          <p:cNvSpPr/>
          <p:nvPr/>
        </p:nvSpPr>
        <p:spPr>
          <a:xfrm>
            <a:off x="6112587" y="2663246"/>
            <a:ext cx="721810" cy="721817"/>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4800"/>
              <a:buFont typeface="Arial"/>
              <a:buNone/>
            </a:pPr>
            <a:r>
              <a:rPr lang="es-419" sz="2900">
                <a:solidFill>
                  <a:schemeClr val="lt1"/>
                </a:solidFill>
                <a:latin typeface="Anton"/>
                <a:ea typeface="Anton"/>
                <a:cs typeface="Anton"/>
                <a:sym typeface="Anton"/>
              </a:rPr>
              <a:t>04.</a:t>
            </a:r>
            <a:endParaRPr b="0" i="0" sz="1400" u="none" cap="none" strike="noStrike">
              <a:solidFill>
                <a:schemeClr val="lt1"/>
              </a:solidFill>
              <a:latin typeface="Arial"/>
              <a:ea typeface="Arial"/>
              <a:cs typeface="Arial"/>
              <a:sym typeface="Arial"/>
            </a:endParaRPr>
          </a:p>
        </p:txBody>
      </p:sp>
      <p:sp>
        <p:nvSpPr>
          <p:cNvPr id="1550" name="Google Shape;1550;p76"/>
          <p:cNvSpPr txBox="1"/>
          <p:nvPr/>
        </p:nvSpPr>
        <p:spPr>
          <a:xfrm>
            <a:off x="661550" y="1648700"/>
            <a:ext cx="2590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443A33"/>
                </a:solidFill>
                <a:latin typeface="Anton"/>
                <a:ea typeface="Anton"/>
                <a:cs typeface="Anton"/>
                <a:sym typeface="Anton"/>
              </a:rPr>
              <a:t>PARTICIPACIÓN EN EL PBI</a:t>
            </a:r>
            <a:endParaRPr sz="1800">
              <a:solidFill>
                <a:srgbClr val="4E433C"/>
              </a:solidFill>
              <a:latin typeface="Anton"/>
              <a:ea typeface="Anton"/>
              <a:cs typeface="Anton"/>
              <a:sym typeface="Anton"/>
            </a:endParaRPr>
          </a:p>
        </p:txBody>
      </p:sp>
      <p:sp>
        <p:nvSpPr>
          <p:cNvPr id="1551" name="Google Shape;1551;p76"/>
          <p:cNvSpPr txBox="1"/>
          <p:nvPr/>
        </p:nvSpPr>
        <p:spPr>
          <a:xfrm>
            <a:off x="5739250" y="1749150"/>
            <a:ext cx="192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4E433C"/>
                </a:solidFill>
                <a:latin typeface="Anton"/>
                <a:ea typeface="Anton"/>
                <a:cs typeface="Anton"/>
                <a:sym typeface="Anton"/>
              </a:rPr>
              <a:t>COMERCIO EXTERIOR</a:t>
            </a:r>
            <a:endParaRPr/>
          </a:p>
        </p:txBody>
      </p:sp>
      <p:sp>
        <p:nvSpPr>
          <p:cNvPr id="1552" name="Google Shape;1552;p76"/>
          <p:cNvSpPr txBox="1"/>
          <p:nvPr/>
        </p:nvSpPr>
        <p:spPr>
          <a:xfrm>
            <a:off x="966350" y="3532900"/>
            <a:ext cx="161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4E433C"/>
                </a:solidFill>
                <a:latin typeface="Anton"/>
                <a:ea typeface="Anton"/>
                <a:cs typeface="Anton"/>
                <a:sym typeface="Anton"/>
              </a:rPr>
              <a:t>MANO DE OBRA</a:t>
            </a:r>
            <a:endParaRPr/>
          </a:p>
        </p:txBody>
      </p:sp>
      <p:sp>
        <p:nvSpPr>
          <p:cNvPr id="1553" name="Google Shape;1553;p76"/>
          <p:cNvSpPr txBox="1"/>
          <p:nvPr/>
        </p:nvSpPr>
        <p:spPr>
          <a:xfrm>
            <a:off x="5940150" y="3532900"/>
            <a:ext cx="139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rgbClr val="4E433C"/>
                </a:solidFill>
                <a:latin typeface="Anton"/>
                <a:ea typeface="Anton"/>
                <a:cs typeface="Anton"/>
                <a:sym typeface="Anton"/>
              </a:rPr>
              <a:t>TRANSPORTE</a:t>
            </a:r>
            <a:endParaRPr/>
          </a:p>
        </p:txBody>
      </p:sp>
      <p:grpSp>
        <p:nvGrpSpPr>
          <p:cNvPr id="1554" name="Google Shape;1554;p76"/>
          <p:cNvGrpSpPr/>
          <p:nvPr/>
        </p:nvGrpSpPr>
        <p:grpSpPr>
          <a:xfrm>
            <a:off x="7096723" y="4240504"/>
            <a:ext cx="238457" cy="736737"/>
            <a:chOff x="3347523" y="2620128"/>
            <a:chExt cx="238457" cy="736737"/>
          </a:xfrm>
        </p:grpSpPr>
        <p:sp>
          <p:nvSpPr>
            <p:cNvPr id="1555" name="Google Shape;1555;p76"/>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6"/>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6"/>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6"/>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6"/>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0" name="Google Shape;1560;p76"/>
          <p:cNvGrpSpPr/>
          <p:nvPr/>
        </p:nvGrpSpPr>
        <p:grpSpPr>
          <a:xfrm>
            <a:off x="7414946" y="4562372"/>
            <a:ext cx="265060" cy="414875"/>
            <a:chOff x="4803276" y="2887914"/>
            <a:chExt cx="264583" cy="370258"/>
          </a:xfrm>
        </p:grpSpPr>
        <p:sp>
          <p:nvSpPr>
            <p:cNvPr id="1561" name="Google Shape;1561;p7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p76"/>
          <p:cNvGrpSpPr/>
          <p:nvPr/>
        </p:nvGrpSpPr>
        <p:grpSpPr>
          <a:xfrm>
            <a:off x="7679989" y="4439225"/>
            <a:ext cx="384492" cy="538023"/>
            <a:chOff x="4803276" y="2887914"/>
            <a:chExt cx="264583" cy="370258"/>
          </a:xfrm>
        </p:grpSpPr>
        <p:sp>
          <p:nvSpPr>
            <p:cNvPr id="1570" name="Google Shape;1570;p76"/>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6"/>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6"/>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6"/>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6"/>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6"/>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6"/>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6"/>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77"/>
          <p:cNvSpPr txBox="1"/>
          <p:nvPr>
            <p:ph type="title"/>
          </p:nvPr>
        </p:nvSpPr>
        <p:spPr>
          <a:xfrm>
            <a:off x="311700" y="143700"/>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s-419" sz="2400">
                <a:latin typeface="Arvo"/>
                <a:ea typeface="Arvo"/>
                <a:cs typeface="Arvo"/>
                <a:sym typeface="Arvo"/>
              </a:rPr>
              <a:t>PARTICIPACIÓN DEL SECTOR FORESTAL EN EL PBI:</a:t>
            </a:r>
            <a:endParaRPr/>
          </a:p>
        </p:txBody>
      </p:sp>
      <p:sp>
        <p:nvSpPr>
          <p:cNvPr id="1583" name="Google Shape;1583;p77"/>
          <p:cNvSpPr txBox="1"/>
          <p:nvPr>
            <p:ph idx="1" type="body"/>
          </p:nvPr>
        </p:nvSpPr>
        <p:spPr>
          <a:xfrm>
            <a:off x="5496800" y="1152475"/>
            <a:ext cx="3345900" cy="3416400"/>
          </a:xfrm>
          <a:prstGeom prst="rect">
            <a:avLst/>
          </a:prstGeom>
        </p:spPr>
        <p:txBody>
          <a:bodyPr anchorCtr="0" anchor="t" bIns="91425" lIns="91425" spcFirstLastPara="1" rIns="91425" wrap="square" tIns="91425">
            <a:normAutofit/>
          </a:bodyPr>
          <a:lstStyle/>
          <a:p>
            <a:pPr indent="0" lvl="0" marL="171450" rtl="0" algn="just">
              <a:lnSpc>
                <a:spcPct val="90000"/>
              </a:lnSpc>
              <a:spcBef>
                <a:spcPts val="0"/>
              </a:spcBef>
              <a:spcAft>
                <a:spcPts val="0"/>
              </a:spcAft>
              <a:buClr>
                <a:schemeClr val="dk1"/>
              </a:buClr>
              <a:buSzPts val="1100"/>
              <a:buFont typeface="Arial"/>
              <a:buNone/>
            </a:pPr>
            <a:r>
              <a:rPr lang="es-419" sz="1500">
                <a:solidFill>
                  <a:srgbClr val="4E433C"/>
                </a:solidFill>
                <a:latin typeface="Arvo"/>
                <a:ea typeface="Arvo"/>
                <a:cs typeface="Arvo"/>
                <a:sym typeface="Arvo"/>
              </a:rPr>
              <a:t>Por su parte, el valor agregado en la fase industrial también ha mostrado una trayectoria fuertemente creciente, fundamentalmente a partir del comienzo de actividades de la planta de celulosa de UPM sobre finales de 2007 y de Montes del Plata a mediados de 2014. En efecto, la fase industrial ha tenido un crecimiento de 6,5% promedio anual en la última década. </a:t>
            </a:r>
            <a:endParaRPr/>
          </a:p>
        </p:txBody>
      </p:sp>
      <p:sp>
        <p:nvSpPr>
          <p:cNvPr id="1584" name="Google Shape;1584;p77"/>
          <p:cNvSpPr txBox="1"/>
          <p:nvPr/>
        </p:nvSpPr>
        <p:spPr>
          <a:xfrm>
            <a:off x="3408150" y="664450"/>
            <a:ext cx="232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500">
                <a:latin typeface="Arvo"/>
                <a:ea typeface="Arvo"/>
                <a:cs typeface="Arvo"/>
                <a:sym typeface="Arvo"/>
              </a:rPr>
              <a:t>Fase Industrial</a:t>
            </a:r>
            <a:endParaRPr sz="1500">
              <a:latin typeface="Arvo"/>
              <a:ea typeface="Arvo"/>
              <a:cs typeface="Arvo"/>
              <a:sym typeface="Arvo"/>
            </a:endParaRPr>
          </a:p>
        </p:txBody>
      </p:sp>
      <p:pic>
        <p:nvPicPr>
          <p:cNvPr id="1585" name="Google Shape;1585;p77"/>
          <p:cNvPicPr preferRelativeResize="0"/>
          <p:nvPr/>
        </p:nvPicPr>
        <p:blipFill rotWithShape="1">
          <a:blip r:embed="rId3">
            <a:alphaModFix/>
          </a:blip>
          <a:srcRect b="37461" l="43256" r="23099" t="23478"/>
          <a:stretch/>
        </p:blipFill>
        <p:spPr>
          <a:xfrm>
            <a:off x="200775" y="1227275"/>
            <a:ext cx="5296024" cy="34586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pic>
        <p:nvPicPr>
          <p:cNvPr id="1590" name="Google Shape;1590;p78"/>
          <p:cNvPicPr preferRelativeResize="0"/>
          <p:nvPr/>
        </p:nvPicPr>
        <p:blipFill rotWithShape="1">
          <a:blip r:embed="rId3">
            <a:alphaModFix/>
          </a:blip>
          <a:srcRect b="44399" l="28737" r="30314" t="19200"/>
          <a:stretch/>
        </p:blipFill>
        <p:spPr>
          <a:xfrm>
            <a:off x="415188" y="343500"/>
            <a:ext cx="8313624" cy="44565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79"/>
          <p:cNvSpPr txBox="1"/>
          <p:nvPr/>
        </p:nvSpPr>
        <p:spPr>
          <a:xfrm>
            <a:off x="121225" y="69275"/>
            <a:ext cx="48249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3500">
                <a:solidFill>
                  <a:srgbClr val="3DB479"/>
                </a:solidFill>
                <a:latin typeface="Anton"/>
                <a:ea typeface="Anton"/>
                <a:cs typeface="Anton"/>
                <a:sym typeface="Anton"/>
              </a:rPr>
              <a:t>MANO </a:t>
            </a:r>
            <a:r>
              <a:rPr lang="es-419" sz="3500">
                <a:solidFill>
                  <a:srgbClr val="443A33"/>
                </a:solidFill>
                <a:latin typeface="Anton"/>
                <a:ea typeface="Anton"/>
                <a:cs typeface="Anton"/>
                <a:sym typeface="Anton"/>
              </a:rPr>
              <a:t>DE OBRA</a:t>
            </a:r>
            <a:endParaRPr sz="700"/>
          </a:p>
        </p:txBody>
      </p:sp>
      <p:pic>
        <p:nvPicPr>
          <p:cNvPr id="1596" name="Google Shape;1596;p79"/>
          <p:cNvPicPr preferRelativeResize="0"/>
          <p:nvPr/>
        </p:nvPicPr>
        <p:blipFill>
          <a:blip r:embed="rId3">
            <a:alphaModFix/>
          </a:blip>
          <a:stretch>
            <a:fillRect/>
          </a:stretch>
        </p:blipFill>
        <p:spPr>
          <a:xfrm>
            <a:off x="621663" y="792575"/>
            <a:ext cx="7900675" cy="40350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80"/>
          <p:cNvSpPr txBox="1"/>
          <p:nvPr>
            <p:ph type="title"/>
          </p:nvPr>
        </p:nvSpPr>
        <p:spPr>
          <a:xfrm>
            <a:off x="280400" y="1006100"/>
            <a:ext cx="3616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s-419" sz="3180">
                <a:solidFill>
                  <a:srgbClr val="3DB479"/>
                </a:solidFill>
                <a:latin typeface="Anton"/>
                <a:ea typeface="Anton"/>
                <a:cs typeface="Anton"/>
                <a:sym typeface="Anton"/>
              </a:rPr>
              <a:t>CANTIDAD DE </a:t>
            </a:r>
            <a:r>
              <a:rPr lang="es-419" sz="3180">
                <a:solidFill>
                  <a:srgbClr val="443A33"/>
                </a:solidFill>
                <a:latin typeface="Anton"/>
                <a:ea typeface="Anton"/>
                <a:cs typeface="Anton"/>
                <a:sym typeface="Anton"/>
              </a:rPr>
              <a:t>PUESTOS DE TRABAJO</a:t>
            </a:r>
            <a:endParaRPr sz="1920"/>
          </a:p>
        </p:txBody>
      </p:sp>
      <p:sp>
        <p:nvSpPr>
          <p:cNvPr id="1602" name="Google Shape;1602;p80"/>
          <p:cNvSpPr/>
          <p:nvPr/>
        </p:nvSpPr>
        <p:spPr>
          <a:xfrm>
            <a:off x="1174288" y="3723150"/>
            <a:ext cx="7393500" cy="1171500"/>
          </a:xfrm>
          <a:prstGeom prst="roundRect">
            <a:avLst>
              <a:gd fmla="val 16667" name="adj"/>
            </a:avLst>
          </a:prstGeom>
          <a:solidFill>
            <a:srgbClr val="4DCF7F"/>
          </a:solidFill>
          <a:ln cap="flat" cmpd="sng" w="9525">
            <a:solidFill>
              <a:srgbClr val="C3E2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r>
              <a:rPr lang="es-419">
                <a:latin typeface="Arvo"/>
                <a:ea typeface="Arvo"/>
                <a:cs typeface="Arvo"/>
                <a:sym typeface="Arvo"/>
              </a:rPr>
              <a:t>De acuerdo a datos de la Dirección General Forestal, en base al Banco de Previsión Social (BPS), el personal ocupado en el sector suma 16.800 trabajadores. Esta cifra no incluye los empleos indirectos que genera el sector, que abarcan actividades de transporte y logística, así como servicios conexos. Un 15% de la población del país vive en los departamentos con mayor cantidad de hectáreas forestales . </a:t>
            </a:r>
            <a:endParaRPr>
              <a:latin typeface="Arvo"/>
              <a:ea typeface="Arvo"/>
              <a:cs typeface="Arvo"/>
              <a:sym typeface="Arvo"/>
            </a:endParaRPr>
          </a:p>
        </p:txBody>
      </p:sp>
      <p:sp>
        <p:nvSpPr>
          <p:cNvPr id="1603" name="Google Shape;1603;p80"/>
          <p:cNvSpPr/>
          <p:nvPr/>
        </p:nvSpPr>
        <p:spPr>
          <a:xfrm>
            <a:off x="576213" y="3668575"/>
            <a:ext cx="598200" cy="672900"/>
          </a:xfrm>
          <a:prstGeom prst="flowChartConnector">
            <a:avLst/>
          </a:prstGeom>
          <a:solidFill>
            <a:srgbClr val="4DCF7F"/>
          </a:solidFill>
          <a:ln cap="flat" cmpd="sng" w="9525">
            <a:solidFill>
              <a:srgbClr val="C3E2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4" name="Google Shape;1604;p80"/>
          <p:cNvPicPr preferRelativeResize="0"/>
          <p:nvPr/>
        </p:nvPicPr>
        <p:blipFill>
          <a:blip r:embed="rId3">
            <a:alphaModFix/>
          </a:blip>
          <a:stretch>
            <a:fillRect/>
          </a:stretch>
        </p:blipFill>
        <p:spPr>
          <a:xfrm>
            <a:off x="4160525" y="163575"/>
            <a:ext cx="4407275" cy="3505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8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s-419" sz="2500">
                <a:solidFill>
                  <a:srgbClr val="4E433C"/>
                </a:solidFill>
                <a:latin typeface="Arvo"/>
                <a:ea typeface="Arvo"/>
                <a:cs typeface="Arvo"/>
                <a:sym typeface="Arvo"/>
              </a:rPr>
              <a:t>EXTRACCIÓN DE</a:t>
            </a:r>
            <a:r>
              <a:rPr b="1" lang="es-419" sz="2500">
                <a:latin typeface="Arvo"/>
                <a:ea typeface="Arvo"/>
                <a:cs typeface="Arvo"/>
                <a:sym typeface="Arvo"/>
              </a:rPr>
              <a:t> </a:t>
            </a:r>
            <a:r>
              <a:rPr b="1" lang="es-419" sz="2500">
                <a:solidFill>
                  <a:srgbClr val="4DCF7F"/>
                </a:solidFill>
                <a:latin typeface="Arvo"/>
                <a:ea typeface="Arvo"/>
                <a:cs typeface="Arvo"/>
                <a:sym typeface="Arvo"/>
              </a:rPr>
              <a:t>MADERA</a:t>
            </a:r>
            <a:endParaRPr/>
          </a:p>
        </p:txBody>
      </p:sp>
      <p:pic>
        <p:nvPicPr>
          <p:cNvPr id="1610" name="Google Shape;1610;p81"/>
          <p:cNvPicPr preferRelativeResize="0"/>
          <p:nvPr/>
        </p:nvPicPr>
        <p:blipFill>
          <a:blip r:embed="rId3">
            <a:alphaModFix/>
          </a:blip>
          <a:stretch>
            <a:fillRect/>
          </a:stretch>
        </p:blipFill>
        <p:spPr>
          <a:xfrm>
            <a:off x="311700" y="1137425"/>
            <a:ext cx="8520599" cy="373521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4000"/>
              <a:buFont typeface="Arial"/>
              <a:buNone/>
            </a:pPr>
            <a:r>
              <a:rPr b="1" lang="es-419" sz="2500">
                <a:solidFill>
                  <a:srgbClr val="4E433C"/>
                </a:solidFill>
                <a:latin typeface="Arvo"/>
                <a:ea typeface="Arvo"/>
                <a:cs typeface="Arvo"/>
                <a:sym typeface="Arvo"/>
              </a:rPr>
              <a:t>EXTRACCIÓN DE</a:t>
            </a:r>
            <a:r>
              <a:rPr b="1" lang="es-419" sz="2500">
                <a:latin typeface="Arvo"/>
                <a:ea typeface="Arvo"/>
                <a:cs typeface="Arvo"/>
                <a:sym typeface="Arvo"/>
              </a:rPr>
              <a:t> </a:t>
            </a:r>
            <a:r>
              <a:rPr b="1" lang="es-419" sz="2500">
                <a:solidFill>
                  <a:srgbClr val="4DCF7F"/>
                </a:solidFill>
                <a:latin typeface="Arvo"/>
                <a:ea typeface="Arvo"/>
                <a:cs typeface="Arvo"/>
                <a:sym typeface="Arvo"/>
              </a:rPr>
              <a:t>MADERA</a:t>
            </a:r>
            <a:endParaRPr b="1" sz="2500">
              <a:solidFill>
                <a:srgbClr val="4DCF7F"/>
              </a:solidFill>
              <a:latin typeface="Arvo"/>
              <a:ea typeface="Arvo"/>
              <a:cs typeface="Arvo"/>
              <a:sym typeface="Arvo"/>
            </a:endParaRPr>
          </a:p>
          <a:p>
            <a:pPr indent="0" lvl="0" marL="0" rtl="0" algn="l">
              <a:spcBef>
                <a:spcPts val="0"/>
              </a:spcBef>
              <a:spcAft>
                <a:spcPts val="0"/>
              </a:spcAft>
              <a:buNone/>
            </a:pPr>
            <a:r>
              <a:t/>
            </a:r>
            <a:endParaRPr/>
          </a:p>
        </p:txBody>
      </p:sp>
      <p:pic>
        <p:nvPicPr>
          <p:cNvPr id="1616" name="Google Shape;1616;p82"/>
          <p:cNvPicPr preferRelativeResize="0"/>
          <p:nvPr/>
        </p:nvPicPr>
        <p:blipFill>
          <a:blip r:embed="rId4">
            <a:alphaModFix/>
          </a:blip>
          <a:stretch>
            <a:fillRect/>
          </a:stretch>
        </p:blipFill>
        <p:spPr>
          <a:xfrm>
            <a:off x="152400" y="1170125"/>
            <a:ext cx="3415125" cy="2677940"/>
          </a:xfrm>
          <a:prstGeom prst="rect">
            <a:avLst/>
          </a:prstGeom>
          <a:noFill/>
          <a:ln>
            <a:noFill/>
          </a:ln>
        </p:spPr>
      </p:pic>
      <p:pic>
        <p:nvPicPr>
          <p:cNvPr id="1617" name="Google Shape;1617;p82"/>
          <p:cNvPicPr preferRelativeResize="0"/>
          <p:nvPr/>
        </p:nvPicPr>
        <p:blipFill>
          <a:blip r:embed="rId5">
            <a:alphaModFix/>
          </a:blip>
          <a:stretch>
            <a:fillRect/>
          </a:stretch>
        </p:blipFill>
        <p:spPr>
          <a:xfrm>
            <a:off x="3774400" y="1704100"/>
            <a:ext cx="5271675" cy="326341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83"/>
          <p:cNvSpPr txBox="1"/>
          <p:nvPr>
            <p:ph type="title"/>
          </p:nvPr>
        </p:nvSpPr>
        <p:spPr>
          <a:xfrm>
            <a:off x="238950" y="60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112000"/>
              <a:buFont typeface="Arial"/>
              <a:buNone/>
            </a:pPr>
            <a:r>
              <a:rPr lang="es-419" sz="2500">
                <a:solidFill>
                  <a:srgbClr val="4E433C"/>
                </a:solidFill>
                <a:latin typeface="Anton"/>
                <a:ea typeface="Anton"/>
                <a:cs typeface="Anton"/>
                <a:sym typeface="Anton"/>
              </a:rPr>
              <a:t>COMERCIO EXTERIOR: </a:t>
            </a:r>
            <a:endParaRPr sz="2500">
              <a:solidFill>
                <a:srgbClr val="4E433C"/>
              </a:solidFill>
              <a:latin typeface="Anton"/>
              <a:ea typeface="Anton"/>
              <a:cs typeface="Anton"/>
              <a:sym typeface="Anton"/>
            </a:endParaRPr>
          </a:p>
          <a:p>
            <a:pPr indent="0" lvl="0" marL="0" rtl="0" algn="ctr">
              <a:spcBef>
                <a:spcPts val="0"/>
              </a:spcBef>
              <a:spcAft>
                <a:spcPts val="0"/>
              </a:spcAft>
              <a:buClr>
                <a:schemeClr val="dk1"/>
              </a:buClr>
              <a:buSzPct val="112000"/>
              <a:buFont typeface="Arial"/>
              <a:buNone/>
            </a:pPr>
            <a:r>
              <a:rPr lang="es-419" sz="2500">
                <a:solidFill>
                  <a:srgbClr val="4E433C"/>
                </a:solidFill>
                <a:latin typeface="Anton"/>
                <a:ea typeface="Anton"/>
                <a:cs typeface="Anton"/>
                <a:sym typeface="Anton"/>
              </a:rPr>
              <a:t>EXPORTACIONES </a:t>
            </a:r>
            <a:r>
              <a:rPr lang="es-419" sz="2500">
                <a:solidFill>
                  <a:srgbClr val="3DB479"/>
                </a:solidFill>
                <a:latin typeface="Anton"/>
                <a:ea typeface="Anton"/>
                <a:cs typeface="Anton"/>
                <a:sym typeface="Anton"/>
              </a:rPr>
              <a:t>CON ZONA FRANCA</a:t>
            </a:r>
            <a:endParaRPr/>
          </a:p>
        </p:txBody>
      </p:sp>
      <p:sp>
        <p:nvSpPr>
          <p:cNvPr id="1623" name="Google Shape;1623;p83"/>
          <p:cNvSpPr/>
          <p:nvPr/>
        </p:nvSpPr>
        <p:spPr>
          <a:xfrm flipH="1">
            <a:off x="4382025" y="1693425"/>
            <a:ext cx="358200" cy="358200"/>
          </a:xfrm>
          <a:prstGeom prst="ellipse">
            <a:avLst/>
          </a:prstGeom>
          <a:solidFill>
            <a:srgbClr val="C3E2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83"/>
          <p:cNvSpPr/>
          <p:nvPr/>
        </p:nvSpPr>
        <p:spPr>
          <a:xfrm flipH="1">
            <a:off x="4382025" y="2916400"/>
            <a:ext cx="358200" cy="358200"/>
          </a:xfrm>
          <a:prstGeom prst="ellipse">
            <a:avLst/>
          </a:prstGeom>
          <a:solidFill>
            <a:srgbClr val="3DB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83"/>
          <p:cNvSpPr/>
          <p:nvPr/>
        </p:nvSpPr>
        <p:spPr>
          <a:xfrm flipH="1">
            <a:off x="4382025" y="4139375"/>
            <a:ext cx="358200" cy="358200"/>
          </a:xfrm>
          <a:prstGeom prst="ellipse">
            <a:avLst/>
          </a:prstGeom>
          <a:solidFill>
            <a:srgbClr val="443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26" name="Google Shape;1626;p83"/>
          <p:cNvCxnSpPr>
            <a:stCxn id="1623" idx="4"/>
            <a:endCxn id="1624" idx="0"/>
          </p:cNvCxnSpPr>
          <p:nvPr/>
        </p:nvCxnSpPr>
        <p:spPr>
          <a:xfrm>
            <a:off x="4561125" y="2051625"/>
            <a:ext cx="0" cy="864900"/>
          </a:xfrm>
          <a:prstGeom prst="straightConnector1">
            <a:avLst/>
          </a:prstGeom>
          <a:noFill/>
          <a:ln cap="flat" cmpd="sng" w="19050">
            <a:solidFill>
              <a:srgbClr val="443A33"/>
            </a:solidFill>
            <a:prstDash val="solid"/>
            <a:round/>
            <a:headEnd len="sm" w="sm" type="none"/>
            <a:tailEnd len="sm" w="sm" type="none"/>
          </a:ln>
        </p:spPr>
      </p:cxnSp>
      <p:cxnSp>
        <p:nvCxnSpPr>
          <p:cNvPr id="1627" name="Google Shape;1627;p83"/>
          <p:cNvCxnSpPr>
            <a:stCxn id="1624" idx="4"/>
            <a:endCxn id="1625" idx="0"/>
          </p:cNvCxnSpPr>
          <p:nvPr/>
        </p:nvCxnSpPr>
        <p:spPr>
          <a:xfrm>
            <a:off x="4561125" y="3274600"/>
            <a:ext cx="0" cy="864900"/>
          </a:xfrm>
          <a:prstGeom prst="straightConnector1">
            <a:avLst/>
          </a:prstGeom>
          <a:noFill/>
          <a:ln cap="flat" cmpd="sng" w="19050">
            <a:solidFill>
              <a:srgbClr val="443A33"/>
            </a:solidFill>
            <a:prstDash val="solid"/>
            <a:round/>
            <a:headEnd len="sm" w="sm" type="none"/>
            <a:tailEnd len="sm" w="sm" type="none"/>
          </a:ln>
        </p:spPr>
      </p:cxnSp>
      <p:sp>
        <p:nvSpPr>
          <p:cNvPr id="1628" name="Google Shape;1628;p83"/>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9" name="Google Shape;1629;p83"/>
          <p:cNvGrpSpPr/>
          <p:nvPr/>
        </p:nvGrpSpPr>
        <p:grpSpPr>
          <a:xfrm>
            <a:off x="7096723" y="4240504"/>
            <a:ext cx="238457" cy="736737"/>
            <a:chOff x="3347523" y="2620128"/>
            <a:chExt cx="238457" cy="736737"/>
          </a:xfrm>
        </p:grpSpPr>
        <p:sp>
          <p:nvSpPr>
            <p:cNvPr id="1630" name="Google Shape;1630;p83"/>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83"/>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83"/>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83"/>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83"/>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5" name="Google Shape;1635;p83"/>
          <p:cNvGrpSpPr/>
          <p:nvPr/>
        </p:nvGrpSpPr>
        <p:grpSpPr>
          <a:xfrm>
            <a:off x="7414946" y="4562372"/>
            <a:ext cx="265060" cy="414875"/>
            <a:chOff x="4803276" y="2887914"/>
            <a:chExt cx="264583" cy="370258"/>
          </a:xfrm>
        </p:grpSpPr>
        <p:sp>
          <p:nvSpPr>
            <p:cNvPr id="1636" name="Google Shape;1636;p8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8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8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8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8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8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8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8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4" name="Google Shape;1644;p83"/>
          <p:cNvGrpSpPr/>
          <p:nvPr/>
        </p:nvGrpSpPr>
        <p:grpSpPr>
          <a:xfrm>
            <a:off x="7679989" y="4439225"/>
            <a:ext cx="384492" cy="538023"/>
            <a:chOff x="4803276" y="2887914"/>
            <a:chExt cx="264583" cy="370258"/>
          </a:xfrm>
        </p:grpSpPr>
        <p:sp>
          <p:nvSpPr>
            <p:cNvPr id="1645" name="Google Shape;1645;p8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8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8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8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8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8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8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8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53" name="Google Shape;1653;p83"/>
          <p:cNvPicPr preferRelativeResize="0"/>
          <p:nvPr/>
        </p:nvPicPr>
        <p:blipFill>
          <a:blip r:embed="rId3">
            <a:alphaModFix/>
          </a:blip>
          <a:stretch>
            <a:fillRect/>
          </a:stretch>
        </p:blipFill>
        <p:spPr>
          <a:xfrm>
            <a:off x="102799" y="1384088"/>
            <a:ext cx="4160625" cy="3036327"/>
          </a:xfrm>
          <a:prstGeom prst="rect">
            <a:avLst/>
          </a:prstGeom>
          <a:noFill/>
          <a:ln>
            <a:noFill/>
          </a:ln>
        </p:spPr>
      </p:pic>
      <p:pic>
        <p:nvPicPr>
          <p:cNvPr id="1654" name="Google Shape;1654;p83"/>
          <p:cNvPicPr preferRelativeResize="0"/>
          <p:nvPr/>
        </p:nvPicPr>
        <p:blipFill>
          <a:blip r:embed="rId4">
            <a:alphaModFix/>
          </a:blip>
          <a:stretch>
            <a:fillRect/>
          </a:stretch>
        </p:blipFill>
        <p:spPr>
          <a:xfrm>
            <a:off x="4925347" y="1125235"/>
            <a:ext cx="4046850" cy="294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p:nvPr/>
        </p:nvSpPr>
        <p:spPr>
          <a:xfrm>
            <a:off x="591736" y="973500"/>
            <a:ext cx="7944000" cy="1794000"/>
          </a:xfrm>
          <a:prstGeom prst="rect">
            <a:avLst/>
          </a:prstGeom>
          <a:solidFill>
            <a:schemeClr val="lt1"/>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chemeClr val="dk1"/>
                </a:solidFill>
                <a:latin typeface="Arvo"/>
                <a:ea typeface="Arvo"/>
                <a:cs typeface="Arvo"/>
                <a:sym typeface="Arvo"/>
              </a:rPr>
              <a:t>Inicio: </a:t>
            </a:r>
            <a:r>
              <a:rPr lang="es-419" sz="1600">
                <a:solidFill>
                  <a:schemeClr val="dk1"/>
                </a:solidFill>
                <a:latin typeface="Arvo"/>
                <a:ea typeface="Arvo"/>
                <a:cs typeface="Arvo"/>
                <a:sym typeface="Arvo"/>
              </a:rPr>
              <a:t>8</a:t>
            </a:r>
            <a:r>
              <a:rPr b="0" i="0" lang="es-419" sz="1600" u="none" cap="none" strike="noStrike">
                <a:solidFill>
                  <a:schemeClr val="dk1"/>
                </a:solidFill>
                <a:latin typeface="Arvo"/>
                <a:ea typeface="Arvo"/>
                <a:cs typeface="Arvo"/>
                <a:sym typeface="Arvo"/>
              </a:rPr>
              <a:t> de marzo</a:t>
            </a:r>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chemeClr val="dk1"/>
                </a:solidFill>
                <a:latin typeface="Arvo"/>
                <a:ea typeface="Arvo"/>
                <a:cs typeface="Arvo"/>
                <a:sym typeface="Arvo"/>
              </a:rPr>
              <a:t>Finalización:  21 de junio</a:t>
            </a:r>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chemeClr val="dk1"/>
                </a:solidFill>
                <a:latin typeface="Arvo"/>
                <a:ea typeface="Arvo"/>
                <a:cs typeface="Arvo"/>
                <a:sym typeface="Arvo"/>
              </a:rPr>
              <a:t>A través de: </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419" sz="1600" u="none" cap="none" strike="noStrike">
                <a:solidFill>
                  <a:schemeClr val="dk1"/>
                </a:solidFill>
                <a:latin typeface="Arvo"/>
                <a:ea typeface="Arvo"/>
                <a:cs typeface="Arvo"/>
                <a:sym typeface="Arvo"/>
              </a:rPr>
              <a:t>Exposiciones teóricas</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419" sz="1600" u="none" cap="none" strike="noStrike">
                <a:solidFill>
                  <a:schemeClr val="dk1"/>
                </a:solidFill>
                <a:latin typeface="Arvo"/>
                <a:ea typeface="Arvo"/>
                <a:cs typeface="Arvo"/>
                <a:sym typeface="Arvo"/>
              </a:rPr>
              <a:t>Seminario con referentes-informantes calificados</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419" sz="1600" u="none" cap="none" strike="noStrike">
                <a:solidFill>
                  <a:schemeClr val="dk1"/>
                </a:solidFill>
                <a:latin typeface="Arvo"/>
                <a:ea typeface="Arvo"/>
                <a:cs typeface="Arvo"/>
                <a:sym typeface="Arvo"/>
              </a:rPr>
              <a:t>Evaluaciones parciales y seminario final</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419" sz="1600" u="none" cap="none" strike="noStrike">
                <a:solidFill>
                  <a:schemeClr val="dk1"/>
                </a:solidFill>
                <a:latin typeface="Arvo"/>
                <a:ea typeface="Arvo"/>
                <a:cs typeface="Arvo"/>
                <a:sym typeface="Arvo"/>
              </a:rPr>
              <a:t>Visitas e intercambios con empresas del sector</a:t>
            </a:r>
            <a:endParaRPr b="0" i="0" sz="1400" u="none" cap="none" strike="noStrike">
              <a:solidFill>
                <a:schemeClr val="dk1"/>
              </a:solidFill>
              <a:latin typeface="Arvo"/>
              <a:ea typeface="Arvo"/>
              <a:cs typeface="Arvo"/>
              <a:sym typeface="Arvo"/>
            </a:endParaRPr>
          </a:p>
        </p:txBody>
      </p:sp>
      <p:sp>
        <p:nvSpPr>
          <p:cNvPr id="225" name="Google Shape;225;p30"/>
          <p:cNvSpPr txBox="1"/>
          <p:nvPr>
            <p:ph idx="1" type="subTitle"/>
          </p:nvPr>
        </p:nvSpPr>
        <p:spPr>
          <a:xfrm>
            <a:off x="242900" y="73075"/>
            <a:ext cx="3969300" cy="8649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419"/>
              <a:t>Desarrollo del curso:</a:t>
            </a:r>
            <a:endParaRPr/>
          </a:p>
        </p:txBody>
      </p:sp>
      <p:sp>
        <p:nvSpPr>
          <p:cNvPr id="226" name="Google Shape;226;p30"/>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27" name="Google Shape;227;p30"/>
          <p:cNvSpPr txBox="1"/>
          <p:nvPr/>
        </p:nvSpPr>
        <p:spPr>
          <a:xfrm>
            <a:off x="600005" y="2853254"/>
            <a:ext cx="7944000" cy="2124000"/>
          </a:xfrm>
          <a:prstGeom prst="rect">
            <a:avLst/>
          </a:prstGeom>
          <a:gradFill>
            <a:gsLst>
              <a:gs pos="0">
                <a:srgbClr val="92D050"/>
              </a:gs>
              <a:gs pos="13760">
                <a:srgbClr val="96CF70"/>
              </a:gs>
              <a:gs pos="31050">
                <a:srgbClr val="9CCD98"/>
              </a:gs>
              <a:gs pos="44840">
                <a:srgbClr val="A0CBB7"/>
              </a:gs>
              <a:gs pos="56910">
                <a:srgbClr val="A4CAD3"/>
              </a:gs>
              <a:gs pos="74000">
                <a:srgbClr val="A8C7FA"/>
              </a:gs>
              <a:gs pos="83000">
                <a:srgbClr val="A8C7FA"/>
              </a:gs>
              <a:gs pos="100000">
                <a:srgbClr val="C5D9FB"/>
              </a:gs>
            </a:gsLst>
            <a:lin ang="5400012" scaled="0"/>
          </a:gra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600"/>
              <a:buFont typeface="Arial"/>
              <a:buNone/>
            </a:pPr>
            <a:r>
              <a:rPr lang="es-419" sz="1600">
                <a:solidFill>
                  <a:schemeClr val="dk1"/>
                </a:solidFill>
                <a:latin typeface="Arvo"/>
                <a:ea typeface="Arvo"/>
                <a:cs typeface="Arvo"/>
                <a:sym typeface="Arvo"/>
              </a:rPr>
              <a:t>Metodología:</a:t>
            </a:r>
            <a:endParaRPr sz="1600">
              <a:solidFill>
                <a:schemeClr val="dk1"/>
              </a:solidFill>
              <a:latin typeface="Arvo"/>
              <a:ea typeface="Arvo"/>
              <a:cs typeface="Arvo"/>
              <a:sym typeface="Arvo"/>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chemeClr val="dk1"/>
                </a:solidFill>
                <a:latin typeface="Arvo"/>
                <a:ea typeface="Arvo"/>
                <a:cs typeface="Arvo"/>
                <a:sym typeface="Arvo"/>
              </a:rPr>
              <a:t>Clases presenciales</a:t>
            </a:r>
            <a:endParaRPr b="0" i="0" sz="1600" u="none" cap="none" strike="noStrike">
              <a:solidFill>
                <a:schemeClr val="dk1"/>
              </a:solidFill>
              <a:latin typeface="Arvo"/>
              <a:ea typeface="Arvo"/>
              <a:cs typeface="Arvo"/>
              <a:sym typeface="Arvo"/>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rgbClr val="000000"/>
                </a:solidFill>
                <a:latin typeface="Arvo"/>
                <a:ea typeface="Arvo"/>
                <a:cs typeface="Arvo"/>
                <a:sym typeface="Arvo"/>
              </a:rPr>
              <a:t>Evaluaciones presenciales con clases previas de consultas</a:t>
            </a:r>
            <a:endParaRPr b="0" i="0" sz="16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rgbClr val="000000"/>
                </a:solidFill>
                <a:latin typeface="Arvo"/>
                <a:ea typeface="Arvo"/>
                <a:cs typeface="Arvo"/>
                <a:sym typeface="Arvo"/>
              </a:rPr>
              <a:t>Bibliografía de consulta con lecturas recomendadas para cada clase</a:t>
            </a:r>
            <a:endParaRPr b="0" i="0" sz="16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rgbClr val="000000"/>
                </a:solidFill>
                <a:latin typeface="Arvo"/>
                <a:ea typeface="Arvo"/>
                <a:cs typeface="Arvo"/>
                <a:sym typeface="Arvo"/>
              </a:rPr>
              <a:t>Plataforma EVA: clases disponibles y material recomendado.</a:t>
            </a:r>
            <a:endParaRPr b="0" i="0" sz="16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600"/>
              <a:buFont typeface="Arial"/>
              <a:buNone/>
            </a:pPr>
            <a:r>
              <a:rPr b="0" i="0" lang="es-419" sz="1600" u="none" cap="none" strike="noStrike">
                <a:solidFill>
                  <a:schemeClr val="dk1"/>
                </a:solidFill>
                <a:latin typeface="Arvo"/>
                <a:ea typeface="Arvo"/>
                <a:cs typeface="Arvo"/>
                <a:sym typeface="Arvo"/>
              </a:rPr>
              <a:t>Consultas sobre el curso vía foro en EVA, mail, Wpp.</a:t>
            </a:r>
            <a:endParaRPr b="0" i="0" sz="1600" u="none" cap="none" strike="noStrike">
              <a:solidFill>
                <a:schemeClr val="dk1"/>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Arvo"/>
                <a:ea typeface="Arvo"/>
                <a:cs typeface="Arvo"/>
                <a:sym typeface="Arvo"/>
              </a:rPr>
              <a:t> </a:t>
            </a:r>
            <a:endParaRPr b="0" i="0" sz="1400" u="none" cap="none" strike="noStrike">
              <a:solidFill>
                <a:srgbClr val="000000"/>
              </a:solidFill>
              <a:latin typeface="Arvo"/>
              <a:ea typeface="Arvo"/>
              <a:cs typeface="Arvo"/>
              <a:sym typeface="Arvo"/>
            </a:endParaRPr>
          </a:p>
        </p:txBody>
      </p:sp>
      <p:sp>
        <p:nvSpPr>
          <p:cNvPr id="228" name="Google Shape;228;p30"/>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9" name="Google Shape;229;p30"/>
          <p:cNvGrpSpPr/>
          <p:nvPr/>
        </p:nvGrpSpPr>
        <p:grpSpPr>
          <a:xfrm>
            <a:off x="7096723" y="4240504"/>
            <a:ext cx="238457" cy="736737"/>
            <a:chOff x="3347523" y="2620128"/>
            <a:chExt cx="238457" cy="736737"/>
          </a:xfrm>
        </p:grpSpPr>
        <p:sp>
          <p:nvSpPr>
            <p:cNvPr id="230" name="Google Shape;230;p30"/>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0"/>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0"/>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0"/>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0"/>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 name="Google Shape;235;p30"/>
          <p:cNvGrpSpPr/>
          <p:nvPr/>
        </p:nvGrpSpPr>
        <p:grpSpPr>
          <a:xfrm>
            <a:off x="7679989" y="4439216"/>
            <a:ext cx="384492" cy="538023"/>
            <a:chOff x="4803276" y="2887914"/>
            <a:chExt cx="264583" cy="370259"/>
          </a:xfrm>
        </p:grpSpPr>
        <p:sp>
          <p:nvSpPr>
            <p:cNvPr id="236" name="Google Shape;236;p3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 name="Google Shape;244;p30"/>
          <p:cNvGrpSpPr/>
          <p:nvPr/>
        </p:nvGrpSpPr>
        <p:grpSpPr>
          <a:xfrm>
            <a:off x="7998639" y="4439216"/>
            <a:ext cx="384492" cy="538023"/>
            <a:chOff x="4803276" y="2887914"/>
            <a:chExt cx="264583" cy="370259"/>
          </a:xfrm>
        </p:grpSpPr>
        <p:sp>
          <p:nvSpPr>
            <p:cNvPr id="245" name="Google Shape;245;p3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p30"/>
          <p:cNvGrpSpPr/>
          <p:nvPr/>
        </p:nvGrpSpPr>
        <p:grpSpPr>
          <a:xfrm>
            <a:off x="8320764" y="4439216"/>
            <a:ext cx="384492" cy="538023"/>
            <a:chOff x="4803276" y="2887914"/>
            <a:chExt cx="264583" cy="370259"/>
          </a:xfrm>
        </p:grpSpPr>
        <p:sp>
          <p:nvSpPr>
            <p:cNvPr id="254" name="Google Shape;254;p3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84"/>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0" name="Google Shape;1660;p84"/>
          <p:cNvGrpSpPr/>
          <p:nvPr/>
        </p:nvGrpSpPr>
        <p:grpSpPr>
          <a:xfrm>
            <a:off x="7096723" y="4240504"/>
            <a:ext cx="238457" cy="736737"/>
            <a:chOff x="3347523" y="2620128"/>
            <a:chExt cx="238457" cy="736737"/>
          </a:xfrm>
        </p:grpSpPr>
        <p:sp>
          <p:nvSpPr>
            <p:cNvPr id="1661" name="Google Shape;1661;p84"/>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84"/>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84"/>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84"/>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84"/>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6" name="Google Shape;1666;p84"/>
          <p:cNvGrpSpPr/>
          <p:nvPr/>
        </p:nvGrpSpPr>
        <p:grpSpPr>
          <a:xfrm>
            <a:off x="7414946" y="4562372"/>
            <a:ext cx="265060" cy="414875"/>
            <a:chOff x="4803276" y="2887914"/>
            <a:chExt cx="264583" cy="370258"/>
          </a:xfrm>
        </p:grpSpPr>
        <p:sp>
          <p:nvSpPr>
            <p:cNvPr id="1667" name="Google Shape;1667;p8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8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8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8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8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8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8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8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5" name="Google Shape;1675;p84"/>
          <p:cNvGrpSpPr/>
          <p:nvPr/>
        </p:nvGrpSpPr>
        <p:grpSpPr>
          <a:xfrm>
            <a:off x="7679989" y="4439225"/>
            <a:ext cx="384492" cy="538023"/>
            <a:chOff x="4803276" y="2887914"/>
            <a:chExt cx="264583" cy="370258"/>
          </a:xfrm>
        </p:grpSpPr>
        <p:sp>
          <p:nvSpPr>
            <p:cNvPr id="1676" name="Google Shape;1676;p84"/>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84"/>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84"/>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84"/>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84"/>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84"/>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84"/>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84"/>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84" name="Google Shape;1684;p84"/>
          <p:cNvPicPr preferRelativeResize="0"/>
          <p:nvPr/>
        </p:nvPicPr>
        <p:blipFill rotWithShape="1">
          <a:blip r:embed="rId3">
            <a:alphaModFix/>
          </a:blip>
          <a:srcRect b="34769" l="39262" r="17779" t="36593"/>
          <a:stretch/>
        </p:blipFill>
        <p:spPr>
          <a:xfrm>
            <a:off x="209399" y="269299"/>
            <a:ext cx="5502000" cy="2063400"/>
          </a:xfrm>
          <a:prstGeom prst="rect">
            <a:avLst/>
          </a:prstGeom>
          <a:noFill/>
          <a:ln>
            <a:noFill/>
          </a:ln>
        </p:spPr>
      </p:pic>
      <p:pic>
        <p:nvPicPr>
          <p:cNvPr id="1685" name="Google Shape;1685;p84"/>
          <p:cNvPicPr preferRelativeResize="0"/>
          <p:nvPr/>
        </p:nvPicPr>
        <p:blipFill rotWithShape="1">
          <a:blip r:embed="rId4">
            <a:alphaModFix/>
          </a:blip>
          <a:srcRect b="27523" l="39949" r="20950" t="30164"/>
          <a:stretch/>
        </p:blipFill>
        <p:spPr>
          <a:xfrm>
            <a:off x="620525" y="2332700"/>
            <a:ext cx="4264100" cy="2595526"/>
          </a:xfrm>
          <a:prstGeom prst="rect">
            <a:avLst/>
          </a:prstGeom>
          <a:noFill/>
          <a:ln>
            <a:noFill/>
          </a:ln>
        </p:spPr>
      </p:pic>
      <p:sp>
        <p:nvSpPr>
          <p:cNvPr id="1686" name="Google Shape;1686;p84"/>
          <p:cNvSpPr txBox="1"/>
          <p:nvPr/>
        </p:nvSpPr>
        <p:spPr>
          <a:xfrm>
            <a:off x="5825825" y="692725"/>
            <a:ext cx="300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rgbClr val="3DB479"/>
                </a:solidFill>
                <a:latin typeface="Anton"/>
                <a:ea typeface="Anton"/>
                <a:cs typeface="Anton"/>
                <a:sym typeface="Anton"/>
              </a:rPr>
              <a:t>COMERCIO </a:t>
            </a:r>
            <a:r>
              <a:rPr lang="es-419" sz="2500">
                <a:solidFill>
                  <a:srgbClr val="443A33"/>
                </a:solidFill>
                <a:latin typeface="Anton"/>
                <a:ea typeface="Anton"/>
                <a:cs typeface="Anton"/>
                <a:sym typeface="Anton"/>
              </a:rPr>
              <a:t>EXTERIOR</a:t>
            </a:r>
            <a:endParaRPr/>
          </a:p>
        </p:txBody>
      </p:sp>
      <p:sp>
        <p:nvSpPr>
          <p:cNvPr id="1687" name="Google Shape;1687;p84"/>
          <p:cNvSpPr txBox="1"/>
          <p:nvPr/>
        </p:nvSpPr>
        <p:spPr>
          <a:xfrm>
            <a:off x="5604150" y="1319175"/>
            <a:ext cx="3000000" cy="306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419" sz="1300">
                <a:solidFill>
                  <a:srgbClr val="4E433C"/>
                </a:solidFill>
                <a:latin typeface="Arvo"/>
                <a:ea typeface="Arvo"/>
                <a:cs typeface="Arvo"/>
                <a:sym typeface="Arvo"/>
              </a:rPr>
              <a:t>En 2020 las exportaciones del complejo forestal (madera, productos de madera, celulosa, papel y cartón) se ubicaron en US$ 1.473 millones, lo que representa un 18% del total de bienes exportados del país23 . El complejo forestal se reafirma como uno de los rubros más importantes de exportación del país, pese a la caída de 23% en las colocaciones de 2020 en comparación interanual. </a:t>
            </a:r>
            <a:endParaRPr sz="1100">
              <a:solidFill>
                <a:srgbClr val="4E433C"/>
              </a:solidFill>
              <a:latin typeface="Arvo"/>
              <a:ea typeface="Arvo"/>
              <a:cs typeface="Arvo"/>
              <a:sym typeface="Arvo"/>
            </a:endParaRPr>
          </a:p>
          <a:p>
            <a:pPr indent="0" lvl="0" marL="0" rtl="0" algn="ctr">
              <a:spcBef>
                <a:spcPts val="0"/>
              </a:spcBef>
              <a:spcAft>
                <a:spcPts val="0"/>
              </a:spcAft>
              <a:buNone/>
            </a:pPr>
            <a:r>
              <a:t/>
            </a:r>
            <a:endParaRPr sz="1800">
              <a:solidFill>
                <a:srgbClr val="4E433C"/>
              </a:solidFill>
              <a:latin typeface="Anton"/>
              <a:ea typeface="Anton"/>
              <a:cs typeface="Anton"/>
              <a:sym typeface="Anto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85"/>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3" name="Google Shape;1693;p85"/>
          <p:cNvGrpSpPr/>
          <p:nvPr/>
        </p:nvGrpSpPr>
        <p:grpSpPr>
          <a:xfrm>
            <a:off x="7096723" y="4240504"/>
            <a:ext cx="238457" cy="736737"/>
            <a:chOff x="3347523" y="2620128"/>
            <a:chExt cx="238457" cy="736737"/>
          </a:xfrm>
        </p:grpSpPr>
        <p:sp>
          <p:nvSpPr>
            <p:cNvPr id="1694" name="Google Shape;1694;p85"/>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85"/>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85"/>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85"/>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85"/>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85"/>
          <p:cNvGrpSpPr/>
          <p:nvPr/>
        </p:nvGrpSpPr>
        <p:grpSpPr>
          <a:xfrm>
            <a:off x="7414946" y="4562372"/>
            <a:ext cx="265060" cy="414875"/>
            <a:chOff x="4803276" y="2887914"/>
            <a:chExt cx="264583" cy="370258"/>
          </a:xfrm>
        </p:grpSpPr>
        <p:sp>
          <p:nvSpPr>
            <p:cNvPr id="1700" name="Google Shape;1700;p8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8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8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8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8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8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8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8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8" name="Google Shape;1708;p85"/>
          <p:cNvGrpSpPr/>
          <p:nvPr/>
        </p:nvGrpSpPr>
        <p:grpSpPr>
          <a:xfrm>
            <a:off x="7679989" y="4439225"/>
            <a:ext cx="384492" cy="538023"/>
            <a:chOff x="4803276" y="2887914"/>
            <a:chExt cx="264583" cy="370258"/>
          </a:xfrm>
        </p:grpSpPr>
        <p:sp>
          <p:nvSpPr>
            <p:cNvPr id="1709" name="Google Shape;1709;p85"/>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85"/>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85"/>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85"/>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85"/>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85"/>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85"/>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85"/>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7" name="Google Shape;1717;p85"/>
          <p:cNvSpPr txBox="1"/>
          <p:nvPr/>
        </p:nvSpPr>
        <p:spPr>
          <a:xfrm>
            <a:off x="4662050" y="360200"/>
            <a:ext cx="38169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rgbClr val="443A33"/>
                </a:solidFill>
                <a:latin typeface="Anton"/>
                <a:ea typeface="Anton"/>
                <a:cs typeface="Anton"/>
                <a:sym typeface="Anton"/>
              </a:rPr>
              <a:t>EXPORTACIONES: </a:t>
            </a:r>
            <a:r>
              <a:rPr lang="es-419" sz="2500">
                <a:solidFill>
                  <a:srgbClr val="3DB479"/>
                </a:solidFill>
                <a:latin typeface="Anton"/>
                <a:ea typeface="Anton"/>
                <a:cs typeface="Anton"/>
                <a:sym typeface="Anton"/>
              </a:rPr>
              <a:t>DESTINOS DE LA MADERA ASERRADA</a:t>
            </a:r>
            <a:endParaRPr sz="2500">
              <a:solidFill>
                <a:srgbClr val="3DB479"/>
              </a:solidFill>
              <a:latin typeface="Anton"/>
              <a:ea typeface="Anton"/>
              <a:cs typeface="Anton"/>
              <a:sym typeface="Anton"/>
            </a:endParaRPr>
          </a:p>
        </p:txBody>
      </p:sp>
      <p:sp>
        <p:nvSpPr>
          <p:cNvPr id="1718" name="Google Shape;1718;p85"/>
          <p:cNvSpPr/>
          <p:nvPr/>
        </p:nvSpPr>
        <p:spPr>
          <a:xfrm>
            <a:off x="6552750" y="2531975"/>
            <a:ext cx="1403700" cy="1403700"/>
          </a:xfrm>
          <a:prstGeom prst="ellipse">
            <a:avLst/>
          </a:prstGeom>
          <a:solidFill>
            <a:srgbClr val="C3E2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85"/>
          <p:cNvSpPr/>
          <p:nvPr/>
        </p:nvSpPr>
        <p:spPr>
          <a:xfrm>
            <a:off x="6300837" y="1673017"/>
            <a:ext cx="2592300" cy="1656300"/>
          </a:xfrm>
          <a:prstGeom prst="wedgeEllipseCallout">
            <a:avLst>
              <a:gd fmla="val -20833" name="adj1"/>
              <a:gd fmla="val 62500" name="adj2"/>
            </a:avLst>
          </a:prstGeom>
          <a:solidFill>
            <a:srgbClr val="3DB47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419" sz="1200">
                <a:solidFill>
                  <a:srgbClr val="0C0C0C"/>
                </a:solidFill>
                <a:latin typeface="Calibri"/>
                <a:ea typeface="Calibri"/>
                <a:cs typeface="Calibri"/>
                <a:sym typeface="Calibri"/>
              </a:rPr>
              <a:t>E</a:t>
            </a:r>
            <a:r>
              <a:rPr lang="es-419" sz="1100">
                <a:solidFill>
                  <a:srgbClr val="0C0C0C"/>
                </a:solidFill>
                <a:latin typeface="Arvo"/>
                <a:ea typeface="Arvo"/>
                <a:cs typeface="Arvo"/>
                <a:sym typeface="Arvo"/>
              </a:rPr>
              <a:t>ntre 2003 y 2015, las toneladas de productos generados por las cadenas forestal, agrícola y ganadera se multiplicaron por siete</a:t>
            </a:r>
            <a:endParaRPr sz="1300">
              <a:latin typeface="Arvo"/>
              <a:ea typeface="Arvo"/>
              <a:cs typeface="Arvo"/>
              <a:sym typeface="Arvo"/>
            </a:endParaRPr>
          </a:p>
        </p:txBody>
      </p:sp>
      <p:pic>
        <p:nvPicPr>
          <p:cNvPr descr="Imagen relacionada" id="1720" name="Google Shape;1720;p85"/>
          <p:cNvPicPr preferRelativeResize="0"/>
          <p:nvPr/>
        </p:nvPicPr>
        <p:blipFill rotWithShape="1">
          <a:blip r:embed="rId4">
            <a:alphaModFix/>
          </a:blip>
          <a:srcRect b="0" l="0" r="0" t="0"/>
          <a:stretch/>
        </p:blipFill>
        <p:spPr>
          <a:xfrm>
            <a:off x="4270190" y="2884225"/>
            <a:ext cx="2030626" cy="2160240"/>
          </a:xfrm>
          <a:prstGeom prst="rect">
            <a:avLst/>
          </a:prstGeom>
          <a:noFill/>
          <a:ln>
            <a:noFill/>
          </a:ln>
        </p:spPr>
      </p:pic>
      <p:pic>
        <p:nvPicPr>
          <p:cNvPr id="1721" name="Google Shape;1721;p85"/>
          <p:cNvPicPr preferRelativeResize="0"/>
          <p:nvPr/>
        </p:nvPicPr>
        <p:blipFill>
          <a:blip r:embed="rId5">
            <a:alphaModFix/>
          </a:blip>
          <a:stretch>
            <a:fillRect/>
          </a:stretch>
        </p:blipFill>
        <p:spPr>
          <a:xfrm>
            <a:off x="118900" y="83350"/>
            <a:ext cx="3716925" cy="2355900"/>
          </a:xfrm>
          <a:prstGeom prst="rect">
            <a:avLst/>
          </a:prstGeom>
          <a:noFill/>
          <a:ln>
            <a:noFill/>
          </a:ln>
        </p:spPr>
      </p:pic>
      <p:pic>
        <p:nvPicPr>
          <p:cNvPr id="1722" name="Google Shape;1722;p85"/>
          <p:cNvPicPr preferRelativeResize="0"/>
          <p:nvPr/>
        </p:nvPicPr>
        <p:blipFill>
          <a:blip r:embed="rId6">
            <a:alphaModFix/>
          </a:blip>
          <a:stretch>
            <a:fillRect/>
          </a:stretch>
        </p:blipFill>
        <p:spPr>
          <a:xfrm>
            <a:off x="225950" y="2439250"/>
            <a:ext cx="3502826" cy="24854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86"/>
          <p:cNvSpPr txBox="1"/>
          <p:nvPr/>
        </p:nvSpPr>
        <p:spPr>
          <a:xfrm>
            <a:off x="5472550" y="713500"/>
            <a:ext cx="33495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rgbClr val="443A33"/>
                </a:solidFill>
                <a:latin typeface="Anton"/>
                <a:ea typeface="Anton"/>
                <a:cs typeface="Anton"/>
                <a:sym typeface="Anton"/>
              </a:rPr>
              <a:t>EXPORTACIONES: </a:t>
            </a:r>
            <a:r>
              <a:rPr lang="es-419" sz="2500">
                <a:solidFill>
                  <a:srgbClr val="3DB479"/>
                </a:solidFill>
                <a:latin typeface="Anton"/>
                <a:ea typeface="Anton"/>
                <a:cs typeface="Anton"/>
                <a:sym typeface="Anton"/>
              </a:rPr>
              <a:t>DESTINOS DE LA PULPA DE CELULOSA</a:t>
            </a:r>
            <a:endParaRPr/>
          </a:p>
        </p:txBody>
      </p:sp>
      <p:pic>
        <p:nvPicPr>
          <p:cNvPr id="1728" name="Google Shape;1728;p86"/>
          <p:cNvPicPr preferRelativeResize="0"/>
          <p:nvPr/>
        </p:nvPicPr>
        <p:blipFill>
          <a:blip r:embed="rId3">
            <a:alphaModFix/>
          </a:blip>
          <a:stretch>
            <a:fillRect/>
          </a:stretch>
        </p:blipFill>
        <p:spPr>
          <a:xfrm>
            <a:off x="152400" y="201688"/>
            <a:ext cx="5320150" cy="474013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87"/>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4" name="Google Shape;1734;p87"/>
          <p:cNvGrpSpPr/>
          <p:nvPr/>
        </p:nvGrpSpPr>
        <p:grpSpPr>
          <a:xfrm>
            <a:off x="7096723" y="4240504"/>
            <a:ext cx="238457" cy="736737"/>
            <a:chOff x="3347523" y="2620128"/>
            <a:chExt cx="238457" cy="736737"/>
          </a:xfrm>
        </p:grpSpPr>
        <p:sp>
          <p:nvSpPr>
            <p:cNvPr id="1735" name="Google Shape;1735;p87"/>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87"/>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87"/>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87"/>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87"/>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87"/>
          <p:cNvGrpSpPr/>
          <p:nvPr/>
        </p:nvGrpSpPr>
        <p:grpSpPr>
          <a:xfrm>
            <a:off x="7414946" y="4562372"/>
            <a:ext cx="265060" cy="414875"/>
            <a:chOff x="4803276" y="2887914"/>
            <a:chExt cx="264583" cy="370258"/>
          </a:xfrm>
        </p:grpSpPr>
        <p:sp>
          <p:nvSpPr>
            <p:cNvPr id="1741" name="Google Shape;1741;p8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8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8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8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8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8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8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8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9" name="Google Shape;1749;p87"/>
          <p:cNvGrpSpPr/>
          <p:nvPr/>
        </p:nvGrpSpPr>
        <p:grpSpPr>
          <a:xfrm>
            <a:off x="7679989" y="4439225"/>
            <a:ext cx="384492" cy="538023"/>
            <a:chOff x="4803276" y="2887914"/>
            <a:chExt cx="264583" cy="370258"/>
          </a:xfrm>
        </p:grpSpPr>
        <p:sp>
          <p:nvSpPr>
            <p:cNvPr id="1750" name="Google Shape;1750;p87"/>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87"/>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87"/>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87"/>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87"/>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87"/>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87"/>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87"/>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8" name="Google Shape;1758;p87"/>
          <p:cNvSpPr txBox="1"/>
          <p:nvPr/>
        </p:nvSpPr>
        <p:spPr>
          <a:xfrm>
            <a:off x="1039100" y="0"/>
            <a:ext cx="73353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rgbClr val="4E433C"/>
                </a:solidFill>
                <a:latin typeface="Anton"/>
                <a:ea typeface="Anton"/>
                <a:cs typeface="Anton"/>
                <a:sym typeface="Anton"/>
              </a:rPr>
              <a:t>EXPORTACIONES POR DESTINO:</a:t>
            </a:r>
            <a:r>
              <a:rPr lang="es-419" sz="3300">
                <a:solidFill>
                  <a:schemeClr val="dk1"/>
                </a:solidFill>
                <a:latin typeface="Calibri"/>
                <a:ea typeface="Calibri"/>
                <a:cs typeface="Calibri"/>
                <a:sym typeface="Calibri"/>
              </a:rPr>
              <a:t> </a:t>
            </a:r>
            <a:r>
              <a:rPr lang="es-419" sz="2500">
                <a:solidFill>
                  <a:srgbClr val="3DB479"/>
                </a:solidFill>
                <a:latin typeface="Anton"/>
                <a:ea typeface="Anton"/>
                <a:cs typeface="Anton"/>
                <a:sym typeface="Anton"/>
              </a:rPr>
              <a:t>MADERA ROLLIZA, ASTILLAS Y PARTÍCULAS</a:t>
            </a:r>
            <a:endParaRPr/>
          </a:p>
        </p:txBody>
      </p:sp>
      <p:pic>
        <p:nvPicPr>
          <p:cNvPr id="1759" name="Google Shape;1759;p87"/>
          <p:cNvPicPr preferRelativeResize="0"/>
          <p:nvPr/>
        </p:nvPicPr>
        <p:blipFill>
          <a:blip r:embed="rId3">
            <a:alphaModFix/>
          </a:blip>
          <a:stretch>
            <a:fillRect/>
          </a:stretch>
        </p:blipFill>
        <p:spPr>
          <a:xfrm>
            <a:off x="181075" y="1255875"/>
            <a:ext cx="4349375" cy="2819950"/>
          </a:xfrm>
          <a:prstGeom prst="rect">
            <a:avLst/>
          </a:prstGeom>
          <a:noFill/>
          <a:ln>
            <a:noFill/>
          </a:ln>
        </p:spPr>
      </p:pic>
      <p:pic>
        <p:nvPicPr>
          <p:cNvPr id="1760" name="Google Shape;1760;p87"/>
          <p:cNvPicPr preferRelativeResize="0"/>
          <p:nvPr/>
        </p:nvPicPr>
        <p:blipFill>
          <a:blip r:embed="rId4">
            <a:alphaModFix/>
          </a:blip>
          <a:stretch>
            <a:fillRect/>
          </a:stretch>
        </p:blipFill>
        <p:spPr>
          <a:xfrm>
            <a:off x="4741388" y="1255875"/>
            <a:ext cx="4223186" cy="28199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sp>
        <p:nvSpPr>
          <p:cNvPr id="1765" name="Google Shape;1765;p88"/>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6" name="Google Shape;1766;p88"/>
          <p:cNvGrpSpPr/>
          <p:nvPr/>
        </p:nvGrpSpPr>
        <p:grpSpPr>
          <a:xfrm>
            <a:off x="7096723" y="4240504"/>
            <a:ext cx="238457" cy="736737"/>
            <a:chOff x="3347523" y="2620128"/>
            <a:chExt cx="238457" cy="736737"/>
          </a:xfrm>
        </p:grpSpPr>
        <p:sp>
          <p:nvSpPr>
            <p:cNvPr id="1767" name="Google Shape;1767;p88"/>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88"/>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88"/>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88"/>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88"/>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2" name="Google Shape;1772;p88"/>
          <p:cNvGrpSpPr/>
          <p:nvPr/>
        </p:nvGrpSpPr>
        <p:grpSpPr>
          <a:xfrm>
            <a:off x="7414946" y="4562372"/>
            <a:ext cx="265060" cy="414875"/>
            <a:chOff x="4803276" y="2887914"/>
            <a:chExt cx="264583" cy="370258"/>
          </a:xfrm>
        </p:grpSpPr>
        <p:sp>
          <p:nvSpPr>
            <p:cNvPr id="1773" name="Google Shape;1773;p8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8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8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8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8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8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8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8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88"/>
          <p:cNvGrpSpPr/>
          <p:nvPr/>
        </p:nvGrpSpPr>
        <p:grpSpPr>
          <a:xfrm>
            <a:off x="7679989" y="4439225"/>
            <a:ext cx="384492" cy="538023"/>
            <a:chOff x="4803276" y="2887914"/>
            <a:chExt cx="264583" cy="370258"/>
          </a:xfrm>
        </p:grpSpPr>
        <p:sp>
          <p:nvSpPr>
            <p:cNvPr id="1782" name="Google Shape;1782;p88"/>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88"/>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88"/>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88"/>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88"/>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88"/>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88"/>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88"/>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0" name="Google Shape;1790;p88"/>
          <p:cNvSpPr txBox="1"/>
          <p:nvPr/>
        </p:nvSpPr>
        <p:spPr>
          <a:xfrm>
            <a:off x="883225" y="103900"/>
            <a:ext cx="7024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2500">
                <a:solidFill>
                  <a:srgbClr val="4E433C"/>
                </a:solidFill>
                <a:latin typeface="Arvo"/>
                <a:ea typeface="Arvo"/>
                <a:cs typeface="Arvo"/>
                <a:sym typeface="Arvo"/>
              </a:rPr>
              <a:t>EMPRESAS DEL</a:t>
            </a:r>
            <a:r>
              <a:rPr b="1" lang="es-419" sz="2500">
                <a:solidFill>
                  <a:schemeClr val="dk1"/>
                </a:solidFill>
                <a:latin typeface="Arvo"/>
                <a:ea typeface="Arvo"/>
                <a:cs typeface="Arvo"/>
                <a:sym typeface="Arvo"/>
              </a:rPr>
              <a:t> </a:t>
            </a:r>
            <a:r>
              <a:rPr b="1" lang="es-419" sz="2500">
                <a:solidFill>
                  <a:srgbClr val="4DCF7F"/>
                </a:solidFill>
                <a:latin typeface="Arvo"/>
                <a:ea typeface="Arvo"/>
                <a:cs typeface="Arvo"/>
                <a:sym typeface="Arvo"/>
              </a:rPr>
              <a:t>SECTOR FORESTAL</a:t>
            </a:r>
            <a:endParaRPr/>
          </a:p>
        </p:txBody>
      </p:sp>
      <p:pic>
        <p:nvPicPr>
          <p:cNvPr id="1791" name="Google Shape;1791;p88"/>
          <p:cNvPicPr preferRelativeResize="0"/>
          <p:nvPr/>
        </p:nvPicPr>
        <p:blipFill>
          <a:blip r:embed="rId3">
            <a:alphaModFix/>
          </a:blip>
          <a:stretch>
            <a:fillRect/>
          </a:stretch>
        </p:blipFill>
        <p:spPr>
          <a:xfrm>
            <a:off x="500763" y="860363"/>
            <a:ext cx="8142475" cy="33801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89"/>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7" name="Google Shape;1797;p89"/>
          <p:cNvGrpSpPr/>
          <p:nvPr/>
        </p:nvGrpSpPr>
        <p:grpSpPr>
          <a:xfrm>
            <a:off x="447921" y="4562372"/>
            <a:ext cx="265060" cy="414875"/>
            <a:chOff x="4803276" y="2887914"/>
            <a:chExt cx="264583" cy="370258"/>
          </a:xfrm>
        </p:grpSpPr>
        <p:sp>
          <p:nvSpPr>
            <p:cNvPr id="1798" name="Google Shape;1798;p8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8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8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8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8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8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8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8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6" name="Google Shape;1806;p89"/>
          <p:cNvGrpSpPr/>
          <p:nvPr/>
        </p:nvGrpSpPr>
        <p:grpSpPr>
          <a:xfrm>
            <a:off x="63439" y="4439225"/>
            <a:ext cx="384492" cy="538023"/>
            <a:chOff x="4803276" y="2887914"/>
            <a:chExt cx="264583" cy="370258"/>
          </a:xfrm>
        </p:grpSpPr>
        <p:sp>
          <p:nvSpPr>
            <p:cNvPr id="1807" name="Google Shape;1807;p89"/>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89"/>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89"/>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89"/>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89"/>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89"/>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89"/>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89"/>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5" name="Google Shape;1815;p89"/>
          <p:cNvSpPr txBox="1"/>
          <p:nvPr/>
        </p:nvSpPr>
        <p:spPr>
          <a:xfrm>
            <a:off x="987125" y="0"/>
            <a:ext cx="69723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2500">
                <a:solidFill>
                  <a:srgbClr val="4E433C"/>
                </a:solidFill>
                <a:latin typeface="Arvo"/>
                <a:ea typeface="Arvo"/>
                <a:cs typeface="Arvo"/>
                <a:sym typeface="Arvo"/>
              </a:rPr>
              <a:t> </a:t>
            </a:r>
            <a:r>
              <a:rPr b="1" lang="es-419" sz="2200">
                <a:solidFill>
                  <a:srgbClr val="4E433C"/>
                </a:solidFill>
                <a:latin typeface="Arvo"/>
                <a:ea typeface="Arvo"/>
                <a:cs typeface="Arvo"/>
                <a:sym typeface="Arvo"/>
              </a:rPr>
              <a:t>PRINCIPALES EMPRESAS EXPORTADORAS DEL</a:t>
            </a:r>
            <a:r>
              <a:rPr b="1" lang="es-419" sz="2200">
                <a:solidFill>
                  <a:schemeClr val="dk1"/>
                </a:solidFill>
                <a:latin typeface="Arvo"/>
                <a:ea typeface="Arvo"/>
                <a:cs typeface="Arvo"/>
                <a:sym typeface="Arvo"/>
              </a:rPr>
              <a:t> </a:t>
            </a:r>
            <a:r>
              <a:rPr b="1" lang="es-419" sz="2200">
                <a:solidFill>
                  <a:srgbClr val="4DCF7F"/>
                </a:solidFill>
                <a:latin typeface="Arvo"/>
                <a:ea typeface="Arvo"/>
                <a:cs typeface="Arvo"/>
                <a:sym typeface="Arvo"/>
              </a:rPr>
              <a:t>SECTOR FORESTAL</a:t>
            </a:r>
            <a:endParaRPr/>
          </a:p>
        </p:txBody>
      </p:sp>
      <p:pic>
        <p:nvPicPr>
          <p:cNvPr id="1816" name="Google Shape;1816;p89"/>
          <p:cNvPicPr preferRelativeResize="0"/>
          <p:nvPr/>
        </p:nvPicPr>
        <p:blipFill rotWithShape="1">
          <a:blip r:embed="rId3">
            <a:alphaModFix/>
          </a:blip>
          <a:srcRect b="26181" l="40155" r="20467" t="32452"/>
          <a:stretch/>
        </p:blipFill>
        <p:spPr>
          <a:xfrm>
            <a:off x="987114" y="856150"/>
            <a:ext cx="6834600" cy="40386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90"/>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2" name="Google Shape;1822;p90"/>
          <p:cNvGrpSpPr/>
          <p:nvPr/>
        </p:nvGrpSpPr>
        <p:grpSpPr>
          <a:xfrm>
            <a:off x="447921" y="4562372"/>
            <a:ext cx="265060" cy="414875"/>
            <a:chOff x="4803276" y="2887914"/>
            <a:chExt cx="264583" cy="370258"/>
          </a:xfrm>
        </p:grpSpPr>
        <p:sp>
          <p:nvSpPr>
            <p:cNvPr id="1823" name="Google Shape;1823;p9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9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9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9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9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9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9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9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1" name="Google Shape;1831;p90"/>
          <p:cNvGrpSpPr/>
          <p:nvPr/>
        </p:nvGrpSpPr>
        <p:grpSpPr>
          <a:xfrm>
            <a:off x="63439" y="4439225"/>
            <a:ext cx="384492" cy="538023"/>
            <a:chOff x="4803276" y="2887914"/>
            <a:chExt cx="264583" cy="370258"/>
          </a:xfrm>
        </p:grpSpPr>
        <p:sp>
          <p:nvSpPr>
            <p:cNvPr id="1832" name="Google Shape;1832;p90"/>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90"/>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90"/>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90"/>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90"/>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90"/>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90"/>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90"/>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0" name="Google Shape;1840;p90"/>
          <p:cNvSpPr txBox="1"/>
          <p:nvPr/>
        </p:nvSpPr>
        <p:spPr>
          <a:xfrm>
            <a:off x="1187550" y="108975"/>
            <a:ext cx="6768900" cy="65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2500">
                <a:solidFill>
                  <a:schemeClr val="dk2"/>
                </a:solidFill>
                <a:latin typeface="Anton"/>
                <a:ea typeface="Anton"/>
                <a:cs typeface="Anton"/>
                <a:sym typeface="Anton"/>
              </a:rPr>
              <a:t>CADENA</a:t>
            </a:r>
            <a:r>
              <a:rPr lang="es-419" sz="2500">
                <a:solidFill>
                  <a:srgbClr val="F3F3F3"/>
                </a:solidFill>
                <a:latin typeface="Anton"/>
                <a:ea typeface="Anton"/>
                <a:cs typeface="Anton"/>
                <a:sym typeface="Anton"/>
              </a:rPr>
              <a:t> </a:t>
            </a:r>
            <a:r>
              <a:rPr lang="es-419" sz="2500">
                <a:solidFill>
                  <a:srgbClr val="3DB479"/>
                </a:solidFill>
                <a:latin typeface="Anton"/>
                <a:ea typeface="Anton"/>
                <a:cs typeface="Anton"/>
                <a:sym typeface="Anton"/>
              </a:rPr>
              <a:t>CELULÓSICA</a:t>
            </a:r>
            <a:endParaRPr sz="2500">
              <a:solidFill>
                <a:srgbClr val="3DB479"/>
              </a:solidFill>
              <a:latin typeface="Anton"/>
              <a:ea typeface="Anton"/>
              <a:cs typeface="Anton"/>
              <a:sym typeface="Anton"/>
            </a:endParaRPr>
          </a:p>
        </p:txBody>
      </p:sp>
      <p:sp>
        <p:nvSpPr>
          <p:cNvPr id="1841" name="Google Shape;1841;p90"/>
          <p:cNvSpPr txBox="1"/>
          <p:nvPr/>
        </p:nvSpPr>
        <p:spPr>
          <a:xfrm>
            <a:off x="179424" y="1311750"/>
            <a:ext cx="2870700" cy="96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419" sz="1200">
                <a:solidFill>
                  <a:schemeClr val="dk2"/>
                </a:solidFill>
                <a:latin typeface="Arvo"/>
                <a:ea typeface="Arvo"/>
                <a:cs typeface="Arvo"/>
                <a:sym typeface="Arvo"/>
              </a:rPr>
              <a:t>En 2007 Botnia comenzó a producir y exportar. En 2009 UPM adquirió las acciones de Botnia, y amplió su capacidad productiva de 1 millón de toneladas de celulosa a 1,3 </a:t>
            </a:r>
            <a:r>
              <a:rPr lang="es-419" sz="1000">
                <a:solidFill>
                  <a:schemeClr val="dk2"/>
                </a:solidFill>
                <a:latin typeface="Arvo"/>
                <a:ea typeface="Arvo"/>
                <a:cs typeface="Arvo"/>
                <a:sym typeface="Arvo"/>
              </a:rPr>
              <a:t>millones</a:t>
            </a:r>
            <a:r>
              <a:rPr lang="es-419" sz="1200">
                <a:solidFill>
                  <a:schemeClr val="dk2"/>
                </a:solidFill>
                <a:latin typeface="Arvo"/>
                <a:ea typeface="Arvo"/>
                <a:cs typeface="Arvo"/>
                <a:sym typeface="Arvo"/>
              </a:rPr>
              <a:t>. </a:t>
            </a:r>
            <a:endParaRPr sz="1200">
              <a:solidFill>
                <a:schemeClr val="dk2"/>
              </a:solidFill>
              <a:latin typeface="Arvo"/>
              <a:ea typeface="Arvo"/>
              <a:cs typeface="Arvo"/>
              <a:sym typeface="Arvo"/>
            </a:endParaRPr>
          </a:p>
          <a:p>
            <a:pPr indent="0" lvl="0" marL="0" rtl="0" algn="ctr">
              <a:spcBef>
                <a:spcPts val="0"/>
              </a:spcBef>
              <a:spcAft>
                <a:spcPts val="0"/>
              </a:spcAft>
              <a:buNone/>
            </a:pPr>
            <a:r>
              <a:t/>
            </a:r>
            <a:endParaRPr>
              <a:solidFill>
                <a:srgbClr val="F3F3F3"/>
              </a:solidFill>
              <a:latin typeface="Arvo"/>
              <a:ea typeface="Arvo"/>
              <a:cs typeface="Arvo"/>
              <a:sym typeface="Arvo"/>
            </a:endParaRPr>
          </a:p>
        </p:txBody>
      </p:sp>
      <p:sp>
        <p:nvSpPr>
          <p:cNvPr id="1842" name="Google Shape;1842;p90"/>
          <p:cNvSpPr txBox="1"/>
          <p:nvPr/>
        </p:nvSpPr>
        <p:spPr>
          <a:xfrm>
            <a:off x="3194850" y="1424725"/>
            <a:ext cx="2870700" cy="1224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419" sz="1200">
                <a:solidFill>
                  <a:schemeClr val="dk2"/>
                </a:solidFill>
                <a:latin typeface="Arvo"/>
                <a:ea typeface="Arvo"/>
                <a:cs typeface="Arvo"/>
                <a:sym typeface="Arvo"/>
              </a:rPr>
              <a:t>Montes del Plata inició su producción en 2014, y en 2020 su nivel de producción superó 1,4 millones de toneladas de pulpa seca. </a:t>
            </a:r>
            <a:endParaRPr sz="1200">
              <a:solidFill>
                <a:schemeClr val="dk2"/>
              </a:solidFill>
              <a:latin typeface="Arvo"/>
              <a:ea typeface="Arvo"/>
              <a:cs typeface="Arvo"/>
              <a:sym typeface="Arvo"/>
            </a:endParaRPr>
          </a:p>
        </p:txBody>
      </p:sp>
      <p:sp>
        <p:nvSpPr>
          <p:cNvPr id="1843" name="Google Shape;1843;p90"/>
          <p:cNvSpPr txBox="1"/>
          <p:nvPr/>
        </p:nvSpPr>
        <p:spPr>
          <a:xfrm>
            <a:off x="6136950" y="1396700"/>
            <a:ext cx="2870700" cy="1409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419" sz="1200">
                <a:solidFill>
                  <a:schemeClr val="dk2"/>
                </a:solidFill>
                <a:latin typeface="Arvo"/>
                <a:ea typeface="Arvo"/>
                <a:cs typeface="Arvo"/>
                <a:sym typeface="Arvo"/>
              </a:rPr>
              <a:t>Con ambos trabajando a su capacidad máxima, consumen casi 9,5 millones de toneladas de madera por año, transformándolas en 2,6 millones de toneladas de pulpa. </a:t>
            </a:r>
            <a:endParaRPr sz="1200">
              <a:solidFill>
                <a:schemeClr val="dk2"/>
              </a:solidFill>
              <a:latin typeface="Arvo"/>
              <a:ea typeface="Arvo"/>
              <a:cs typeface="Arvo"/>
              <a:sym typeface="Arvo"/>
            </a:endParaRPr>
          </a:p>
          <a:p>
            <a:pPr indent="0" lvl="0" marL="0" rtl="0" algn="l">
              <a:lnSpc>
                <a:spcPct val="90000"/>
              </a:lnSpc>
              <a:spcBef>
                <a:spcPts val="0"/>
              </a:spcBef>
              <a:spcAft>
                <a:spcPts val="0"/>
              </a:spcAft>
              <a:buNone/>
            </a:pPr>
            <a:r>
              <a:t/>
            </a:r>
            <a:endParaRPr sz="1200">
              <a:solidFill>
                <a:schemeClr val="dk2"/>
              </a:solidFill>
              <a:latin typeface="Arvo"/>
              <a:ea typeface="Arvo"/>
              <a:cs typeface="Arvo"/>
              <a:sym typeface="Arvo"/>
            </a:endParaRPr>
          </a:p>
        </p:txBody>
      </p:sp>
      <p:sp>
        <p:nvSpPr>
          <p:cNvPr id="1844" name="Google Shape;1844;p90"/>
          <p:cNvSpPr txBox="1"/>
          <p:nvPr/>
        </p:nvSpPr>
        <p:spPr>
          <a:xfrm>
            <a:off x="179425" y="3374775"/>
            <a:ext cx="2870700" cy="971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419" sz="1200">
                <a:solidFill>
                  <a:schemeClr val="dk2"/>
                </a:solidFill>
                <a:latin typeface="Arvo"/>
                <a:ea typeface="Arvo"/>
                <a:cs typeface="Arvo"/>
                <a:sym typeface="Arvo"/>
              </a:rPr>
              <a:t>La cadena de la celulosa explica en la actualidad en el entorno de US$ 1.100 millones de exportaciones, lo cual a su vez representa un 75% del valor de las exportaciones del sector forestal. </a:t>
            </a:r>
            <a:endParaRPr sz="1200">
              <a:solidFill>
                <a:schemeClr val="dk2"/>
              </a:solidFill>
              <a:latin typeface="Arvo"/>
              <a:ea typeface="Arvo"/>
              <a:cs typeface="Arvo"/>
              <a:sym typeface="Arvo"/>
            </a:endParaRPr>
          </a:p>
          <a:p>
            <a:pPr indent="0" lvl="0" marL="0" rtl="0" algn="l">
              <a:lnSpc>
                <a:spcPct val="90000"/>
              </a:lnSpc>
              <a:spcBef>
                <a:spcPts val="0"/>
              </a:spcBef>
              <a:spcAft>
                <a:spcPts val="0"/>
              </a:spcAft>
              <a:buNone/>
            </a:pPr>
            <a:r>
              <a:t/>
            </a:r>
            <a:endParaRPr sz="1200">
              <a:solidFill>
                <a:srgbClr val="FFFFFF"/>
              </a:solidFill>
              <a:latin typeface="Arvo"/>
              <a:ea typeface="Arvo"/>
              <a:cs typeface="Arvo"/>
              <a:sym typeface="Arvo"/>
            </a:endParaRPr>
          </a:p>
        </p:txBody>
      </p:sp>
      <p:sp>
        <p:nvSpPr>
          <p:cNvPr id="1845" name="Google Shape;1845;p90"/>
          <p:cNvSpPr txBox="1"/>
          <p:nvPr/>
        </p:nvSpPr>
        <p:spPr>
          <a:xfrm>
            <a:off x="3194850" y="3435375"/>
            <a:ext cx="2870700" cy="1224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419" sz="1200">
                <a:solidFill>
                  <a:schemeClr val="dk2"/>
                </a:solidFill>
                <a:latin typeface="Arvo"/>
                <a:ea typeface="Arvo"/>
                <a:cs typeface="Arvo"/>
                <a:sym typeface="Arvo"/>
              </a:rPr>
              <a:t>La segunda planta de UPM consumiría 7,5 millones de toneladas de madera por año, produciendo 2,1 millones de toneladas de pulpa. </a:t>
            </a:r>
            <a:endParaRPr sz="1200">
              <a:solidFill>
                <a:schemeClr val="dk2"/>
              </a:solidFill>
              <a:latin typeface="Arvo"/>
              <a:ea typeface="Arvo"/>
              <a:cs typeface="Arvo"/>
              <a:sym typeface="Arvo"/>
            </a:endParaRPr>
          </a:p>
        </p:txBody>
      </p:sp>
      <p:sp>
        <p:nvSpPr>
          <p:cNvPr id="1846" name="Google Shape;1846;p90"/>
          <p:cNvSpPr txBox="1"/>
          <p:nvPr/>
        </p:nvSpPr>
        <p:spPr>
          <a:xfrm>
            <a:off x="6065550" y="3435275"/>
            <a:ext cx="2942100" cy="1224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s-419" sz="1200">
                <a:solidFill>
                  <a:schemeClr val="dk2"/>
                </a:solidFill>
                <a:latin typeface="Arvo"/>
                <a:ea typeface="Arvo"/>
                <a:cs typeface="Arvo"/>
                <a:sym typeface="Arvo"/>
              </a:rPr>
              <a:t>Ambas  plantas de celulosa consumirian un total de 17 millones de toneladas por año y producirían 4,7 millones de toneladas de celulosa, consolidándose como el principal producto de exportación </a:t>
            </a:r>
            <a:r>
              <a:rPr lang="es-419" sz="1200">
                <a:solidFill>
                  <a:srgbClr val="FFFFFF"/>
                </a:solidFill>
                <a:latin typeface="Arvo"/>
                <a:ea typeface="Arvo"/>
                <a:cs typeface="Arvo"/>
                <a:sym typeface="Arvo"/>
              </a:rPr>
              <a:t>del país, y podría convertir a Uruguay en el segundo proveedor mundial de celulosa de fibra corta.</a:t>
            </a:r>
            <a:endParaRPr sz="1200">
              <a:solidFill>
                <a:srgbClr val="FFFFFF"/>
              </a:solidFill>
              <a:latin typeface="Arvo"/>
              <a:ea typeface="Arvo"/>
              <a:cs typeface="Arvo"/>
              <a:sym typeface="Arvo"/>
            </a:endParaRPr>
          </a:p>
          <a:p>
            <a:pPr indent="0" lvl="0" marL="0" rtl="0" algn="ctr">
              <a:spcBef>
                <a:spcPts val="0"/>
              </a:spcBef>
              <a:spcAft>
                <a:spcPts val="0"/>
              </a:spcAft>
              <a:buNone/>
            </a:pPr>
            <a:r>
              <a:t/>
            </a:r>
            <a:endParaRPr sz="1100">
              <a:solidFill>
                <a:srgbClr val="F3F3F3"/>
              </a:solidFill>
              <a:latin typeface="Arvo"/>
              <a:ea typeface="Arvo"/>
              <a:cs typeface="Arvo"/>
              <a:sym typeface="Arvo"/>
            </a:endParaRPr>
          </a:p>
        </p:txBody>
      </p:sp>
      <p:sp>
        <p:nvSpPr>
          <p:cNvPr id="1847" name="Google Shape;1847;p90"/>
          <p:cNvSpPr/>
          <p:nvPr/>
        </p:nvSpPr>
        <p:spPr>
          <a:xfrm>
            <a:off x="1394673" y="602176"/>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48" name="Google Shape;1848;p90"/>
          <p:cNvSpPr/>
          <p:nvPr/>
        </p:nvSpPr>
        <p:spPr>
          <a:xfrm>
            <a:off x="4265461" y="602176"/>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90"/>
          <p:cNvSpPr/>
          <p:nvPr/>
        </p:nvSpPr>
        <p:spPr>
          <a:xfrm>
            <a:off x="7225860" y="559064"/>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90"/>
          <p:cNvSpPr/>
          <p:nvPr/>
        </p:nvSpPr>
        <p:spPr>
          <a:xfrm>
            <a:off x="1319923" y="2689901"/>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90"/>
          <p:cNvSpPr/>
          <p:nvPr/>
        </p:nvSpPr>
        <p:spPr>
          <a:xfrm>
            <a:off x="4335348" y="2689913"/>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90"/>
          <p:cNvSpPr/>
          <p:nvPr/>
        </p:nvSpPr>
        <p:spPr>
          <a:xfrm>
            <a:off x="7136135" y="2689913"/>
            <a:ext cx="589719" cy="589725"/>
          </a:xfrm>
          <a:custGeom>
            <a:rect b="b" l="l" r="r" t="t"/>
            <a:pathLst>
              <a:path extrusionOk="0" h="107174" w="107173">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90"/>
          <p:cNvSpPr txBox="1"/>
          <p:nvPr/>
        </p:nvSpPr>
        <p:spPr>
          <a:xfrm>
            <a:off x="724575" y="697624"/>
            <a:ext cx="1976700" cy="3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A</a:t>
            </a:r>
            <a:endParaRPr sz="1800">
              <a:solidFill>
                <a:srgbClr val="F3F3F3"/>
              </a:solidFill>
              <a:latin typeface="Anton"/>
              <a:ea typeface="Anton"/>
              <a:cs typeface="Anton"/>
              <a:sym typeface="Anton"/>
            </a:endParaRPr>
          </a:p>
        </p:txBody>
      </p:sp>
      <p:sp>
        <p:nvSpPr>
          <p:cNvPr id="1854" name="Google Shape;1854;p90"/>
          <p:cNvSpPr txBox="1"/>
          <p:nvPr/>
        </p:nvSpPr>
        <p:spPr>
          <a:xfrm>
            <a:off x="3583588" y="740742"/>
            <a:ext cx="1976700" cy="3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B</a:t>
            </a:r>
            <a:endParaRPr sz="1800">
              <a:solidFill>
                <a:srgbClr val="F3F3F3"/>
              </a:solidFill>
              <a:latin typeface="Anton"/>
              <a:ea typeface="Anton"/>
              <a:cs typeface="Anton"/>
              <a:sym typeface="Anton"/>
            </a:endParaRPr>
          </a:p>
        </p:txBody>
      </p:sp>
      <p:sp>
        <p:nvSpPr>
          <p:cNvPr id="1855" name="Google Shape;1855;p90"/>
          <p:cNvSpPr txBox="1"/>
          <p:nvPr/>
        </p:nvSpPr>
        <p:spPr>
          <a:xfrm>
            <a:off x="6532376" y="697624"/>
            <a:ext cx="1976700" cy="3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C</a:t>
            </a:r>
            <a:endParaRPr sz="1800">
              <a:solidFill>
                <a:srgbClr val="F3F3F3"/>
              </a:solidFill>
              <a:latin typeface="Anton"/>
              <a:ea typeface="Anton"/>
              <a:cs typeface="Anton"/>
              <a:sym typeface="Anton"/>
            </a:endParaRPr>
          </a:p>
        </p:txBody>
      </p:sp>
      <p:sp>
        <p:nvSpPr>
          <p:cNvPr id="1856" name="Google Shape;1856;p90"/>
          <p:cNvSpPr txBox="1"/>
          <p:nvPr/>
        </p:nvSpPr>
        <p:spPr>
          <a:xfrm>
            <a:off x="626425" y="2828014"/>
            <a:ext cx="1976700" cy="3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D</a:t>
            </a:r>
            <a:endParaRPr sz="1800">
              <a:solidFill>
                <a:srgbClr val="F3F3F3"/>
              </a:solidFill>
              <a:latin typeface="Anton"/>
              <a:ea typeface="Anton"/>
              <a:cs typeface="Anton"/>
              <a:sym typeface="Anton"/>
            </a:endParaRPr>
          </a:p>
        </p:txBody>
      </p:sp>
      <p:sp>
        <p:nvSpPr>
          <p:cNvPr id="1857" name="Google Shape;1857;p90"/>
          <p:cNvSpPr txBox="1"/>
          <p:nvPr/>
        </p:nvSpPr>
        <p:spPr>
          <a:xfrm>
            <a:off x="3641838" y="2695072"/>
            <a:ext cx="1976700" cy="3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443A33"/>
              </a:solidFill>
              <a:latin typeface="Arvo"/>
              <a:ea typeface="Arvo"/>
              <a:cs typeface="Arvo"/>
              <a:sym typeface="Arvo"/>
            </a:endParaRPr>
          </a:p>
        </p:txBody>
      </p:sp>
      <p:sp>
        <p:nvSpPr>
          <p:cNvPr id="1858" name="Google Shape;1858;p90"/>
          <p:cNvSpPr txBox="1"/>
          <p:nvPr/>
        </p:nvSpPr>
        <p:spPr>
          <a:xfrm>
            <a:off x="3641850" y="2858559"/>
            <a:ext cx="1976700" cy="3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E</a:t>
            </a:r>
            <a:endParaRPr sz="1800">
              <a:solidFill>
                <a:srgbClr val="F3F3F3"/>
              </a:solidFill>
              <a:latin typeface="Anton"/>
              <a:ea typeface="Anton"/>
              <a:cs typeface="Anton"/>
              <a:sym typeface="Anton"/>
            </a:endParaRPr>
          </a:p>
        </p:txBody>
      </p:sp>
      <p:sp>
        <p:nvSpPr>
          <p:cNvPr id="1859" name="Google Shape;1859;p90"/>
          <p:cNvSpPr txBox="1"/>
          <p:nvPr/>
        </p:nvSpPr>
        <p:spPr>
          <a:xfrm>
            <a:off x="6442651" y="2828014"/>
            <a:ext cx="1976700" cy="31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800">
                <a:solidFill>
                  <a:srgbClr val="F3F3F3"/>
                </a:solidFill>
                <a:latin typeface="Anton"/>
                <a:ea typeface="Anton"/>
                <a:cs typeface="Anton"/>
                <a:sym typeface="Anton"/>
              </a:rPr>
              <a:t>F</a:t>
            </a:r>
            <a:endParaRPr sz="1800">
              <a:solidFill>
                <a:srgbClr val="F3F3F3"/>
              </a:solidFill>
              <a:latin typeface="Anton"/>
              <a:ea typeface="Anton"/>
              <a:cs typeface="Anton"/>
              <a:sym typeface="Anton"/>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91"/>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5" name="Google Shape;1865;p91"/>
          <p:cNvGrpSpPr/>
          <p:nvPr/>
        </p:nvGrpSpPr>
        <p:grpSpPr>
          <a:xfrm>
            <a:off x="447921" y="4562372"/>
            <a:ext cx="265060" cy="414875"/>
            <a:chOff x="4803276" y="2887914"/>
            <a:chExt cx="264583" cy="370258"/>
          </a:xfrm>
        </p:grpSpPr>
        <p:sp>
          <p:nvSpPr>
            <p:cNvPr id="1866" name="Google Shape;1866;p9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9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9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9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9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9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9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9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4" name="Google Shape;1874;p91"/>
          <p:cNvGrpSpPr/>
          <p:nvPr/>
        </p:nvGrpSpPr>
        <p:grpSpPr>
          <a:xfrm>
            <a:off x="63439" y="4439225"/>
            <a:ext cx="384492" cy="538023"/>
            <a:chOff x="4803276" y="2887914"/>
            <a:chExt cx="264583" cy="370258"/>
          </a:xfrm>
        </p:grpSpPr>
        <p:sp>
          <p:nvSpPr>
            <p:cNvPr id="1875" name="Google Shape;1875;p9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9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9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9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9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9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9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9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3" name="Google Shape;1883;p91"/>
          <p:cNvSpPr txBox="1"/>
          <p:nvPr/>
        </p:nvSpPr>
        <p:spPr>
          <a:xfrm>
            <a:off x="2015825" y="0"/>
            <a:ext cx="4956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2500">
                <a:solidFill>
                  <a:srgbClr val="4E433C"/>
                </a:solidFill>
                <a:latin typeface="Arvo"/>
                <a:ea typeface="Arvo"/>
                <a:cs typeface="Arvo"/>
                <a:sym typeface="Arvo"/>
              </a:rPr>
              <a:t> </a:t>
            </a:r>
            <a:r>
              <a:rPr b="1" lang="es-419" sz="2200">
                <a:solidFill>
                  <a:srgbClr val="4E433C"/>
                </a:solidFill>
                <a:latin typeface="Arvo"/>
                <a:ea typeface="Arvo"/>
                <a:cs typeface="Arvo"/>
                <a:sym typeface="Arvo"/>
              </a:rPr>
              <a:t>CENSO ASERRADEROS </a:t>
            </a:r>
            <a:r>
              <a:rPr b="1" lang="es-419" sz="2200">
                <a:solidFill>
                  <a:schemeClr val="dk1"/>
                </a:solidFill>
                <a:latin typeface="Arvo"/>
                <a:ea typeface="Arvo"/>
                <a:cs typeface="Arvo"/>
                <a:sym typeface="Arvo"/>
              </a:rPr>
              <a:t> </a:t>
            </a:r>
            <a:r>
              <a:rPr b="1" lang="es-419" sz="2200">
                <a:solidFill>
                  <a:srgbClr val="4DCF7F"/>
                </a:solidFill>
                <a:latin typeface="Arvo"/>
                <a:ea typeface="Arvo"/>
                <a:cs typeface="Arvo"/>
                <a:sym typeface="Arvo"/>
              </a:rPr>
              <a:t>DGF 2020</a:t>
            </a:r>
            <a:endParaRPr b="1" sz="2200">
              <a:solidFill>
                <a:srgbClr val="4DCF7F"/>
              </a:solidFill>
              <a:latin typeface="Arvo"/>
              <a:ea typeface="Arvo"/>
              <a:cs typeface="Arvo"/>
              <a:sym typeface="Arvo"/>
            </a:endParaRPr>
          </a:p>
        </p:txBody>
      </p:sp>
      <p:pic>
        <p:nvPicPr>
          <p:cNvPr id="1884" name="Google Shape;1884;p91"/>
          <p:cNvPicPr preferRelativeResize="0"/>
          <p:nvPr/>
        </p:nvPicPr>
        <p:blipFill rotWithShape="1">
          <a:blip r:embed="rId3">
            <a:alphaModFix/>
          </a:blip>
          <a:srcRect b="31845" l="36860" r="18905" t="26213"/>
          <a:stretch/>
        </p:blipFill>
        <p:spPr>
          <a:xfrm>
            <a:off x="1196101" y="818399"/>
            <a:ext cx="6888024" cy="36736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92"/>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0" name="Google Shape;1890;p92"/>
          <p:cNvGrpSpPr/>
          <p:nvPr/>
        </p:nvGrpSpPr>
        <p:grpSpPr>
          <a:xfrm>
            <a:off x="447921" y="4562372"/>
            <a:ext cx="265060" cy="414875"/>
            <a:chOff x="4803276" y="2887914"/>
            <a:chExt cx="264583" cy="370258"/>
          </a:xfrm>
        </p:grpSpPr>
        <p:sp>
          <p:nvSpPr>
            <p:cNvPr id="1891" name="Google Shape;1891;p9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9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9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9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9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9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9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9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9" name="Google Shape;1899;p92"/>
          <p:cNvGrpSpPr/>
          <p:nvPr/>
        </p:nvGrpSpPr>
        <p:grpSpPr>
          <a:xfrm>
            <a:off x="63439" y="4439225"/>
            <a:ext cx="384492" cy="538023"/>
            <a:chOff x="4803276" y="2887914"/>
            <a:chExt cx="264583" cy="370258"/>
          </a:xfrm>
        </p:grpSpPr>
        <p:sp>
          <p:nvSpPr>
            <p:cNvPr id="1900" name="Google Shape;1900;p9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9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9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9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9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9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9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9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8" name="Google Shape;1908;p92"/>
          <p:cNvSpPr txBox="1"/>
          <p:nvPr/>
        </p:nvSpPr>
        <p:spPr>
          <a:xfrm>
            <a:off x="2015825" y="0"/>
            <a:ext cx="4956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sz="2500">
                <a:solidFill>
                  <a:srgbClr val="4E433C"/>
                </a:solidFill>
                <a:latin typeface="Arvo"/>
                <a:ea typeface="Arvo"/>
                <a:cs typeface="Arvo"/>
                <a:sym typeface="Arvo"/>
              </a:rPr>
              <a:t> </a:t>
            </a:r>
            <a:r>
              <a:rPr b="1" lang="es-419" sz="2200">
                <a:solidFill>
                  <a:srgbClr val="4E433C"/>
                </a:solidFill>
                <a:latin typeface="Arvo"/>
                <a:ea typeface="Arvo"/>
                <a:cs typeface="Arvo"/>
                <a:sym typeface="Arvo"/>
              </a:rPr>
              <a:t>CENSO ASERRADEROS </a:t>
            </a:r>
            <a:r>
              <a:rPr b="1" lang="es-419" sz="2200">
                <a:solidFill>
                  <a:schemeClr val="dk1"/>
                </a:solidFill>
                <a:latin typeface="Arvo"/>
                <a:ea typeface="Arvo"/>
                <a:cs typeface="Arvo"/>
                <a:sym typeface="Arvo"/>
              </a:rPr>
              <a:t> </a:t>
            </a:r>
            <a:r>
              <a:rPr b="1" lang="es-419" sz="2200">
                <a:solidFill>
                  <a:srgbClr val="4DCF7F"/>
                </a:solidFill>
                <a:latin typeface="Arvo"/>
                <a:ea typeface="Arvo"/>
                <a:cs typeface="Arvo"/>
                <a:sym typeface="Arvo"/>
              </a:rPr>
              <a:t>DGF 2020</a:t>
            </a:r>
            <a:endParaRPr b="1" sz="2200">
              <a:solidFill>
                <a:srgbClr val="4DCF7F"/>
              </a:solidFill>
              <a:latin typeface="Arvo"/>
              <a:ea typeface="Arvo"/>
              <a:cs typeface="Arvo"/>
              <a:sym typeface="Arvo"/>
            </a:endParaRPr>
          </a:p>
        </p:txBody>
      </p:sp>
      <p:pic>
        <p:nvPicPr>
          <p:cNvPr descr="Resultado de imagen para aserradero" id="1909" name="Google Shape;1909;p92"/>
          <p:cNvPicPr preferRelativeResize="0"/>
          <p:nvPr/>
        </p:nvPicPr>
        <p:blipFill rotWithShape="1">
          <a:blip r:embed="rId3">
            <a:alphaModFix/>
          </a:blip>
          <a:srcRect b="0" l="0" r="0" t="0"/>
          <a:stretch/>
        </p:blipFill>
        <p:spPr>
          <a:xfrm>
            <a:off x="306356" y="1121986"/>
            <a:ext cx="3539316" cy="2654487"/>
          </a:xfrm>
          <a:prstGeom prst="rect">
            <a:avLst/>
          </a:prstGeom>
          <a:noFill/>
          <a:ln>
            <a:noFill/>
          </a:ln>
        </p:spPr>
      </p:pic>
      <p:sp>
        <p:nvSpPr>
          <p:cNvPr id="1910" name="Google Shape;1910;p92"/>
          <p:cNvSpPr txBox="1"/>
          <p:nvPr/>
        </p:nvSpPr>
        <p:spPr>
          <a:xfrm>
            <a:off x="4119680" y="793011"/>
            <a:ext cx="4748700" cy="4104600"/>
          </a:xfrm>
          <a:prstGeom prst="rect">
            <a:avLst/>
          </a:prstGeom>
          <a:solidFill>
            <a:srgbClr val="3DB479"/>
          </a:solidFill>
          <a:ln cap="flat" cmpd="sng" w="9525">
            <a:solidFill>
              <a:srgbClr val="3DB479"/>
            </a:solidFill>
            <a:prstDash val="solid"/>
            <a:round/>
            <a:headEnd len="sm" w="sm" type="none"/>
            <a:tailEnd len="sm" w="sm" type="none"/>
          </a:ln>
        </p:spPr>
        <p:txBody>
          <a:bodyPr anchorCtr="0" anchor="t" bIns="45700" lIns="91425" spcFirstLastPara="1" rIns="91425" wrap="square" tIns="45700">
            <a:normAutofit/>
          </a:bodyPr>
          <a:lstStyle/>
          <a:p>
            <a:pPr indent="-165100" lvl="0" marL="171450" rtl="0" algn="l">
              <a:lnSpc>
                <a:spcPct val="80000"/>
              </a:lnSpc>
              <a:spcBef>
                <a:spcPts val="0"/>
              </a:spcBef>
              <a:spcAft>
                <a:spcPts val="0"/>
              </a:spcAft>
              <a:buClr>
                <a:srgbClr val="F3F3F3"/>
              </a:buClr>
              <a:buSzPts val="1700"/>
              <a:buFont typeface="Arvo"/>
              <a:buChar char="•"/>
            </a:pPr>
            <a:r>
              <a:rPr lang="es-419" sz="1700">
                <a:solidFill>
                  <a:srgbClr val="F3F3F3"/>
                </a:solidFill>
                <a:latin typeface="Arvo"/>
                <a:ea typeface="Arvo"/>
                <a:cs typeface="Arvo"/>
                <a:sym typeface="Arvo"/>
              </a:rPr>
              <a:t>La gran mayoría asierran una sola especie o grupo de especies: pinos o eucalyptus. </a:t>
            </a:r>
            <a:endParaRPr sz="1700">
              <a:solidFill>
                <a:srgbClr val="F3F3F3"/>
              </a:solidFill>
              <a:latin typeface="Arvo"/>
              <a:ea typeface="Arvo"/>
              <a:cs typeface="Arvo"/>
              <a:sym typeface="Arvo"/>
            </a:endParaRPr>
          </a:p>
          <a:p>
            <a:pPr indent="-165100" lvl="0" marL="171450" rtl="0" algn="l">
              <a:lnSpc>
                <a:spcPct val="80000"/>
              </a:lnSpc>
              <a:spcBef>
                <a:spcPts val="750"/>
              </a:spcBef>
              <a:spcAft>
                <a:spcPts val="0"/>
              </a:spcAft>
              <a:buClr>
                <a:srgbClr val="F3F3F3"/>
              </a:buClr>
              <a:buSzPts val="1700"/>
              <a:buFont typeface="Arvo"/>
              <a:buChar char="•"/>
            </a:pPr>
            <a:r>
              <a:rPr lang="es-419" sz="1700">
                <a:solidFill>
                  <a:srgbClr val="F3F3F3"/>
                </a:solidFill>
                <a:latin typeface="Arvo"/>
                <a:ea typeface="Arvo"/>
                <a:cs typeface="Arvo"/>
                <a:sym typeface="Arvo"/>
              </a:rPr>
              <a:t>El principal volumen de consumo de madera para aserrío está localizado en tres zonas: </a:t>
            </a:r>
            <a:endParaRPr sz="1700">
              <a:solidFill>
                <a:srgbClr val="F3F3F3"/>
              </a:solidFill>
              <a:latin typeface="Arvo"/>
              <a:ea typeface="Arvo"/>
              <a:cs typeface="Arvo"/>
              <a:sym typeface="Arvo"/>
            </a:endParaRPr>
          </a:p>
          <a:p>
            <a:pPr indent="-165100" lvl="0" marL="171450" rtl="0" algn="l">
              <a:lnSpc>
                <a:spcPct val="80000"/>
              </a:lnSpc>
              <a:spcBef>
                <a:spcPts val="750"/>
              </a:spcBef>
              <a:spcAft>
                <a:spcPts val="0"/>
              </a:spcAft>
              <a:buClr>
                <a:srgbClr val="F3F3F3"/>
              </a:buClr>
              <a:buSzPts val="1700"/>
              <a:buFont typeface="Arvo"/>
              <a:buAutoNum type="arabicPeriod"/>
            </a:pPr>
            <a:r>
              <a:rPr lang="es-419" sz="1700">
                <a:solidFill>
                  <a:srgbClr val="F3F3F3"/>
                </a:solidFill>
                <a:latin typeface="Arvo"/>
                <a:ea typeface="Arvo"/>
                <a:cs typeface="Arvo"/>
                <a:sym typeface="Arvo"/>
              </a:rPr>
              <a:t>Tacuarembó-Rivera (877.601m3) </a:t>
            </a:r>
            <a:endParaRPr sz="1700">
              <a:solidFill>
                <a:srgbClr val="F3F3F3"/>
              </a:solidFill>
              <a:latin typeface="Arvo"/>
              <a:ea typeface="Arvo"/>
              <a:cs typeface="Arvo"/>
              <a:sym typeface="Arvo"/>
            </a:endParaRPr>
          </a:p>
          <a:p>
            <a:pPr indent="-165100" lvl="0" marL="171450" rtl="0" algn="l">
              <a:lnSpc>
                <a:spcPct val="80000"/>
              </a:lnSpc>
              <a:spcBef>
                <a:spcPts val="750"/>
              </a:spcBef>
              <a:spcAft>
                <a:spcPts val="0"/>
              </a:spcAft>
              <a:buClr>
                <a:srgbClr val="F3F3F3"/>
              </a:buClr>
              <a:buSzPts val="1700"/>
              <a:buFont typeface="Arvo"/>
              <a:buAutoNum type="arabicPeriod"/>
            </a:pPr>
            <a:r>
              <a:rPr lang="es-419" sz="1700">
                <a:solidFill>
                  <a:srgbClr val="F3F3F3"/>
                </a:solidFill>
                <a:latin typeface="Arvo"/>
                <a:ea typeface="Arvo"/>
                <a:cs typeface="Arvo"/>
                <a:sym typeface="Arvo"/>
              </a:rPr>
              <a:t>Paysandú (143.965m3) </a:t>
            </a:r>
            <a:endParaRPr sz="2000">
              <a:solidFill>
                <a:srgbClr val="F3F3F3"/>
              </a:solidFill>
              <a:latin typeface="Arvo"/>
              <a:ea typeface="Arvo"/>
              <a:cs typeface="Arvo"/>
              <a:sym typeface="Arvo"/>
            </a:endParaRPr>
          </a:p>
          <a:p>
            <a:pPr indent="-165100" lvl="0" marL="171450" rtl="0" algn="l">
              <a:lnSpc>
                <a:spcPct val="80000"/>
              </a:lnSpc>
              <a:spcBef>
                <a:spcPts val="750"/>
              </a:spcBef>
              <a:spcAft>
                <a:spcPts val="0"/>
              </a:spcAft>
              <a:buClr>
                <a:srgbClr val="F3F3F3"/>
              </a:buClr>
              <a:buSzPts val="1700"/>
              <a:buFont typeface="Arvo"/>
              <a:buAutoNum type="arabicPeriod"/>
            </a:pPr>
            <a:r>
              <a:rPr lang="es-419" sz="1700">
                <a:solidFill>
                  <a:srgbClr val="F3F3F3"/>
                </a:solidFill>
                <a:latin typeface="Arvo"/>
                <a:ea typeface="Arvo"/>
                <a:cs typeface="Arvo"/>
                <a:sym typeface="Arvo"/>
              </a:rPr>
              <a:t>Zona metropolitana (58.557m3)</a:t>
            </a:r>
            <a:endParaRPr sz="2000">
              <a:solidFill>
                <a:srgbClr val="F3F3F3"/>
              </a:solidFill>
              <a:latin typeface="Arvo"/>
              <a:ea typeface="Arvo"/>
              <a:cs typeface="Arvo"/>
              <a:sym typeface="Arvo"/>
            </a:endParaRPr>
          </a:p>
          <a:p>
            <a:pPr indent="0" lvl="0" marL="0" rtl="0" algn="l">
              <a:lnSpc>
                <a:spcPct val="80000"/>
              </a:lnSpc>
              <a:spcBef>
                <a:spcPts val="750"/>
              </a:spcBef>
              <a:spcAft>
                <a:spcPts val="0"/>
              </a:spcAft>
              <a:buNone/>
            </a:pPr>
            <a:r>
              <a:t/>
            </a:r>
            <a:endParaRPr sz="1700">
              <a:solidFill>
                <a:srgbClr val="F3F3F3"/>
              </a:solidFill>
              <a:latin typeface="Arvo"/>
              <a:ea typeface="Arvo"/>
              <a:cs typeface="Arvo"/>
              <a:sym typeface="Arvo"/>
            </a:endParaRPr>
          </a:p>
          <a:p>
            <a:pPr indent="-165100" lvl="0" marL="171450" rtl="0" algn="l">
              <a:lnSpc>
                <a:spcPct val="80000"/>
              </a:lnSpc>
              <a:spcBef>
                <a:spcPts val="750"/>
              </a:spcBef>
              <a:spcAft>
                <a:spcPts val="0"/>
              </a:spcAft>
              <a:buClr>
                <a:srgbClr val="F3F3F3"/>
              </a:buClr>
              <a:buSzPts val="1700"/>
              <a:buFont typeface="Arvo"/>
              <a:buChar char="•"/>
            </a:pPr>
            <a:r>
              <a:rPr lang="es-419" sz="1700">
                <a:solidFill>
                  <a:srgbClr val="F3F3F3"/>
                </a:solidFill>
                <a:latin typeface="Arvo"/>
                <a:ea typeface="Arvo"/>
                <a:cs typeface="Arvo"/>
                <a:sym typeface="Arvo"/>
              </a:rPr>
              <a:t>Los aserraderos con mayor capacidad están localizados en la primer zona, que a su vez es la más dinámica para la actividad forestal.</a:t>
            </a:r>
            <a:endParaRPr sz="2000">
              <a:solidFill>
                <a:srgbClr val="F3F3F3"/>
              </a:solidFill>
              <a:latin typeface="Arvo"/>
              <a:ea typeface="Arvo"/>
              <a:cs typeface="Arvo"/>
              <a:sym typeface="Arvo"/>
            </a:endParaRPr>
          </a:p>
        </p:txBody>
      </p:sp>
      <p:sp>
        <p:nvSpPr>
          <p:cNvPr id="1911" name="Google Shape;1911;p92"/>
          <p:cNvSpPr/>
          <p:nvPr/>
        </p:nvSpPr>
        <p:spPr>
          <a:xfrm>
            <a:off x="3576950" y="4112050"/>
            <a:ext cx="935400" cy="1031700"/>
          </a:xfrm>
          <a:prstGeom prst="ellipse">
            <a:avLst/>
          </a:prstGeom>
          <a:solidFill>
            <a:srgbClr val="3DB479"/>
          </a:solidFill>
          <a:ln cap="flat" cmpd="sng" w="9525">
            <a:solidFill>
              <a:srgbClr val="3DB4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93"/>
          <p:cNvSpPr txBox="1"/>
          <p:nvPr/>
        </p:nvSpPr>
        <p:spPr>
          <a:xfrm>
            <a:off x="124700" y="0"/>
            <a:ext cx="8187900" cy="544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s-419" sz="2600">
                <a:solidFill>
                  <a:srgbClr val="4E433C"/>
                </a:solidFill>
                <a:latin typeface="Arvo"/>
                <a:ea typeface="Arvo"/>
                <a:cs typeface="Arvo"/>
                <a:sym typeface="Arvo"/>
              </a:rPr>
              <a:t>ASERRADEROS DE</a:t>
            </a:r>
            <a:r>
              <a:rPr b="1" lang="es-419" sz="2600">
                <a:solidFill>
                  <a:schemeClr val="dk1"/>
                </a:solidFill>
                <a:latin typeface="Arvo"/>
                <a:ea typeface="Arvo"/>
                <a:cs typeface="Arvo"/>
                <a:sym typeface="Arvo"/>
              </a:rPr>
              <a:t> </a:t>
            </a:r>
            <a:r>
              <a:rPr b="1" lang="es-419" sz="2600">
                <a:solidFill>
                  <a:srgbClr val="3DB479"/>
                </a:solidFill>
                <a:latin typeface="Arvo"/>
                <a:ea typeface="Arvo"/>
                <a:cs typeface="Arvo"/>
                <a:sym typeface="Arvo"/>
              </a:rPr>
              <a:t>MAYOR PRODUCCIÓN</a:t>
            </a:r>
            <a:endParaRPr sz="100"/>
          </a:p>
        </p:txBody>
      </p:sp>
      <p:grpSp>
        <p:nvGrpSpPr>
          <p:cNvPr id="1917" name="Google Shape;1917;p93"/>
          <p:cNvGrpSpPr/>
          <p:nvPr/>
        </p:nvGrpSpPr>
        <p:grpSpPr>
          <a:xfrm>
            <a:off x="183563" y="553500"/>
            <a:ext cx="8776868" cy="4333451"/>
            <a:chOff x="0" y="46288"/>
            <a:chExt cx="8229600" cy="5754151"/>
          </a:xfrm>
        </p:grpSpPr>
        <p:sp>
          <p:nvSpPr>
            <p:cNvPr id="1918" name="Google Shape;1918;p93"/>
            <p:cNvSpPr/>
            <p:nvPr/>
          </p:nvSpPr>
          <p:spPr>
            <a:xfrm>
              <a:off x="0" y="46288"/>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Arvo"/>
                <a:ea typeface="Arvo"/>
                <a:cs typeface="Arvo"/>
                <a:sym typeface="Arvo"/>
              </a:endParaRPr>
            </a:p>
          </p:txBody>
        </p:sp>
        <p:sp>
          <p:nvSpPr>
            <p:cNvPr id="1919" name="Google Shape;1919;p93"/>
            <p:cNvSpPr txBox="1"/>
            <p:nvPr/>
          </p:nvSpPr>
          <p:spPr>
            <a:xfrm>
              <a:off x="45292" y="91580"/>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lang="es-419" sz="1000">
                  <a:solidFill>
                    <a:srgbClr val="FFFFFF"/>
                  </a:solidFill>
                  <a:latin typeface="Arvo"/>
                  <a:ea typeface="Arvo"/>
                  <a:cs typeface="Arvo"/>
                  <a:sym typeface="Arvo"/>
                </a:rPr>
                <a:t>Urufor </a:t>
              </a:r>
              <a:r>
                <a:rPr lang="es-419" sz="1000">
                  <a:solidFill>
                    <a:srgbClr val="FFFFFF"/>
                  </a:solidFill>
                  <a:latin typeface="Arvo"/>
                  <a:ea typeface="Arvo"/>
                  <a:cs typeface="Arvo"/>
                  <a:sym typeface="Arvo"/>
                </a:rPr>
                <a:t>(325.000m3/año): Ubicada en Rivera.  Sus productos son tablas aserradas  clasificadas según norma NHLA y productos de madera laminada. Aproximadamente 90% de su producción se destina al mercado exterior y un 10% se comercializa localmente. </a:t>
              </a:r>
              <a:endParaRPr sz="1000">
                <a:solidFill>
                  <a:srgbClr val="FFFFFF"/>
                </a:solidFill>
                <a:latin typeface="Arvo"/>
                <a:ea typeface="Arvo"/>
                <a:cs typeface="Arvo"/>
                <a:sym typeface="Arvo"/>
              </a:endParaRPr>
            </a:p>
          </p:txBody>
        </p:sp>
        <p:sp>
          <p:nvSpPr>
            <p:cNvPr id="1920" name="Google Shape;1920;p93"/>
            <p:cNvSpPr/>
            <p:nvPr/>
          </p:nvSpPr>
          <p:spPr>
            <a:xfrm>
              <a:off x="0" y="1011539"/>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Arvo"/>
                <a:ea typeface="Arvo"/>
                <a:cs typeface="Arvo"/>
                <a:sym typeface="Arvo"/>
              </a:endParaRPr>
            </a:p>
          </p:txBody>
        </p:sp>
        <p:sp>
          <p:nvSpPr>
            <p:cNvPr id="1921" name="Google Shape;1921;p93"/>
            <p:cNvSpPr txBox="1"/>
            <p:nvPr/>
          </p:nvSpPr>
          <p:spPr>
            <a:xfrm>
              <a:off x="45292" y="1056831"/>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lang="es-419" sz="1000">
                  <a:solidFill>
                    <a:srgbClr val="FFFFFF"/>
                  </a:solidFill>
                  <a:latin typeface="Arvo"/>
                  <a:ea typeface="Arvo"/>
                  <a:cs typeface="Arvo"/>
                  <a:sym typeface="Arvo"/>
                </a:rPr>
                <a:t>Arboreal </a:t>
              </a:r>
              <a:r>
                <a:rPr lang="es-419" sz="1000">
                  <a:solidFill>
                    <a:srgbClr val="FFFFFF"/>
                  </a:solidFill>
                  <a:latin typeface="Arvo"/>
                  <a:ea typeface="Arvo"/>
                  <a:cs typeface="Arvo"/>
                  <a:sym typeface="Arvo"/>
                </a:rPr>
                <a:t>(250.000m3/año): utiliza madera de pino. De su producción total, 50000m3/año será de CTL. </a:t>
              </a:r>
              <a:endParaRPr sz="1000">
                <a:solidFill>
                  <a:srgbClr val="FFFFFF"/>
                </a:solidFill>
                <a:latin typeface="Arvo"/>
                <a:ea typeface="Arvo"/>
                <a:cs typeface="Arvo"/>
                <a:sym typeface="Arvo"/>
              </a:endParaRPr>
            </a:p>
          </p:txBody>
        </p:sp>
        <p:sp>
          <p:nvSpPr>
            <p:cNvPr id="1922" name="Google Shape;1922;p93"/>
            <p:cNvSpPr/>
            <p:nvPr/>
          </p:nvSpPr>
          <p:spPr>
            <a:xfrm>
              <a:off x="0" y="1976789"/>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Arvo"/>
                <a:ea typeface="Arvo"/>
                <a:cs typeface="Arvo"/>
                <a:sym typeface="Arvo"/>
              </a:endParaRPr>
            </a:p>
          </p:txBody>
        </p:sp>
        <p:sp>
          <p:nvSpPr>
            <p:cNvPr id="1923" name="Google Shape;1923;p93"/>
            <p:cNvSpPr txBox="1"/>
            <p:nvPr/>
          </p:nvSpPr>
          <p:spPr>
            <a:xfrm>
              <a:off x="45292" y="2022081"/>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lang="es-419" sz="1000">
                  <a:solidFill>
                    <a:srgbClr val="FFFFFF"/>
                  </a:solidFill>
                  <a:latin typeface="Arvo"/>
                  <a:ea typeface="Arvo"/>
                  <a:cs typeface="Arvo"/>
                  <a:sym typeface="Arvo"/>
                </a:rPr>
                <a:t>Fymnsa </a:t>
              </a:r>
              <a:r>
                <a:rPr lang="es-419" sz="1000">
                  <a:solidFill>
                    <a:srgbClr val="FFFFFF"/>
                  </a:solidFill>
                  <a:latin typeface="Arvo"/>
                  <a:ea typeface="Arvo"/>
                  <a:cs typeface="Arvo"/>
                  <a:sym typeface="Arvo"/>
                </a:rPr>
                <a:t>(200.000m3/año): ubicado en  Rivera. Produce madera para pallets, madera re-manufacturada, madera de ingeniería.</a:t>
              </a:r>
              <a:endParaRPr sz="1000">
                <a:solidFill>
                  <a:srgbClr val="FFFFFF"/>
                </a:solidFill>
                <a:latin typeface="Arvo"/>
                <a:ea typeface="Arvo"/>
                <a:cs typeface="Arvo"/>
                <a:sym typeface="Arvo"/>
              </a:endParaRPr>
            </a:p>
          </p:txBody>
        </p:sp>
        <p:sp>
          <p:nvSpPr>
            <p:cNvPr id="1924" name="Google Shape;1924;p93"/>
            <p:cNvSpPr/>
            <p:nvPr/>
          </p:nvSpPr>
          <p:spPr>
            <a:xfrm>
              <a:off x="0" y="2942039"/>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Arvo"/>
                <a:ea typeface="Arvo"/>
                <a:cs typeface="Arvo"/>
                <a:sym typeface="Arvo"/>
              </a:endParaRPr>
            </a:p>
          </p:txBody>
        </p:sp>
        <p:sp>
          <p:nvSpPr>
            <p:cNvPr id="1925" name="Google Shape;1925;p93"/>
            <p:cNvSpPr txBox="1"/>
            <p:nvPr/>
          </p:nvSpPr>
          <p:spPr>
            <a:xfrm>
              <a:off x="45292" y="2987331"/>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lang="es-419" sz="1000">
                  <a:solidFill>
                    <a:srgbClr val="FFFFFF"/>
                  </a:solidFill>
                  <a:latin typeface="Arvo"/>
                  <a:ea typeface="Arvo"/>
                  <a:cs typeface="Arvo"/>
                  <a:sym typeface="Arvo"/>
                </a:rPr>
                <a:t>Forestal Caja Bancaria</a:t>
              </a:r>
              <a:r>
                <a:rPr lang="es-419" sz="1000">
                  <a:solidFill>
                    <a:srgbClr val="FFFFFF"/>
                  </a:solidFill>
                  <a:latin typeface="Arvo"/>
                  <a:ea typeface="Arvo"/>
                  <a:cs typeface="Arvo"/>
                  <a:sym typeface="Arvo"/>
                </a:rPr>
                <a:t> (120.000m3/año): Ubicado en  Paysandú y Durazno. Planta pinos y eucalyptus, al día de hoy cuenta con 8.000 ha efectivas de bosques que alimentan al aserradero establecido en Piedras Coloradas (Paysandú). El mismo exporta la mayor parte de su producción. </a:t>
              </a:r>
              <a:endParaRPr sz="1000">
                <a:solidFill>
                  <a:srgbClr val="FFFFFF"/>
                </a:solidFill>
                <a:latin typeface="Arvo"/>
                <a:ea typeface="Arvo"/>
                <a:cs typeface="Arvo"/>
                <a:sym typeface="Arvo"/>
              </a:endParaRPr>
            </a:p>
          </p:txBody>
        </p:sp>
        <p:sp>
          <p:nvSpPr>
            <p:cNvPr id="1926" name="Google Shape;1926;p93"/>
            <p:cNvSpPr/>
            <p:nvPr/>
          </p:nvSpPr>
          <p:spPr>
            <a:xfrm>
              <a:off x="0" y="3907289"/>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Arvo"/>
                <a:ea typeface="Arvo"/>
                <a:cs typeface="Arvo"/>
                <a:sym typeface="Arvo"/>
              </a:endParaRPr>
            </a:p>
          </p:txBody>
        </p:sp>
        <p:sp>
          <p:nvSpPr>
            <p:cNvPr id="1927" name="Google Shape;1927;p93"/>
            <p:cNvSpPr txBox="1"/>
            <p:nvPr/>
          </p:nvSpPr>
          <p:spPr>
            <a:xfrm>
              <a:off x="45292" y="3952581"/>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lang="es-419" sz="1000">
                  <a:solidFill>
                    <a:srgbClr val="FFFFFF"/>
                  </a:solidFill>
                  <a:latin typeface="Arvo"/>
                  <a:ea typeface="Arvo"/>
                  <a:cs typeface="Arvo"/>
                  <a:sym typeface="Arvo"/>
                </a:rPr>
                <a:t>IMNSur</a:t>
              </a:r>
              <a:r>
                <a:rPr lang="es-419" sz="1000">
                  <a:solidFill>
                    <a:srgbClr val="FFFFFF"/>
                  </a:solidFill>
                  <a:latin typeface="Arvo"/>
                  <a:ea typeface="Arvo"/>
                  <a:cs typeface="Arvo"/>
                  <a:sym typeface="Arvo"/>
                </a:rPr>
                <a:t> (40.000m3/año): este aserradero corta madera tanto de pino (mayoritariamente) como eucalyptus. Producción de  madera para pallets. </a:t>
              </a:r>
              <a:endParaRPr sz="1000">
                <a:solidFill>
                  <a:srgbClr val="FFFFFF"/>
                </a:solidFill>
                <a:latin typeface="Arvo"/>
                <a:ea typeface="Arvo"/>
                <a:cs typeface="Arvo"/>
                <a:sym typeface="Arvo"/>
              </a:endParaRPr>
            </a:p>
          </p:txBody>
        </p:sp>
        <p:sp>
          <p:nvSpPr>
            <p:cNvPr id="1928" name="Google Shape;1928;p93"/>
            <p:cNvSpPr/>
            <p:nvPr/>
          </p:nvSpPr>
          <p:spPr>
            <a:xfrm>
              <a:off x="0" y="4872539"/>
              <a:ext cx="8229600" cy="927900"/>
            </a:xfrm>
            <a:prstGeom prst="roundRect">
              <a:avLst>
                <a:gd fmla="val 16667" name="adj"/>
              </a:avLst>
            </a:prstGeom>
            <a:solidFill>
              <a:srgbClr val="4DCF7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Arvo"/>
                <a:ea typeface="Arvo"/>
                <a:cs typeface="Arvo"/>
                <a:sym typeface="Arvo"/>
              </a:endParaRPr>
            </a:p>
          </p:txBody>
        </p:sp>
        <p:sp>
          <p:nvSpPr>
            <p:cNvPr id="1929" name="Google Shape;1929;p93"/>
            <p:cNvSpPr txBox="1"/>
            <p:nvPr/>
          </p:nvSpPr>
          <p:spPr>
            <a:xfrm>
              <a:off x="45292" y="4917831"/>
              <a:ext cx="8139000" cy="837300"/>
            </a:xfrm>
            <a:prstGeom prst="rect">
              <a:avLst/>
            </a:prstGeom>
            <a:solidFill>
              <a:srgbClr val="4DCF7F"/>
            </a:solid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lang="es-419" sz="1000">
                  <a:solidFill>
                    <a:srgbClr val="FFFFFF"/>
                  </a:solidFill>
                  <a:latin typeface="Arvo"/>
                  <a:ea typeface="Arvo"/>
                  <a:cs typeface="Arvo"/>
                  <a:sym typeface="Arvo"/>
                </a:rPr>
                <a:t>Lumin</a:t>
              </a:r>
              <a:r>
                <a:rPr lang="es-419" sz="1000">
                  <a:solidFill>
                    <a:srgbClr val="FFFFFF"/>
                  </a:solidFill>
                  <a:latin typeface="Arvo"/>
                  <a:ea typeface="Arvo"/>
                  <a:cs typeface="Arvo"/>
                  <a:sym typeface="Arvo"/>
                </a:rPr>
                <a:t>:  La planta consume unos 600.000 metros cúbicos de madera, cerca de 55% de ese volumen corresponde a pino, y el restante de eucalyptus. Producción de tableros.</a:t>
              </a:r>
              <a:endParaRPr sz="1000">
                <a:solidFill>
                  <a:srgbClr val="FFFFFF"/>
                </a:solidFill>
                <a:latin typeface="Arvo"/>
                <a:ea typeface="Arvo"/>
                <a:cs typeface="Arvo"/>
                <a:sym typeface="Arvo"/>
              </a:endParaRPr>
            </a:p>
          </p:txBody>
        </p:sp>
      </p:grpSp>
      <p:sp>
        <p:nvSpPr>
          <p:cNvPr id="1930" name="Google Shape;1930;p93"/>
          <p:cNvSpPr txBox="1"/>
          <p:nvPr/>
        </p:nvSpPr>
        <p:spPr>
          <a:xfrm>
            <a:off x="457188" y="-8694"/>
            <a:ext cx="8229600" cy="5622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None/>
            </a:pPr>
            <a:r>
              <a:t/>
            </a:r>
            <a:endParaRPr b="1" sz="4000">
              <a:solidFill>
                <a:srgbClr val="3DB479"/>
              </a:solidFill>
              <a:latin typeface="Arvo"/>
              <a:ea typeface="Arvo"/>
              <a:cs typeface="Arvo"/>
              <a:sym typeface="Arv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idx="1" type="subTitle"/>
          </p:nvPr>
        </p:nvSpPr>
        <p:spPr>
          <a:xfrm>
            <a:off x="-228575" y="62350"/>
            <a:ext cx="3969300" cy="8649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419"/>
              <a:t>Ingreso a EVA</a:t>
            </a:r>
            <a:endParaRPr/>
          </a:p>
        </p:txBody>
      </p:sp>
      <p:sp>
        <p:nvSpPr>
          <p:cNvPr id="267" name="Google Shape;267;p31"/>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8" name="Google Shape;268;p31"/>
          <p:cNvSpPr txBox="1"/>
          <p:nvPr/>
        </p:nvSpPr>
        <p:spPr>
          <a:xfrm>
            <a:off x="257925" y="864300"/>
            <a:ext cx="8788200" cy="178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vo"/>
              <a:ea typeface="Arvo"/>
              <a:cs typeface="Arvo"/>
              <a:sym typeface="Arvo"/>
            </a:endParaRPr>
          </a:p>
          <a:p>
            <a:pPr indent="0" lvl="0" marL="0" marR="50800" rtl="0" algn="l">
              <a:lnSpc>
                <a:spcPct val="190909"/>
              </a:lnSpc>
              <a:spcBef>
                <a:spcPts val="400"/>
              </a:spcBef>
              <a:spcAft>
                <a:spcPts val="0"/>
              </a:spcAft>
              <a:buClr>
                <a:srgbClr val="000000"/>
              </a:buClr>
              <a:buSzPts val="1300"/>
              <a:buFont typeface="Arial"/>
              <a:buNone/>
            </a:pPr>
            <a:r>
              <a:rPr b="1" i="0" lang="es-419" sz="1300" u="none" cap="none" strike="noStrike">
                <a:solidFill>
                  <a:srgbClr val="001E0C"/>
                </a:solidFill>
                <a:highlight>
                  <a:srgbClr val="FFFFFF"/>
                </a:highlight>
                <a:uFill>
                  <a:noFill/>
                </a:uFill>
                <a:latin typeface="Arial"/>
                <a:ea typeface="Arial"/>
                <a:cs typeface="Arial"/>
                <a:sym typeface="Arial"/>
                <a:hlinkClick r:id="rId3">
                  <a:extLst>
                    <a:ext uri="{A12FA001-AC4F-418D-AE19-62706E023703}">
                      <ahyp:hlinkClr val="tx"/>
                    </a:ext>
                  </a:extLst>
                </a:hlinkClick>
              </a:rPr>
              <a:t>Cursos</a:t>
            </a:r>
            <a:r>
              <a:rPr b="1" i="0" lang="es-419" sz="1300" u="none" cap="none" strike="noStrike">
                <a:solidFill>
                  <a:srgbClr val="001E0C"/>
                </a:solidFill>
                <a:highlight>
                  <a:srgbClr val="FFFFFF"/>
                </a:highlight>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4">
                  <a:extLst>
                    <a:ext uri="{A12FA001-AC4F-418D-AE19-62706E023703}">
                      <ahyp:hlinkClr val="tx"/>
                    </a:ext>
                  </a:extLst>
                </a:hlinkClick>
              </a:rPr>
              <a:t>Interior</a:t>
            </a:r>
            <a:r>
              <a:rPr b="1" i="0" lang="es-419" sz="1600" u="none" cap="none" strike="noStrike">
                <a:solidFill>
                  <a:srgbClr val="000000"/>
                </a:solidFill>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5">
                  <a:extLst>
                    <a:ext uri="{A12FA001-AC4F-418D-AE19-62706E023703}">
                      <ahyp:hlinkClr val="tx"/>
                    </a:ext>
                  </a:extLst>
                </a:hlinkClick>
              </a:rPr>
              <a:t>Centro Universitario Regional Noreste</a:t>
            </a:r>
            <a:r>
              <a:rPr b="1" i="0" lang="es-419" sz="1300" u="none" cap="none" strike="noStrike">
                <a:solidFill>
                  <a:srgbClr val="001E0C"/>
                </a:solidFill>
                <a:highlight>
                  <a:srgbClr val="FFFFFF"/>
                </a:highlight>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6">
                  <a:extLst>
                    <a:ext uri="{A12FA001-AC4F-418D-AE19-62706E023703}">
                      <ahyp:hlinkClr val="tx"/>
                    </a:ext>
                  </a:extLst>
                </a:hlinkClick>
              </a:rPr>
              <a:t>Sede Tacuarembó</a:t>
            </a:r>
            <a:r>
              <a:rPr b="1" i="0" lang="es-419" sz="1300" u="none" cap="none" strike="noStrike">
                <a:solidFill>
                  <a:srgbClr val="001E0C"/>
                </a:solidFill>
                <a:highlight>
                  <a:srgbClr val="FFFFFF"/>
                </a:highlight>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7">
                  <a:extLst>
                    <a:ext uri="{A12FA001-AC4F-418D-AE19-62706E023703}">
                      <ahyp:hlinkClr val="tx"/>
                    </a:ext>
                  </a:extLst>
                </a:hlinkClick>
              </a:rPr>
              <a:t>Carreras</a:t>
            </a:r>
            <a:r>
              <a:rPr b="1" i="0" lang="es-419" sz="1300" u="none" cap="none" strike="noStrike">
                <a:solidFill>
                  <a:srgbClr val="001E0C"/>
                </a:solidFill>
                <a:highlight>
                  <a:srgbClr val="FFFFFF"/>
                </a:highlight>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8">
                  <a:extLst>
                    <a:ext uri="{A12FA001-AC4F-418D-AE19-62706E023703}">
                      <ahyp:hlinkClr val="tx"/>
                    </a:ext>
                  </a:extLst>
                </a:hlinkClick>
              </a:rPr>
              <a:t>Ingeniería Forestal - IF</a:t>
            </a:r>
            <a:r>
              <a:rPr b="1" i="0" lang="es-419" sz="1300" u="none" cap="none" strike="noStrike">
                <a:solidFill>
                  <a:srgbClr val="001E0C"/>
                </a:solidFill>
                <a:highlight>
                  <a:srgbClr val="FFFFFF"/>
                </a:highlight>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9">
                  <a:extLst>
                    <a:ext uri="{A12FA001-AC4F-418D-AE19-62706E023703}">
                      <ahyp:hlinkClr val="tx"/>
                    </a:ext>
                  </a:extLst>
                </a:hlinkClick>
              </a:rPr>
              <a:t>IF-Tercer Semestre</a:t>
            </a:r>
            <a:r>
              <a:rPr b="1" i="0" lang="es-419" sz="1300" u="none" cap="none" strike="noStrike">
                <a:solidFill>
                  <a:srgbClr val="001E0C"/>
                </a:solidFill>
                <a:highlight>
                  <a:srgbClr val="FFFFFF"/>
                </a:highlight>
                <a:latin typeface="Arial"/>
                <a:ea typeface="Arial"/>
                <a:cs typeface="Arial"/>
                <a:sym typeface="Arial"/>
              </a:rPr>
              <a:t>/</a:t>
            </a:r>
            <a:r>
              <a:rPr b="1" i="0" lang="es-419" sz="1300" u="none" cap="none" strike="noStrike">
                <a:solidFill>
                  <a:srgbClr val="001E0C"/>
                </a:solidFill>
                <a:highlight>
                  <a:srgbClr val="FFFFFF"/>
                </a:highlight>
                <a:uFill>
                  <a:noFill/>
                </a:uFill>
                <a:latin typeface="Arial"/>
                <a:ea typeface="Arial"/>
                <a:cs typeface="Arial"/>
                <a:sym typeface="Arial"/>
                <a:hlinkClick r:id="rId10">
                  <a:extLst>
                    <a:ext uri="{A12FA001-AC4F-418D-AE19-62706E023703}">
                      <ahyp:hlinkClr val="tx"/>
                    </a:ext>
                  </a:extLst>
                </a:hlinkClick>
              </a:rPr>
              <a:t>Política y Legislación Forestal</a:t>
            </a:r>
            <a:endParaRPr b="1" i="0" sz="1300" u="none" cap="none" strike="noStrike">
              <a:solidFill>
                <a:srgbClr val="140700"/>
              </a:solidFill>
              <a:highlight>
                <a:srgbClr val="FFFFFF"/>
              </a:highlight>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rgbClr val="000000"/>
              </a:buClr>
              <a:buSzPts val="1400"/>
              <a:buFont typeface="Arial"/>
              <a:buNone/>
            </a:pPr>
            <a:r>
              <a:rPr b="0" i="0" lang="es-419" sz="1400" u="none" cap="none" strike="noStrike">
                <a:solidFill>
                  <a:srgbClr val="000000"/>
                </a:solidFill>
                <a:latin typeface="Arvo"/>
                <a:ea typeface="Arvo"/>
                <a:cs typeface="Arvo"/>
                <a:sym typeface="Arvo"/>
              </a:rPr>
              <a:t> </a:t>
            </a:r>
            <a:endParaRPr b="0" i="0" sz="1400" u="none" cap="none" strike="noStrike">
              <a:solidFill>
                <a:srgbClr val="000000"/>
              </a:solidFill>
              <a:latin typeface="Arvo"/>
              <a:ea typeface="Arvo"/>
              <a:cs typeface="Arvo"/>
              <a:sym typeface="Arvo"/>
            </a:endParaRPr>
          </a:p>
        </p:txBody>
      </p:sp>
      <p:sp>
        <p:nvSpPr>
          <p:cNvPr id="269" name="Google Shape;269;p31"/>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0" name="Google Shape;270;p31"/>
          <p:cNvGrpSpPr/>
          <p:nvPr/>
        </p:nvGrpSpPr>
        <p:grpSpPr>
          <a:xfrm>
            <a:off x="7096723" y="4240504"/>
            <a:ext cx="238457" cy="736737"/>
            <a:chOff x="3347523" y="2620128"/>
            <a:chExt cx="238457" cy="736737"/>
          </a:xfrm>
        </p:grpSpPr>
        <p:sp>
          <p:nvSpPr>
            <p:cNvPr id="271" name="Google Shape;271;p31"/>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1"/>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1"/>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1"/>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1"/>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 name="Google Shape;276;p31"/>
          <p:cNvGrpSpPr/>
          <p:nvPr/>
        </p:nvGrpSpPr>
        <p:grpSpPr>
          <a:xfrm>
            <a:off x="7679989" y="4439216"/>
            <a:ext cx="384492" cy="538023"/>
            <a:chOff x="4803276" y="2887914"/>
            <a:chExt cx="264583" cy="370259"/>
          </a:xfrm>
        </p:grpSpPr>
        <p:sp>
          <p:nvSpPr>
            <p:cNvPr id="277" name="Google Shape;277;p3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 name="Google Shape;285;p31"/>
          <p:cNvGrpSpPr/>
          <p:nvPr/>
        </p:nvGrpSpPr>
        <p:grpSpPr>
          <a:xfrm>
            <a:off x="7998639" y="4439216"/>
            <a:ext cx="384492" cy="538023"/>
            <a:chOff x="4803276" y="2887914"/>
            <a:chExt cx="264583" cy="370259"/>
          </a:xfrm>
        </p:grpSpPr>
        <p:sp>
          <p:nvSpPr>
            <p:cNvPr id="286" name="Google Shape;286;p3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4" name="Google Shape;294;p31"/>
          <p:cNvGrpSpPr/>
          <p:nvPr/>
        </p:nvGrpSpPr>
        <p:grpSpPr>
          <a:xfrm>
            <a:off x="8320764" y="4439216"/>
            <a:ext cx="384492" cy="538023"/>
            <a:chOff x="4803276" y="2887914"/>
            <a:chExt cx="264583" cy="370259"/>
          </a:xfrm>
        </p:grpSpPr>
        <p:sp>
          <p:nvSpPr>
            <p:cNvPr id="295" name="Google Shape;295;p31"/>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1"/>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1"/>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1"/>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1"/>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1"/>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1"/>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1"/>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03" name="Google Shape;303;p31"/>
          <p:cNvPicPr preferRelativeResize="0"/>
          <p:nvPr/>
        </p:nvPicPr>
        <p:blipFill rotWithShape="1">
          <a:blip r:embed="rId11">
            <a:alphaModFix/>
          </a:blip>
          <a:srcRect b="0" l="0" r="0" t="0"/>
          <a:stretch/>
        </p:blipFill>
        <p:spPr>
          <a:xfrm>
            <a:off x="370750" y="2232125"/>
            <a:ext cx="8402499" cy="20083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p94"/>
          <p:cNvSpPr txBox="1"/>
          <p:nvPr/>
        </p:nvSpPr>
        <p:spPr>
          <a:xfrm>
            <a:off x="2857475" y="114300"/>
            <a:ext cx="300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rgbClr val="443A33"/>
                </a:solidFill>
                <a:latin typeface="Anton"/>
                <a:ea typeface="Anton"/>
                <a:cs typeface="Anton"/>
                <a:sym typeface="Anton"/>
              </a:rPr>
              <a:t>GENERACIÓN DE </a:t>
            </a:r>
            <a:r>
              <a:rPr lang="es-419" sz="2500">
                <a:solidFill>
                  <a:srgbClr val="3DB479"/>
                </a:solidFill>
                <a:latin typeface="Anton"/>
                <a:ea typeface="Anton"/>
                <a:cs typeface="Anton"/>
                <a:sym typeface="Anton"/>
              </a:rPr>
              <a:t>ENERGÍA</a:t>
            </a:r>
            <a:endParaRPr/>
          </a:p>
        </p:txBody>
      </p:sp>
      <p:sp>
        <p:nvSpPr>
          <p:cNvPr id="1936" name="Google Shape;1936;p94"/>
          <p:cNvSpPr/>
          <p:nvPr/>
        </p:nvSpPr>
        <p:spPr>
          <a:xfrm>
            <a:off x="306675" y="966850"/>
            <a:ext cx="8627100" cy="33870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94"/>
          <p:cNvSpPr txBox="1"/>
          <p:nvPr/>
        </p:nvSpPr>
        <p:spPr>
          <a:xfrm>
            <a:off x="627975" y="1294650"/>
            <a:ext cx="7984500" cy="2554200"/>
          </a:xfrm>
          <a:prstGeom prst="rect">
            <a:avLst/>
          </a:prstGeom>
          <a:noFill/>
          <a:ln>
            <a:noFill/>
          </a:ln>
        </p:spPr>
        <p:txBody>
          <a:bodyPr anchorCtr="0" anchor="ctr" bIns="0" lIns="91425" spcFirstLastPara="1" rIns="91425" wrap="square" tIns="274300">
            <a:noAutofit/>
          </a:bodyPr>
          <a:lstStyle/>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En 2020, aproximadamente el 8% de la energía eléctrica generada para satisfacer la demanda del país, tuvo como origen residuos de biomasa forestal</a:t>
            </a:r>
            <a:endParaRPr sz="1200">
              <a:solidFill>
                <a:srgbClr val="4E433C"/>
              </a:solidFill>
              <a:latin typeface="Arvo"/>
              <a:ea typeface="Arvo"/>
              <a:cs typeface="Arvo"/>
              <a:sym typeface="Arvo"/>
            </a:endParaRPr>
          </a:p>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UPM Fray Bentos tiene una capacidad instalada de 161 MW, que en su mayoría son consumidos por la propia planta. Aproximadamente 20 MW son comercializados a UTE. La segunda planta UPM Paso de los Toros, una vez en operación, generará un excedente de energía firme, predecible y renovable de más de 110 MW </a:t>
            </a:r>
            <a:endParaRPr sz="1200">
              <a:solidFill>
                <a:srgbClr val="4E433C"/>
              </a:solidFill>
              <a:latin typeface="Arvo"/>
              <a:ea typeface="Arvo"/>
              <a:cs typeface="Arvo"/>
              <a:sym typeface="Arvo"/>
            </a:endParaRPr>
          </a:p>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Bioener, se ubica en el departamento de Rivera y cuenta con una capacidad de 12 MW. </a:t>
            </a:r>
            <a:endParaRPr sz="1200">
              <a:solidFill>
                <a:srgbClr val="4E433C"/>
              </a:solidFill>
              <a:latin typeface="Arvo"/>
              <a:ea typeface="Arvo"/>
              <a:cs typeface="Arvo"/>
              <a:sym typeface="Arvo"/>
            </a:endParaRPr>
          </a:p>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Lumin, la planta de tableros contrachapados ubicado en Tacuarembó se autoabastece de energía, utilizando los residuos del proceso industrial en la caldera de la planta y para suministrar energía (vapor) al proceso industrial. La capacidad energética instalada es de 12MW. </a:t>
            </a:r>
            <a:endParaRPr sz="1200">
              <a:solidFill>
                <a:srgbClr val="4E433C"/>
              </a:solidFill>
              <a:latin typeface="Arvo"/>
              <a:ea typeface="Arvo"/>
              <a:cs typeface="Arvo"/>
              <a:sym typeface="Arvo"/>
            </a:endParaRPr>
          </a:p>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Liderdat tiene una potencia de 5 MW. Se ubica en el predio de la azucarera Azucarlito, departamento de Paysandú. </a:t>
            </a:r>
            <a:endParaRPr sz="1200">
              <a:solidFill>
                <a:srgbClr val="4E433C"/>
              </a:solidFill>
              <a:latin typeface="Arvo"/>
              <a:ea typeface="Arvo"/>
              <a:cs typeface="Arvo"/>
              <a:sym typeface="Arvo"/>
            </a:endParaRPr>
          </a:p>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Montes del Plata tiene una capacidad de 180 MW de los cuales aproximadamente 80 MW son vertidos a la red de UTE. </a:t>
            </a:r>
            <a:endParaRPr sz="1200">
              <a:solidFill>
                <a:srgbClr val="4E433C"/>
              </a:solidFill>
              <a:latin typeface="Arvo"/>
              <a:ea typeface="Arvo"/>
              <a:cs typeface="Arvo"/>
              <a:sym typeface="Arvo"/>
            </a:endParaRPr>
          </a:p>
          <a:p>
            <a:pPr indent="-304800" lvl="0" marL="457200" rtl="0" algn="l">
              <a:lnSpc>
                <a:spcPct val="90000"/>
              </a:lnSpc>
              <a:spcBef>
                <a:spcPts val="0"/>
              </a:spcBef>
              <a:spcAft>
                <a:spcPts val="0"/>
              </a:spcAft>
              <a:buClr>
                <a:srgbClr val="4E433C"/>
              </a:buClr>
              <a:buSzPts val="1200"/>
              <a:buFont typeface="Arvo"/>
              <a:buChar char="●"/>
            </a:pPr>
            <a:r>
              <a:rPr lang="es-419" sz="1200">
                <a:solidFill>
                  <a:srgbClr val="4E433C"/>
                </a:solidFill>
                <a:latin typeface="Arvo"/>
                <a:ea typeface="Arvo"/>
                <a:cs typeface="Arvo"/>
                <a:sym typeface="Arvo"/>
              </a:rPr>
              <a:t>Ponlar se ubica en el departamento de Rivera, donde utiliza subproductos del aserradero Dank. Tiene una capacidad instalada de 7,5 MW.</a:t>
            </a:r>
            <a:endParaRPr sz="1200">
              <a:solidFill>
                <a:srgbClr val="4E433C"/>
              </a:solidFill>
              <a:latin typeface="Arvo"/>
              <a:ea typeface="Arvo"/>
              <a:cs typeface="Arvo"/>
              <a:sym typeface="Arv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1" name="Shape 1941"/>
        <p:cNvGrpSpPr/>
        <p:nvPr/>
      </p:nvGrpSpPr>
      <p:grpSpPr>
        <a:xfrm>
          <a:off x="0" y="0"/>
          <a:ext cx="0" cy="0"/>
          <a:chOff x="0" y="0"/>
          <a:chExt cx="0" cy="0"/>
        </a:xfrm>
      </p:grpSpPr>
      <p:sp>
        <p:nvSpPr>
          <p:cNvPr id="1942" name="Google Shape;1942;p95"/>
          <p:cNvSpPr txBox="1"/>
          <p:nvPr/>
        </p:nvSpPr>
        <p:spPr>
          <a:xfrm>
            <a:off x="2680850" y="51950"/>
            <a:ext cx="300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2500">
                <a:solidFill>
                  <a:schemeClr val="dk2"/>
                </a:solidFill>
                <a:latin typeface="Anton"/>
                <a:ea typeface="Anton"/>
                <a:cs typeface="Anton"/>
                <a:sym typeface="Anton"/>
              </a:rPr>
              <a:t>TRANSPORTE</a:t>
            </a:r>
            <a:endParaRPr>
              <a:solidFill>
                <a:schemeClr val="dk2"/>
              </a:solidFill>
            </a:endParaRPr>
          </a:p>
        </p:txBody>
      </p:sp>
      <p:pic>
        <p:nvPicPr>
          <p:cNvPr id="1943" name="Google Shape;1943;p95"/>
          <p:cNvPicPr preferRelativeResize="0"/>
          <p:nvPr/>
        </p:nvPicPr>
        <p:blipFill rotWithShape="1">
          <a:blip r:embed="rId3">
            <a:alphaModFix/>
          </a:blip>
          <a:srcRect b="22457" l="37229" r="20130" t="22796"/>
          <a:stretch/>
        </p:blipFill>
        <p:spPr>
          <a:xfrm>
            <a:off x="430325" y="813562"/>
            <a:ext cx="5458328" cy="3942126"/>
          </a:xfrm>
          <a:prstGeom prst="rect">
            <a:avLst/>
          </a:prstGeom>
          <a:noFill/>
          <a:ln>
            <a:noFill/>
          </a:ln>
        </p:spPr>
      </p:pic>
      <p:sp>
        <p:nvSpPr>
          <p:cNvPr id="1944" name="Google Shape;1944;p95"/>
          <p:cNvSpPr txBox="1"/>
          <p:nvPr/>
        </p:nvSpPr>
        <p:spPr>
          <a:xfrm>
            <a:off x="5815425" y="1305775"/>
            <a:ext cx="3000000" cy="2647500"/>
          </a:xfrm>
          <a:prstGeom prst="rect">
            <a:avLst/>
          </a:prstGeom>
          <a:noFill/>
          <a:ln>
            <a:noFill/>
          </a:ln>
        </p:spPr>
        <p:txBody>
          <a:bodyPr anchorCtr="0" anchor="t" bIns="91425" lIns="91425" spcFirstLastPara="1" rIns="91425" wrap="square" tIns="91425">
            <a:spAutoFit/>
          </a:bodyPr>
          <a:lstStyle/>
          <a:p>
            <a:pPr indent="-285750" lvl="0" marL="285750" rtl="0" algn="l">
              <a:spcBef>
                <a:spcPts val="0"/>
              </a:spcBef>
              <a:spcAft>
                <a:spcPts val="0"/>
              </a:spcAft>
              <a:buClr>
                <a:schemeClr val="dk2"/>
              </a:buClr>
              <a:buSzPts val="1600"/>
              <a:buFont typeface="Arvo"/>
              <a:buChar char="•"/>
            </a:pPr>
            <a:r>
              <a:rPr lang="es-419" sz="1600">
                <a:solidFill>
                  <a:schemeClr val="dk2"/>
                </a:solidFill>
                <a:latin typeface="Arvo"/>
                <a:ea typeface="Arvo"/>
                <a:cs typeface="Arvo"/>
                <a:sym typeface="Arvo"/>
              </a:rPr>
              <a:t>8.776 km de carreteras de los cuales 7.977 km están pavimentados.</a:t>
            </a:r>
            <a:endParaRPr>
              <a:solidFill>
                <a:schemeClr val="dk2"/>
              </a:solidFill>
              <a:latin typeface="Arvo"/>
              <a:ea typeface="Arvo"/>
              <a:cs typeface="Arvo"/>
              <a:sym typeface="Arvo"/>
            </a:endParaRPr>
          </a:p>
          <a:p>
            <a:pPr indent="-285750" lvl="0" marL="285750" rtl="0" algn="l">
              <a:spcBef>
                <a:spcPts val="0"/>
              </a:spcBef>
              <a:spcAft>
                <a:spcPts val="0"/>
              </a:spcAft>
              <a:buClr>
                <a:schemeClr val="dk2"/>
              </a:buClr>
              <a:buSzPts val="1600"/>
              <a:buFont typeface="Arvo"/>
              <a:buChar char="•"/>
            </a:pPr>
            <a:r>
              <a:rPr lang="es-419" sz="1600">
                <a:solidFill>
                  <a:schemeClr val="dk2"/>
                </a:solidFill>
                <a:latin typeface="Arvo"/>
                <a:ea typeface="Arvo"/>
                <a:cs typeface="Arvo"/>
                <a:sym typeface="Arvo"/>
              </a:rPr>
              <a:t>Tercer país en América del Sur en calidad de carreteras. </a:t>
            </a:r>
            <a:endParaRPr>
              <a:solidFill>
                <a:schemeClr val="dk2"/>
              </a:solidFill>
              <a:latin typeface="Arvo"/>
              <a:ea typeface="Arvo"/>
              <a:cs typeface="Arvo"/>
              <a:sym typeface="Arvo"/>
            </a:endParaRPr>
          </a:p>
          <a:p>
            <a:pPr indent="-285750" lvl="0" marL="285750" rtl="0" algn="l">
              <a:spcBef>
                <a:spcPts val="0"/>
              </a:spcBef>
              <a:spcAft>
                <a:spcPts val="0"/>
              </a:spcAft>
              <a:buClr>
                <a:schemeClr val="dk2"/>
              </a:buClr>
              <a:buSzPts val="1600"/>
              <a:buFont typeface="Arvo"/>
              <a:buChar char="•"/>
            </a:pPr>
            <a:r>
              <a:rPr lang="es-419" sz="1600">
                <a:solidFill>
                  <a:schemeClr val="dk2"/>
                </a:solidFill>
                <a:latin typeface="Arvo"/>
                <a:ea typeface="Arvo"/>
                <a:cs typeface="Arvo"/>
                <a:sym typeface="Arvo"/>
              </a:rPr>
              <a:t>Primer lugar en América del Sur en calidad de infraestructura portuaria. </a:t>
            </a:r>
            <a:endParaRPr>
              <a:solidFill>
                <a:schemeClr val="dk2"/>
              </a:solidFill>
            </a:endParaRPr>
          </a:p>
        </p:txBody>
      </p:sp>
      <p:sp>
        <p:nvSpPr>
          <p:cNvPr id="1945" name="Google Shape;1945;p95"/>
          <p:cNvSpPr/>
          <p:nvPr/>
        </p:nvSpPr>
        <p:spPr>
          <a:xfrm>
            <a:off x="0" y="56940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96"/>
          <p:cNvSpPr txBox="1"/>
          <p:nvPr/>
        </p:nvSpPr>
        <p:spPr>
          <a:xfrm>
            <a:off x="1756050" y="1517075"/>
            <a:ext cx="59124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7600">
                <a:solidFill>
                  <a:srgbClr val="2F241F"/>
                </a:solidFill>
                <a:latin typeface="Anton"/>
                <a:ea typeface="Anton"/>
                <a:cs typeface="Anton"/>
                <a:sym typeface="Anton"/>
              </a:rPr>
              <a:t>GRACIAS</a:t>
            </a:r>
            <a:r>
              <a:rPr lang="es-419" sz="7600">
                <a:solidFill>
                  <a:srgbClr val="3DB479"/>
                </a:solidFill>
                <a:latin typeface="Anton"/>
                <a:ea typeface="Anton"/>
                <a:cs typeface="Anton"/>
                <a:sym typeface="Anton"/>
              </a:rPr>
              <a: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4" name="Shape 1954"/>
        <p:cNvGrpSpPr/>
        <p:nvPr/>
      </p:nvGrpSpPr>
      <p:grpSpPr>
        <a:xfrm>
          <a:off x="0" y="0"/>
          <a:ext cx="0" cy="0"/>
          <a:chOff x="0" y="0"/>
          <a:chExt cx="0" cy="0"/>
        </a:xfrm>
      </p:grpSpPr>
      <p:pic>
        <p:nvPicPr>
          <p:cNvPr descr="Resultado de imagen de PREGUNTAS" id="1955" name="Google Shape;1955;p97"/>
          <p:cNvPicPr preferRelativeResize="0"/>
          <p:nvPr/>
        </p:nvPicPr>
        <p:blipFill rotWithShape="1">
          <a:blip r:embed="rId3">
            <a:alphaModFix/>
          </a:blip>
          <a:srcRect b="0" l="0" r="0" t="0"/>
          <a:stretch/>
        </p:blipFill>
        <p:spPr>
          <a:xfrm>
            <a:off x="437124" y="396526"/>
            <a:ext cx="8464000" cy="4350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txBox="1"/>
          <p:nvPr>
            <p:ph idx="1" type="subTitle"/>
          </p:nvPr>
        </p:nvSpPr>
        <p:spPr>
          <a:xfrm>
            <a:off x="37450" y="83125"/>
            <a:ext cx="3195300" cy="8313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419"/>
              <a:t>Evaluación:</a:t>
            </a:r>
            <a:endParaRPr/>
          </a:p>
        </p:txBody>
      </p:sp>
      <p:sp>
        <p:nvSpPr>
          <p:cNvPr id="309" name="Google Shape;309;p32"/>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10" name="Google Shape;310;p32"/>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1" name="Google Shape;311;p32"/>
          <p:cNvGrpSpPr/>
          <p:nvPr/>
        </p:nvGrpSpPr>
        <p:grpSpPr>
          <a:xfrm>
            <a:off x="7096723" y="4240504"/>
            <a:ext cx="238457" cy="736737"/>
            <a:chOff x="3347523" y="2620128"/>
            <a:chExt cx="238457" cy="736737"/>
          </a:xfrm>
        </p:grpSpPr>
        <p:sp>
          <p:nvSpPr>
            <p:cNvPr id="312" name="Google Shape;312;p32"/>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2"/>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2"/>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2"/>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2"/>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p32"/>
          <p:cNvGrpSpPr/>
          <p:nvPr/>
        </p:nvGrpSpPr>
        <p:grpSpPr>
          <a:xfrm>
            <a:off x="7679989" y="4439216"/>
            <a:ext cx="384492" cy="538023"/>
            <a:chOff x="4803276" y="2887914"/>
            <a:chExt cx="264583" cy="370259"/>
          </a:xfrm>
        </p:grpSpPr>
        <p:sp>
          <p:nvSpPr>
            <p:cNvPr id="318" name="Google Shape;318;p3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6" name="Google Shape;326;p32"/>
          <p:cNvGrpSpPr/>
          <p:nvPr/>
        </p:nvGrpSpPr>
        <p:grpSpPr>
          <a:xfrm>
            <a:off x="1286114" y="4439216"/>
            <a:ext cx="384492" cy="538023"/>
            <a:chOff x="4803276" y="2887914"/>
            <a:chExt cx="264583" cy="370259"/>
          </a:xfrm>
        </p:grpSpPr>
        <p:sp>
          <p:nvSpPr>
            <p:cNvPr id="327" name="Google Shape;327;p32"/>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2"/>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2"/>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2"/>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2"/>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2"/>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2"/>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2"/>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5" name="Google Shape;335;p32"/>
          <p:cNvSpPr txBox="1"/>
          <p:nvPr/>
        </p:nvSpPr>
        <p:spPr>
          <a:xfrm>
            <a:off x="639271" y="914425"/>
            <a:ext cx="8189100" cy="3135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1" i="0" lang="es-419" sz="1500" u="none" cap="none" strike="noStrike">
                <a:solidFill>
                  <a:schemeClr val="dk1"/>
                </a:solidFill>
                <a:latin typeface="Arvo"/>
                <a:ea typeface="Arvo"/>
                <a:cs typeface="Arvo"/>
                <a:sym typeface="Arvo"/>
              </a:rPr>
              <a:t>Exonerar el examen de la asignatura:</a:t>
            </a:r>
            <a:endParaRPr b="0" i="0" sz="1500" u="none" cap="none" strike="noStrike">
              <a:solidFill>
                <a:schemeClr val="dk1"/>
              </a:solidFill>
              <a:latin typeface="Arvo"/>
              <a:ea typeface="Arvo"/>
              <a:cs typeface="Arvo"/>
              <a:sym typeface="Arvo"/>
            </a:endParaRPr>
          </a:p>
          <a:p>
            <a:pPr indent="-336550" lvl="0" marL="342900" marR="0" rtl="0" algn="just">
              <a:lnSpc>
                <a:spcPct val="100000"/>
              </a:lnSpc>
              <a:spcBef>
                <a:spcPts val="320"/>
              </a:spcBef>
              <a:spcAft>
                <a:spcPts val="0"/>
              </a:spcAft>
              <a:buClr>
                <a:schemeClr val="dk1"/>
              </a:buClr>
              <a:buSzPts val="1500"/>
              <a:buFont typeface="Arvo"/>
              <a:buChar char="▪"/>
            </a:pPr>
            <a:r>
              <a:rPr b="0" i="0" lang="es-419" sz="1500" u="none" cap="none" strike="noStrike">
                <a:solidFill>
                  <a:schemeClr val="dk1"/>
                </a:solidFill>
                <a:latin typeface="Arvo"/>
                <a:ea typeface="Arvo"/>
                <a:cs typeface="Arvo"/>
                <a:sym typeface="Arvo"/>
              </a:rPr>
              <a:t>Lograr al menos el </a:t>
            </a:r>
            <a:r>
              <a:rPr b="0" i="0" lang="es-419" sz="1500" u="none" cap="none" strike="noStrike">
                <a:solidFill>
                  <a:schemeClr val="dk1"/>
                </a:solidFill>
                <a:highlight>
                  <a:schemeClr val="lt1"/>
                </a:highlight>
                <a:latin typeface="Arvo"/>
                <a:ea typeface="Arvo"/>
                <a:cs typeface="Arvo"/>
                <a:sym typeface="Arvo"/>
              </a:rPr>
              <a:t>80%</a:t>
            </a:r>
            <a:r>
              <a:rPr b="0" i="0" lang="es-419" sz="1500" u="none" cap="none" strike="noStrike">
                <a:solidFill>
                  <a:schemeClr val="dk1"/>
                </a:solidFill>
                <a:latin typeface="Arvo"/>
                <a:ea typeface="Arvo"/>
                <a:cs typeface="Arvo"/>
                <a:sym typeface="Arvo"/>
              </a:rPr>
              <a:t> por ciento del puntaje exigido durante el curso.</a:t>
            </a:r>
            <a:endParaRPr b="0" i="0" sz="1500" u="none" cap="none" strike="noStrike">
              <a:solidFill>
                <a:schemeClr val="dk1"/>
              </a:solidFill>
              <a:latin typeface="Arvo"/>
              <a:ea typeface="Arvo"/>
              <a:cs typeface="Arvo"/>
              <a:sym typeface="Arvo"/>
            </a:endParaRPr>
          </a:p>
          <a:p>
            <a:pPr indent="0" lvl="0" marL="0" marR="0" rtl="0" algn="just">
              <a:lnSpc>
                <a:spcPct val="100000"/>
              </a:lnSpc>
              <a:spcBef>
                <a:spcPts val="320"/>
              </a:spcBef>
              <a:spcAft>
                <a:spcPts val="0"/>
              </a:spcAft>
              <a:buClr>
                <a:srgbClr val="000000"/>
              </a:buClr>
              <a:buSzPts val="1500"/>
              <a:buFont typeface="Arial"/>
              <a:buNone/>
            </a:pPr>
            <a:r>
              <a:t/>
            </a:r>
            <a:endParaRPr b="1" i="0" sz="1500" u="none" cap="none" strike="noStrike">
              <a:solidFill>
                <a:schemeClr val="dk1"/>
              </a:solidFill>
              <a:latin typeface="Arvo"/>
              <a:ea typeface="Arvo"/>
              <a:cs typeface="Arvo"/>
              <a:sym typeface="Arvo"/>
            </a:endParaRPr>
          </a:p>
          <a:p>
            <a:pPr indent="0" lvl="0" marL="0" marR="0" rtl="0" algn="just">
              <a:lnSpc>
                <a:spcPct val="100000"/>
              </a:lnSpc>
              <a:spcBef>
                <a:spcPts val="320"/>
              </a:spcBef>
              <a:spcAft>
                <a:spcPts val="0"/>
              </a:spcAft>
              <a:buClr>
                <a:srgbClr val="000000"/>
              </a:buClr>
              <a:buSzPts val="1500"/>
              <a:buFont typeface="Arial"/>
              <a:buNone/>
            </a:pPr>
            <a:r>
              <a:rPr b="1" i="0" lang="es-419" sz="1500" u="none" cap="none" strike="noStrike">
                <a:solidFill>
                  <a:schemeClr val="dk1"/>
                </a:solidFill>
                <a:latin typeface="Arvo"/>
                <a:ea typeface="Arvo"/>
                <a:cs typeface="Arvo"/>
                <a:sym typeface="Arvo"/>
              </a:rPr>
              <a:t>Aprobar el curso para acceder al examen</a:t>
            </a:r>
            <a:endParaRPr b="0" i="0" sz="1500" u="none" cap="none" strike="noStrike">
              <a:solidFill>
                <a:schemeClr val="dk1"/>
              </a:solidFill>
              <a:latin typeface="Arvo"/>
              <a:ea typeface="Arvo"/>
              <a:cs typeface="Arvo"/>
              <a:sym typeface="Arvo"/>
            </a:endParaRPr>
          </a:p>
          <a:p>
            <a:pPr indent="-336550" lvl="0" marL="342900" marR="0" rtl="0" algn="just">
              <a:lnSpc>
                <a:spcPct val="100000"/>
              </a:lnSpc>
              <a:spcBef>
                <a:spcPts val="320"/>
              </a:spcBef>
              <a:spcAft>
                <a:spcPts val="0"/>
              </a:spcAft>
              <a:buClr>
                <a:schemeClr val="dk1"/>
              </a:buClr>
              <a:buSzPts val="1500"/>
              <a:buFont typeface="Arvo"/>
              <a:buChar char="•"/>
            </a:pPr>
            <a:r>
              <a:rPr b="0" i="0" lang="es-419" sz="1500" u="none" cap="none" strike="noStrike">
                <a:solidFill>
                  <a:schemeClr val="dk1"/>
                </a:solidFill>
                <a:latin typeface="Arvo"/>
                <a:ea typeface="Arvo"/>
                <a:cs typeface="Arvo"/>
                <a:sym typeface="Arvo"/>
              </a:rPr>
              <a:t>Lograr al menos el 50% por ciento del puntaje exigido durante el curso.</a:t>
            </a:r>
            <a:endParaRPr b="0" i="0" sz="1500" u="none" cap="none" strike="noStrike">
              <a:solidFill>
                <a:schemeClr val="dk1"/>
              </a:solidFill>
              <a:latin typeface="Arvo"/>
              <a:ea typeface="Arvo"/>
              <a:cs typeface="Arvo"/>
              <a:sym typeface="Arvo"/>
            </a:endParaRPr>
          </a:p>
          <a:p>
            <a:pPr indent="0" lvl="0" marL="0" marR="0" rtl="0" algn="just">
              <a:lnSpc>
                <a:spcPct val="100000"/>
              </a:lnSpc>
              <a:spcBef>
                <a:spcPts val="320"/>
              </a:spcBef>
              <a:spcAft>
                <a:spcPts val="0"/>
              </a:spcAft>
              <a:buClr>
                <a:srgbClr val="000000"/>
              </a:buClr>
              <a:buSzPts val="1500"/>
              <a:buFont typeface="Arial"/>
              <a:buNone/>
            </a:pPr>
            <a:r>
              <a:t/>
            </a:r>
            <a:endParaRPr b="1" i="0" sz="1500" u="none" cap="none" strike="noStrike">
              <a:solidFill>
                <a:schemeClr val="dk1"/>
              </a:solidFill>
              <a:latin typeface="Arvo"/>
              <a:ea typeface="Arvo"/>
              <a:cs typeface="Arvo"/>
              <a:sym typeface="Arvo"/>
            </a:endParaRPr>
          </a:p>
          <a:p>
            <a:pPr indent="0" lvl="0" marL="0" marR="0" rtl="0" algn="just">
              <a:lnSpc>
                <a:spcPct val="100000"/>
              </a:lnSpc>
              <a:spcBef>
                <a:spcPts val="320"/>
              </a:spcBef>
              <a:spcAft>
                <a:spcPts val="0"/>
              </a:spcAft>
              <a:buClr>
                <a:srgbClr val="000000"/>
              </a:buClr>
              <a:buSzPts val="1500"/>
              <a:buFont typeface="Arial"/>
              <a:buNone/>
            </a:pPr>
            <a:r>
              <a:rPr b="1" i="0" lang="es-419" sz="1500" u="none" cap="none" strike="noStrike">
                <a:solidFill>
                  <a:schemeClr val="dk1"/>
                </a:solidFill>
                <a:latin typeface="Arvo"/>
                <a:ea typeface="Arvo"/>
                <a:cs typeface="Arvo"/>
                <a:sym typeface="Arvo"/>
              </a:rPr>
              <a:t>Mecanismo de evaluación:</a:t>
            </a:r>
            <a:endParaRPr b="0" i="0" sz="1500" u="none" cap="none" strike="noStrike">
              <a:solidFill>
                <a:schemeClr val="dk1"/>
              </a:solidFill>
              <a:latin typeface="Arvo"/>
              <a:ea typeface="Arvo"/>
              <a:cs typeface="Arvo"/>
              <a:sym typeface="Arvo"/>
            </a:endParaRPr>
          </a:p>
          <a:p>
            <a:pPr indent="-336550" lvl="0" marL="342900" marR="0" rtl="0" algn="just">
              <a:lnSpc>
                <a:spcPct val="100000"/>
              </a:lnSpc>
              <a:spcBef>
                <a:spcPts val="320"/>
              </a:spcBef>
              <a:spcAft>
                <a:spcPts val="0"/>
              </a:spcAft>
              <a:buClr>
                <a:schemeClr val="dk1"/>
              </a:buClr>
              <a:buSzPts val="1500"/>
              <a:buFont typeface="Arvo"/>
              <a:buChar char="•"/>
            </a:pPr>
            <a:r>
              <a:rPr b="0" i="0" lang="es-419" sz="1500" u="none" cap="none" strike="noStrike">
                <a:solidFill>
                  <a:schemeClr val="dk1"/>
                </a:solidFill>
                <a:latin typeface="Arvo"/>
                <a:ea typeface="Arvo"/>
                <a:cs typeface="Arvo"/>
                <a:sym typeface="Arvo"/>
              </a:rPr>
              <a:t>Parcial 1:				</a:t>
            </a:r>
            <a:r>
              <a:rPr lang="es-419" sz="1500">
                <a:solidFill>
                  <a:schemeClr val="dk1"/>
                </a:solidFill>
                <a:latin typeface="Arvo"/>
                <a:ea typeface="Arvo"/>
                <a:cs typeface="Arvo"/>
                <a:sym typeface="Arvo"/>
              </a:rPr>
              <a:t>3</a:t>
            </a:r>
            <a:r>
              <a:rPr b="0" i="0" lang="es-419" sz="1500" u="none" cap="none" strike="noStrike">
                <a:solidFill>
                  <a:schemeClr val="dk1"/>
                </a:solidFill>
                <a:latin typeface="Arvo"/>
                <a:ea typeface="Arvo"/>
                <a:cs typeface="Arvo"/>
                <a:sym typeface="Arvo"/>
              </a:rPr>
              <a:t>0 puntos</a:t>
            </a:r>
            <a:endParaRPr b="0" i="0" sz="1500" u="none" cap="none" strike="noStrike">
              <a:solidFill>
                <a:schemeClr val="dk1"/>
              </a:solidFill>
              <a:latin typeface="Arvo"/>
              <a:ea typeface="Arvo"/>
              <a:cs typeface="Arvo"/>
              <a:sym typeface="Arvo"/>
            </a:endParaRPr>
          </a:p>
          <a:p>
            <a:pPr indent="-336550" lvl="0" marL="342900" marR="0" rtl="0" algn="just">
              <a:lnSpc>
                <a:spcPct val="100000"/>
              </a:lnSpc>
              <a:spcBef>
                <a:spcPts val="320"/>
              </a:spcBef>
              <a:spcAft>
                <a:spcPts val="0"/>
              </a:spcAft>
              <a:buClr>
                <a:schemeClr val="dk1"/>
              </a:buClr>
              <a:buSzPts val="1500"/>
              <a:buFont typeface="Arvo"/>
              <a:buChar char="•"/>
            </a:pPr>
            <a:r>
              <a:rPr b="0" i="0" lang="es-419" sz="1500" u="none" cap="none" strike="noStrike">
                <a:solidFill>
                  <a:schemeClr val="dk1"/>
                </a:solidFill>
                <a:latin typeface="Arvo"/>
                <a:ea typeface="Arvo"/>
                <a:cs typeface="Arvo"/>
                <a:sym typeface="Arvo"/>
              </a:rPr>
              <a:t>Parcial 2:				</a:t>
            </a:r>
            <a:r>
              <a:rPr lang="es-419" sz="1500">
                <a:solidFill>
                  <a:schemeClr val="dk1"/>
                </a:solidFill>
                <a:latin typeface="Arvo"/>
                <a:ea typeface="Arvo"/>
                <a:cs typeface="Arvo"/>
                <a:sym typeface="Arvo"/>
              </a:rPr>
              <a:t>25</a:t>
            </a:r>
            <a:r>
              <a:rPr b="0" i="0" lang="es-419" sz="1500" u="none" cap="none" strike="noStrike">
                <a:solidFill>
                  <a:schemeClr val="dk1"/>
                </a:solidFill>
                <a:latin typeface="Arvo"/>
                <a:ea typeface="Arvo"/>
                <a:cs typeface="Arvo"/>
                <a:sym typeface="Arvo"/>
              </a:rPr>
              <a:t> puntos </a:t>
            </a:r>
            <a:endParaRPr b="0" i="0" sz="1500" u="none" cap="none" strike="noStrike">
              <a:solidFill>
                <a:schemeClr val="dk1"/>
              </a:solidFill>
              <a:latin typeface="Arvo"/>
              <a:ea typeface="Arvo"/>
              <a:cs typeface="Arvo"/>
              <a:sym typeface="Arvo"/>
            </a:endParaRPr>
          </a:p>
          <a:p>
            <a:pPr indent="-336550" lvl="0" marL="342900" marR="0" rtl="0" algn="just">
              <a:lnSpc>
                <a:spcPct val="100000"/>
              </a:lnSpc>
              <a:spcBef>
                <a:spcPts val="320"/>
              </a:spcBef>
              <a:spcAft>
                <a:spcPts val="0"/>
              </a:spcAft>
              <a:buClr>
                <a:schemeClr val="dk1"/>
              </a:buClr>
              <a:buSzPts val="1500"/>
              <a:buFont typeface="Arvo"/>
              <a:buChar char="•"/>
            </a:pPr>
            <a:r>
              <a:rPr lang="es-419" sz="1500">
                <a:solidFill>
                  <a:schemeClr val="dk1"/>
                </a:solidFill>
                <a:latin typeface="Arvo"/>
                <a:ea typeface="Arvo"/>
                <a:cs typeface="Arvo"/>
                <a:sym typeface="Arvo"/>
              </a:rPr>
              <a:t>Taller</a:t>
            </a:r>
            <a:r>
              <a:rPr b="0" i="0" lang="es-419" sz="1500" u="none" cap="none" strike="noStrike">
                <a:solidFill>
                  <a:schemeClr val="dk1"/>
                </a:solidFill>
                <a:latin typeface="Arvo"/>
                <a:ea typeface="Arvo"/>
                <a:cs typeface="Arvo"/>
                <a:sym typeface="Arvo"/>
              </a:rPr>
              <a:t>	:				</a:t>
            </a:r>
            <a:r>
              <a:rPr lang="es-419" sz="1500">
                <a:solidFill>
                  <a:schemeClr val="dk1"/>
                </a:solidFill>
                <a:latin typeface="Arvo"/>
                <a:ea typeface="Arvo"/>
                <a:cs typeface="Arvo"/>
                <a:sym typeface="Arvo"/>
              </a:rPr>
              <a:t>15</a:t>
            </a:r>
            <a:r>
              <a:rPr b="0" i="0" lang="es-419" sz="1500" u="none" cap="none" strike="noStrike">
                <a:solidFill>
                  <a:schemeClr val="dk1"/>
                </a:solidFill>
                <a:latin typeface="Arvo"/>
                <a:ea typeface="Arvo"/>
                <a:cs typeface="Arvo"/>
                <a:sym typeface="Arvo"/>
              </a:rPr>
              <a:t> puntos</a:t>
            </a:r>
            <a:endParaRPr b="0" i="0" sz="1500" u="none" cap="none" strike="noStrike">
              <a:solidFill>
                <a:schemeClr val="dk1"/>
              </a:solidFill>
              <a:latin typeface="Arvo"/>
              <a:ea typeface="Arvo"/>
              <a:cs typeface="Arvo"/>
              <a:sym typeface="Arvo"/>
            </a:endParaRPr>
          </a:p>
          <a:p>
            <a:pPr indent="-336550" lvl="0" marL="342900" marR="0" rtl="0" algn="l">
              <a:lnSpc>
                <a:spcPct val="100000"/>
              </a:lnSpc>
              <a:spcBef>
                <a:spcPts val="320"/>
              </a:spcBef>
              <a:spcAft>
                <a:spcPts val="0"/>
              </a:spcAft>
              <a:buClr>
                <a:schemeClr val="dk1"/>
              </a:buClr>
              <a:buSzPts val="1500"/>
              <a:buFont typeface="Arvo"/>
              <a:buChar char="•"/>
            </a:pPr>
            <a:r>
              <a:rPr b="0" i="0" lang="es-419" sz="1500" u="none" cap="none" strike="noStrike">
                <a:solidFill>
                  <a:schemeClr val="dk1"/>
                </a:solidFill>
                <a:latin typeface="Arvo"/>
                <a:ea typeface="Arvo"/>
                <a:cs typeface="Arvo"/>
                <a:sym typeface="Arvo"/>
              </a:rPr>
              <a:t>Seminario final grupal:	30 puntos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3"/>
          <p:cNvSpPr txBox="1"/>
          <p:nvPr>
            <p:ph type="ctrTitle"/>
          </p:nvPr>
        </p:nvSpPr>
        <p:spPr>
          <a:xfrm>
            <a:off x="298275" y="67750"/>
            <a:ext cx="3153600" cy="7368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rPr lang="es-419" sz="2800">
                <a:solidFill>
                  <a:schemeClr val="dk2"/>
                </a:solidFill>
              </a:rPr>
              <a:t>CLASE DE HOY </a:t>
            </a:r>
            <a:endParaRPr sz="2800">
              <a:solidFill>
                <a:schemeClr val="dk2"/>
              </a:solidFill>
            </a:endParaRPr>
          </a:p>
        </p:txBody>
      </p:sp>
      <p:sp>
        <p:nvSpPr>
          <p:cNvPr id="341" name="Google Shape;341;p33"/>
          <p:cNvSpPr/>
          <p:nvPr/>
        </p:nvSpPr>
        <p:spPr>
          <a:xfrm>
            <a:off x="-125" y="4977250"/>
            <a:ext cx="9144000" cy="166500"/>
          </a:xfrm>
          <a:prstGeom prst="rect">
            <a:avLst/>
          </a:prstGeom>
          <a:solidFill>
            <a:srgbClr val="40C293"/>
          </a:solidFill>
          <a:ln cap="flat" cmpd="sng" w="9525">
            <a:solidFill>
              <a:srgbClr val="40C2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 name="Google Shape;342;p33"/>
          <p:cNvGrpSpPr/>
          <p:nvPr/>
        </p:nvGrpSpPr>
        <p:grpSpPr>
          <a:xfrm>
            <a:off x="7679989" y="4439225"/>
            <a:ext cx="384492" cy="538023"/>
            <a:chOff x="4803276" y="2887914"/>
            <a:chExt cx="264583" cy="370258"/>
          </a:xfrm>
        </p:grpSpPr>
        <p:sp>
          <p:nvSpPr>
            <p:cNvPr id="343" name="Google Shape;343;p3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33"/>
          <p:cNvGrpSpPr/>
          <p:nvPr/>
        </p:nvGrpSpPr>
        <p:grpSpPr>
          <a:xfrm>
            <a:off x="7414946" y="4562372"/>
            <a:ext cx="265060" cy="414875"/>
            <a:chOff x="4803276" y="2887914"/>
            <a:chExt cx="264583" cy="370258"/>
          </a:xfrm>
        </p:grpSpPr>
        <p:sp>
          <p:nvSpPr>
            <p:cNvPr id="352" name="Google Shape;352;p33"/>
            <p:cNvSpPr/>
            <p:nvPr/>
          </p:nvSpPr>
          <p:spPr>
            <a:xfrm>
              <a:off x="4803276" y="2998276"/>
              <a:ext cx="264583" cy="168315"/>
            </a:xfrm>
            <a:custGeom>
              <a:rect b="b" l="l" r="r" t="t"/>
              <a:pathLst>
                <a:path extrusionOk="0" h="14905" w="23430">
                  <a:moveTo>
                    <a:pt x="11715" y="1"/>
                  </a:moveTo>
                  <a:lnTo>
                    <a:pt x="0" y="14904"/>
                  </a:lnTo>
                  <a:lnTo>
                    <a:pt x="23430" y="14904"/>
                  </a:lnTo>
                  <a:lnTo>
                    <a:pt x="11715"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a:off x="4803276" y="2998276"/>
              <a:ext cx="264583" cy="168315"/>
            </a:xfrm>
            <a:custGeom>
              <a:rect b="b" l="l" r="r" t="t"/>
              <a:pathLst>
                <a:path extrusionOk="0" h="14905" w="23430">
                  <a:moveTo>
                    <a:pt x="11715" y="1"/>
                  </a:moveTo>
                  <a:lnTo>
                    <a:pt x="9913" y="2288"/>
                  </a:lnTo>
                  <a:lnTo>
                    <a:pt x="12894" y="6170"/>
                  </a:lnTo>
                  <a:cubicBezTo>
                    <a:pt x="14904" y="8666"/>
                    <a:pt x="13101" y="12409"/>
                    <a:pt x="9844" y="12409"/>
                  </a:cubicBezTo>
                  <a:lnTo>
                    <a:pt x="1941" y="12409"/>
                  </a:lnTo>
                  <a:lnTo>
                    <a:pt x="0" y="14904"/>
                  </a:lnTo>
                  <a:lnTo>
                    <a:pt x="23430" y="14904"/>
                  </a:lnTo>
                  <a:lnTo>
                    <a:pt x="11715"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
            <p:cNvSpPr/>
            <p:nvPr/>
          </p:nvSpPr>
          <p:spPr>
            <a:xfrm>
              <a:off x="4828323" y="2944264"/>
              <a:ext cx="213711" cy="136221"/>
            </a:xfrm>
            <a:custGeom>
              <a:rect b="b" l="l" r="r" t="t"/>
              <a:pathLst>
                <a:path extrusionOk="0" h="12063" w="18925">
                  <a:moveTo>
                    <a:pt x="9497" y="1"/>
                  </a:moveTo>
                  <a:lnTo>
                    <a:pt x="0" y="12062"/>
                  </a:lnTo>
                  <a:lnTo>
                    <a:pt x="18924" y="12062"/>
                  </a:lnTo>
                  <a:lnTo>
                    <a:pt x="9497" y="1"/>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p:nvPr/>
          </p:nvSpPr>
          <p:spPr>
            <a:xfrm>
              <a:off x="4828323" y="2944264"/>
              <a:ext cx="213711" cy="136221"/>
            </a:xfrm>
            <a:custGeom>
              <a:rect b="b" l="l" r="r" t="t"/>
              <a:pathLst>
                <a:path extrusionOk="0" h="12063" w="18925">
                  <a:moveTo>
                    <a:pt x="9497" y="1"/>
                  </a:moveTo>
                  <a:lnTo>
                    <a:pt x="7972" y="1873"/>
                  </a:lnTo>
                  <a:lnTo>
                    <a:pt x="10398" y="4992"/>
                  </a:lnTo>
                  <a:cubicBezTo>
                    <a:pt x="12062" y="7071"/>
                    <a:pt x="10606" y="10052"/>
                    <a:pt x="7972" y="10052"/>
                  </a:cubicBezTo>
                  <a:lnTo>
                    <a:pt x="1595" y="10052"/>
                  </a:lnTo>
                  <a:lnTo>
                    <a:pt x="0" y="12062"/>
                  </a:lnTo>
                  <a:lnTo>
                    <a:pt x="18924" y="12062"/>
                  </a:lnTo>
                  <a:lnTo>
                    <a:pt x="9497" y="1"/>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a:off x="4910510" y="3165800"/>
              <a:ext cx="40721" cy="92373"/>
            </a:xfrm>
            <a:custGeom>
              <a:rect b="b" l="l" r="r" t="t"/>
              <a:pathLst>
                <a:path extrusionOk="0" h="8180" w="3606">
                  <a:moveTo>
                    <a:pt x="1" y="0"/>
                  </a:moveTo>
                  <a:lnTo>
                    <a:pt x="1" y="8180"/>
                  </a:lnTo>
                  <a:lnTo>
                    <a:pt x="3605" y="8180"/>
                  </a:lnTo>
                  <a:lnTo>
                    <a:pt x="3605"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4910510" y="3165800"/>
              <a:ext cx="41500" cy="92373"/>
            </a:xfrm>
            <a:custGeom>
              <a:rect b="b" l="l" r="r" t="t"/>
              <a:pathLst>
                <a:path extrusionOk="0" h="8180" w="3675">
                  <a:moveTo>
                    <a:pt x="1" y="0"/>
                  </a:moveTo>
                  <a:lnTo>
                    <a:pt x="1" y="1179"/>
                  </a:lnTo>
                  <a:lnTo>
                    <a:pt x="2080" y="1179"/>
                  </a:lnTo>
                  <a:lnTo>
                    <a:pt x="2080" y="8180"/>
                  </a:lnTo>
                  <a:lnTo>
                    <a:pt x="3675" y="8180"/>
                  </a:lnTo>
                  <a:lnTo>
                    <a:pt x="3675"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a:off x="4843974" y="2887914"/>
              <a:ext cx="183187" cy="116640"/>
            </a:xfrm>
            <a:custGeom>
              <a:rect b="b" l="l" r="r" t="t"/>
              <a:pathLst>
                <a:path extrusionOk="0" h="10329" w="16222">
                  <a:moveTo>
                    <a:pt x="8111" y="0"/>
                  </a:moveTo>
                  <a:lnTo>
                    <a:pt x="1" y="10328"/>
                  </a:lnTo>
                  <a:lnTo>
                    <a:pt x="16221" y="10328"/>
                  </a:lnTo>
                  <a:lnTo>
                    <a:pt x="8111" y="0"/>
                  </a:lnTo>
                  <a:close/>
                </a:path>
              </a:pathLst>
            </a:custGeom>
            <a:solidFill>
              <a:srgbClr val="66F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3"/>
            <p:cNvSpPr/>
            <p:nvPr/>
          </p:nvSpPr>
          <p:spPr>
            <a:xfrm>
              <a:off x="4843195" y="2887914"/>
              <a:ext cx="183187" cy="116640"/>
            </a:xfrm>
            <a:custGeom>
              <a:rect b="b" l="l" r="r" t="t"/>
              <a:pathLst>
                <a:path extrusionOk="0" h="10329" w="16222">
                  <a:moveTo>
                    <a:pt x="8180" y="0"/>
                  </a:moveTo>
                  <a:lnTo>
                    <a:pt x="6863" y="1594"/>
                  </a:lnTo>
                  <a:lnTo>
                    <a:pt x="8943" y="4298"/>
                  </a:lnTo>
                  <a:cubicBezTo>
                    <a:pt x="10329" y="6031"/>
                    <a:pt x="9081" y="8596"/>
                    <a:pt x="6863" y="8596"/>
                  </a:cubicBezTo>
                  <a:lnTo>
                    <a:pt x="1387" y="8596"/>
                  </a:lnTo>
                  <a:lnTo>
                    <a:pt x="1" y="10328"/>
                  </a:lnTo>
                  <a:lnTo>
                    <a:pt x="16221" y="10328"/>
                  </a:lnTo>
                  <a:lnTo>
                    <a:pt x="8180" y="0"/>
                  </a:ln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33"/>
          <p:cNvGrpSpPr/>
          <p:nvPr/>
        </p:nvGrpSpPr>
        <p:grpSpPr>
          <a:xfrm>
            <a:off x="7096723" y="4240504"/>
            <a:ext cx="238457" cy="736737"/>
            <a:chOff x="3347523" y="2620128"/>
            <a:chExt cx="238457" cy="736737"/>
          </a:xfrm>
        </p:grpSpPr>
        <p:sp>
          <p:nvSpPr>
            <p:cNvPr id="361" name="Google Shape;361;p33"/>
            <p:cNvSpPr/>
            <p:nvPr/>
          </p:nvSpPr>
          <p:spPr>
            <a:xfrm>
              <a:off x="3440332" y="3024174"/>
              <a:ext cx="51411" cy="332691"/>
            </a:xfrm>
            <a:custGeom>
              <a:rect b="b" l="l" r="r" t="t"/>
              <a:pathLst>
                <a:path extrusionOk="0" h="16152" w="2496">
                  <a:moveTo>
                    <a:pt x="0" y="0"/>
                  </a:moveTo>
                  <a:lnTo>
                    <a:pt x="0" y="16152"/>
                  </a:lnTo>
                  <a:lnTo>
                    <a:pt x="2496" y="16152"/>
                  </a:lnTo>
                  <a:lnTo>
                    <a:pt x="2496" y="0"/>
                  </a:lnTo>
                  <a:close/>
                </a:path>
              </a:pathLst>
            </a:custGeom>
            <a:solidFill>
              <a:srgbClr val="A56C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a:off x="3473164" y="3024174"/>
              <a:ext cx="18579" cy="332691"/>
            </a:xfrm>
            <a:custGeom>
              <a:rect b="b" l="l" r="r" t="t"/>
              <a:pathLst>
                <a:path extrusionOk="0" h="16152" w="902">
                  <a:moveTo>
                    <a:pt x="1" y="0"/>
                  </a:moveTo>
                  <a:lnTo>
                    <a:pt x="1" y="16152"/>
                  </a:lnTo>
                  <a:lnTo>
                    <a:pt x="902" y="16152"/>
                  </a:lnTo>
                  <a:lnTo>
                    <a:pt x="902" y="0"/>
                  </a:lnTo>
                  <a:close/>
                </a:path>
              </a:pathLst>
            </a:custGeom>
            <a:solidFill>
              <a:srgbClr val="DB9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3"/>
            <p:cNvSpPr/>
            <p:nvPr/>
          </p:nvSpPr>
          <p:spPr>
            <a:xfrm>
              <a:off x="3347523" y="2620128"/>
              <a:ext cx="238457" cy="545422"/>
            </a:xfrm>
            <a:custGeom>
              <a:rect b="b" l="l" r="r" t="t"/>
              <a:pathLst>
                <a:path extrusionOk="0" h="26480" w="11577">
                  <a:moveTo>
                    <a:pt x="5754" y="0"/>
                  </a:moveTo>
                  <a:cubicBezTo>
                    <a:pt x="3328" y="0"/>
                    <a:pt x="1387" y="2218"/>
                    <a:pt x="1387" y="4922"/>
                  </a:cubicBezTo>
                  <a:cubicBezTo>
                    <a:pt x="1387" y="5338"/>
                    <a:pt x="1456" y="5754"/>
                    <a:pt x="1526" y="6170"/>
                  </a:cubicBezTo>
                  <a:cubicBezTo>
                    <a:pt x="1803" y="7209"/>
                    <a:pt x="1664" y="8318"/>
                    <a:pt x="1248" y="9289"/>
                  </a:cubicBezTo>
                  <a:cubicBezTo>
                    <a:pt x="763" y="10259"/>
                    <a:pt x="486" y="11230"/>
                    <a:pt x="486" y="12270"/>
                  </a:cubicBezTo>
                  <a:cubicBezTo>
                    <a:pt x="486" y="12963"/>
                    <a:pt x="624" y="13656"/>
                    <a:pt x="832" y="14280"/>
                  </a:cubicBezTo>
                  <a:cubicBezTo>
                    <a:pt x="1110" y="15112"/>
                    <a:pt x="1040" y="16013"/>
                    <a:pt x="694" y="16845"/>
                  </a:cubicBezTo>
                  <a:cubicBezTo>
                    <a:pt x="278" y="17815"/>
                    <a:pt x="1" y="18855"/>
                    <a:pt x="1" y="19895"/>
                  </a:cubicBezTo>
                  <a:cubicBezTo>
                    <a:pt x="1" y="23568"/>
                    <a:pt x="2635" y="26480"/>
                    <a:pt x="5823" y="26480"/>
                  </a:cubicBezTo>
                  <a:cubicBezTo>
                    <a:pt x="8943" y="26480"/>
                    <a:pt x="11577" y="23568"/>
                    <a:pt x="11577" y="19895"/>
                  </a:cubicBezTo>
                  <a:cubicBezTo>
                    <a:pt x="11577" y="18855"/>
                    <a:pt x="11299" y="17815"/>
                    <a:pt x="10884" y="16845"/>
                  </a:cubicBezTo>
                  <a:cubicBezTo>
                    <a:pt x="10468" y="16013"/>
                    <a:pt x="10398" y="15112"/>
                    <a:pt x="10676" y="14280"/>
                  </a:cubicBezTo>
                  <a:cubicBezTo>
                    <a:pt x="11161" y="12616"/>
                    <a:pt x="11022" y="10814"/>
                    <a:pt x="10260" y="9289"/>
                  </a:cubicBezTo>
                  <a:cubicBezTo>
                    <a:pt x="9774" y="8318"/>
                    <a:pt x="9636" y="7209"/>
                    <a:pt x="9913" y="6170"/>
                  </a:cubicBezTo>
                  <a:cubicBezTo>
                    <a:pt x="9982" y="5754"/>
                    <a:pt x="10052" y="5338"/>
                    <a:pt x="10052" y="4922"/>
                  </a:cubicBezTo>
                  <a:cubicBezTo>
                    <a:pt x="10052" y="2218"/>
                    <a:pt x="8111" y="0"/>
                    <a:pt x="5754" y="0"/>
                  </a:cubicBezTo>
                  <a:close/>
                </a:path>
              </a:pathLst>
            </a:custGeom>
            <a:solidFill>
              <a:srgbClr val="40C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3"/>
            <p:cNvSpPr/>
            <p:nvPr/>
          </p:nvSpPr>
          <p:spPr>
            <a:xfrm>
              <a:off x="3433185" y="2620128"/>
              <a:ext cx="152792" cy="544001"/>
            </a:xfrm>
            <a:custGeom>
              <a:rect b="b" l="l" r="r" t="t"/>
              <a:pathLst>
                <a:path extrusionOk="0" h="26411" w="7418">
                  <a:moveTo>
                    <a:pt x="1595" y="0"/>
                  </a:moveTo>
                  <a:cubicBezTo>
                    <a:pt x="1040" y="0"/>
                    <a:pt x="486" y="139"/>
                    <a:pt x="1" y="416"/>
                  </a:cubicBezTo>
                  <a:cubicBezTo>
                    <a:pt x="1664" y="1248"/>
                    <a:pt x="2635" y="3050"/>
                    <a:pt x="2635" y="4922"/>
                  </a:cubicBezTo>
                  <a:cubicBezTo>
                    <a:pt x="2565" y="5338"/>
                    <a:pt x="2565" y="5754"/>
                    <a:pt x="2427" y="6170"/>
                  </a:cubicBezTo>
                  <a:cubicBezTo>
                    <a:pt x="2150" y="7209"/>
                    <a:pt x="2288" y="8318"/>
                    <a:pt x="2773" y="9289"/>
                  </a:cubicBezTo>
                  <a:cubicBezTo>
                    <a:pt x="3259" y="10259"/>
                    <a:pt x="3467" y="11230"/>
                    <a:pt x="3467" y="12270"/>
                  </a:cubicBezTo>
                  <a:cubicBezTo>
                    <a:pt x="3467" y="12963"/>
                    <a:pt x="3397" y="13656"/>
                    <a:pt x="3189" y="14280"/>
                  </a:cubicBezTo>
                  <a:cubicBezTo>
                    <a:pt x="2912" y="15112"/>
                    <a:pt x="2981" y="16082"/>
                    <a:pt x="3397" y="16845"/>
                  </a:cubicBezTo>
                  <a:cubicBezTo>
                    <a:pt x="3813" y="17815"/>
                    <a:pt x="4090" y="18855"/>
                    <a:pt x="4090" y="19895"/>
                  </a:cubicBezTo>
                  <a:cubicBezTo>
                    <a:pt x="4160" y="22667"/>
                    <a:pt x="2565" y="25163"/>
                    <a:pt x="1" y="26133"/>
                  </a:cubicBezTo>
                  <a:cubicBezTo>
                    <a:pt x="555" y="26341"/>
                    <a:pt x="1110" y="26411"/>
                    <a:pt x="1664" y="26411"/>
                  </a:cubicBezTo>
                  <a:cubicBezTo>
                    <a:pt x="4853" y="26411"/>
                    <a:pt x="7418" y="23499"/>
                    <a:pt x="7418" y="19895"/>
                  </a:cubicBezTo>
                  <a:cubicBezTo>
                    <a:pt x="7418" y="18855"/>
                    <a:pt x="7140" y="17815"/>
                    <a:pt x="6725" y="16845"/>
                  </a:cubicBezTo>
                  <a:cubicBezTo>
                    <a:pt x="6309" y="16013"/>
                    <a:pt x="6239" y="15112"/>
                    <a:pt x="6517" y="14280"/>
                  </a:cubicBezTo>
                  <a:cubicBezTo>
                    <a:pt x="7002" y="12616"/>
                    <a:pt x="6863" y="10814"/>
                    <a:pt x="6101" y="9289"/>
                  </a:cubicBezTo>
                  <a:cubicBezTo>
                    <a:pt x="5615" y="8318"/>
                    <a:pt x="5477" y="7209"/>
                    <a:pt x="5754" y="6170"/>
                  </a:cubicBezTo>
                  <a:cubicBezTo>
                    <a:pt x="5823" y="5754"/>
                    <a:pt x="5893" y="5338"/>
                    <a:pt x="5893" y="4922"/>
                  </a:cubicBezTo>
                  <a:cubicBezTo>
                    <a:pt x="5893" y="2218"/>
                    <a:pt x="3952" y="0"/>
                    <a:pt x="1595" y="0"/>
                  </a:cubicBezTo>
                  <a:close/>
                </a:path>
              </a:pathLst>
            </a:custGeom>
            <a:solidFill>
              <a:srgbClr val="0095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a:off x="3440332" y="3161225"/>
              <a:ext cx="51411" cy="27148"/>
            </a:xfrm>
            <a:custGeom>
              <a:rect b="b" l="l" r="r" t="t"/>
              <a:pathLst>
                <a:path extrusionOk="0" h="1318" w="2496">
                  <a:moveTo>
                    <a:pt x="0" y="1"/>
                  </a:moveTo>
                  <a:lnTo>
                    <a:pt x="0" y="1179"/>
                  </a:lnTo>
                  <a:cubicBezTo>
                    <a:pt x="416" y="1249"/>
                    <a:pt x="832" y="1318"/>
                    <a:pt x="1248" y="1318"/>
                  </a:cubicBezTo>
                  <a:cubicBezTo>
                    <a:pt x="1664" y="1318"/>
                    <a:pt x="2080" y="1249"/>
                    <a:pt x="2496" y="1179"/>
                  </a:cubicBezTo>
                  <a:lnTo>
                    <a:pt x="2496" y="1"/>
                  </a:lnTo>
                  <a:cubicBezTo>
                    <a:pt x="2080" y="140"/>
                    <a:pt x="1664" y="140"/>
                    <a:pt x="1248" y="140"/>
                  </a:cubicBezTo>
                  <a:cubicBezTo>
                    <a:pt x="832" y="140"/>
                    <a:pt x="416" y="140"/>
                    <a:pt x="0" y="1"/>
                  </a:cubicBezTo>
                  <a:close/>
                </a:path>
              </a:pathLst>
            </a:custGeom>
            <a:solidFill>
              <a:srgbClr val="AA5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3"/>
          <p:cNvSpPr txBox="1"/>
          <p:nvPr/>
        </p:nvSpPr>
        <p:spPr>
          <a:xfrm>
            <a:off x="975225" y="1030850"/>
            <a:ext cx="5865300" cy="28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2000">
                <a:solidFill>
                  <a:schemeClr val="dk2"/>
                </a:solidFill>
              </a:rPr>
              <a:t>-Bosques: definición y principales cifras</a:t>
            </a:r>
            <a:endParaRPr sz="2000">
              <a:solidFill>
                <a:schemeClr val="dk2"/>
              </a:solidFill>
            </a:endParaRPr>
          </a:p>
          <a:p>
            <a:pPr indent="0" lvl="0" marL="0" rtl="0" algn="l">
              <a:spcBef>
                <a:spcPts val="0"/>
              </a:spcBef>
              <a:spcAft>
                <a:spcPts val="0"/>
              </a:spcAft>
              <a:buNone/>
            </a:pPr>
            <a:r>
              <a:rPr lang="es-419" sz="2000">
                <a:solidFill>
                  <a:schemeClr val="dk2"/>
                </a:solidFill>
              </a:rPr>
              <a:t>-Base forestal uruguaya</a:t>
            </a:r>
            <a:endParaRPr sz="2000">
              <a:solidFill>
                <a:schemeClr val="dk2"/>
              </a:solidFill>
            </a:endParaRPr>
          </a:p>
          <a:p>
            <a:pPr indent="0" lvl="0" marL="0" rtl="0" algn="l">
              <a:spcBef>
                <a:spcPts val="0"/>
              </a:spcBef>
              <a:spcAft>
                <a:spcPts val="0"/>
              </a:spcAft>
              <a:buNone/>
            </a:pPr>
            <a:r>
              <a:rPr lang="es-419" sz="2000">
                <a:solidFill>
                  <a:schemeClr val="dk2"/>
                </a:solidFill>
              </a:rPr>
              <a:t>-Complejo forestal</a:t>
            </a:r>
            <a:endParaRPr sz="2000">
              <a:solidFill>
                <a:schemeClr val="dk2"/>
              </a:solidFill>
            </a:endParaRPr>
          </a:p>
          <a:p>
            <a:pPr indent="0" lvl="0" marL="0" rtl="0" algn="l">
              <a:spcBef>
                <a:spcPts val="0"/>
              </a:spcBef>
              <a:spcAft>
                <a:spcPts val="0"/>
              </a:spcAft>
              <a:buNone/>
            </a:pPr>
            <a:r>
              <a:rPr lang="es-419" sz="2000">
                <a:solidFill>
                  <a:schemeClr val="dk2"/>
                </a:solidFill>
              </a:rPr>
              <a:t>-Datos del sector forestal uruguayo</a:t>
            </a:r>
            <a:endParaRPr sz="2000">
              <a:solidFill>
                <a:schemeClr val="dk2"/>
              </a:solidFill>
            </a:endParaRPr>
          </a:p>
          <a:p>
            <a:pPr indent="0" lvl="0" marL="0" rtl="0" algn="l">
              <a:spcBef>
                <a:spcPts val="0"/>
              </a:spcBef>
              <a:spcAft>
                <a:spcPts val="0"/>
              </a:spcAft>
              <a:buNone/>
            </a:pPr>
            <a:r>
              <a:t/>
            </a:r>
            <a:endParaRPr sz="2000">
              <a:solidFill>
                <a:schemeClr val="dk2"/>
              </a:solidFill>
            </a:endParaRPr>
          </a:p>
        </p:txBody>
      </p:sp>
      <p:sp>
        <p:nvSpPr>
          <p:cNvPr id="367" name="Google Shape;367;p33"/>
          <p:cNvSpPr/>
          <p:nvPr/>
        </p:nvSpPr>
        <p:spPr>
          <a:xfrm>
            <a:off x="0" y="662450"/>
            <a:ext cx="9144000" cy="109200"/>
          </a:xfrm>
          <a:prstGeom prst="rect">
            <a:avLst/>
          </a:prstGeom>
          <a:solidFill>
            <a:srgbClr val="589C3B"/>
          </a:solidFill>
          <a:ln cap="flat" cmpd="sng" w="25400">
            <a:solidFill>
              <a:srgbClr val="589C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