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4" r:id="rId2"/>
    <p:sldId id="320" r:id="rId3"/>
    <p:sldId id="295" r:id="rId4"/>
    <p:sldId id="296" r:id="rId5"/>
    <p:sldId id="297" r:id="rId6"/>
    <p:sldId id="298" r:id="rId7"/>
    <p:sldId id="299" r:id="rId8"/>
    <p:sldId id="321" r:id="rId9"/>
    <p:sldId id="300" r:id="rId10"/>
    <p:sldId id="301" r:id="rId11"/>
    <p:sldId id="311" r:id="rId12"/>
    <p:sldId id="302" r:id="rId13"/>
    <p:sldId id="303" r:id="rId14"/>
    <p:sldId id="304" r:id="rId15"/>
    <p:sldId id="305" r:id="rId16"/>
    <p:sldId id="306" r:id="rId17"/>
    <p:sldId id="307" r:id="rId18"/>
    <p:sldId id="308" r:id="rId19"/>
    <p:sldId id="312" r:id="rId20"/>
    <p:sldId id="313" r:id="rId21"/>
    <p:sldId id="317" r:id="rId22"/>
    <p:sldId id="318" r:id="rId23"/>
    <p:sldId id="319" r:id="rId24"/>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7" d="100"/>
          <a:sy n="87" d="100"/>
        </p:scale>
        <p:origin x="533"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D347D-7BC6-45A3-8BB5-A2A6079514F5}" type="datetimeFigureOut">
              <a:rPr lang="es-UY" smtClean="0"/>
              <a:t>7/3/2024</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1B546-7AD8-400E-8B73-4C5B6389ABDF}" type="slidenum">
              <a:rPr lang="es-UY" smtClean="0"/>
              <a:t>‹Nº›</a:t>
            </a:fld>
            <a:endParaRPr lang="es-UY"/>
          </a:p>
        </p:txBody>
      </p:sp>
    </p:spTree>
    <p:extLst>
      <p:ext uri="{BB962C8B-B14F-4D97-AF65-F5344CB8AC3E}">
        <p14:creationId xmlns:p14="http://schemas.microsoft.com/office/powerpoint/2010/main" val="96078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332344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8669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228600"/>
            <a:ext cx="25908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228600"/>
            <a:ext cx="75692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6088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914400" y="1828800"/>
            <a:ext cx="10363200" cy="4114800"/>
          </a:xfrm>
        </p:spPr>
        <p:txBody>
          <a:bodyPr/>
          <a:lstStyle/>
          <a:p>
            <a:pPr lvl="0"/>
            <a:endParaRPr lang="es-ES" noProof="0"/>
          </a:p>
        </p:txBody>
      </p:sp>
    </p:spTree>
    <p:extLst>
      <p:ext uri="{BB962C8B-B14F-4D97-AF65-F5344CB8AC3E}">
        <p14:creationId xmlns:p14="http://schemas.microsoft.com/office/powerpoint/2010/main" val="20735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a:t>Haga clic para modificar el estilo de título del patrón</a:t>
            </a:r>
          </a:p>
        </p:txBody>
      </p:sp>
      <p:sp>
        <p:nvSpPr>
          <p:cNvPr id="3" name="2 Marcador de tabla"/>
          <p:cNvSpPr>
            <a:spLocks noGrp="1"/>
          </p:cNvSpPr>
          <p:nvPr>
            <p:ph type="tbl" idx="1"/>
          </p:nvPr>
        </p:nvSpPr>
        <p:spPr>
          <a:xfrm>
            <a:off x="914400" y="1828800"/>
            <a:ext cx="10363200" cy="4114800"/>
          </a:xfrm>
        </p:spPr>
        <p:txBody>
          <a:bodyPr/>
          <a:lstStyle/>
          <a:p>
            <a:pPr lvl="0"/>
            <a:endParaRPr lang="es-ES" noProof="0"/>
          </a:p>
        </p:txBody>
      </p:sp>
    </p:spTree>
    <p:extLst>
      <p:ext uri="{BB962C8B-B14F-4D97-AF65-F5344CB8AC3E}">
        <p14:creationId xmlns:p14="http://schemas.microsoft.com/office/powerpoint/2010/main" val="19444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4749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2139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0196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468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23218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70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66447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111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42864"/>
            </a:gs>
          </a:gsLst>
          <a:lin ang="540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643900A7-E429-49C6-9828-2E48750791FD}"/>
              </a:ext>
            </a:extLst>
          </p:cNvPr>
          <p:cNvGrpSpPr>
            <a:grpSpLocks/>
          </p:cNvGrpSpPr>
          <p:nvPr/>
        </p:nvGrpSpPr>
        <p:grpSpPr bwMode="auto">
          <a:xfrm>
            <a:off x="0" y="0"/>
            <a:ext cx="11304588" cy="6173788"/>
            <a:chOff x="0" y="0"/>
            <a:chExt cx="5341" cy="3889"/>
          </a:xfrm>
        </p:grpSpPr>
        <p:sp>
          <p:nvSpPr>
            <p:cNvPr id="1029" name="Freeform 2">
              <a:extLst>
                <a:ext uri="{FF2B5EF4-FFF2-40B4-BE49-F238E27FC236}">
                  <a16:creationId xmlns:a16="http://schemas.microsoft.com/office/drawing/2014/main" id="{25BF2FE0-2DBC-4A2D-965D-00A4F320F8AC}"/>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1030" name="Freeform 3">
              <a:extLst>
                <a:ext uri="{FF2B5EF4-FFF2-40B4-BE49-F238E27FC236}">
                  <a16:creationId xmlns:a16="http://schemas.microsoft.com/office/drawing/2014/main" id="{43A9A86D-6918-422D-88B3-EF8BF71CF50A}"/>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2" name="Freeform 4">
              <a:extLst>
                <a:ext uri="{FF2B5EF4-FFF2-40B4-BE49-F238E27FC236}">
                  <a16:creationId xmlns:a16="http://schemas.microsoft.com/office/drawing/2014/main" id="{6E127C90-3BE7-482D-B559-011C6F042F1F}"/>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 name="Freeform 5">
              <a:extLst>
                <a:ext uri="{FF2B5EF4-FFF2-40B4-BE49-F238E27FC236}">
                  <a16:creationId xmlns:a16="http://schemas.microsoft.com/office/drawing/2014/main" id="{F6050DED-EBEB-4A06-9A01-D2A3B91B233F}"/>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grpSp>
      <p:sp>
        <p:nvSpPr>
          <p:cNvPr id="1031" name="Rectangle 7">
            <a:extLst>
              <a:ext uri="{FF2B5EF4-FFF2-40B4-BE49-F238E27FC236}">
                <a16:creationId xmlns:a16="http://schemas.microsoft.com/office/drawing/2014/main" id="{049A0C11-130E-42A2-99EB-DCE9F9E41A3E}"/>
              </a:ext>
            </a:extLst>
          </p:cNvPr>
          <p:cNvSpPr>
            <a:spLocks noGrp="1" noChangeArrowheads="1"/>
          </p:cNvSpPr>
          <p:nvPr>
            <p:ph type="title"/>
          </p:nvPr>
        </p:nvSpPr>
        <p:spPr bwMode="auto">
          <a:xfrm>
            <a:off x="914400" y="228600"/>
            <a:ext cx="103632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_tradnl"/>
              <a:t>Haga clic para editar el estilo del título patrón</a:t>
            </a:r>
          </a:p>
        </p:txBody>
      </p:sp>
      <p:sp>
        <p:nvSpPr>
          <p:cNvPr id="1032" name="Rectangle 8">
            <a:extLst>
              <a:ext uri="{FF2B5EF4-FFF2-40B4-BE49-F238E27FC236}">
                <a16:creationId xmlns:a16="http://schemas.microsoft.com/office/drawing/2014/main" id="{7DB02953-3965-4146-9432-7DDA60FED1BD}"/>
              </a:ext>
            </a:extLst>
          </p:cNvPr>
          <p:cNvSpPr>
            <a:spLocks noGrp="1" noChangeArrowheads="1"/>
          </p:cNvSpPr>
          <p:nvPr>
            <p:ph type="body" idx="1"/>
          </p:nvPr>
        </p:nvSpPr>
        <p:spPr bwMode="auto">
          <a:xfrm>
            <a:off x="914400" y="18288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_tradnl"/>
              <a:t>Haga clic para editar el estilo del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val="38681345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ata.giss.nasa.gov/gistem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EEB4812-91C3-44DE-ADA8-6EAA88FDFB7E}"/>
              </a:ext>
            </a:extLst>
          </p:cNvPr>
          <p:cNvSpPr>
            <a:spLocks noGrp="1" noChangeArrowheads="1"/>
          </p:cNvSpPr>
          <p:nvPr>
            <p:ph type="ctrTitle"/>
          </p:nvPr>
        </p:nvSpPr>
        <p:spPr>
          <a:xfrm>
            <a:off x="2209800" y="2286000"/>
            <a:ext cx="7772400" cy="1143000"/>
          </a:xfrm>
        </p:spPr>
        <p:txBody>
          <a:bodyPr/>
          <a:lstStyle/>
          <a:p>
            <a:pPr>
              <a:defRPr/>
            </a:pPr>
            <a:r>
              <a:rPr lang="es-ES_tradnl" sz="4800" dirty="0"/>
              <a:t>Cambio climático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A420472-4BA0-4598-8794-C61F60A1A7A9}"/>
              </a:ext>
            </a:extLst>
          </p:cNvPr>
          <p:cNvSpPr>
            <a:spLocks noChangeArrowheads="1"/>
          </p:cNvSpPr>
          <p:nvPr/>
        </p:nvSpPr>
        <p:spPr bwMode="auto">
          <a:xfrm>
            <a:off x="1992313" y="2605088"/>
            <a:ext cx="7716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4800" b="0" i="0" u="none" strike="noStrike" kern="1200" cap="none" spc="0" normalizeH="0" baseline="0" noProof="0">
                <a:ln>
                  <a:noFill/>
                </a:ln>
                <a:solidFill>
                  <a:srgbClr val="FAFD00"/>
                </a:solidFill>
                <a:effectLst/>
                <a:uLnTx/>
                <a:uFillTx/>
                <a:latin typeface="Abadi MT Condensed Light"/>
                <a:ea typeface="+mn-ea"/>
                <a:cs typeface="+mn-cs"/>
              </a:rPr>
              <a:t>Globalización de los mercados</a:t>
            </a:r>
            <a:endPar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1">
            <a:extLst>
              <a:ext uri="{FF2B5EF4-FFF2-40B4-BE49-F238E27FC236}">
                <a16:creationId xmlns:a16="http://schemas.microsoft.com/office/drawing/2014/main" id="{92D3414F-87F6-4973-8115-1888B1C50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6988"/>
            <a:ext cx="9070975"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a:extLst>
              <a:ext uri="{FF2B5EF4-FFF2-40B4-BE49-F238E27FC236}">
                <a16:creationId xmlns:a16="http://schemas.microsoft.com/office/drawing/2014/main" id="{9052F181-82D6-4E07-B733-ED75C866236C}"/>
              </a:ext>
            </a:extLst>
          </p:cNvPr>
          <p:cNvSpPr>
            <a:spLocks noGrp="1" noChangeArrowheads="1"/>
          </p:cNvSpPr>
          <p:nvPr>
            <p:ph type="title"/>
          </p:nvPr>
        </p:nvSpPr>
        <p:spPr>
          <a:xfrm>
            <a:off x="2133600" y="-152400"/>
            <a:ext cx="7772400" cy="990600"/>
          </a:xfrm>
        </p:spPr>
        <p:txBody>
          <a:bodyPr/>
          <a:lstStyle/>
          <a:p>
            <a:pPr>
              <a:defRPr/>
            </a:pPr>
            <a:r>
              <a:rPr lang="es-ES_tradnl" sz="3200"/>
              <a:t>Globalización de los mercados</a:t>
            </a:r>
            <a:endParaRPr lang="es-ES_tradnl" sz="2400"/>
          </a:p>
        </p:txBody>
      </p:sp>
      <p:sp>
        <p:nvSpPr>
          <p:cNvPr id="117763" name="Rectangle 1027">
            <a:extLst>
              <a:ext uri="{FF2B5EF4-FFF2-40B4-BE49-F238E27FC236}">
                <a16:creationId xmlns:a16="http://schemas.microsoft.com/office/drawing/2014/main" id="{EDC91B5B-47C0-408A-8FA0-E0F8BB1D1BA9}"/>
              </a:ext>
            </a:extLst>
          </p:cNvPr>
          <p:cNvSpPr>
            <a:spLocks noGrp="1" noChangeArrowheads="1"/>
          </p:cNvSpPr>
          <p:nvPr>
            <p:ph type="body" idx="1"/>
          </p:nvPr>
        </p:nvSpPr>
        <p:spPr>
          <a:xfrm>
            <a:off x="1752600" y="914400"/>
            <a:ext cx="8915400" cy="4800600"/>
          </a:xfrm>
        </p:spPr>
        <p:txBody>
          <a:bodyPr/>
          <a:lstStyle/>
          <a:p>
            <a:pPr>
              <a:defRPr/>
            </a:pPr>
            <a:r>
              <a:rPr lang="es-ES_tradnl" sz="2400"/>
              <a:t>El capital fluye por el mundo en búsqueda de la mejor oportunidad</a:t>
            </a:r>
          </a:p>
          <a:p>
            <a:pPr>
              <a:defRPr/>
            </a:pPr>
            <a:r>
              <a:rPr lang="es-ES_tradnl" sz="2400"/>
              <a:t>Aumento de los acuerdos formales entre países para formar bloques comerciales, Ej. COMUNIDAD EUROPEA, NAFTA, MERCOSUR, (Asian Pacific trade initiatives).</a:t>
            </a:r>
          </a:p>
          <a:p>
            <a:pPr>
              <a:defRPr/>
            </a:pPr>
            <a:r>
              <a:rPr lang="es-ES_tradnl" sz="2400"/>
              <a:t>En 1994, como resultado de la Ronda Uruguay del GATT se crea la Organización Mundial del Comercio (WTO), fracaso de las nuevas Rondas de Negociación. </a:t>
            </a:r>
          </a:p>
          <a:p>
            <a:pPr>
              <a:defRPr/>
            </a:pPr>
            <a:r>
              <a:rPr lang="es-ES_tradnl" sz="2400"/>
              <a:t>Lucha por eliminación de los subsidios y  las barreras arancelarias</a:t>
            </a:r>
          </a:p>
          <a:p>
            <a:pPr>
              <a:defRPr/>
            </a:pPr>
            <a:r>
              <a:rPr lang="es-ES_tradnl" sz="2400"/>
              <a:t>Mercados electrónicos y redes digitales de comercio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94D03-4261-4454-A214-E0B619420F17}"/>
              </a:ext>
            </a:extLst>
          </p:cNvPr>
          <p:cNvSpPr>
            <a:spLocks noGrp="1"/>
          </p:cNvSpPr>
          <p:nvPr>
            <p:ph type="title"/>
          </p:nvPr>
        </p:nvSpPr>
        <p:spPr/>
        <p:txBody>
          <a:bodyPr/>
          <a:lstStyle/>
          <a:p>
            <a:pPr>
              <a:defRPr/>
            </a:pPr>
            <a:endParaRPr lang="es-MX" dirty="0"/>
          </a:p>
        </p:txBody>
      </p:sp>
      <p:pic>
        <p:nvPicPr>
          <p:cNvPr id="58371" name="Marcador de contenido 4" descr="Imagen que contiene texto, mapa&#10;&#10;Descripción generada con confianza muy alta">
            <a:extLst>
              <a:ext uri="{FF2B5EF4-FFF2-40B4-BE49-F238E27FC236}">
                <a16:creationId xmlns:a16="http://schemas.microsoft.com/office/drawing/2014/main" id="{270D4794-605A-4E6C-B89B-F1EB24D92D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2775" y="838200"/>
            <a:ext cx="8426450" cy="51831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9BBF8-0957-4E83-8B4C-C0D225356CD8}"/>
              </a:ext>
            </a:extLst>
          </p:cNvPr>
          <p:cNvSpPr>
            <a:spLocks noGrp="1"/>
          </p:cNvSpPr>
          <p:nvPr>
            <p:ph type="title"/>
          </p:nvPr>
        </p:nvSpPr>
        <p:spPr>
          <a:xfrm>
            <a:off x="1703388" y="404813"/>
            <a:ext cx="8964612" cy="1219200"/>
          </a:xfrm>
        </p:spPr>
        <p:txBody>
          <a:bodyPr/>
          <a:lstStyle/>
          <a:p>
            <a:pPr algn="l">
              <a:defRPr/>
            </a:pPr>
            <a:r>
              <a:rPr lang="es-MX" sz="2400" b="1" dirty="0"/>
              <a:t>El Mercado es el lugar destinado por la sociedad en el que vendedores y compradores se reúnen para tener una relación comercial, para esto, se requiere un bien o servicio que comercializar, un pago hecho en dinero y el interés para realizar la transacción</a:t>
            </a:r>
            <a:r>
              <a:rPr lang="es-MX" sz="1200" dirty="0"/>
              <a:t>.</a:t>
            </a:r>
            <a:endParaRPr lang="es-ES" sz="1200" dirty="0"/>
          </a:p>
        </p:txBody>
      </p:sp>
      <p:pic>
        <p:nvPicPr>
          <p:cNvPr id="59395" name="Marcador de contenido 3">
            <a:extLst>
              <a:ext uri="{FF2B5EF4-FFF2-40B4-BE49-F238E27FC236}">
                <a16:creationId xmlns:a16="http://schemas.microsoft.com/office/drawing/2014/main" id="{6EA60430-EE99-4C86-90F9-A0B1ECD546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62250" y="1989138"/>
            <a:ext cx="6667500" cy="460851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1">
            <a:extLst>
              <a:ext uri="{FF2B5EF4-FFF2-40B4-BE49-F238E27FC236}">
                <a16:creationId xmlns:a16="http://schemas.microsoft.com/office/drawing/2014/main" id="{5A5233F1-A7D5-4312-A16B-4433FD7DD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115888"/>
            <a:ext cx="8856663"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uadroTexto 2">
            <a:extLst>
              <a:ext uri="{FF2B5EF4-FFF2-40B4-BE49-F238E27FC236}">
                <a16:creationId xmlns:a16="http://schemas.microsoft.com/office/drawing/2014/main" id="{FD45DE83-1470-4F50-AE1B-F1B75697C4B9}"/>
              </a:ext>
            </a:extLst>
          </p:cNvPr>
          <p:cNvSpPr txBox="1">
            <a:spLocks noChangeArrowheads="1"/>
          </p:cNvSpPr>
          <p:nvPr/>
        </p:nvSpPr>
        <p:spPr bwMode="auto">
          <a:xfrm flipH="1">
            <a:off x="2135188" y="6381750"/>
            <a:ext cx="792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 altLang="es-ES" sz="1200" b="0" i="0" u="none" strike="noStrike" kern="1200" cap="none" spc="0" normalizeH="0" baseline="0" noProof="0">
                <a:ln>
                  <a:noFill/>
                </a:ln>
                <a:solidFill>
                  <a:srgbClr val="FAFD00"/>
                </a:solidFill>
                <a:effectLst/>
                <a:uLnTx/>
                <a:uFillTx/>
                <a:latin typeface="Abadi MT Condensed Light"/>
                <a:ea typeface="+mn-ea"/>
                <a:cs typeface="+mn-cs"/>
              </a:rPr>
              <a:t>Fuente: https://es.slideshare.net/alvarocorpade/diapositivas-globalizacion-de-la-economia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66AE582B-143D-49CB-BE08-D1ED6C56D62C}"/>
              </a:ext>
            </a:extLst>
          </p:cNvPr>
          <p:cNvSpPr>
            <a:spLocks noGrp="1" noChangeArrowheads="1"/>
          </p:cNvSpPr>
          <p:nvPr>
            <p:ph type="title"/>
          </p:nvPr>
        </p:nvSpPr>
        <p:spPr>
          <a:xfrm>
            <a:off x="1524000" y="228600"/>
            <a:ext cx="9144000" cy="608013"/>
          </a:xfrm>
        </p:spPr>
        <p:txBody>
          <a:bodyPr/>
          <a:lstStyle/>
          <a:p>
            <a:pPr>
              <a:defRPr/>
            </a:pPr>
            <a:r>
              <a:rPr lang="es-ES_tradnl" sz="2800"/>
              <a:t>Países Exportadores de Productos Agrícolas</a:t>
            </a:r>
          </a:p>
        </p:txBody>
      </p:sp>
      <p:sp>
        <p:nvSpPr>
          <p:cNvPr id="270339" name="Rectangle 3">
            <a:extLst>
              <a:ext uri="{FF2B5EF4-FFF2-40B4-BE49-F238E27FC236}">
                <a16:creationId xmlns:a16="http://schemas.microsoft.com/office/drawing/2014/main" id="{041270AC-F950-4E20-B6F9-024AB2BA922C}"/>
              </a:ext>
            </a:extLst>
          </p:cNvPr>
          <p:cNvSpPr>
            <a:spLocks noGrp="1" noChangeArrowheads="1"/>
          </p:cNvSpPr>
          <p:nvPr>
            <p:ph type="body" idx="1"/>
          </p:nvPr>
        </p:nvSpPr>
        <p:spPr/>
        <p:txBody>
          <a:bodyPr/>
          <a:lstStyle/>
          <a:p>
            <a:pPr>
              <a:defRPr/>
            </a:pPr>
            <a:endParaRPr lang="es-ES"/>
          </a:p>
        </p:txBody>
      </p:sp>
      <p:pic>
        <p:nvPicPr>
          <p:cNvPr id="61444" name="Picture 4" descr="Map10 coeficiente de concentración de exportaciones agrícola">
            <a:extLst>
              <a:ext uri="{FF2B5EF4-FFF2-40B4-BE49-F238E27FC236}">
                <a16:creationId xmlns:a16="http://schemas.microsoft.com/office/drawing/2014/main" id="{11937DE3-8C2D-4D6C-A5CA-46093DB16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UNDO">
            <a:extLst>
              <a:ext uri="{FF2B5EF4-FFF2-40B4-BE49-F238E27FC236}">
                <a16:creationId xmlns:a16="http://schemas.microsoft.com/office/drawing/2014/main" id="{2875B8F1-9E24-4879-83A4-B06672DE7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Oval 4">
            <a:extLst>
              <a:ext uri="{FF2B5EF4-FFF2-40B4-BE49-F238E27FC236}">
                <a16:creationId xmlns:a16="http://schemas.microsoft.com/office/drawing/2014/main" id="{91931199-C316-439E-B8F5-B7EFC80A78D7}"/>
              </a:ext>
            </a:extLst>
          </p:cNvPr>
          <p:cNvSpPr>
            <a:spLocks noChangeArrowheads="1"/>
          </p:cNvSpPr>
          <p:nvPr/>
        </p:nvSpPr>
        <p:spPr bwMode="auto">
          <a:xfrm>
            <a:off x="4419600" y="3352800"/>
            <a:ext cx="1066800" cy="2590800"/>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68" name="Text Box 5">
            <a:extLst>
              <a:ext uri="{FF2B5EF4-FFF2-40B4-BE49-F238E27FC236}">
                <a16:creationId xmlns:a16="http://schemas.microsoft.com/office/drawing/2014/main" id="{3679B92B-A1AA-453F-83DE-3E9DD7569D09}"/>
              </a:ext>
            </a:extLst>
          </p:cNvPr>
          <p:cNvSpPr txBox="1">
            <a:spLocks noChangeArrowheads="1"/>
          </p:cNvSpPr>
          <p:nvPr/>
        </p:nvSpPr>
        <p:spPr bwMode="auto">
          <a:xfrm>
            <a:off x="4724400" y="5181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MERCOSUR</a:t>
            </a:r>
          </a:p>
        </p:txBody>
      </p:sp>
      <p:sp>
        <p:nvSpPr>
          <p:cNvPr id="62469" name="Oval 6">
            <a:extLst>
              <a:ext uri="{FF2B5EF4-FFF2-40B4-BE49-F238E27FC236}">
                <a16:creationId xmlns:a16="http://schemas.microsoft.com/office/drawing/2014/main" id="{4E351A2A-22F3-467A-BE08-221DE4EC6257}"/>
              </a:ext>
            </a:extLst>
          </p:cNvPr>
          <p:cNvSpPr>
            <a:spLocks noChangeArrowheads="1"/>
          </p:cNvSpPr>
          <p:nvPr/>
        </p:nvSpPr>
        <p:spPr bwMode="auto">
          <a:xfrm>
            <a:off x="2667000" y="304800"/>
            <a:ext cx="2286000" cy="2133600"/>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70" name="Text Box 7">
            <a:extLst>
              <a:ext uri="{FF2B5EF4-FFF2-40B4-BE49-F238E27FC236}">
                <a16:creationId xmlns:a16="http://schemas.microsoft.com/office/drawing/2014/main" id="{6915213B-D03F-47FF-B47D-7AEDC26CFA5B}"/>
              </a:ext>
            </a:extLst>
          </p:cNvPr>
          <p:cNvSpPr txBox="1">
            <a:spLocks noChangeArrowheads="1"/>
          </p:cNvSpPr>
          <p:nvPr/>
        </p:nvSpPr>
        <p:spPr bwMode="auto">
          <a:xfrm>
            <a:off x="4038600" y="1600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NAFTA</a:t>
            </a:r>
          </a:p>
        </p:txBody>
      </p:sp>
      <p:sp>
        <p:nvSpPr>
          <p:cNvPr id="62471" name="Oval 8">
            <a:extLst>
              <a:ext uri="{FF2B5EF4-FFF2-40B4-BE49-F238E27FC236}">
                <a16:creationId xmlns:a16="http://schemas.microsoft.com/office/drawing/2014/main" id="{0051D1F3-BDD7-44BF-90FA-006C97329327}"/>
              </a:ext>
            </a:extLst>
          </p:cNvPr>
          <p:cNvSpPr>
            <a:spLocks noChangeArrowheads="1"/>
          </p:cNvSpPr>
          <p:nvPr/>
        </p:nvSpPr>
        <p:spPr bwMode="auto">
          <a:xfrm>
            <a:off x="5562600" y="304800"/>
            <a:ext cx="1524000" cy="1752600"/>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72" name="Text Box 9">
            <a:extLst>
              <a:ext uri="{FF2B5EF4-FFF2-40B4-BE49-F238E27FC236}">
                <a16:creationId xmlns:a16="http://schemas.microsoft.com/office/drawing/2014/main" id="{FBFA1E28-49B3-46F7-B7CB-817944A000C9}"/>
              </a:ext>
            </a:extLst>
          </p:cNvPr>
          <p:cNvSpPr txBox="1">
            <a:spLocks noChangeArrowheads="1"/>
          </p:cNvSpPr>
          <p:nvPr/>
        </p:nvSpPr>
        <p:spPr bwMode="auto">
          <a:xfrm>
            <a:off x="5562600" y="8382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Unión Europea</a:t>
            </a:r>
          </a:p>
        </p:txBody>
      </p:sp>
      <p:sp>
        <p:nvSpPr>
          <p:cNvPr id="62473" name="Freeform 10">
            <a:extLst>
              <a:ext uri="{FF2B5EF4-FFF2-40B4-BE49-F238E27FC236}">
                <a16:creationId xmlns:a16="http://schemas.microsoft.com/office/drawing/2014/main" id="{C7966039-9837-40EC-938D-97C8FC30CC06}"/>
              </a:ext>
            </a:extLst>
          </p:cNvPr>
          <p:cNvSpPr>
            <a:spLocks/>
          </p:cNvSpPr>
          <p:nvPr/>
        </p:nvSpPr>
        <p:spPr bwMode="auto">
          <a:xfrm>
            <a:off x="7072313" y="257175"/>
            <a:ext cx="2986087" cy="4999038"/>
          </a:xfrm>
          <a:custGeom>
            <a:avLst/>
            <a:gdLst>
              <a:gd name="T0" fmla="*/ 2147483646 w 2121"/>
              <a:gd name="T1" fmla="*/ 2147483646 h 3149"/>
              <a:gd name="T2" fmla="*/ 2147483646 w 2121"/>
              <a:gd name="T3" fmla="*/ 2147483646 h 3149"/>
              <a:gd name="T4" fmla="*/ 2147483646 w 2121"/>
              <a:gd name="T5" fmla="*/ 2147483646 h 3149"/>
              <a:gd name="T6" fmla="*/ 2147483646 w 2121"/>
              <a:gd name="T7" fmla="*/ 2147483646 h 3149"/>
              <a:gd name="T8" fmla="*/ 2147483646 w 2121"/>
              <a:gd name="T9" fmla="*/ 2147483646 h 3149"/>
              <a:gd name="T10" fmla="*/ 2147483646 w 2121"/>
              <a:gd name="T11" fmla="*/ 2147483646 h 3149"/>
              <a:gd name="T12" fmla="*/ 2147483646 w 2121"/>
              <a:gd name="T13" fmla="*/ 2147483646 h 3149"/>
              <a:gd name="T14" fmla="*/ 2147483646 w 2121"/>
              <a:gd name="T15" fmla="*/ 2147483646 h 3149"/>
              <a:gd name="T16" fmla="*/ 2147483646 w 2121"/>
              <a:gd name="T17" fmla="*/ 2147483646 h 3149"/>
              <a:gd name="T18" fmla="*/ 2147483646 w 2121"/>
              <a:gd name="T19" fmla="*/ 2147483646 h 3149"/>
              <a:gd name="T20" fmla="*/ 2147483646 w 2121"/>
              <a:gd name="T21" fmla="*/ 2147483646 h 3149"/>
              <a:gd name="T22" fmla="*/ 2147483646 w 2121"/>
              <a:gd name="T23" fmla="*/ 2147483646 h 3149"/>
              <a:gd name="T24" fmla="*/ 2147483646 w 2121"/>
              <a:gd name="T25" fmla="*/ 2147483646 h 3149"/>
              <a:gd name="T26" fmla="*/ 2147483646 w 2121"/>
              <a:gd name="T27" fmla="*/ 2147483646 h 3149"/>
              <a:gd name="T28" fmla="*/ 2147483646 w 2121"/>
              <a:gd name="T29" fmla="*/ 2147483646 h 3149"/>
              <a:gd name="T30" fmla="*/ 2147483646 w 2121"/>
              <a:gd name="T31" fmla="*/ 2147483646 h 3149"/>
              <a:gd name="T32" fmla="*/ 2147483646 w 2121"/>
              <a:gd name="T33" fmla="*/ 2147483646 h 3149"/>
              <a:gd name="T34" fmla="*/ 2147483646 w 2121"/>
              <a:gd name="T35" fmla="*/ 2147483646 h 3149"/>
              <a:gd name="T36" fmla="*/ 2147483646 w 2121"/>
              <a:gd name="T37" fmla="*/ 2147483646 h 3149"/>
              <a:gd name="T38" fmla="*/ 2147483646 w 2121"/>
              <a:gd name="T39" fmla="*/ 2147483646 h 3149"/>
              <a:gd name="T40" fmla="*/ 2147483646 w 2121"/>
              <a:gd name="T41" fmla="*/ 2147483646 h 3149"/>
              <a:gd name="T42" fmla="*/ 2147483646 w 2121"/>
              <a:gd name="T43" fmla="*/ 2147483646 h 3149"/>
              <a:gd name="T44" fmla="*/ 2147483646 w 2121"/>
              <a:gd name="T45" fmla="*/ 2147483646 h 3149"/>
              <a:gd name="T46" fmla="*/ 2147483646 w 2121"/>
              <a:gd name="T47" fmla="*/ 2147483646 h 3149"/>
              <a:gd name="T48" fmla="*/ 2147483646 w 2121"/>
              <a:gd name="T49" fmla="*/ 2147483646 h 3149"/>
              <a:gd name="T50" fmla="*/ 2147483646 w 2121"/>
              <a:gd name="T51" fmla="*/ 2147483646 h 3149"/>
              <a:gd name="T52" fmla="*/ 2147483646 w 2121"/>
              <a:gd name="T53" fmla="*/ 2147483646 h 3149"/>
              <a:gd name="T54" fmla="*/ 2147483646 w 2121"/>
              <a:gd name="T55" fmla="*/ 2147483646 h 3149"/>
              <a:gd name="T56" fmla="*/ 2147483646 w 2121"/>
              <a:gd name="T57" fmla="*/ 2147483646 h 3149"/>
              <a:gd name="T58" fmla="*/ 2147483646 w 2121"/>
              <a:gd name="T59" fmla="*/ 2147483646 h 3149"/>
              <a:gd name="T60" fmla="*/ 2147483646 w 2121"/>
              <a:gd name="T61" fmla="*/ 2147483646 h 3149"/>
              <a:gd name="T62" fmla="*/ 2147483646 w 2121"/>
              <a:gd name="T63" fmla="*/ 2147483646 h 3149"/>
              <a:gd name="T64" fmla="*/ 2147483646 w 2121"/>
              <a:gd name="T65" fmla="*/ 2147483646 h 3149"/>
              <a:gd name="T66" fmla="*/ 2147483646 w 2121"/>
              <a:gd name="T67" fmla="*/ 2147483646 h 3149"/>
              <a:gd name="T68" fmla="*/ 2147483646 w 2121"/>
              <a:gd name="T69" fmla="*/ 2147483646 h 3149"/>
              <a:gd name="T70" fmla="*/ 2147483646 w 2121"/>
              <a:gd name="T71" fmla="*/ 2147483646 h 3149"/>
              <a:gd name="T72" fmla="*/ 2147483646 w 2121"/>
              <a:gd name="T73" fmla="*/ 2147483646 h 3149"/>
              <a:gd name="T74" fmla="*/ 2147483646 w 2121"/>
              <a:gd name="T75" fmla="*/ 2147483646 h 3149"/>
              <a:gd name="T76" fmla="*/ 2147483646 w 2121"/>
              <a:gd name="T77" fmla="*/ 2147483646 h 3149"/>
              <a:gd name="T78" fmla="*/ 2147483646 w 2121"/>
              <a:gd name="T79" fmla="*/ 2147483646 h 3149"/>
              <a:gd name="T80" fmla="*/ 2147483646 w 2121"/>
              <a:gd name="T81" fmla="*/ 2147483646 h 3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21" h="3149">
                <a:moveTo>
                  <a:pt x="1200" y="479"/>
                </a:moveTo>
                <a:cubicBezTo>
                  <a:pt x="1062" y="460"/>
                  <a:pt x="953" y="493"/>
                  <a:pt x="827" y="535"/>
                </a:cubicBezTo>
                <a:cubicBezTo>
                  <a:pt x="747" y="562"/>
                  <a:pt x="660" y="547"/>
                  <a:pt x="576" y="551"/>
                </a:cubicBezTo>
                <a:cubicBezTo>
                  <a:pt x="522" y="605"/>
                  <a:pt x="512" y="692"/>
                  <a:pt x="486" y="762"/>
                </a:cubicBezTo>
                <a:cubicBezTo>
                  <a:pt x="491" y="874"/>
                  <a:pt x="464" y="1000"/>
                  <a:pt x="576" y="1054"/>
                </a:cubicBezTo>
                <a:cubicBezTo>
                  <a:pt x="604" y="1083"/>
                  <a:pt x="619" y="1099"/>
                  <a:pt x="657" y="1111"/>
                </a:cubicBezTo>
                <a:cubicBezTo>
                  <a:pt x="706" y="1160"/>
                  <a:pt x="762" y="1200"/>
                  <a:pt x="803" y="1257"/>
                </a:cubicBezTo>
                <a:cubicBezTo>
                  <a:pt x="820" y="1308"/>
                  <a:pt x="889" y="1378"/>
                  <a:pt x="941" y="1395"/>
                </a:cubicBezTo>
                <a:cubicBezTo>
                  <a:pt x="965" y="1411"/>
                  <a:pt x="990" y="1427"/>
                  <a:pt x="1014" y="1443"/>
                </a:cubicBezTo>
                <a:cubicBezTo>
                  <a:pt x="1030" y="1454"/>
                  <a:pt x="1046" y="1465"/>
                  <a:pt x="1062" y="1476"/>
                </a:cubicBezTo>
                <a:cubicBezTo>
                  <a:pt x="1070" y="1482"/>
                  <a:pt x="1087" y="1492"/>
                  <a:pt x="1087" y="1492"/>
                </a:cubicBezTo>
                <a:cubicBezTo>
                  <a:pt x="1154" y="1482"/>
                  <a:pt x="1215" y="1456"/>
                  <a:pt x="1281" y="1443"/>
                </a:cubicBezTo>
                <a:cubicBezTo>
                  <a:pt x="1330" y="1446"/>
                  <a:pt x="1399" y="1440"/>
                  <a:pt x="1451" y="1460"/>
                </a:cubicBezTo>
                <a:cubicBezTo>
                  <a:pt x="1525" y="1488"/>
                  <a:pt x="1620" y="1534"/>
                  <a:pt x="1670" y="1597"/>
                </a:cubicBezTo>
                <a:cubicBezTo>
                  <a:pt x="1724" y="1664"/>
                  <a:pt x="1763" y="1731"/>
                  <a:pt x="1824" y="1792"/>
                </a:cubicBezTo>
                <a:cubicBezTo>
                  <a:pt x="1862" y="1830"/>
                  <a:pt x="1820" y="1802"/>
                  <a:pt x="1857" y="1849"/>
                </a:cubicBezTo>
                <a:cubicBezTo>
                  <a:pt x="1908" y="1913"/>
                  <a:pt x="1896" y="1884"/>
                  <a:pt x="1930" y="1946"/>
                </a:cubicBezTo>
                <a:cubicBezTo>
                  <a:pt x="1931" y="1948"/>
                  <a:pt x="1969" y="2006"/>
                  <a:pt x="1978" y="2019"/>
                </a:cubicBezTo>
                <a:cubicBezTo>
                  <a:pt x="1984" y="2027"/>
                  <a:pt x="1995" y="2043"/>
                  <a:pt x="1995" y="2043"/>
                </a:cubicBezTo>
                <a:cubicBezTo>
                  <a:pt x="2018" y="2112"/>
                  <a:pt x="2043" y="2181"/>
                  <a:pt x="2076" y="2246"/>
                </a:cubicBezTo>
                <a:cubicBezTo>
                  <a:pt x="2083" y="2279"/>
                  <a:pt x="2089" y="2311"/>
                  <a:pt x="2100" y="2343"/>
                </a:cubicBezTo>
                <a:cubicBezTo>
                  <a:pt x="2114" y="2458"/>
                  <a:pt x="2121" y="2564"/>
                  <a:pt x="2084" y="2676"/>
                </a:cubicBezTo>
                <a:cubicBezTo>
                  <a:pt x="2074" y="2708"/>
                  <a:pt x="2075" y="2725"/>
                  <a:pt x="2051" y="2749"/>
                </a:cubicBezTo>
                <a:cubicBezTo>
                  <a:pt x="2042" y="2785"/>
                  <a:pt x="2023" y="2807"/>
                  <a:pt x="2003" y="2838"/>
                </a:cubicBezTo>
                <a:cubicBezTo>
                  <a:pt x="2003" y="2840"/>
                  <a:pt x="1991" y="2891"/>
                  <a:pt x="1987" y="2895"/>
                </a:cubicBezTo>
                <a:cubicBezTo>
                  <a:pt x="1981" y="2903"/>
                  <a:pt x="1970" y="2905"/>
                  <a:pt x="1962" y="2911"/>
                </a:cubicBezTo>
                <a:cubicBezTo>
                  <a:pt x="1916" y="2948"/>
                  <a:pt x="1873" y="2998"/>
                  <a:pt x="1816" y="3016"/>
                </a:cubicBezTo>
                <a:cubicBezTo>
                  <a:pt x="1726" y="3083"/>
                  <a:pt x="1723" y="3087"/>
                  <a:pt x="1614" y="3105"/>
                </a:cubicBezTo>
                <a:cubicBezTo>
                  <a:pt x="1528" y="3149"/>
                  <a:pt x="1475" y="3116"/>
                  <a:pt x="1395" y="3081"/>
                </a:cubicBezTo>
                <a:cubicBezTo>
                  <a:pt x="1372" y="3071"/>
                  <a:pt x="1346" y="3065"/>
                  <a:pt x="1322" y="3057"/>
                </a:cubicBezTo>
                <a:cubicBezTo>
                  <a:pt x="1314" y="3054"/>
                  <a:pt x="1297" y="3049"/>
                  <a:pt x="1297" y="3049"/>
                </a:cubicBezTo>
                <a:cubicBezTo>
                  <a:pt x="1249" y="3015"/>
                  <a:pt x="1193" y="2992"/>
                  <a:pt x="1143" y="2959"/>
                </a:cubicBezTo>
                <a:cubicBezTo>
                  <a:pt x="1087" y="2921"/>
                  <a:pt x="1045" y="2867"/>
                  <a:pt x="997" y="2822"/>
                </a:cubicBezTo>
                <a:cubicBezTo>
                  <a:pt x="994" y="2814"/>
                  <a:pt x="993" y="2805"/>
                  <a:pt x="989" y="2797"/>
                </a:cubicBezTo>
                <a:cubicBezTo>
                  <a:pt x="985" y="2788"/>
                  <a:pt x="977" y="2782"/>
                  <a:pt x="973" y="2773"/>
                </a:cubicBezTo>
                <a:cubicBezTo>
                  <a:pt x="962" y="2747"/>
                  <a:pt x="956" y="2712"/>
                  <a:pt x="949" y="2684"/>
                </a:cubicBezTo>
                <a:cubicBezTo>
                  <a:pt x="952" y="2641"/>
                  <a:pt x="951" y="2597"/>
                  <a:pt x="957" y="2554"/>
                </a:cubicBezTo>
                <a:cubicBezTo>
                  <a:pt x="961" y="2521"/>
                  <a:pt x="981" y="2489"/>
                  <a:pt x="989" y="2457"/>
                </a:cubicBezTo>
                <a:cubicBezTo>
                  <a:pt x="1009" y="2374"/>
                  <a:pt x="1028" y="2286"/>
                  <a:pt x="1054" y="2205"/>
                </a:cubicBezTo>
                <a:cubicBezTo>
                  <a:pt x="1046" y="2148"/>
                  <a:pt x="1044" y="2138"/>
                  <a:pt x="1005" y="2100"/>
                </a:cubicBezTo>
                <a:cubicBezTo>
                  <a:pt x="991" y="2058"/>
                  <a:pt x="1001" y="2082"/>
                  <a:pt x="965" y="2027"/>
                </a:cubicBezTo>
                <a:cubicBezTo>
                  <a:pt x="960" y="2019"/>
                  <a:pt x="949" y="2003"/>
                  <a:pt x="949" y="2003"/>
                </a:cubicBezTo>
                <a:cubicBezTo>
                  <a:pt x="931" y="1947"/>
                  <a:pt x="901" y="1874"/>
                  <a:pt x="859" y="1832"/>
                </a:cubicBezTo>
                <a:cubicBezTo>
                  <a:pt x="829" y="1836"/>
                  <a:pt x="794" y="1830"/>
                  <a:pt x="770" y="1849"/>
                </a:cubicBezTo>
                <a:cubicBezTo>
                  <a:pt x="762" y="1855"/>
                  <a:pt x="761" y="1867"/>
                  <a:pt x="754" y="1873"/>
                </a:cubicBezTo>
                <a:cubicBezTo>
                  <a:pt x="715" y="1906"/>
                  <a:pt x="672" y="1918"/>
                  <a:pt x="624" y="1930"/>
                </a:cubicBezTo>
                <a:cubicBezTo>
                  <a:pt x="579" y="1925"/>
                  <a:pt x="544" y="1920"/>
                  <a:pt x="503" y="1905"/>
                </a:cubicBezTo>
                <a:cubicBezTo>
                  <a:pt x="482" y="1885"/>
                  <a:pt x="459" y="1870"/>
                  <a:pt x="438" y="1849"/>
                </a:cubicBezTo>
                <a:cubicBezTo>
                  <a:pt x="419" y="1792"/>
                  <a:pt x="428" y="1816"/>
                  <a:pt x="413" y="1776"/>
                </a:cubicBezTo>
                <a:cubicBezTo>
                  <a:pt x="398" y="1686"/>
                  <a:pt x="391" y="1600"/>
                  <a:pt x="381" y="1508"/>
                </a:cubicBezTo>
                <a:cubicBezTo>
                  <a:pt x="372" y="1420"/>
                  <a:pt x="319" y="1331"/>
                  <a:pt x="292" y="1249"/>
                </a:cubicBezTo>
                <a:cubicBezTo>
                  <a:pt x="285" y="1194"/>
                  <a:pt x="283" y="1148"/>
                  <a:pt x="251" y="1103"/>
                </a:cubicBezTo>
                <a:cubicBezTo>
                  <a:pt x="248" y="1089"/>
                  <a:pt x="249" y="1075"/>
                  <a:pt x="243" y="1062"/>
                </a:cubicBezTo>
                <a:cubicBezTo>
                  <a:pt x="235" y="1044"/>
                  <a:pt x="211" y="1014"/>
                  <a:pt x="211" y="1014"/>
                </a:cubicBezTo>
                <a:cubicBezTo>
                  <a:pt x="195" y="965"/>
                  <a:pt x="215" y="1012"/>
                  <a:pt x="178" y="965"/>
                </a:cubicBezTo>
                <a:cubicBezTo>
                  <a:pt x="152" y="931"/>
                  <a:pt x="120" y="888"/>
                  <a:pt x="97" y="851"/>
                </a:cubicBezTo>
                <a:cubicBezTo>
                  <a:pt x="94" y="840"/>
                  <a:pt x="92" y="830"/>
                  <a:pt x="89" y="819"/>
                </a:cubicBezTo>
                <a:cubicBezTo>
                  <a:pt x="84" y="803"/>
                  <a:pt x="73" y="770"/>
                  <a:pt x="73" y="770"/>
                </a:cubicBezTo>
                <a:cubicBezTo>
                  <a:pt x="66" y="673"/>
                  <a:pt x="55" y="581"/>
                  <a:pt x="32" y="487"/>
                </a:cubicBezTo>
                <a:cubicBezTo>
                  <a:pt x="30" y="437"/>
                  <a:pt x="0" y="217"/>
                  <a:pt x="32" y="154"/>
                </a:cubicBezTo>
                <a:cubicBezTo>
                  <a:pt x="42" y="134"/>
                  <a:pt x="56" y="139"/>
                  <a:pt x="73" y="130"/>
                </a:cubicBezTo>
                <a:cubicBezTo>
                  <a:pt x="82" y="126"/>
                  <a:pt x="90" y="120"/>
                  <a:pt x="97" y="114"/>
                </a:cubicBezTo>
                <a:cubicBezTo>
                  <a:pt x="103" y="109"/>
                  <a:pt x="106" y="101"/>
                  <a:pt x="113" y="97"/>
                </a:cubicBezTo>
                <a:cubicBezTo>
                  <a:pt x="124" y="91"/>
                  <a:pt x="190" y="82"/>
                  <a:pt x="195" y="81"/>
                </a:cubicBezTo>
                <a:cubicBezTo>
                  <a:pt x="250" y="54"/>
                  <a:pt x="306" y="48"/>
                  <a:pt x="365" y="33"/>
                </a:cubicBezTo>
                <a:cubicBezTo>
                  <a:pt x="389" y="27"/>
                  <a:pt x="414" y="24"/>
                  <a:pt x="438" y="16"/>
                </a:cubicBezTo>
                <a:cubicBezTo>
                  <a:pt x="454" y="11"/>
                  <a:pt x="486" y="0"/>
                  <a:pt x="486" y="0"/>
                </a:cubicBezTo>
                <a:cubicBezTo>
                  <a:pt x="627" y="5"/>
                  <a:pt x="778" y="4"/>
                  <a:pt x="916" y="41"/>
                </a:cubicBezTo>
                <a:cubicBezTo>
                  <a:pt x="965" y="54"/>
                  <a:pt x="1016" y="76"/>
                  <a:pt x="1062" y="97"/>
                </a:cubicBezTo>
                <a:cubicBezTo>
                  <a:pt x="1081" y="105"/>
                  <a:pt x="1123" y="135"/>
                  <a:pt x="1143" y="138"/>
                </a:cubicBezTo>
                <a:cubicBezTo>
                  <a:pt x="1181" y="145"/>
                  <a:pt x="1219" y="143"/>
                  <a:pt x="1257" y="146"/>
                </a:cubicBezTo>
                <a:cubicBezTo>
                  <a:pt x="1322" y="162"/>
                  <a:pt x="1397" y="169"/>
                  <a:pt x="1460" y="195"/>
                </a:cubicBezTo>
                <a:cubicBezTo>
                  <a:pt x="1471" y="200"/>
                  <a:pt x="1482" y="205"/>
                  <a:pt x="1492" y="211"/>
                </a:cubicBezTo>
                <a:cubicBezTo>
                  <a:pt x="1500" y="216"/>
                  <a:pt x="1507" y="223"/>
                  <a:pt x="1516" y="227"/>
                </a:cubicBezTo>
                <a:cubicBezTo>
                  <a:pt x="1532" y="234"/>
                  <a:pt x="1565" y="243"/>
                  <a:pt x="1565" y="243"/>
                </a:cubicBezTo>
                <a:cubicBezTo>
                  <a:pt x="1584" y="302"/>
                  <a:pt x="1577" y="275"/>
                  <a:pt x="1589" y="324"/>
                </a:cubicBezTo>
                <a:cubicBezTo>
                  <a:pt x="1586" y="373"/>
                  <a:pt x="1591" y="422"/>
                  <a:pt x="1581" y="470"/>
                </a:cubicBezTo>
                <a:cubicBezTo>
                  <a:pt x="1580" y="475"/>
                  <a:pt x="1541" y="482"/>
                  <a:pt x="1524" y="487"/>
                </a:cubicBezTo>
                <a:cubicBezTo>
                  <a:pt x="1508" y="492"/>
                  <a:pt x="1492" y="498"/>
                  <a:pt x="1476" y="503"/>
                </a:cubicBezTo>
                <a:cubicBezTo>
                  <a:pt x="1468" y="506"/>
                  <a:pt x="1451" y="511"/>
                  <a:pt x="1451" y="511"/>
                </a:cubicBezTo>
                <a:cubicBezTo>
                  <a:pt x="1373" y="508"/>
                  <a:pt x="1294" y="508"/>
                  <a:pt x="1216" y="503"/>
                </a:cubicBezTo>
                <a:cubicBezTo>
                  <a:pt x="1170" y="500"/>
                  <a:pt x="1181" y="498"/>
                  <a:pt x="1200" y="479"/>
                </a:cubicBez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sz="1800" b="0" i="0" u="none" strike="noStrike" kern="1200" cap="none" spc="0" normalizeH="0" baseline="0" noProof="0">
              <a:ln>
                <a:noFill/>
              </a:ln>
              <a:solidFill>
                <a:srgbClr val="FFFFFF"/>
              </a:solidFill>
              <a:effectLst/>
              <a:uLnTx/>
              <a:uFillTx/>
              <a:latin typeface="Abadi MT Condensed Light"/>
              <a:ea typeface="+mn-ea"/>
              <a:cs typeface="+mn-cs"/>
            </a:endParaRPr>
          </a:p>
        </p:txBody>
      </p:sp>
      <p:sp>
        <p:nvSpPr>
          <p:cNvPr id="62474" name="Text Box 11">
            <a:extLst>
              <a:ext uri="{FF2B5EF4-FFF2-40B4-BE49-F238E27FC236}">
                <a16:creationId xmlns:a16="http://schemas.microsoft.com/office/drawing/2014/main" id="{C88D5F4E-2196-4095-8A4A-43F47A32701D}"/>
              </a:ext>
            </a:extLst>
          </p:cNvPr>
          <p:cNvSpPr txBox="1">
            <a:spLocks noChangeArrowheads="1"/>
          </p:cNvSpPr>
          <p:nvPr/>
        </p:nvSpPr>
        <p:spPr bwMode="auto">
          <a:xfrm>
            <a:off x="8382000" y="29718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Asia y el pacifico</a:t>
            </a:r>
          </a:p>
        </p:txBody>
      </p:sp>
      <p:sp>
        <p:nvSpPr>
          <p:cNvPr id="62475" name="Freeform 12">
            <a:extLst>
              <a:ext uri="{FF2B5EF4-FFF2-40B4-BE49-F238E27FC236}">
                <a16:creationId xmlns:a16="http://schemas.microsoft.com/office/drawing/2014/main" id="{FEE74F9A-6D04-4CB3-89E0-C02C970DFD1E}"/>
              </a:ext>
            </a:extLst>
          </p:cNvPr>
          <p:cNvSpPr>
            <a:spLocks/>
          </p:cNvSpPr>
          <p:nvPr/>
        </p:nvSpPr>
        <p:spPr bwMode="auto">
          <a:xfrm>
            <a:off x="7735888" y="1055688"/>
            <a:ext cx="2246312" cy="1582737"/>
          </a:xfrm>
          <a:custGeom>
            <a:avLst/>
            <a:gdLst>
              <a:gd name="T0" fmla="*/ 2147483646 w 1415"/>
              <a:gd name="T1" fmla="*/ 2147483646 h 997"/>
              <a:gd name="T2" fmla="*/ 2147483646 w 1415"/>
              <a:gd name="T3" fmla="*/ 2147483646 h 997"/>
              <a:gd name="T4" fmla="*/ 2147483646 w 1415"/>
              <a:gd name="T5" fmla="*/ 2147483646 h 997"/>
              <a:gd name="T6" fmla="*/ 2147483646 w 1415"/>
              <a:gd name="T7" fmla="*/ 2147483646 h 997"/>
              <a:gd name="T8" fmla="*/ 2147483646 w 1415"/>
              <a:gd name="T9" fmla="*/ 2147483646 h 997"/>
              <a:gd name="T10" fmla="*/ 2147483646 w 1415"/>
              <a:gd name="T11" fmla="*/ 2147483646 h 997"/>
              <a:gd name="T12" fmla="*/ 2147483646 w 1415"/>
              <a:gd name="T13" fmla="*/ 2147483646 h 997"/>
              <a:gd name="T14" fmla="*/ 2147483646 w 1415"/>
              <a:gd name="T15" fmla="*/ 2147483646 h 997"/>
              <a:gd name="T16" fmla="*/ 2147483646 w 1415"/>
              <a:gd name="T17" fmla="*/ 2147483646 h 997"/>
              <a:gd name="T18" fmla="*/ 2147483646 w 1415"/>
              <a:gd name="T19" fmla="*/ 2147483646 h 997"/>
              <a:gd name="T20" fmla="*/ 2147483646 w 1415"/>
              <a:gd name="T21" fmla="*/ 2147483646 h 997"/>
              <a:gd name="T22" fmla="*/ 2147483646 w 1415"/>
              <a:gd name="T23" fmla="*/ 0 h 997"/>
              <a:gd name="T24" fmla="*/ 2147483646 w 1415"/>
              <a:gd name="T25" fmla="*/ 2147483646 h 997"/>
              <a:gd name="T26" fmla="*/ 2147483646 w 1415"/>
              <a:gd name="T27" fmla="*/ 2147483646 h 997"/>
              <a:gd name="T28" fmla="*/ 2147483646 w 1415"/>
              <a:gd name="T29" fmla="*/ 2147483646 h 997"/>
              <a:gd name="T30" fmla="*/ 2147483646 w 1415"/>
              <a:gd name="T31" fmla="*/ 2147483646 h 997"/>
              <a:gd name="T32" fmla="*/ 2147483646 w 1415"/>
              <a:gd name="T33" fmla="*/ 2147483646 h 997"/>
              <a:gd name="T34" fmla="*/ 2147483646 w 1415"/>
              <a:gd name="T35" fmla="*/ 2147483646 h 997"/>
              <a:gd name="T36" fmla="*/ 2147483646 w 1415"/>
              <a:gd name="T37" fmla="*/ 2147483646 h 997"/>
              <a:gd name="T38" fmla="*/ 2147483646 w 1415"/>
              <a:gd name="T39" fmla="*/ 2147483646 h 997"/>
              <a:gd name="T40" fmla="*/ 2147483646 w 1415"/>
              <a:gd name="T41" fmla="*/ 2147483646 h 997"/>
              <a:gd name="T42" fmla="*/ 2147483646 w 1415"/>
              <a:gd name="T43" fmla="*/ 2147483646 h 997"/>
              <a:gd name="T44" fmla="*/ 2147483646 w 1415"/>
              <a:gd name="T45" fmla="*/ 2147483646 h 997"/>
              <a:gd name="T46" fmla="*/ 2147483646 w 1415"/>
              <a:gd name="T47" fmla="*/ 2147483646 h 997"/>
              <a:gd name="T48" fmla="*/ 2147483646 w 1415"/>
              <a:gd name="T49" fmla="*/ 2147483646 h 997"/>
              <a:gd name="T50" fmla="*/ 2147483646 w 1415"/>
              <a:gd name="T51" fmla="*/ 2147483646 h 997"/>
              <a:gd name="T52" fmla="*/ 2147483646 w 1415"/>
              <a:gd name="T53" fmla="*/ 2147483646 h 997"/>
              <a:gd name="T54" fmla="*/ 2147483646 w 1415"/>
              <a:gd name="T55" fmla="*/ 2147483646 h 997"/>
              <a:gd name="T56" fmla="*/ 2147483646 w 1415"/>
              <a:gd name="T57" fmla="*/ 2147483646 h 997"/>
              <a:gd name="T58" fmla="*/ 2147483646 w 1415"/>
              <a:gd name="T59" fmla="*/ 2147483646 h 9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15" h="997">
                <a:moveTo>
                  <a:pt x="887" y="965"/>
                </a:moveTo>
                <a:cubicBezTo>
                  <a:pt x="992" y="931"/>
                  <a:pt x="1093" y="930"/>
                  <a:pt x="1204" y="924"/>
                </a:cubicBezTo>
                <a:cubicBezTo>
                  <a:pt x="1260" y="916"/>
                  <a:pt x="1322" y="931"/>
                  <a:pt x="1374" y="908"/>
                </a:cubicBezTo>
                <a:cubicBezTo>
                  <a:pt x="1390" y="901"/>
                  <a:pt x="1385" y="875"/>
                  <a:pt x="1390" y="859"/>
                </a:cubicBezTo>
                <a:cubicBezTo>
                  <a:pt x="1393" y="851"/>
                  <a:pt x="1398" y="835"/>
                  <a:pt x="1398" y="835"/>
                </a:cubicBezTo>
                <a:cubicBezTo>
                  <a:pt x="1407" y="726"/>
                  <a:pt x="1415" y="645"/>
                  <a:pt x="1415" y="527"/>
                </a:cubicBezTo>
                <a:cubicBezTo>
                  <a:pt x="1415" y="444"/>
                  <a:pt x="1412" y="306"/>
                  <a:pt x="1358" y="227"/>
                </a:cubicBezTo>
                <a:cubicBezTo>
                  <a:pt x="1314" y="164"/>
                  <a:pt x="1277" y="108"/>
                  <a:pt x="1196" y="97"/>
                </a:cubicBezTo>
                <a:cubicBezTo>
                  <a:pt x="1158" y="92"/>
                  <a:pt x="1082" y="81"/>
                  <a:pt x="1082" y="81"/>
                </a:cubicBezTo>
                <a:cubicBezTo>
                  <a:pt x="1037" y="66"/>
                  <a:pt x="988" y="67"/>
                  <a:pt x="944" y="48"/>
                </a:cubicBezTo>
                <a:cubicBezTo>
                  <a:pt x="919" y="37"/>
                  <a:pt x="874" y="10"/>
                  <a:pt x="847" y="8"/>
                </a:cubicBezTo>
                <a:cubicBezTo>
                  <a:pt x="726" y="1"/>
                  <a:pt x="604" y="3"/>
                  <a:pt x="482" y="0"/>
                </a:cubicBezTo>
                <a:cubicBezTo>
                  <a:pt x="425" y="3"/>
                  <a:pt x="368" y="2"/>
                  <a:pt x="312" y="8"/>
                </a:cubicBezTo>
                <a:cubicBezTo>
                  <a:pt x="271" y="13"/>
                  <a:pt x="240" y="49"/>
                  <a:pt x="198" y="57"/>
                </a:cubicBezTo>
                <a:cubicBezTo>
                  <a:pt x="156" y="65"/>
                  <a:pt x="120" y="73"/>
                  <a:pt x="85" y="97"/>
                </a:cubicBezTo>
                <a:cubicBezTo>
                  <a:pt x="82" y="105"/>
                  <a:pt x="75" y="113"/>
                  <a:pt x="77" y="121"/>
                </a:cubicBezTo>
                <a:cubicBezTo>
                  <a:pt x="84" y="156"/>
                  <a:pt x="136" y="121"/>
                  <a:pt x="52" y="154"/>
                </a:cubicBezTo>
                <a:cubicBezTo>
                  <a:pt x="0" y="206"/>
                  <a:pt x="9" y="326"/>
                  <a:pt x="4" y="397"/>
                </a:cubicBezTo>
                <a:cubicBezTo>
                  <a:pt x="13" y="479"/>
                  <a:pt x="14" y="487"/>
                  <a:pt x="77" y="527"/>
                </a:cubicBezTo>
                <a:cubicBezTo>
                  <a:pt x="105" y="583"/>
                  <a:pt x="158" y="618"/>
                  <a:pt x="206" y="657"/>
                </a:cubicBezTo>
                <a:cubicBezTo>
                  <a:pt x="233" y="679"/>
                  <a:pt x="247" y="712"/>
                  <a:pt x="271" y="738"/>
                </a:cubicBezTo>
                <a:cubicBezTo>
                  <a:pt x="290" y="794"/>
                  <a:pt x="318" y="840"/>
                  <a:pt x="377" y="859"/>
                </a:cubicBezTo>
                <a:cubicBezTo>
                  <a:pt x="393" y="875"/>
                  <a:pt x="412" y="889"/>
                  <a:pt x="425" y="908"/>
                </a:cubicBezTo>
                <a:cubicBezTo>
                  <a:pt x="430" y="916"/>
                  <a:pt x="433" y="926"/>
                  <a:pt x="441" y="932"/>
                </a:cubicBezTo>
                <a:cubicBezTo>
                  <a:pt x="448" y="937"/>
                  <a:pt x="458" y="937"/>
                  <a:pt x="466" y="940"/>
                </a:cubicBezTo>
                <a:cubicBezTo>
                  <a:pt x="492" y="967"/>
                  <a:pt x="520" y="985"/>
                  <a:pt x="555" y="997"/>
                </a:cubicBezTo>
                <a:cubicBezTo>
                  <a:pt x="598" y="969"/>
                  <a:pt x="712" y="948"/>
                  <a:pt x="766" y="940"/>
                </a:cubicBezTo>
                <a:cubicBezTo>
                  <a:pt x="782" y="943"/>
                  <a:pt x="798" y="945"/>
                  <a:pt x="814" y="948"/>
                </a:cubicBezTo>
                <a:cubicBezTo>
                  <a:pt x="825" y="950"/>
                  <a:pt x="836" y="955"/>
                  <a:pt x="847" y="957"/>
                </a:cubicBezTo>
                <a:cubicBezTo>
                  <a:pt x="894" y="966"/>
                  <a:pt x="928" y="965"/>
                  <a:pt x="887" y="965"/>
                </a:cubicBezTo>
                <a:close/>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sz="1800" b="0" i="0" u="none" strike="noStrike" kern="1200" cap="none" spc="0" normalizeH="0" baseline="0" noProof="0">
              <a:ln>
                <a:noFill/>
              </a:ln>
              <a:solidFill>
                <a:srgbClr val="FFFFFF"/>
              </a:solidFill>
              <a:effectLst/>
              <a:uLnTx/>
              <a:uFillTx/>
              <a:latin typeface="Abadi MT Condensed Light"/>
              <a:ea typeface="+mn-ea"/>
              <a:cs typeface="+mn-cs"/>
            </a:endParaRPr>
          </a:p>
        </p:txBody>
      </p:sp>
      <p:sp>
        <p:nvSpPr>
          <p:cNvPr id="62476" name="Text Box 13">
            <a:extLst>
              <a:ext uri="{FF2B5EF4-FFF2-40B4-BE49-F238E27FC236}">
                <a16:creationId xmlns:a16="http://schemas.microsoft.com/office/drawing/2014/main" id="{B01C71C5-A45C-4A05-AD7A-9BA4C29E4E00}"/>
              </a:ext>
            </a:extLst>
          </p:cNvPr>
          <p:cNvSpPr txBox="1">
            <a:spLocks noChangeArrowheads="1"/>
          </p:cNvSpPr>
          <p:nvPr/>
        </p:nvSpPr>
        <p:spPr bwMode="auto">
          <a:xfrm>
            <a:off x="8305800" y="1447800"/>
            <a:ext cx="190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China Hong Kong, Mongolia y Taiwan</a:t>
            </a:r>
          </a:p>
        </p:txBody>
      </p:sp>
      <p:sp>
        <p:nvSpPr>
          <p:cNvPr id="62477" name="Oval 14">
            <a:extLst>
              <a:ext uri="{FF2B5EF4-FFF2-40B4-BE49-F238E27FC236}">
                <a16:creationId xmlns:a16="http://schemas.microsoft.com/office/drawing/2014/main" id="{3790F1F7-E3FA-47AE-A373-B5A3BD170A9E}"/>
              </a:ext>
            </a:extLst>
          </p:cNvPr>
          <p:cNvSpPr>
            <a:spLocks noChangeArrowheads="1"/>
          </p:cNvSpPr>
          <p:nvPr/>
        </p:nvSpPr>
        <p:spPr bwMode="auto">
          <a:xfrm>
            <a:off x="5638800" y="2286000"/>
            <a:ext cx="1905000" cy="2819400"/>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78" name="Oval 15">
            <a:extLst>
              <a:ext uri="{FF2B5EF4-FFF2-40B4-BE49-F238E27FC236}">
                <a16:creationId xmlns:a16="http://schemas.microsoft.com/office/drawing/2014/main" id="{26662D6C-012E-4D0E-A7AC-E8AFCC4C3EE9}"/>
              </a:ext>
            </a:extLst>
          </p:cNvPr>
          <p:cNvSpPr>
            <a:spLocks noChangeArrowheads="1"/>
          </p:cNvSpPr>
          <p:nvPr/>
        </p:nvSpPr>
        <p:spPr bwMode="auto">
          <a:xfrm>
            <a:off x="3886200" y="2895600"/>
            <a:ext cx="762000" cy="1143000"/>
          </a:xfrm>
          <a:prstGeom prst="ellipse">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79" name="Text Box 16">
            <a:extLst>
              <a:ext uri="{FF2B5EF4-FFF2-40B4-BE49-F238E27FC236}">
                <a16:creationId xmlns:a16="http://schemas.microsoft.com/office/drawing/2014/main" id="{586B7A08-8973-4BAA-88B3-72F5F97CC243}"/>
              </a:ext>
            </a:extLst>
          </p:cNvPr>
          <p:cNvSpPr txBox="1">
            <a:spLocks noChangeArrowheads="1"/>
          </p:cNvSpPr>
          <p:nvPr/>
        </p:nvSpPr>
        <p:spPr bwMode="auto">
          <a:xfrm>
            <a:off x="2590800" y="30480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Comunidad Andina</a:t>
            </a:r>
          </a:p>
        </p:txBody>
      </p:sp>
      <p:sp>
        <p:nvSpPr>
          <p:cNvPr id="62480" name="Oval 17">
            <a:extLst>
              <a:ext uri="{FF2B5EF4-FFF2-40B4-BE49-F238E27FC236}">
                <a16:creationId xmlns:a16="http://schemas.microsoft.com/office/drawing/2014/main" id="{7E2898D9-7CE7-48FC-9938-CC537A63B334}"/>
              </a:ext>
            </a:extLst>
          </p:cNvPr>
          <p:cNvSpPr>
            <a:spLocks noChangeArrowheads="1"/>
          </p:cNvSpPr>
          <p:nvPr/>
        </p:nvSpPr>
        <p:spPr bwMode="auto">
          <a:xfrm>
            <a:off x="3429000" y="2362200"/>
            <a:ext cx="1066800" cy="685800"/>
          </a:xfrm>
          <a:prstGeom prst="ellipse">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
        <p:nvSpPr>
          <p:cNvPr id="62481" name="Text Box 18">
            <a:extLst>
              <a:ext uri="{FF2B5EF4-FFF2-40B4-BE49-F238E27FC236}">
                <a16:creationId xmlns:a16="http://schemas.microsoft.com/office/drawing/2014/main" id="{118869B2-6ED2-437E-BAFF-FCE89E8EBF4C}"/>
              </a:ext>
            </a:extLst>
          </p:cNvPr>
          <p:cNvSpPr txBox="1">
            <a:spLocks noChangeArrowheads="1"/>
          </p:cNvSpPr>
          <p:nvPr/>
        </p:nvSpPr>
        <p:spPr bwMode="auto">
          <a:xfrm>
            <a:off x="1524000" y="251460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Mercado Común del Caribe</a:t>
            </a:r>
          </a:p>
        </p:txBody>
      </p:sp>
      <p:sp>
        <p:nvSpPr>
          <p:cNvPr id="62482" name="Text Box 19">
            <a:extLst>
              <a:ext uri="{FF2B5EF4-FFF2-40B4-BE49-F238E27FC236}">
                <a16:creationId xmlns:a16="http://schemas.microsoft.com/office/drawing/2014/main" id="{094A55EB-A319-4532-8D6B-A45EDCD900A9}"/>
              </a:ext>
            </a:extLst>
          </p:cNvPr>
          <p:cNvSpPr txBox="1">
            <a:spLocks noChangeArrowheads="1"/>
          </p:cNvSpPr>
          <p:nvPr/>
        </p:nvSpPr>
        <p:spPr bwMode="auto">
          <a:xfrm>
            <a:off x="6096000" y="3352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2400" b="0" i="0" u="none" strike="noStrike" kern="1200" cap="none" spc="0" normalizeH="0" baseline="0" noProof="0">
                <a:ln>
                  <a:noFill/>
                </a:ln>
                <a:solidFill>
                  <a:srgbClr val="FAFD00"/>
                </a:solidFill>
                <a:effectLst/>
                <a:uLnTx/>
                <a:uFillTx/>
                <a:latin typeface="Abadi MT Condensed Light"/>
                <a:ea typeface="+mn-ea"/>
                <a:cs typeface="+mn-cs"/>
              </a:rPr>
              <a:t>Africa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UNDO">
            <a:extLst>
              <a:ext uri="{FF2B5EF4-FFF2-40B4-BE49-F238E27FC236}">
                <a16:creationId xmlns:a16="http://schemas.microsoft.com/office/drawing/2014/main" id="{84CD8D28-152F-48D4-8594-8D633DF235F7}"/>
              </a:ext>
            </a:extLst>
          </p:cNvPr>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19050">
            <a:solidFill>
              <a:schemeClr val="accent6">
                <a:lumMod val="75000"/>
              </a:schemeClr>
            </a:solidFill>
          </a:ln>
        </p:spPr>
      </p:pic>
      <p:sp>
        <p:nvSpPr>
          <p:cNvPr id="63491" name="2 CuadroTexto">
            <a:extLst>
              <a:ext uri="{FF2B5EF4-FFF2-40B4-BE49-F238E27FC236}">
                <a16:creationId xmlns:a16="http://schemas.microsoft.com/office/drawing/2014/main" id="{CDBAD696-CB5B-4209-8F95-3CADDA0E861A}"/>
              </a:ext>
            </a:extLst>
          </p:cNvPr>
          <p:cNvSpPr txBox="1">
            <a:spLocks noChangeArrowheads="1"/>
          </p:cNvSpPr>
          <p:nvPr/>
        </p:nvSpPr>
        <p:spPr bwMode="auto">
          <a:xfrm>
            <a:off x="3719513" y="4437063"/>
            <a:ext cx="1655762" cy="5238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América -África US$ 18.000:</a:t>
            </a:r>
          </a:p>
        </p:txBody>
      </p:sp>
      <p:sp>
        <p:nvSpPr>
          <p:cNvPr id="4" name="3 CuadroTexto">
            <a:extLst>
              <a:ext uri="{FF2B5EF4-FFF2-40B4-BE49-F238E27FC236}">
                <a16:creationId xmlns:a16="http://schemas.microsoft.com/office/drawing/2014/main" id="{4D3B0F76-E9DC-400B-BD6C-685089C64270}"/>
              </a:ext>
            </a:extLst>
          </p:cNvPr>
          <p:cNvSpPr txBox="1"/>
          <p:nvPr/>
        </p:nvSpPr>
        <p:spPr>
          <a:xfrm>
            <a:off x="3503613" y="2924175"/>
            <a:ext cx="1522412" cy="631825"/>
          </a:xfrm>
          <a:prstGeom prst="rect">
            <a:avLst/>
          </a:prstGeom>
          <a:noFill/>
          <a:ln w="19050">
            <a:solidFill>
              <a:schemeClr val="accent6">
                <a:lumMod val="75000"/>
              </a:schemeClr>
            </a:solid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América - América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US$ 192.000:</a:t>
            </a:r>
          </a:p>
        </p:txBody>
      </p:sp>
      <p:sp>
        <p:nvSpPr>
          <p:cNvPr id="63493" name="4 CuadroTexto">
            <a:extLst>
              <a:ext uri="{FF2B5EF4-FFF2-40B4-BE49-F238E27FC236}">
                <a16:creationId xmlns:a16="http://schemas.microsoft.com/office/drawing/2014/main" id="{B3221317-76CB-4A7C-8FB1-C3B12F49E745}"/>
              </a:ext>
            </a:extLst>
          </p:cNvPr>
          <p:cNvSpPr txBox="1">
            <a:spLocks noChangeArrowheads="1"/>
          </p:cNvSpPr>
          <p:nvPr/>
        </p:nvSpPr>
        <p:spPr bwMode="auto">
          <a:xfrm>
            <a:off x="5880100" y="3644900"/>
            <a:ext cx="1676400" cy="6461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África - América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US$ 25.000:</a:t>
            </a:r>
          </a:p>
        </p:txBody>
      </p:sp>
      <p:sp>
        <p:nvSpPr>
          <p:cNvPr id="63494" name="5 CuadroTexto">
            <a:extLst>
              <a:ext uri="{FF2B5EF4-FFF2-40B4-BE49-F238E27FC236}">
                <a16:creationId xmlns:a16="http://schemas.microsoft.com/office/drawing/2014/main" id="{2DBE7B77-7ED5-4DCB-87A1-6DB2DC5854FC}"/>
              </a:ext>
            </a:extLst>
          </p:cNvPr>
          <p:cNvSpPr txBox="1">
            <a:spLocks noChangeArrowheads="1"/>
          </p:cNvSpPr>
          <p:nvPr/>
        </p:nvSpPr>
        <p:spPr bwMode="auto">
          <a:xfrm>
            <a:off x="8399463" y="3644900"/>
            <a:ext cx="1258887" cy="6318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Asia – América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US$ 170.000:</a:t>
            </a:r>
          </a:p>
        </p:txBody>
      </p:sp>
      <p:sp>
        <p:nvSpPr>
          <p:cNvPr id="63495" name="6 CuadroTexto">
            <a:extLst>
              <a:ext uri="{FF2B5EF4-FFF2-40B4-BE49-F238E27FC236}">
                <a16:creationId xmlns:a16="http://schemas.microsoft.com/office/drawing/2014/main" id="{97147ADD-D0D0-4417-8022-0361B521AB33}"/>
              </a:ext>
            </a:extLst>
          </p:cNvPr>
          <p:cNvSpPr txBox="1">
            <a:spLocks noChangeArrowheads="1"/>
          </p:cNvSpPr>
          <p:nvPr/>
        </p:nvSpPr>
        <p:spPr bwMode="auto">
          <a:xfrm>
            <a:off x="3792538" y="3644900"/>
            <a:ext cx="1182687" cy="6318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America- Asia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US$ 115.000</a:t>
            </a:r>
          </a:p>
        </p:txBody>
      </p:sp>
      <p:sp>
        <p:nvSpPr>
          <p:cNvPr id="63496" name="7 CuadroTexto">
            <a:extLst>
              <a:ext uri="{FF2B5EF4-FFF2-40B4-BE49-F238E27FC236}">
                <a16:creationId xmlns:a16="http://schemas.microsoft.com/office/drawing/2014/main" id="{5B0B164F-41D5-40B7-9429-941FF67B1756}"/>
              </a:ext>
            </a:extLst>
          </p:cNvPr>
          <p:cNvSpPr txBox="1">
            <a:spLocks noChangeArrowheads="1"/>
          </p:cNvSpPr>
          <p:nvPr/>
        </p:nvSpPr>
        <p:spPr bwMode="auto">
          <a:xfrm>
            <a:off x="6024563" y="4437063"/>
            <a:ext cx="1081087" cy="6302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África – Asia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US$ 95.000:</a:t>
            </a:r>
          </a:p>
        </p:txBody>
      </p:sp>
      <p:sp>
        <p:nvSpPr>
          <p:cNvPr id="9" name="8 CuadroTexto">
            <a:extLst>
              <a:ext uri="{FF2B5EF4-FFF2-40B4-BE49-F238E27FC236}">
                <a16:creationId xmlns:a16="http://schemas.microsoft.com/office/drawing/2014/main" id="{BEA1C68F-64AA-4093-B1F4-5E6E030AE237}"/>
              </a:ext>
            </a:extLst>
          </p:cNvPr>
          <p:cNvSpPr txBox="1"/>
          <p:nvPr/>
        </p:nvSpPr>
        <p:spPr>
          <a:xfrm>
            <a:off x="8485188" y="2852738"/>
            <a:ext cx="1290637" cy="631825"/>
          </a:xfrm>
          <a:prstGeom prst="rect">
            <a:avLst/>
          </a:prstGeom>
          <a:noFill/>
          <a:ln>
            <a:solidFill>
              <a:schemeClr val="accent6">
                <a:lumMod val="75000"/>
              </a:schemeClr>
            </a:solidFill>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Asia – Asia</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US$ 2.125.000:</a:t>
            </a:r>
          </a:p>
        </p:txBody>
      </p:sp>
      <p:sp>
        <p:nvSpPr>
          <p:cNvPr id="63498" name="9 CuadroTexto">
            <a:extLst>
              <a:ext uri="{FF2B5EF4-FFF2-40B4-BE49-F238E27FC236}">
                <a16:creationId xmlns:a16="http://schemas.microsoft.com/office/drawing/2014/main" id="{339A213E-BC7E-45CA-99B2-8FBA3FB60FE7}"/>
              </a:ext>
            </a:extLst>
          </p:cNvPr>
          <p:cNvSpPr txBox="1">
            <a:spLocks noChangeArrowheads="1"/>
          </p:cNvSpPr>
          <p:nvPr/>
        </p:nvSpPr>
        <p:spPr bwMode="auto">
          <a:xfrm>
            <a:off x="8472488" y="4437063"/>
            <a:ext cx="1154112" cy="6302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Asia – África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US$ 146.000:</a:t>
            </a:r>
          </a:p>
        </p:txBody>
      </p:sp>
      <p:sp>
        <p:nvSpPr>
          <p:cNvPr id="11" name="10 CuadroTexto">
            <a:extLst>
              <a:ext uri="{FF2B5EF4-FFF2-40B4-BE49-F238E27FC236}">
                <a16:creationId xmlns:a16="http://schemas.microsoft.com/office/drawing/2014/main" id="{9D3AD4AF-68AD-4F6D-9FBE-DAD9FDDABB1B}"/>
              </a:ext>
            </a:extLst>
          </p:cNvPr>
          <p:cNvSpPr txBox="1"/>
          <p:nvPr/>
        </p:nvSpPr>
        <p:spPr>
          <a:xfrm>
            <a:off x="5951538" y="2924175"/>
            <a:ext cx="1201737" cy="631825"/>
          </a:xfrm>
          <a:prstGeom prst="rect">
            <a:avLst/>
          </a:prstGeom>
          <a:noFill/>
          <a:ln w="19050">
            <a:solidFill>
              <a:schemeClr val="accent6">
                <a:lumMod val="75000"/>
              </a:schemeClr>
            </a:solid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África – África</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sz="1400" b="0" i="0" u="none" strike="noStrike" kern="1200" cap="none" spc="0" normalizeH="0" baseline="0" noProof="0" dirty="0">
                <a:ln>
                  <a:noFill/>
                </a:ln>
                <a:solidFill>
                  <a:srgbClr val="FAFD00"/>
                </a:solidFill>
                <a:effectLst/>
                <a:uLnTx/>
                <a:uFillTx/>
                <a:latin typeface="Abadi MT Condensed Light" pitchFamily="34" charset="0"/>
                <a:ea typeface="+mn-ea"/>
                <a:cs typeface="+mn-cs"/>
              </a:rPr>
              <a:t>US$ 50.000:</a:t>
            </a:r>
          </a:p>
        </p:txBody>
      </p:sp>
      <p:sp>
        <p:nvSpPr>
          <p:cNvPr id="63500" name="11 CuadroTexto">
            <a:extLst>
              <a:ext uri="{FF2B5EF4-FFF2-40B4-BE49-F238E27FC236}">
                <a16:creationId xmlns:a16="http://schemas.microsoft.com/office/drawing/2014/main" id="{075264ED-3790-47A1-9756-6397F7EDB9AA}"/>
              </a:ext>
            </a:extLst>
          </p:cNvPr>
          <p:cNvSpPr txBox="1">
            <a:spLocks noChangeArrowheads="1"/>
          </p:cNvSpPr>
          <p:nvPr/>
        </p:nvSpPr>
        <p:spPr bwMode="auto">
          <a:xfrm>
            <a:off x="1919288" y="5516563"/>
            <a:ext cx="8137525" cy="307975"/>
          </a:xfrm>
          <a:prstGeom prst="rect">
            <a:avLst/>
          </a:prstGeom>
          <a:solidFill>
            <a:srgbClr val="C0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UY" altLang="es-ES" sz="1400" b="0" i="0" u="none" strike="noStrike" kern="1200" cap="none" spc="0" normalizeH="0" baseline="0" noProof="0">
                <a:ln>
                  <a:noFill/>
                </a:ln>
                <a:solidFill>
                  <a:srgbClr val="FAFD00"/>
                </a:solidFill>
                <a:effectLst/>
                <a:uLnTx/>
                <a:uFillTx/>
                <a:latin typeface="Abadi MT Condensed Light"/>
                <a:ea typeface="+mn-ea"/>
                <a:cs typeface="+mn-cs"/>
              </a:rPr>
              <a:t>Entre 1990 y 2008 el comercio mundial se multiplico por cuatro mientras que el Sur-Sur por 10</a:t>
            </a:r>
          </a:p>
        </p:txBody>
      </p:sp>
      <p:sp>
        <p:nvSpPr>
          <p:cNvPr id="63501" name="12 CuadroTexto">
            <a:extLst>
              <a:ext uri="{FF2B5EF4-FFF2-40B4-BE49-F238E27FC236}">
                <a16:creationId xmlns:a16="http://schemas.microsoft.com/office/drawing/2014/main" id="{A6F6960D-AA4F-4895-94DF-332C06A1AD53}"/>
              </a:ext>
            </a:extLst>
          </p:cNvPr>
          <p:cNvSpPr txBox="1">
            <a:spLocks noChangeArrowheads="1"/>
          </p:cNvSpPr>
          <p:nvPr/>
        </p:nvSpPr>
        <p:spPr bwMode="auto">
          <a:xfrm>
            <a:off x="4511675" y="908050"/>
            <a:ext cx="3087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UY" altLang="es-ES" sz="3200" b="0" i="0" u="none" strike="noStrike" kern="1200" cap="none" spc="0" normalizeH="0" baseline="0" noProof="0">
                <a:ln>
                  <a:noFill/>
                </a:ln>
                <a:solidFill>
                  <a:srgbClr val="FAFD00"/>
                </a:solidFill>
                <a:effectLst/>
                <a:uLnTx/>
                <a:uFillTx/>
                <a:latin typeface="Abadi MT Condensed Light"/>
                <a:ea typeface="+mn-ea"/>
                <a:cs typeface="+mn-cs"/>
              </a:rPr>
              <a:t>Comercio Sur-Sur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D538FC2-50FE-43B5-B407-230720D3FFE3}"/>
              </a:ext>
            </a:extLst>
          </p:cNvPr>
          <p:cNvSpPr>
            <a:spLocks noGrp="1"/>
          </p:cNvSpPr>
          <p:nvPr>
            <p:ph type="subTitle" idx="1"/>
          </p:nvPr>
        </p:nvSpPr>
        <p:spPr>
          <a:xfrm>
            <a:off x="2667000" y="2328863"/>
            <a:ext cx="6858000" cy="2471737"/>
          </a:xfrm>
        </p:spPr>
        <p:txBody>
          <a:bodyPr>
            <a:normAutofit fontScale="92500" lnSpcReduction="10000"/>
          </a:bodyPr>
          <a:lstStyle/>
          <a:p>
            <a:pPr marL="257175" indent="-257175" algn="l">
              <a:buFont typeface="Arial" panose="020B0604020202020204" pitchFamily="34" charset="0"/>
              <a:buChar char="•"/>
              <a:defRPr/>
            </a:pPr>
            <a:r>
              <a:rPr lang="es-MX" dirty="0"/>
              <a:t>El 35 % DE LA TIERRA DEL PLANETA SE UTILIZA EN CULTIVOS Y PASTIZALES.</a:t>
            </a:r>
          </a:p>
          <a:p>
            <a:pPr marL="257175" indent="-257175" algn="l">
              <a:buFont typeface="Arial" panose="020B0604020202020204" pitchFamily="34" charset="0"/>
              <a:buChar char="•"/>
              <a:defRPr/>
            </a:pPr>
            <a:r>
              <a:rPr lang="es-MX" dirty="0"/>
              <a:t>OTRO 30% OCUPADO POR BOSQUES</a:t>
            </a:r>
          </a:p>
          <a:p>
            <a:pPr marL="257175" indent="-257175" algn="l">
              <a:buFont typeface="Arial" panose="020B0604020202020204" pitchFamily="34" charset="0"/>
              <a:buChar char="•"/>
              <a:defRPr/>
            </a:pPr>
            <a:r>
              <a:rPr lang="es-MX" dirty="0"/>
              <a:t>70 %  DEL AGUA EXTRAIDA ES UTILIZADA POR LA AGRICULTURA</a:t>
            </a:r>
          </a:p>
          <a:p>
            <a:pPr algn="l">
              <a:defRPr/>
            </a:pP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3F22B-60C9-4990-A1BB-0ADC699B3ED9}"/>
              </a:ext>
            </a:extLst>
          </p:cNvPr>
          <p:cNvSpPr>
            <a:spLocks noGrp="1"/>
          </p:cNvSpPr>
          <p:nvPr>
            <p:ph type="title"/>
          </p:nvPr>
        </p:nvSpPr>
        <p:spPr/>
        <p:txBody>
          <a:bodyPr/>
          <a:lstStyle/>
          <a:p>
            <a:pPr>
              <a:defRPr/>
            </a:pPr>
            <a:endParaRPr lang="es-ES"/>
          </a:p>
        </p:txBody>
      </p:sp>
      <p:sp>
        <p:nvSpPr>
          <p:cNvPr id="3" name="Marcador de contenido 2">
            <a:extLst>
              <a:ext uri="{FF2B5EF4-FFF2-40B4-BE49-F238E27FC236}">
                <a16:creationId xmlns:a16="http://schemas.microsoft.com/office/drawing/2014/main" id="{6E1AB35D-9B74-4A2D-8D9B-327C32B39812}"/>
              </a:ext>
            </a:extLst>
          </p:cNvPr>
          <p:cNvSpPr>
            <a:spLocks noGrp="1"/>
          </p:cNvSpPr>
          <p:nvPr>
            <p:ph idx="1"/>
          </p:nvPr>
        </p:nvSpPr>
        <p:spPr/>
        <p:txBody>
          <a:bodyPr/>
          <a:lstStyle/>
          <a:p>
            <a:pPr>
              <a:buFont typeface="Monotype Sorts"/>
              <a:buChar char="n"/>
              <a:defRPr/>
            </a:pPr>
            <a:endParaRPr lang="es-ES"/>
          </a:p>
        </p:txBody>
      </p:sp>
      <p:pic>
        <p:nvPicPr>
          <p:cNvPr id="48132" name="Imagen 5">
            <a:extLst>
              <a:ext uri="{FF2B5EF4-FFF2-40B4-BE49-F238E27FC236}">
                <a16:creationId xmlns:a16="http://schemas.microsoft.com/office/drawing/2014/main" id="{75C22733-1E21-444C-8EAF-C59976B5D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54000"/>
            <a:ext cx="11755438"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6EF26-891E-400F-BAC3-57BD1B9882B5}"/>
              </a:ext>
            </a:extLst>
          </p:cNvPr>
          <p:cNvSpPr>
            <a:spLocks noGrp="1"/>
          </p:cNvSpPr>
          <p:nvPr>
            <p:ph type="title"/>
          </p:nvPr>
        </p:nvSpPr>
        <p:spPr/>
        <p:txBody>
          <a:bodyPr/>
          <a:lstStyle/>
          <a:p>
            <a:pPr>
              <a:defRPr/>
            </a:pPr>
            <a:endParaRPr lang="es-MX" dirty="0"/>
          </a:p>
        </p:txBody>
      </p:sp>
      <p:sp>
        <p:nvSpPr>
          <p:cNvPr id="3" name="Marcador de contenido 2">
            <a:extLst>
              <a:ext uri="{FF2B5EF4-FFF2-40B4-BE49-F238E27FC236}">
                <a16:creationId xmlns:a16="http://schemas.microsoft.com/office/drawing/2014/main" id="{E219AB5D-5B00-4948-81EC-C118D6B74311}"/>
              </a:ext>
            </a:extLst>
          </p:cNvPr>
          <p:cNvSpPr>
            <a:spLocks noGrp="1"/>
          </p:cNvSpPr>
          <p:nvPr>
            <p:ph idx="1"/>
          </p:nvPr>
        </p:nvSpPr>
        <p:spPr/>
        <p:txBody>
          <a:bodyPr>
            <a:normAutofit fontScale="85000" lnSpcReduction="20000"/>
          </a:bodyPr>
          <a:lstStyle/>
          <a:p>
            <a:pPr>
              <a:defRPr/>
            </a:pPr>
            <a:r>
              <a:rPr lang="es-MX" dirty="0"/>
              <a:t>En 1950, se estimaba que la población mundial era de 2.600 millones de personas. Se alcanzaron los 5.000 millones en 1987 y, en 1999, los 6.000 millones. En octubre de 2011, se estimaba que la población mundial era de 7.000 millones de personas. Para conmemorar este acontecimiento histórico, se puso en marcha un movimiento global llamado "Un mundo de 7 mil millones". Por último, a mediados de 2015, la población mundial alcanzó los 7.300 millones de personas, lo que significa que, en 12 años, el número de personas en el mundo ha aumentado en 1.000 millones.</a:t>
            </a:r>
          </a:p>
          <a:p>
            <a:pPr>
              <a:defRPr/>
            </a:pPr>
            <a:r>
              <a:rPr lang="es-MX" dirty="0"/>
              <a:t>Hay 193 países soberanos integrados a Naciones Unidas más el vaticano serían 194.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56E09-C762-4FED-8B37-AF5CCFC371B3}"/>
              </a:ext>
            </a:extLst>
          </p:cNvPr>
          <p:cNvSpPr>
            <a:spLocks noGrp="1"/>
          </p:cNvSpPr>
          <p:nvPr>
            <p:ph type="title"/>
          </p:nvPr>
        </p:nvSpPr>
        <p:spPr/>
        <p:txBody>
          <a:bodyPr/>
          <a:lstStyle/>
          <a:p>
            <a:pPr>
              <a:defRPr/>
            </a:pPr>
            <a:endParaRPr lang="es-MX"/>
          </a:p>
        </p:txBody>
      </p:sp>
      <p:sp>
        <p:nvSpPr>
          <p:cNvPr id="3" name="Marcador de contenido 2">
            <a:extLst>
              <a:ext uri="{FF2B5EF4-FFF2-40B4-BE49-F238E27FC236}">
                <a16:creationId xmlns:a16="http://schemas.microsoft.com/office/drawing/2014/main" id="{9FF2B088-12B7-4243-95D0-58161C4E7495}"/>
              </a:ext>
            </a:extLst>
          </p:cNvPr>
          <p:cNvSpPr>
            <a:spLocks noGrp="1"/>
          </p:cNvSpPr>
          <p:nvPr>
            <p:ph idx="1"/>
          </p:nvPr>
        </p:nvSpPr>
        <p:spPr>
          <a:xfrm>
            <a:off x="1631950" y="1447800"/>
            <a:ext cx="8856663" cy="4495800"/>
          </a:xfrm>
        </p:spPr>
        <p:txBody>
          <a:bodyPr>
            <a:normAutofit fontScale="55000" lnSpcReduction="20000"/>
          </a:bodyPr>
          <a:lstStyle/>
          <a:p>
            <a:pPr>
              <a:defRPr/>
            </a:pPr>
            <a:r>
              <a:rPr lang="es-UY" b="1" dirty="0">
                <a:latin typeface="Arial" panose="020B0604020202020204" pitchFamily="34" charset="0"/>
                <a:cs typeface="Arial" panose="020B0604020202020204" pitchFamily="34" charset="0"/>
              </a:rPr>
              <a:t>El volumen del comercio mundial ha crecido desde 1950, debido fundamentalmente a un crecimiento sustancial de la población mundial y el ingreso entre otros factores. Los países </a:t>
            </a:r>
            <a:r>
              <a:rPr lang="es-ES" b="1" dirty="0">
                <a:latin typeface="Arial" panose="020B0604020202020204" pitchFamily="34" charset="0"/>
                <a:cs typeface="Arial" panose="020B0604020202020204" pitchFamily="34" charset="0"/>
              </a:rPr>
              <a:t>subdesarrollados han ido conquistado mayor presencia en el Mercado mundial, tanto como exportadores como importadores.</a:t>
            </a:r>
          </a:p>
          <a:p>
            <a:pPr>
              <a:defRPr/>
            </a:pPr>
            <a:endParaRPr lang="es-ES" b="1" dirty="0">
              <a:latin typeface="Arial" panose="020B0604020202020204" pitchFamily="34" charset="0"/>
              <a:cs typeface="Arial" panose="020B0604020202020204" pitchFamily="34" charset="0"/>
            </a:endParaRPr>
          </a:p>
          <a:p>
            <a:pPr>
              <a:defRPr/>
            </a:pPr>
            <a:r>
              <a:rPr lang="es-ES" b="1" dirty="0">
                <a:latin typeface="Arial" panose="020B0604020202020204" pitchFamily="34" charset="0"/>
                <a:cs typeface="Arial" panose="020B0604020202020204" pitchFamily="34" charset="0"/>
              </a:rPr>
              <a:t>La aplicación de tarifas a las importaciones agrícolas son en promedio de un 15%. Las nuevas rondas de negociaciones llevadas a delante por la Organización Mundial del Comercio (</a:t>
            </a:r>
            <a:r>
              <a:rPr lang="es-ES" b="1" dirty="0" err="1">
                <a:latin typeface="Arial" panose="020B0604020202020204" pitchFamily="34" charset="0"/>
                <a:cs typeface="Arial" panose="020B0604020202020204" pitchFamily="34" charset="0"/>
              </a:rPr>
              <a:t>World</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Trade</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Organisation</a:t>
            </a:r>
            <a:r>
              <a:rPr lang="es-ES" b="1" dirty="0">
                <a:latin typeface="Arial" panose="020B0604020202020204" pitchFamily="34" charset="0"/>
                <a:cs typeface="Arial" panose="020B0604020202020204" pitchFamily="34" charset="0"/>
              </a:rPr>
              <a:t> WTO) no han avanzado en torno de lograr un acuerdo para reducir estas tarifas. Sin embargo, si permitieron lograr dos nuevos acuerdos sobre la eliminación de subsidios a la exportación y sobre facilitación del comercio.</a:t>
            </a:r>
          </a:p>
          <a:p>
            <a:pPr>
              <a:defRPr/>
            </a:pPr>
            <a:endParaRPr lang="es-ES" b="1" dirty="0">
              <a:latin typeface="Arial" panose="020B0604020202020204" pitchFamily="34" charset="0"/>
              <a:cs typeface="Arial" panose="020B0604020202020204" pitchFamily="34" charset="0"/>
            </a:endParaRPr>
          </a:p>
          <a:p>
            <a:pPr>
              <a:defRPr/>
            </a:pPr>
            <a:r>
              <a:rPr lang="es-ES" b="1" dirty="0">
                <a:latin typeface="Arial" panose="020B0604020202020204" pitchFamily="34" charset="0"/>
                <a:cs typeface="Arial" panose="020B0604020202020204" pitchFamily="34" charset="0"/>
              </a:rPr>
              <a:t>El incremento del gasto en programas de desarrollo agropecuario en los países sub-desarrollados así como el uso de medidas de control sanitario y fitosanitario aplicando regulaciones que aplican a la salud animal y vegetal a favor de los productores nacionales ha discriminado en contra de las importaciones representan nuevos desafíos para el comercio agrícola (ej. Miel a Alemania, fitosanitarios en soja, </a:t>
            </a:r>
            <a:r>
              <a:rPr lang="es-ES" b="1" dirty="0" err="1">
                <a:latin typeface="Arial" panose="020B0604020202020204" pitchFamily="34" charset="0"/>
                <a:cs typeface="Arial" panose="020B0604020202020204" pitchFamily="34" charset="0"/>
              </a:rPr>
              <a:t>etc</a:t>
            </a:r>
            <a:r>
              <a:rPr lang="es-ES" b="1" dirty="0">
                <a:latin typeface="Arial" panose="020B0604020202020204" pitchFamily="34" charset="0"/>
                <a:cs typeface="Arial" panose="020B060402020202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050">
            <a:extLst>
              <a:ext uri="{FF2B5EF4-FFF2-40B4-BE49-F238E27FC236}">
                <a16:creationId xmlns:a16="http://schemas.microsoft.com/office/drawing/2014/main" id="{D1CBD7D1-ADB3-4F00-86CC-696928A2524A}"/>
              </a:ext>
            </a:extLst>
          </p:cNvPr>
          <p:cNvSpPr txBox="1">
            <a:spLocks noChangeArrowheads="1"/>
          </p:cNvSpPr>
          <p:nvPr/>
        </p:nvSpPr>
        <p:spPr bwMode="auto">
          <a:xfrm>
            <a:off x="1524000" y="762000"/>
            <a:ext cx="9144000" cy="3786188"/>
          </a:xfrm>
          <a:prstGeom prst="rect">
            <a:avLst/>
          </a:prstGeom>
          <a:noFill/>
          <a:ln w="12700">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sz="4800" b="0" i="0" u="none" strike="noStrike" kern="1200" cap="none" spc="0" normalizeH="0" baseline="0" noProof="0" dirty="0">
                <a:ln>
                  <a:noFill/>
                </a:ln>
                <a:solidFill>
                  <a:srgbClr val="FAFD00"/>
                </a:solidFill>
                <a:effectLst>
                  <a:outerShdw blurRad="38100" dist="38100" dir="2700000" algn="tl">
                    <a:srgbClr val="000000"/>
                  </a:outerShdw>
                </a:effectLst>
                <a:uLnTx/>
                <a:uFillTx/>
                <a:latin typeface="Abadi MT Condensed Light" pitchFamily="34" charset="0"/>
                <a:ea typeface="+mn-ea"/>
                <a:cs typeface="+mn-cs"/>
              </a:rPr>
              <a:t>La globalización está integrando los mercados de consumo de todo el mundo y abriendo oportunidades. Pero está creando además nuevas desigualdades y nuevos problemas</a:t>
            </a:r>
            <a:endParaRPr kumimoji="0" lang="es-ES_tradnl" sz="2800" b="0" i="0" u="none" strike="noStrike" kern="1200" cap="none" spc="0" normalizeH="0" baseline="0" noProof="0" dirty="0">
              <a:ln>
                <a:noFill/>
              </a:ln>
              <a:solidFill>
                <a:srgbClr val="FAFD00"/>
              </a:solidFill>
              <a:effectLst/>
              <a:uLnTx/>
              <a:uFillTx/>
              <a:latin typeface="Abadi MT Condensed Light" pitchFamily="34" charset="0"/>
              <a:ea typeface="+mn-ea"/>
              <a:cs typeface="+mn-cs"/>
            </a:endParaRPr>
          </a:p>
        </p:txBody>
      </p:sp>
      <p:sp>
        <p:nvSpPr>
          <p:cNvPr id="67587" name="Text Box 2051">
            <a:extLst>
              <a:ext uri="{FF2B5EF4-FFF2-40B4-BE49-F238E27FC236}">
                <a16:creationId xmlns:a16="http://schemas.microsoft.com/office/drawing/2014/main" id="{5C7B041A-7146-48B6-9E0C-9BDBAD63261C}"/>
              </a:ext>
            </a:extLst>
          </p:cNvPr>
          <p:cNvSpPr txBox="1">
            <a:spLocks noChangeArrowheads="1"/>
          </p:cNvSpPr>
          <p:nvPr/>
        </p:nvSpPr>
        <p:spPr bwMode="auto">
          <a:xfrm>
            <a:off x="1524000" y="6477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altLang="es-ES" sz="1800" b="1" i="0" u="none" strike="noStrike" kern="1200" cap="none" spc="0" normalizeH="0" baseline="0" noProof="0">
                <a:ln>
                  <a:noFill/>
                </a:ln>
                <a:solidFill>
                  <a:srgbClr val="FAFD00"/>
                </a:solidFill>
                <a:effectLst/>
                <a:uLnTx/>
                <a:uFillTx/>
                <a:latin typeface="Abadi MT Condensed Light"/>
                <a:ea typeface="+mn-ea"/>
                <a:cs typeface="+mn-cs"/>
              </a:rPr>
              <a:t>Fuente: UNDP 1998</a:t>
            </a:r>
            <a:endParaRPr kumimoji="0" lang="es-ES_tradnl" altLang="es-ES" sz="3200" b="0" i="0" u="none" strike="noStrike" kern="1200" cap="none" spc="0" normalizeH="0" baseline="0" noProof="0">
              <a:ln>
                <a:noFill/>
              </a:ln>
              <a:solidFill>
                <a:srgbClr val="FAFD00"/>
              </a:solidFill>
              <a:effectLst/>
              <a:uLnTx/>
              <a:uFillTx/>
              <a:latin typeface="Abadi MT Condensed Ligh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C7530B33-E99B-4059-A0D5-CC8E05FF4720}"/>
              </a:ext>
            </a:extLst>
          </p:cNvPr>
          <p:cNvSpPr txBox="1">
            <a:spLocks noChangeArrowheads="1"/>
          </p:cNvSpPr>
          <p:nvPr/>
        </p:nvSpPr>
        <p:spPr bwMode="auto">
          <a:xfrm>
            <a:off x="1828800" y="914400"/>
            <a:ext cx="8610600" cy="5214938"/>
          </a:xfrm>
          <a:prstGeom prst="rect">
            <a:avLst/>
          </a:prstGeom>
          <a:noFill/>
          <a:ln w="12700">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s-ES_tradnl" sz="4800" b="0" i="0" u="none" strike="noStrike" kern="1200" cap="none" spc="0" normalizeH="0" baseline="0" noProof="0" dirty="0">
                <a:ln>
                  <a:noFill/>
                </a:ln>
                <a:solidFill>
                  <a:srgbClr val="FAFD00"/>
                </a:solidFill>
                <a:effectLst>
                  <a:outerShdw blurRad="38100" dist="38100" dir="2700000" algn="tl">
                    <a:srgbClr val="000000"/>
                  </a:outerShdw>
                </a:effectLst>
                <a:uLnTx/>
                <a:uFillTx/>
                <a:latin typeface="Abadi MT Condensed Light" pitchFamily="34" charset="0"/>
                <a:ea typeface="+mn-ea"/>
                <a:cs typeface="+mn-cs"/>
              </a:rPr>
              <a:t>La gran presión social para mantener niveles elevados de consumo estimula el gasto competitivo el cual genera desigualdades en el consumo profundizando la pobreza y la exclusión social</a:t>
            </a:r>
            <a:endParaRPr kumimoji="0" lang="es-ES_tradnl" sz="4800" b="0" i="0" u="none" strike="noStrike" kern="1200" cap="none" spc="0" normalizeH="0" baseline="0" noProof="0" dirty="0">
              <a:ln>
                <a:noFill/>
              </a:ln>
              <a:solidFill>
                <a:srgbClr val="FAFD00"/>
              </a:solidFill>
              <a:effectLst/>
              <a:uLnTx/>
              <a:uFillTx/>
              <a:latin typeface="Abadi MT Condensed Light"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Rectangle 5">
            <a:extLst>
              <a:ext uri="{FF2B5EF4-FFF2-40B4-BE49-F238E27FC236}">
                <a16:creationId xmlns:a16="http://schemas.microsoft.com/office/drawing/2014/main" id="{69A7A3BA-799E-47F4-9DE6-F5A76BAEFD78}"/>
              </a:ext>
            </a:extLst>
          </p:cNvPr>
          <p:cNvSpPr>
            <a:spLocks noChangeArrowheads="1"/>
          </p:cNvSpPr>
          <p:nvPr/>
        </p:nvSpPr>
        <p:spPr bwMode="auto">
          <a:xfrm>
            <a:off x="2566988" y="333375"/>
            <a:ext cx="5848350" cy="1555750"/>
          </a:xfrm>
          <a:prstGeom prst="rect">
            <a:avLst/>
          </a:prstGeom>
          <a:noFill/>
          <a:ln w="12700">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 sz="3600" b="0"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Record de Temperaturas</a:t>
            </a:r>
            <a:br>
              <a:rPr kumimoji="0" lang="es-E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br>
            <a:r>
              <a:rPr kumimoji="0" lang="es-ES" sz="2800" b="0" i="1"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(Desvíos  media 1951- 1980)</a:t>
            </a:r>
            <a:br>
              <a:rPr kumimoji="0" lang="es-E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br>
            <a:endParaRPr kumimoji="0" lang="es-E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endParaRPr>
          </a:p>
        </p:txBody>
      </p:sp>
      <p:pic>
        <p:nvPicPr>
          <p:cNvPr id="49155" name="Picture 6" descr="climatescience_surfacetemperature">
            <a:extLst>
              <a:ext uri="{FF2B5EF4-FFF2-40B4-BE49-F238E27FC236}">
                <a16:creationId xmlns:a16="http://schemas.microsoft.com/office/drawing/2014/main" id="{E7FC2EA6-0537-4569-92FD-E0430739B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 t="4256" r="1277" b="54256"/>
          <a:stretch>
            <a:fillRect/>
          </a:stretch>
        </p:blipFill>
        <p:spPr bwMode="auto">
          <a:xfrm>
            <a:off x="1676400" y="1989138"/>
            <a:ext cx="4343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climatescience_surfacetemperature">
            <a:extLst>
              <a:ext uri="{FF2B5EF4-FFF2-40B4-BE49-F238E27FC236}">
                <a16:creationId xmlns:a16="http://schemas.microsoft.com/office/drawing/2014/main" id="{6D4E5623-DD5F-4A22-8C1E-7D3E14E1A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7" t="45744" r="1950" b="12766"/>
          <a:stretch>
            <a:fillRect/>
          </a:stretch>
        </p:blipFill>
        <p:spPr bwMode="auto">
          <a:xfrm>
            <a:off x="6096000" y="1989138"/>
            <a:ext cx="43322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a:extLst>
              <a:ext uri="{FF2B5EF4-FFF2-40B4-BE49-F238E27FC236}">
                <a16:creationId xmlns:a16="http://schemas.microsoft.com/office/drawing/2014/main" id="{429FC6C5-5AEE-4D9A-86C1-D9B9D844EF3D}"/>
              </a:ext>
            </a:extLst>
          </p:cNvPr>
          <p:cNvSpPr txBox="1">
            <a:spLocks noChangeArrowheads="1"/>
          </p:cNvSpPr>
          <p:nvPr/>
        </p:nvSpPr>
        <p:spPr bwMode="auto">
          <a:xfrm>
            <a:off x="1524000" y="57340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s-ES" sz="1200" b="1" i="1"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ES" sz="1200" b="1" i="1"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Source:  NASA Goddard Institute for Space Studies Surface Temperature Analysis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ES" sz="1200" b="1" i="1"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at  </a:t>
            </a:r>
            <a:r>
              <a:rPr kumimoji="0" lang="en-US" altLang="es-ES" sz="1200" b="1" i="1"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hlinkClick r:id="rId3"/>
              </a:rPr>
              <a:t>data.giss.nasa.gov/gistemp/</a:t>
            </a:r>
            <a:r>
              <a:rPr kumimoji="0" lang="en-US" altLang="es-ES" sz="1200" b="1" i="1"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 </a:t>
            </a:r>
          </a:p>
        </p:txBody>
      </p:sp>
      <p:sp>
        <p:nvSpPr>
          <p:cNvPr id="239625" name="Text Box 9">
            <a:extLst>
              <a:ext uri="{FF2B5EF4-FFF2-40B4-BE49-F238E27FC236}">
                <a16:creationId xmlns:a16="http://schemas.microsoft.com/office/drawing/2014/main" id="{9DFB1B90-6C53-4774-A1B7-33404517A8E4}"/>
              </a:ext>
            </a:extLst>
          </p:cNvPr>
          <p:cNvSpPr txBox="1">
            <a:spLocks noChangeArrowheads="1"/>
          </p:cNvSpPr>
          <p:nvPr/>
        </p:nvSpPr>
        <p:spPr bwMode="auto">
          <a:xfrm>
            <a:off x="1524000" y="6583363"/>
            <a:ext cx="5256213" cy="274637"/>
          </a:xfrm>
          <a:prstGeom prst="rect">
            <a:avLst/>
          </a:prstGeom>
          <a:noFill/>
          <a:ln w="12700">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R. Watson, Amsterdam, 20 </a:t>
            </a:r>
            <a:r>
              <a:rPr kumimoji="0" lang="es-E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Enero, 2007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a:extLst>
              <a:ext uri="{FF2B5EF4-FFF2-40B4-BE49-F238E27FC236}">
                <a16:creationId xmlns:a16="http://schemas.microsoft.com/office/drawing/2014/main" id="{00540F49-E443-448F-A9BD-9ED296E72C73}"/>
              </a:ext>
            </a:extLst>
          </p:cNvPr>
          <p:cNvSpPr>
            <a:spLocks noGrp="1" noChangeArrowheads="1"/>
          </p:cNvSpPr>
          <p:nvPr>
            <p:ph type="title"/>
          </p:nvPr>
        </p:nvSpPr>
        <p:spPr>
          <a:xfrm>
            <a:off x="1524000" y="228600"/>
            <a:ext cx="8915400" cy="838200"/>
          </a:xfrm>
        </p:spPr>
        <p:txBody>
          <a:bodyPr anchorCtr="1">
            <a:normAutofit fontScale="90000"/>
          </a:bodyPr>
          <a:lstStyle/>
          <a:p>
            <a:pPr>
              <a:defRPr/>
            </a:pPr>
            <a:r>
              <a:rPr lang="es-ES" altLang="en-GB" sz="3200" b="1"/>
              <a:t>Las Proyecciones indican que algunas áreas se volverán más húmedas y otras más secas</a:t>
            </a:r>
          </a:p>
        </p:txBody>
      </p:sp>
      <p:sp>
        <p:nvSpPr>
          <p:cNvPr id="240645" name="Rectangle 5">
            <a:extLst>
              <a:ext uri="{FF2B5EF4-FFF2-40B4-BE49-F238E27FC236}">
                <a16:creationId xmlns:a16="http://schemas.microsoft.com/office/drawing/2014/main" id="{6F1B4E08-8489-418D-A57B-F0AD41B8B179}"/>
              </a:ext>
            </a:extLst>
          </p:cNvPr>
          <p:cNvSpPr>
            <a:spLocks noGrp="1" noChangeArrowheads="1"/>
          </p:cNvSpPr>
          <p:nvPr>
            <p:ph type="body" idx="1"/>
          </p:nvPr>
        </p:nvSpPr>
        <p:spPr>
          <a:xfrm>
            <a:off x="2209800" y="1295400"/>
            <a:ext cx="7772400" cy="3733800"/>
          </a:xfrm>
        </p:spPr>
        <p:txBody>
          <a:bodyPr/>
          <a:lstStyle/>
          <a:p>
            <a:pPr>
              <a:defRPr/>
            </a:pPr>
            <a:endParaRPr lang="en-GB" altLang="en-GB"/>
          </a:p>
        </p:txBody>
      </p:sp>
      <p:pic>
        <p:nvPicPr>
          <p:cNvPr id="50180" name="Picture 6">
            <a:extLst>
              <a:ext uri="{FF2B5EF4-FFF2-40B4-BE49-F238E27FC236}">
                <a16:creationId xmlns:a16="http://schemas.microsoft.com/office/drawing/2014/main" id="{1335B971-A311-46A6-83CC-502E10485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a:extLst>
              <a:ext uri="{FF2B5EF4-FFF2-40B4-BE49-F238E27FC236}">
                <a16:creationId xmlns:a16="http://schemas.microsoft.com/office/drawing/2014/main" id="{76F22DE5-06FE-4354-9BB4-D1E03A89498E}"/>
              </a:ext>
            </a:extLst>
          </p:cNvPr>
          <p:cNvSpPr txBox="1">
            <a:spLocks noChangeArrowheads="1"/>
          </p:cNvSpPr>
          <p:nvPr/>
        </p:nvSpPr>
        <p:spPr bwMode="auto">
          <a:xfrm>
            <a:off x="1524000" y="5949950"/>
            <a:ext cx="939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 altLang="en-GB"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Cambio en la precipitación media anual:  2071 </a:t>
            </a:r>
            <a:r>
              <a:rPr kumimoji="0" lang="en-GB" altLang="en-GB"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a:t>
            </a:r>
            <a:r>
              <a:rPr kumimoji="0" lang="es-ES" altLang="en-GB"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2100 Relativo </a:t>
            </a:r>
            <a:r>
              <a:rPr kumimoji="0" lang="en-GB" altLang="en-GB"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a:t>
            </a:r>
            <a:r>
              <a:rPr kumimoji="0" lang="es-ES" altLang="en-GB"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1990</a:t>
            </a:r>
            <a:endParaRPr kumimoji="0" lang="es-ES" altLang="es-E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40648" name="Text Box 8">
            <a:extLst>
              <a:ext uri="{FF2B5EF4-FFF2-40B4-BE49-F238E27FC236}">
                <a16:creationId xmlns:a16="http://schemas.microsoft.com/office/drawing/2014/main" id="{62814392-59F8-4FF6-8757-3133F2E0ABD9}"/>
              </a:ext>
            </a:extLst>
          </p:cNvPr>
          <p:cNvSpPr txBox="1">
            <a:spLocks noChangeArrowheads="1"/>
          </p:cNvSpPr>
          <p:nvPr/>
        </p:nvSpPr>
        <p:spPr bwMode="auto">
          <a:xfrm>
            <a:off x="1558925" y="6524625"/>
            <a:ext cx="5256213" cy="274638"/>
          </a:xfrm>
          <a:prstGeom prst="rect">
            <a:avLst/>
          </a:prstGeom>
          <a:noFill/>
          <a:ln w="12700">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R. Watson, Amsterdam, 20 </a:t>
            </a:r>
            <a:r>
              <a:rPr kumimoji="0" lang="es-E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Enero, 2007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a:extLst>
              <a:ext uri="{FF2B5EF4-FFF2-40B4-BE49-F238E27FC236}">
                <a16:creationId xmlns:a16="http://schemas.microsoft.com/office/drawing/2014/main" id="{97EC70E7-7BB6-4E83-B8A4-80CEAF411BED}"/>
              </a:ext>
            </a:extLst>
          </p:cNvPr>
          <p:cNvSpPr>
            <a:spLocks noChangeArrowheads="1"/>
          </p:cNvSpPr>
          <p:nvPr/>
        </p:nvSpPr>
        <p:spPr bwMode="auto">
          <a:xfrm>
            <a:off x="2438400" y="0"/>
            <a:ext cx="8229600" cy="1143000"/>
          </a:xfrm>
          <a:prstGeom prst="rect">
            <a:avLst/>
          </a:prstGeom>
          <a:noFill/>
          <a:ln w="9525">
            <a:noFill/>
            <a:miter lim="800000"/>
            <a:headEnd/>
            <a:tailEnd/>
          </a:ln>
          <a:effectLst/>
        </p:spPr>
        <p:txBody>
          <a:bodyPr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El Cambio Climático esta afectando a los Sistemas Sociales y Naturales</a:t>
            </a:r>
          </a:p>
        </p:txBody>
      </p:sp>
      <p:pic>
        <p:nvPicPr>
          <p:cNvPr id="51203" name="Picture 5" descr="P1000242">
            <a:extLst>
              <a:ext uri="{FF2B5EF4-FFF2-40B4-BE49-F238E27FC236}">
                <a16:creationId xmlns:a16="http://schemas.microsoft.com/office/drawing/2014/main" id="{3046B820-663B-42CE-8510-F2A7E577E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4365625"/>
            <a:ext cx="31321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Sahara dust to Atlantic">
            <a:extLst>
              <a:ext uri="{FF2B5EF4-FFF2-40B4-BE49-F238E27FC236}">
                <a16:creationId xmlns:a16="http://schemas.microsoft.com/office/drawing/2014/main" id="{6DD3D67C-24FA-4940-B12F-F7C5DD909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2565400"/>
            <a:ext cx="3168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descr="damagepole72">
            <a:extLst>
              <a:ext uri="{FF2B5EF4-FFF2-40B4-BE49-F238E27FC236}">
                <a16:creationId xmlns:a16="http://schemas.microsoft.com/office/drawing/2014/main" id="{81266A1A-7C02-45FB-B08D-72345D180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78" t="1971" r="2438" b="6761"/>
          <a:stretch>
            <a:fillRect/>
          </a:stretch>
        </p:blipFill>
        <p:spPr bwMode="auto">
          <a:xfrm>
            <a:off x="1524000" y="4365625"/>
            <a:ext cx="28432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flooded_big">
            <a:extLst>
              <a:ext uri="{FF2B5EF4-FFF2-40B4-BE49-F238E27FC236}">
                <a16:creationId xmlns:a16="http://schemas.microsoft.com/office/drawing/2014/main" id="{3B31A6D7-92FA-45E5-A3C2-020CB8A37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1412875"/>
            <a:ext cx="31321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descr="drought">
            <a:extLst>
              <a:ext uri="{FF2B5EF4-FFF2-40B4-BE49-F238E27FC236}">
                <a16:creationId xmlns:a16="http://schemas.microsoft.com/office/drawing/2014/main" id="{DDECFDA0-942E-4E6A-957B-CB3CCD500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412875"/>
            <a:ext cx="2895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4" name="Text Box 10">
            <a:extLst>
              <a:ext uri="{FF2B5EF4-FFF2-40B4-BE49-F238E27FC236}">
                <a16:creationId xmlns:a16="http://schemas.microsoft.com/office/drawing/2014/main" id="{85B6E995-E77D-467A-8A51-52E86F8BA560}"/>
              </a:ext>
            </a:extLst>
          </p:cNvPr>
          <p:cNvSpPr txBox="1">
            <a:spLocks noChangeArrowheads="1"/>
          </p:cNvSpPr>
          <p:nvPr/>
        </p:nvSpPr>
        <p:spPr bwMode="auto">
          <a:xfrm>
            <a:off x="1558925" y="6524625"/>
            <a:ext cx="5256213" cy="274638"/>
          </a:xfrm>
          <a:prstGeom prst="rect">
            <a:avLst/>
          </a:prstGeom>
          <a:noFill/>
          <a:ln w="12700">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R. Watson, Amsterdam, 20 </a:t>
            </a:r>
            <a:r>
              <a:rPr kumimoji="0" lang="es-E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Enero, 2007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A6CED8-4151-4563-A8C1-E15826E88E29}"/>
              </a:ext>
            </a:extLst>
          </p:cNvPr>
          <p:cNvSpPr>
            <a:spLocks noGrp="1"/>
          </p:cNvSpPr>
          <p:nvPr>
            <p:ph idx="1"/>
          </p:nvPr>
        </p:nvSpPr>
        <p:spPr/>
        <p:txBody>
          <a:bodyPr/>
          <a:lstStyle/>
          <a:p>
            <a:pPr>
              <a:defRPr/>
            </a:pPr>
            <a:endParaRPr lang="es-ES" dirty="0"/>
          </a:p>
        </p:txBody>
      </p:sp>
      <p:pic>
        <p:nvPicPr>
          <p:cNvPr id="52227" name="Imagen 5">
            <a:extLst>
              <a:ext uri="{FF2B5EF4-FFF2-40B4-BE49-F238E27FC236}">
                <a16:creationId xmlns:a16="http://schemas.microsoft.com/office/drawing/2014/main" id="{BDAC2E56-6A9F-4C5D-8C22-55E199AEA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96850"/>
            <a:ext cx="1142365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a:extLst>
              <a:ext uri="{FF2B5EF4-FFF2-40B4-BE49-F238E27FC236}">
                <a16:creationId xmlns:a16="http://schemas.microsoft.com/office/drawing/2014/main" id="{07A58BD1-AB2B-4E8C-85ED-8D1AA1EE71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103313"/>
            <a:ext cx="5414962"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2693" name="Rectangle 5">
            <a:extLst>
              <a:ext uri="{FF2B5EF4-FFF2-40B4-BE49-F238E27FC236}">
                <a16:creationId xmlns:a16="http://schemas.microsoft.com/office/drawing/2014/main" id="{0D7F80F0-A353-4978-A53E-C59A0CE35227}"/>
              </a:ext>
            </a:extLst>
          </p:cNvPr>
          <p:cNvSpPr>
            <a:spLocks noChangeArrowheads="1"/>
          </p:cNvSpPr>
          <p:nvPr/>
        </p:nvSpPr>
        <p:spPr bwMode="auto">
          <a:xfrm>
            <a:off x="1524000" y="404813"/>
            <a:ext cx="9144000" cy="304800"/>
          </a:xfrm>
          <a:prstGeom prst="rect">
            <a:avLst/>
          </a:prstGeom>
          <a:noFill/>
          <a:ln w="12700">
            <a:noFill/>
            <a:miter lim="800000"/>
            <a:headEnd/>
            <a:tailEnd/>
          </a:ln>
          <a:effectLst/>
        </p:spPr>
        <p:txBody>
          <a:bodyPr lIns="85725" tIns="42862" rIns="85725" bIns="42862" anchor="ctr"/>
          <a:lstStyle/>
          <a:p>
            <a:pPr marL="0" marR="0" lvl="0" indent="0" algn="ctr" defTabSz="852488"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Las Proyecciones indican que los rendimientos de los cultivos decrecerán en el trópico y subtrópico pero aumentaran en las latitudes altas</a:t>
            </a:r>
          </a:p>
        </p:txBody>
      </p:sp>
      <p:sp>
        <p:nvSpPr>
          <p:cNvPr id="242694" name="Rectangle 6">
            <a:extLst>
              <a:ext uri="{FF2B5EF4-FFF2-40B4-BE49-F238E27FC236}">
                <a16:creationId xmlns:a16="http://schemas.microsoft.com/office/drawing/2014/main" id="{D26598F0-8BD8-4F51-8A8F-BD29C5D8D5D7}"/>
              </a:ext>
            </a:extLst>
          </p:cNvPr>
          <p:cNvSpPr>
            <a:spLocks noChangeArrowheads="1"/>
          </p:cNvSpPr>
          <p:nvPr/>
        </p:nvSpPr>
        <p:spPr bwMode="auto">
          <a:xfrm>
            <a:off x="7824788" y="1143000"/>
            <a:ext cx="2843212" cy="5715000"/>
          </a:xfrm>
          <a:prstGeom prst="rect">
            <a:avLst/>
          </a:prstGeom>
          <a:noFill/>
          <a:ln w="12700">
            <a:noFill/>
            <a:miter lim="800000"/>
            <a:headEnd/>
            <a:tailEnd/>
          </a:ln>
          <a:effectLst/>
        </p:spPr>
        <p:txBody>
          <a:bodyPr lIns="85725" tIns="42862" rIns="85725" bIns="42862"/>
          <a:lstStyle/>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r>
              <a:rPr kumimoji="0" lang="es-E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rPr>
              <a:t>Porcentaje de cambio promedio en el rendimiento de los cultivos para un escenario medio de cambio climático</a:t>
            </a: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endParaRPr kumimoji="0" lang="es-E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endParaRP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r>
              <a:rPr kumimoji="0" lang="es-E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rPr>
              <a:t>Ya para el 2020 se  pronostican reducciones de un 10% en America del Sur y 20% en México</a:t>
            </a:r>
            <a:endParaRPr kumimoji="0" lang="es-ES" sz="22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endParaRP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endParaRPr kumimoji="0" lang="es-ES" sz="22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endParaRP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endParaRPr kumimoji="0" lang="en-US" sz="2200" b="0"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endParaRP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endParaRPr kumimoji="0" lang="en-US" sz="2200" b="0"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endParaRPr>
          </a:p>
          <a:p>
            <a:pPr marL="0" marR="0" lvl="0" indent="0" algn="l" defTabSz="852488" rtl="0" eaLnBrk="0" fontAlgn="base" latinLnBrk="0" hangingPunct="0">
              <a:lnSpc>
                <a:spcPct val="100000"/>
              </a:lnSpc>
              <a:spcBef>
                <a:spcPct val="20000"/>
              </a:spcBef>
              <a:spcAft>
                <a:spcPct val="0"/>
              </a:spcAft>
              <a:buClr>
                <a:srgbClr val="FAFD00"/>
              </a:buClr>
              <a:buSzPct val="75000"/>
              <a:buFontTx/>
              <a:buNone/>
              <a:tabLst/>
              <a:defRPr/>
            </a:pPr>
            <a:endParaRPr kumimoji="0" lang="en-US" sz="1600" b="1" i="0" u="none" strike="noStrike" kern="1200" cap="none" spc="0" normalizeH="0" baseline="0" noProof="0">
              <a:ln>
                <a:noFill/>
              </a:ln>
              <a:solidFill>
                <a:srgbClr val="FFFFFF"/>
              </a:solidFill>
              <a:effectLst>
                <a:outerShdw blurRad="38100" dist="38100" dir="2700000" algn="tl">
                  <a:srgbClr val="000000"/>
                </a:outerShdw>
              </a:effectLst>
              <a:uLnTx/>
              <a:uFillTx/>
              <a:latin typeface="Abadi MT Condensed Light" pitchFamily="34" charset="0"/>
              <a:ea typeface="+mn-ea"/>
              <a:cs typeface="+mn-cs"/>
            </a:endParaRPr>
          </a:p>
        </p:txBody>
      </p:sp>
      <p:sp>
        <p:nvSpPr>
          <p:cNvPr id="242695" name="Text Box 7">
            <a:extLst>
              <a:ext uri="{FF2B5EF4-FFF2-40B4-BE49-F238E27FC236}">
                <a16:creationId xmlns:a16="http://schemas.microsoft.com/office/drawing/2014/main" id="{0A920712-E31B-44D0-AB7F-5367EF7D7D51}"/>
              </a:ext>
            </a:extLst>
          </p:cNvPr>
          <p:cNvSpPr txBox="1">
            <a:spLocks noChangeArrowheads="1"/>
          </p:cNvSpPr>
          <p:nvPr/>
        </p:nvSpPr>
        <p:spPr bwMode="auto">
          <a:xfrm>
            <a:off x="1558925" y="6524625"/>
            <a:ext cx="5256213" cy="274638"/>
          </a:xfrm>
          <a:prstGeom prst="rect">
            <a:avLst/>
          </a:prstGeom>
          <a:noFill/>
          <a:ln w="12700">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R. Watson, Amsterdam, 20 </a:t>
            </a:r>
            <a:r>
              <a:rPr kumimoji="0" lang="es-ES" sz="1200" b="1" i="0" u="none" strike="noStrike" kern="1200" cap="none" spc="0" normalizeH="0" baseline="0" noProof="0">
                <a:ln>
                  <a:noFill/>
                </a:ln>
                <a:solidFill>
                  <a:srgbClr val="FFFF00"/>
                </a:solidFill>
                <a:effectLst>
                  <a:outerShdw blurRad="38100" dist="38100" dir="2700000" algn="tl">
                    <a:srgbClr val="000000"/>
                  </a:outerShdw>
                </a:effectLst>
                <a:uLnTx/>
                <a:uFillTx/>
                <a:latin typeface="Abadi MT Condensed Light" pitchFamily="34" charset="0"/>
                <a:ea typeface="+mn-ea"/>
                <a:cs typeface="+mn-cs"/>
              </a:rPr>
              <a:t>Enero, 2007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40DC2-AB1E-596E-A3D4-7BBE0FF1756B}"/>
              </a:ext>
            </a:extLst>
          </p:cNvPr>
          <p:cNvSpPr>
            <a:spLocks noGrp="1"/>
          </p:cNvSpPr>
          <p:nvPr>
            <p:ph type="ctrTitle"/>
          </p:nvPr>
        </p:nvSpPr>
        <p:spPr/>
        <p:txBody>
          <a:bodyPr/>
          <a:lstStyle/>
          <a:p>
            <a:r>
              <a:rPr lang="es-UY" dirty="0"/>
              <a:t>Datos Globales y de Uruguay</a:t>
            </a:r>
          </a:p>
        </p:txBody>
      </p:sp>
      <p:sp>
        <p:nvSpPr>
          <p:cNvPr id="3" name="Subtítulo 2">
            <a:extLst>
              <a:ext uri="{FF2B5EF4-FFF2-40B4-BE49-F238E27FC236}">
                <a16:creationId xmlns:a16="http://schemas.microsoft.com/office/drawing/2014/main" id="{9D84E4C5-7868-5346-B879-B13C3B482EE1}"/>
              </a:ext>
            </a:extLst>
          </p:cNvPr>
          <p:cNvSpPr>
            <a:spLocks noGrp="1"/>
          </p:cNvSpPr>
          <p:nvPr>
            <p:ph type="subTitle" idx="1"/>
          </p:nvPr>
        </p:nvSpPr>
        <p:spPr/>
        <p:txBody>
          <a:bodyPr/>
          <a:lstStyle/>
          <a:p>
            <a:r>
              <a:rPr lang="es-UY" dirty="0"/>
              <a:t>https://www.fao.org/faostat/es/</a:t>
            </a:r>
          </a:p>
          <a:p>
            <a:r>
              <a:rPr lang="es-UY" dirty="0"/>
              <a:t>https://www.fao.org/faostat/es/#country/234</a:t>
            </a:r>
          </a:p>
        </p:txBody>
      </p:sp>
    </p:spTree>
    <p:extLst>
      <p:ext uri="{BB962C8B-B14F-4D97-AF65-F5344CB8AC3E}">
        <p14:creationId xmlns:p14="http://schemas.microsoft.com/office/powerpoint/2010/main" val="421550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6467A135-3919-42E6-AB36-D82D12EE24BB}"/>
              </a:ext>
            </a:extLst>
          </p:cNvPr>
          <p:cNvSpPr txBox="1">
            <a:spLocks noChangeArrowheads="1"/>
          </p:cNvSpPr>
          <p:nvPr/>
        </p:nvSpPr>
        <p:spPr bwMode="auto">
          <a:xfrm>
            <a:off x="2135188" y="3770313"/>
            <a:ext cx="7921625" cy="1200150"/>
          </a:xfrm>
          <a:prstGeom prst="rect">
            <a:avLst/>
          </a:prstGeom>
          <a:solidFill>
            <a:srgbClr val="800000"/>
          </a:soli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ES" sz="3600" b="0" i="0" u="none" strike="noStrike" kern="1200" cap="none" spc="0" normalizeH="0" baseline="0" noProof="0">
                <a:ln>
                  <a:noFill/>
                </a:ln>
                <a:solidFill>
                  <a:srgbClr val="FFFF00"/>
                </a:solidFill>
                <a:effectLst/>
                <a:uLnTx/>
                <a:uFillTx/>
                <a:latin typeface="Abadi MT Condensed Light"/>
                <a:ea typeface="+mn-ea"/>
                <a:cs typeface="+mn-cs"/>
              </a:rPr>
              <a:t>Necesidad de mantener y avanzar hacia el desarrollo de procesos más sostenibles</a:t>
            </a:r>
            <a:endParaRPr kumimoji="0" lang="es-ES_tradnl" altLang="es-ES" sz="2400" b="0" i="0" u="none" strike="noStrike" kern="1200" cap="none" spc="0" normalizeH="0" baseline="0" noProof="0">
              <a:ln>
                <a:noFill/>
              </a:ln>
              <a:solidFill>
                <a:srgbClr val="FFFF00"/>
              </a:solidFill>
              <a:effectLst/>
              <a:uLnTx/>
              <a:uFillTx/>
              <a:latin typeface="Abadi MT Condensed Light"/>
              <a:ea typeface="+mn-ea"/>
              <a:cs typeface="+mn-cs"/>
            </a:endParaRPr>
          </a:p>
        </p:txBody>
      </p:sp>
      <p:sp>
        <p:nvSpPr>
          <p:cNvPr id="54275" name="Text Box 5">
            <a:extLst>
              <a:ext uri="{FF2B5EF4-FFF2-40B4-BE49-F238E27FC236}">
                <a16:creationId xmlns:a16="http://schemas.microsoft.com/office/drawing/2014/main" id="{FB60F312-30FA-44A3-BA58-D876F8A11E01}"/>
              </a:ext>
            </a:extLst>
          </p:cNvPr>
          <p:cNvSpPr txBox="1">
            <a:spLocks noChangeArrowheads="1"/>
          </p:cNvSpPr>
          <p:nvPr/>
        </p:nvSpPr>
        <p:spPr bwMode="auto">
          <a:xfrm>
            <a:off x="2135188" y="1031875"/>
            <a:ext cx="7921625" cy="1755775"/>
          </a:xfrm>
          <a:prstGeom prst="rect">
            <a:avLst/>
          </a:prstGeom>
          <a:solidFill>
            <a:srgbClr val="800000"/>
          </a:soli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ES" sz="3600" b="0" i="0" u="none" strike="noStrike" kern="1200" cap="none" spc="0" normalizeH="0" baseline="0" noProof="0">
                <a:ln>
                  <a:noFill/>
                </a:ln>
                <a:solidFill>
                  <a:srgbClr val="FFFF00"/>
                </a:solidFill>
                <a:effectLst/>
                <a:uLnTx/>
                <a:uFillTx/>
                <a:latin typeface="Abadi MT Condensed Light"/>
                <a:ea typeface="+mn-ea"/>
                <a:cs typeface="+mn-cs"/>
              </a:rPr>
              <a:t>Las relaciones entre comercio y ambiente comienzan a ser cada vez más fuertes en los mercados internacionales</a:t>
            </a:r>
            <a:endParaRPr kumimoji="0" lang="es-ES_tradnl" altLang="es-ES" sz="2400" b="0" i="0" u="none" strike="noStrike" kern="1200" cap="none" spc="0" normalizeH="0" baseline="0" noProof="0">
              <a:ln>
                <a:noFill/>
              </a:ln>
              <a:solidFill>
                <a:srgbClr val="FFFF00"/>
              </a:solidFill>
              <a:effectLst/>
              <a:uLnTx/>
              <a:uFillTx/>
              <a:latin typeface="Abadi MT Condensed Light"/>
              <a:ea typeface="+mn-ea"/>
              <a:cs typeface="+mn-cs"/>
            </a:endParaRPr>
          </a:p>
        </p:txBody>
      </p:sp>
    </p:spTree>
  </p:cSld>
  <p:clrMapOvr>
    <a:masterClrMapping/>
  </p:clrMapOvr>
</p:sld>
</file>

<file path=ppt/theme/theme1.xml><?xml version="1.0" encoding="utf-8"?>
<a:theme xmlns:a="http://schemas.openxmlformats.org/drawingml/2006/main" name="diagazu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diagazus.ppt">
      <a:majorFont>
        <a:latin typeface="Abadi MT Condensed Light"/>
        <a:ea typeface=""/>
        <a:cs typeface=""/>
      </a:majorFont>
      <a:minorFont>
        <a:latin typeface="Abadi MT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3200" b="0" i="0" u="none" strike="noStrike" cap="none" normalizeH="0" baseline="0" smtClean="0">
            <a:ln>
              <a:noFill/>
            </a:ln>
            <a:solidFill>
              <a:srgbClr val="FAFD00"/>
            </a:solidFill>
            <a:effectLst/>
            <a:latin typeface="Abadi MT Condensed Ligh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3200" b="0" i="0" u="none" strike="noStrike" cap="none" normalizeH="0" baseline="0" smtClean="0">
            <a:ln>
              <a:noFill/>
            </a:ln>
            <a:solidFill>
              <a:srgbClr val="FAFD00"/>
            </a:solidFill>
            <a:effectLst/>
            <a:latin typeface="Abadi MT Condensed Light" pitchFamily="34" charset="0"/>
          </a:defRPr>
        </a:defPPr>
      </a:lstStyle>
    </a:lnDef>
  </a:objectDefaults>
  <a:extraClrSchemeLst>
    <a:extraClrScheme>
      <a:clrScheme name="diagazu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agazu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agazu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agazu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agazu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agazu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agazu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892</Words>
  <Application>Microsoft Office PowerPoint</Application>
  <PresentationFormat>Panorámica</PresentationFormat>
  <Paragraphs>73</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Abadi MT Condensed Light</vt:lpstr>
      <vt:lpstr>Arial</vt:lpstr>
      <vt:lpstr>Calibri</vt:lpstr>
      <vt:lpstr>Monotype Sorts</vt:lpstr>
      <vt:lpstr>Times New Roman</vt:lpstr>
      <vt:lpstr>diagazus</vt:lpstr>
      <vt:lpstr>Cambio climático</vt:lpstr>
      <vt:lpstr>Presentación de PowerPoint</vt:lpstr>
      <vt:lpstr>Presentación de PowerPoint</vt:lpstr>
      <vt:lpstr>Las Proyecciones indican que algunas áreas se volverán más húmedas y otras más secas</vt:lpstr>
      <vt:lpstr>Presentación de PowerPoint</vt:lpstr>
      <vt:lpstr>Presentación de PowerPoint</vt:lpstr>
      <vt:lpstr>Presentación de PowerPoint</vt:lpstr>
      <vt:lpstr>Datos Globales y de Uruguay</vt:lpstr>
      <vt:lpstr>Presentación de PowerPoint</vt:lpstr>
      <vt:lpstr>Presentación de PowerPoint</vt:lpstr>
      <vt:lpstr>Presentación de PowerPoint</vt:lpstr>
      <vt:lpstr>Globalización de los mercados</vt:lpstr>
      <vt:lpstr>Presentación de PowerPoint</vt:lpstr>
      <vt:lpstr>El Mercado es el lugar destinado por la sociedad en el que vendedores y compradores se reúnen para tener una relación comercial, para esto, se requiere un bien o servicio que comercializar, un pago hecho en dinero y el interés para realizar la transacción.</vt:lpstr>
      <vt:lpstr>Presentación de PowerPoint</vt:lpstr>
      <vt:lpstr>Países Exportadores de Productos Agrícolas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 climático</dc:title>
  <dc:creator>Gustavo Ferreira</dc:creator>
  <cp:lastModifiedBy>Gustavo Ferreira</cp:lastModifiedBy>
  <cp:revision>2</cp:revision>
  <dcterms:created xsi:type="dcterms:W3CDTF">2020-03-17T21:08:54Z</dcterms:created>
  <dcterms:modified xsi:type="dcterms:W3CDTF">2024-03-07T13:31:33Z</dcterms:modified>
</cp:coreProperties>
</file>