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21" r:id="rId17"/>
    <p:sldId id="322" r:id="rId18"/>
    <p:sldId id="323" r:id="rId19"/>
    <p:sldId id="600" r:id="rId20"/>
    <p:sldId id="601" r:id="rId21"/>
    <p:sldId id="598" r:id="rId22"/>
    <p:sldId id="599" r:id="rId23"/>
    <p:sldId id="595" r:id="rId24"/>
    <p:sldId id="597" r:id="rId25"/>
    <p:sldId id="272" r:id="rId26"/>
    <p:sldId id="273" r:id="rId27"/>
    <p:sldId id="274" r:id="rId28"/>
    <p:sldId id="275" r:id="rId29"/>
    <p:sldId id="276" r:id="rId30"/>
    <p:sldId id="277" r:id="rId31"/>
    <p:sldId id="488" r:id="rId32"/>
    <p:sldId id="490" r:id="rId33"/>
    <p:sldId id="316" r:id="rId34"/>
    <p:sldId id="489" r:id="rId35"/>
    <p:sldId id="279" r:id="rId36"/>
    <p:sldId id="280" r:id="rId37"/>
    <p:sldId id="602" r:id="rId38"/>
    <p:sldId id="603"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Abadi MT Condensed Light"/>
        <a:ea typeface="+mn-ea"/>
        <a:cs typeface="+mn-cs"/>
      </a:defRPr>
    </a:lvl1pPr>
    <a:lvl2pPr marL="457200" algn="l" rtl="0" eaLnBrk="0" fontAlgn="base" hangingPunct="0">
      <a:spcBef>
        <a:spcPct val="0"/>
      </a:spcBef>
      <a:spcAft>
        <a:spcPct val="0"/>
      </a:spcAft>
      <a:defRPr kern="1200">
        <a:solidFill>
          <a:schemeClr val="tx1"/>
        </a:solidFill>
        <a:latin typeface="Abadi MT Condensed Light"/>
        <a:ea typeface="+mn-ea"/>
        <a:cs typeface="+mn-cs"/>
      </a:defRPr>
    </a:lvl2pPr>
    <a:lvl3pPr marL="914400" algn="l" rtl="0" eaLnBrk="0" fontAlgn="base" hangingPunct="0">
      <a:spcBef>
        <a:spcPct val="0"/>
      </a:spcBef>
      <a:spcAft>
        <a:spcPct val="0"/>
      </a:spcAft>
      <a:defRPr kern="1200">
        <a:solidFill>
          <a:schemeClr val="tx1"/>
        </a:solidFill>
        <a:latin typeface="Abadi MT Condensed Light"/>
        <a:ea typeface="+mn-ea"/>
        <a:cs typeface="+mn-cs"/>
      </a:defRPr>
    </a:lvl3pPr>
    <a:lvl4pPr marL="1371600" algn="l" rtl="0" eaLnBrk="0" fontAlgn="base" hangingPunct="0">
      <a:spcBef>
        <a:spcPct val="0"/>
      </a:spcBef>
      <a:spcAft>
        <a:spcPct val="0"/>
      </a:spcAft>
      <a:defRPr kern="1200">
        <a:solidFill>
          <a:schemeClr val="tx1"/>
        </a:solidFill>
        <a:latin typeface="Abadi MT Condensed Light"/>
        <a:ea typeface="+mn-ea"/>
        <a:cs typeface="+mn-cs"/>
      </a:defRPr>
    </a:lvl4pPr>
    <a:lvl5pPr marL="1828800" algn="l" rtl="0" eaLnBrk="0" fontAlgn="base" hangingPunct="0">
      <a:spcBef>
        <a:spcPct val="0"/>
      </a:spcBef>
      <a:spcAft>
        <a:spcPct val="0"/>
      </a:spcAft>
      <a:defRPr kern="1200">
        <a:solidFill>
          <a:schemeClr val="tx1"/>
        </a:solidFill>
        <a:latin typeface="Abadi MT Condensed Light"/>
        <a:ea typeface="+mn-ea"/>
        <a:cs typeface="+mn-cs"/>
      </a:defRPr>
    </a:lvl5pPr>
    <a:lvl6pPr marL="2286000" algn="l" defTabSz="914400" rtl="0" eaLnBrk="1" latinLnBrk="0" hangingPunct="1">
      <a:defRPr kern="1200">
        <a:solidFill>
          <a:schemeClr val="tx1"/>
        </a:solidFill>
        <a:latin typeface="Abadi MT Condensed Light"/>
        <a:ea typeface="+mn-ea"/>
        <a:cs typeface="+mn-cs"/>
      </a:defRPr>
    </a:lvl6pPr>
    <a:lvl7pPr marL="2743200" algn="l" defTabSz="914400" rtl="0" eaLnBrk="1" latinLnBrk="0" hangingPunct="1">
      <a:defRPr kern="1200">
        <a:solidFill>
          <a:schemeClr val="tx1"/>
        </a:solidFill>
        <a:latin typeface="Abadi MT Condensed Light"/>
        <a:ea typeface="+mn-ea"/>
        <a:cs typeface="+mn-cs"/>
      </a:defRPr>
    </a:lvl7pPr>
    <a:lvl8pPr marL="3200400" algn="l" defTabSz="914400" rtl="0" eaLnBrk="1" latinLnBrk="0" hangingPunct="1">
      <a:defRPr kern="1200">
        <a:solidFill>
          <a:schemeClr val="tx1"/>
        </a:solidFill>
        <a:latin typeface="Abadi MT Condensed Light"/>
        <a:ea typeface="+mn-ea"/>
        <a:cs typeface="+mn-cs"/>
      </a:defRPr>
    </a:lvl8pPr>
    <a:lvl9pPr marL="3657600" algn="l" defTabSz="914400" rtl="0" eaLnBrk="1" latinLnBrk="0" hangingPunct="1">
      <a:defRPr kern="1200">
        <a:solidFill>
          <a:schemeClr val="tx1"/>
        </a:solidFill>
        <a:latin typeface="Abadi MT Condensed Ligh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33" y="67"/>
      </p:cViewPr>
      <p:guideLst/>
    </p:cSldViewPr>
  </p:slideViewPr>
  <p:notesTextViewPr>
    <p:cViewPr>
      <p:scale>
        <a:sx n="1" d="1"/>
        <a:sy n="1" d="1"/>
      </p:scale>
      <p:origin x="0" y="0"/>
    </p:cViewPr>
  </p:notesTextViewPr>
  <p:sorterViewPr>
    <p:cViewPr varScale="1">
      <p:scale>
        <a:sx n="100" d="100"/>
        <a:sy n="100" d="100"/>
      </p:scale>
      <p:origin x="0" y="-202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A38F8AA-5BA8-428A-BB2E-17E35177DB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a:extLst>
              <a:ext uri="{FF2B5EF4-FFF2-40B4-BE49-F238E27FC236}">
                <a16:creationId xmlns:a16="http://schemas.microsoft.com/office/drawing/2014/main" id="{3A2D54DA-FFA2-4932-A516-D36AC3568A7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A70BB87-CB7D-4ABC-9660-19D7B09B4830}" type="datetimeFigureOut">
              <a:rPr lang="es-ES"/>
              <a:pPr>
                <a:defRPr/>
              </a:pPr>
              <a:t>07/03/2024</a:t>
            </a:fld>
            <a:endParaRPr lang="es-ES"/>
          </a:p>
        </p:txBody>
      </p:sp>
      <p:sp>
        <p:nvSpPr>
          <p:cNvPr id="4" name="Marcador de imagen de diapositiva 3">
            <a:extLst>
              <a:ext uri="{FF2B5EF4-FFF2-40B4-BE49-F238E27FC236}">
                <a16:creationId xmlns:a16="http://schemas.microsoft.com/office/drawing/2014/main" id="{6C444DE4-02EF-4770-9A9C-8FC5C413562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CCBBBCFD-9401-4EBA-AD07-77E2DC56706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4F9B91F9-04A1-4273-B9D8-65536F1E669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a:extLst>
              <a:ext uri="{FF2B5EF4-FFF2-40B4-BE49-F238E27FC236}">
                <a16:creationId xmlns:a16="http://schemas.microsoft.com/office/drawing/2014/main" id="{2A9940C1-D24D-41B3-A6CF-A775B8FBAC2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AD38898-8FDC-4BFB-B205-E0CB4B3E45AA}" type="slidenum">
              <a:rPr lang="es-ES" altLang="es-UY"/>
              <a:pPr>
                <a:defRPr/>
              </a:pPr>
              <a:t>‹Nº›</a:t>
            </a:fld>
            <a:endParaRPr lang="es-ES" altLang="es-UY"/>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428710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59841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228600"/>
            <a:ext cx="25908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228600"/>
            <a:ext cx="75692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5963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914400" y="228600"/>
            <a:ext cx="10363200" cy="12192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914400" y="1828800"/>
            <a:ext cx="10363200" cy="4114800"/>
          </a:xfrm>
        </p:spPr>
        <p:txBody>
          <a:bodyPr/>
          <a:lstStyle/>
          <a:p>
            <a:pPr lvl="0"/>
            <a:endParaRPr lang="es-ES" noProof="0"/>
          </a:p>
        </p:txBody>
      </p:sp>
    </p:spTree>
    <p:extLst>
      <p:ext uri="{BB962C8B-B14F-4D97-AF65-F5344CB8AC3E}">
        <p14:creationId xmlns:p14="http://schemas.microsoft.com/office/powerpoint/2010/main" val="419166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28600"/>
            <a:ext cx="10363200" cy="1219200"/>
          </a:xfrm>
        </p:spPr>
        <p:txBody>
          <a:bodyPr/>
          <a:lstStyle/>
          <a:p>
            <a:r>
              <a:rPr lang="es-ES"/>
              <a:t>Haga clic para modificar el estilo de título del patrón</a:t>
            </a:r>
          </a:p>
        </p:txBody>
      </p:sp>
      <p:sp>
        <p:nvSpPr>
          <p:cNvPr id="3" name="2 Marcador de tabla"/>
          <p:cNvSpPr>
            <a:spLocks noGrp="1"/>
          </p:cNvSpPr>
          <p:nvPr>
            <p:ph type="tbl" idx="1"/>
          </p:nvPr>
        </p:nvSpPr>
        <p:spPr>
          <a:xfrm>
            <a:off x="914400" y="1828800"/>
            <a:ext cx="10363200" cy="4114800"/>
          </a:xfrm>
        </p:spPr>
        <p:txBody>
          <a:bodyPr/>
          <a:lstStyle/>
          <a:p>
            <a:pPr lvl="0"/>
            <a:endParaRPr lang="es-ES" noProof="0"/>
          </a:p>
        </p:txBody>
      </p:sp>
    </p:spTree>
    <p:extLst>
      <p:ext uri="{BB962C8B-B14F-4D97-AF65-F5344CB8AC3E}">
        <p14:creationId xmlns:p14="http://schemas.microsoft.com/office/powerpoint/2010/main" val="301352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4488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9743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8770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9183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59319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95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03237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5612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42864"/>
            </a:gs>
          </a:gsLst>
          <a:lin ang="540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643900A7-E429-49C6-9828-2E48750791FD}"/>
              </a:ext>
            </a:extLst>
          </p:cNvPr>
          <p:cNvGrpSpPr>
            <a:grpSpLocks/>
          </p:cNvGrpSpPr>
          <p:nvPr/>
        </p:nvGrpSpPr>
        <p:grpSpPr bwMode="auto">
          <a:xfrm>
            <a:off x="0" y="0"/>
            <a:ext cx="11304588" cy="6173788"/>
            <a:chOff x="0" y="0"/>
            <a:chExt cx="5341" cy="3889"/>
          </a:xfrm>
        </p:grpSpPr>
        <p:sp>
          <p:nvSpPr>
            <p:cNvPr id="1029" name="Freeform 2">
              <a:extLst>
                <a:ext uri="{FF2B5EF4-FFF2-40B4-BE49-F238E27FC236}">
                  <a16:creationId xmlns:a16="http://schemas.microsoft.com/office/drawing/2014/main" id="{25BF2FE0-2DBC-4A2D-965D-00A4F320F8AC}"/>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1030" name="Freeform 3">
              <a:extLst>
                <a:ext uri="{FF2B5EF4-FFF2-40B4-BE49-F238E27FC236}">
                  <a16:creationId xmlns:a16="http://schemas.microsoft.com/office/drawing/2014/main" id="{43A9A86D-6918-422D-88B3-EF8BF71CF50A}"/>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2" name="Freeform 4">
              <a:extLst>
                <a:ext uri="{FF2B5EF4-FFF2-40B4-BE49-F238E27FC236}">
                  <a16:creationId xmlns:a16="http://schemas.microsoft.com/office/drawing/2014/main" id="{6E127C90-3BE7-482D-B559-011C6F042F1F}"/>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 name="Freeform 5">
              <a:extLst>
                <a:ext uri="{FF2B5EF4-FFF2-40B4-BE49-F238E27FC236}">
                  <a16:creationId xmlns:a16="http://schemas.microsoft.com/office/drawing/2014/main" id="{F6050DED-EBEB-4A06-9A01-D2A3B91B233F}"/>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rgbClr val="264CB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grpSp>
      <p:sp>
        <p:nvSpPr>
          <p:cNvPr id="1031" name="Rectangle 7">
            <a:extLst>
              <a:ext uri="{FF2B5EF4-FFF2-40B4-BE49-F238E27FC236}">
                <a16:creationId xmlns:a16="http://schemas.microsoft.com/office/drawing/2014/main" id="{049A0C11-130E-42A2-99EB-DCE9F9E41A3E}"/>
              </a:ext>
            </a:extLst>
          </p:cNvPr>
          <p:cNvSpPr>
            <a:spLocks noGrp="1" noChangeArrowheads="1"/>
          </p:cNvSpPr>
          <p:nvPr>
            <p:ph type="title"/>
          </p:nvPr>
        </p:nvSpPr>
        <p:spPr bwMode="auto">
          <a:xfrm>
            <a:off x="914400" y="228600"/>
            <a:ext cx="103632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s-ES_tradnl"/>
              <a:t>Haga clic para editar el estilo del título patrón</a:t>
            </a:r>
          </a:p>
        </p:txBody>
      </p:sp>
      <p:sp>
        <p:nvSpPr>
          <p:cNvPr id="1032" name="Rectangle 8">
            <a:extLst>
              <a:ext uri="{FF2B5EF4-FFF2-40B4-BE49-F238E27FC236}">
                <a16:creationId xmlns:a16="http://schemas.microsoft.com/office/drawing/2014/main" id="{7DB02953-3965-4146-9432-7DDA60FED1BD}"/>
              </a:ext>
            </a:extLst>
          </p:cNvPr>
          <p:cNvSpPr>
            <a:spLocks noGrp="1" noChangeArrowheads="1"/>
          </p:cNvSpPr>
          <p:nvPr>
            <p:ph type="body" idx="1"/>
          </p:nvPr>
        </p:nvSpPr>
        <p:spPr bwMode="auto">
          <a:xfrm>
            <a:off x="914400" y="1828800"/>
            <a:ext cx="10363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s-ES_tradnl"/>
              <a:t>Haga clic para editar el estilo del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badi MT Condensed Light"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gfcerros10">
            <a:extLst>
              <a:ext uri="{FF2B5EF4-FFF2-40B4-BE49-F238E27FC236}">
                <a16:creationId xmlns:a16="http://schemas.microsoft.com/office/drawing/2014/main" id="{33EC0300-EDCE-4C3D-B9AF-A2165E75A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12192000"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a:extLst>
              <a:ext uri="{FF2B5EF4-FFF2-40B4-BE49-F238E27FC236}">
                <a16:creationId xmlns:a16="http://schemas.microsoft.com/office/drawing/2014/main" id="{3D367F7E-DAF9-42CC-95B4-A1F8723EDF72}"/>
              </a:ext>
            </a:extLst>
          </p:cNvPr>
          <p:cNvSpPr>
            <a:spLocks noGrp="1" noChangeArrowheads="1"/>
          </p:cNvSpPr>
          <p:nvPr>
            <p:ph type="ctrTitle"/>
          </p:nvPr>
        </p:nvSpPr>
        <p:spPr>
          <a:xfrm>
            <a:off x="-115888" y="2540000"/>
            <a:ext cx="7740651" cy="2593975"/>
          </a:xfrm>
        </p:spPr>
        <p:txBody>
          <a:bodyPr/>
          <a:lstStyle/>
          <a:p>
            <a:pPr>
              <a:defRPr/>
            </a:pPr>
            <a:r>
              <a:rPr lang="es-ES" sz="3200" b="1" dirty="0">
                <a:solidFill>
                  <a:schemeClr val="accent3">
                    <a:lumMod val="25000"/>
                  </a:schemeClr>
                </a:solidFill>
                <a:effectLst>
                  <a:outerShdw blurRad="38100" dist="38100" dir="2700000" algn="tl">
                    <a:srgbClr val="000000">
                      <a:alpha val="43137"/>
                    </a:srgbClr>
                  </a:outerShdw>
                </a:effectLst>
              </a:rPr>
              <a:t>Tecnólogo en Administración y Contabilidad</a:t>
            </a:r>
            <a:br>
              <a:rPr lang="es-ES" sz="3200" dirty="0">
                <a:solidFill>
                  <a:schemeClr val="accent3">
                    <a:lumMod val="25000"/>
                  </a:schemeClr>
                </a:solidFill>
                <a:effectLst>
                  <a:outerShdw blurRad="38100" dist="38100" dir="2700000" algn="tl">
                    <a:srgbClr val="000000">
                      <a:alpha val="43137"/>
                    </a:srgbClr>
                  </a:outerShdw>
                </a:effectLst>
              </a:rPr>
            </a:br>
            <a:r>
              <a:rPr lang="es-ES" sz="3200" b="1" dirty="0">
                <a:solidFill>
                  <a:schemeClr val="accent3">
                    <a:lumMod val="25000"/>
                  </a:schemeClr>
                </a:solidFill>
                <a:effectLst>
                  <a:outerShdw blurRad="38100" dist="38100" dir="2700000" algn="tl">
                    <a:srgbClr val="000000">
                      <a:alpha val="43137"/>
                    </a:srgbClr>
                  </a:outerShdw>
                </a:effectLst>
              </a:rPr>
              <a:t>Centro Universitario de Tacuarembó</a:t>
            </a:r>
            <a:r>
              <a:rPr lang="es-ES" sz="3200" dirty="0">
                <a:solidFill>
                  <a:schemeClr val="accent3">
                    <a:lumMod val="25000"/>
                  </a:schemeClr>
                </a:solidFill>
                <a:effectLst>
                  <a:outerShdw blurRad="38100" dist="38100" dir="2700000" algn="tl">
                    <a:srgbClr val="000000">
                      <a:alpha val="43137"/>
                    </a:srgbClr>
                  </a:outerShdw>
                </a:effectLst>
              </a:rPr>
              <a:t> </a:t>
            </a:r>
            <a:br>
              <a:rPr lang="es-ES" sz="3200" dirty="0">
                <a:solidFill>
                  <a:schemeClr val="accent3">
                    <a:lumMod val="25000"/>
                  </a:schemeClr>
                </a:solidFill>
                <a:effectLst>
                  <a:outerShdw blurRad="38100" dist="38100" dir="2700000" algn="tl">
                    <a:srgbClr val="000000">
                      <a:alpha val="43137"/>
                    </a:srgbClr>
                  </a:outerShdw>
                </a:effectLst>
              </a:rPr>
            </a:br>
            <a:br>
              <a:rPr lang="es-ES" sz="3200" dirty="0">
                <a:solidFill>
                  <a:srgbClr val="C00000"/>
                </a:solidFill>
              </a:rPr>
            </a:br>
            <a:r>
              <a:rPr lang="es-ES" sz="3200" b="1" i="1" dirty="0"/>
              <a:t>Materia Opcional: </a:t>
            </a:r>
            <a:br>
              <a:rPr lang="es-ES" sz="3200" b="1" i="1" dirty="0"/>
            </a:br>
            <a:br>
              <a:rPr lang="es-ES" sz="3200" dirty="0"/>
            </a:br>
            <a:r>
              <a:rPr lang="es-ES" sz="3200" b="1" i="1" dirty="0"/>
              <a:t> “Introducción a los sistemas de producción agropecuarios”; Administración de Empresas Agropecuarias”</a:t>
            </a:r>
            <a:br>
              <a:rPr lang="es-ES" sz="3200" dirty="0"/>
            </a:br>
            <a:br>
              <a:rPr lang="es-UY" sz="4800" dirty="0">
                <a:latin typeface="Tahoma" pitchFamily="34" charset="0"/>
              </a:rPr>
            </a:br>
            <a:br>
              <a:rPr lang="es-ES_tradnl" sz="4800" dirty="0">
                <a:latin typeface="Tahoma" pitchFamily="34" charset="0"/>
              </a:rPr>
            </a:br>
            <a:br>
              <a:rPr lang="es-ES_tradnl" sz="4800" dirty="0">
                <a:latin typeface="Tahoma" pitchFamily="34" charset="0"/>
              </a:rPr>
            </a:br>
            <a:endParaRPr lang="es-ES_tradnl" sz="2000" dirty="0">
              <a:latin typeface="Arial" charset="0"/>
            </a:endParaRPr>
          </a:p>
        </p:txBody>
      </p:sp>
      <p:sp>
        <p:nvSpPr>
          <p:cNvPr id="97286" name="Text Box 6">
            <a:extLst>
              <a:ext uri="{FF2B5EF4-FFF2-40B4-BE49-F238E27FC236}">
                <a16:creationId xmlns:a16="http://schemas.microsoft.com/office/drawing/2014/main" id="{27D1342D-0BF2-43EC-9604-165295730B3A}"/>
              </a:ext>
            </a:extLst>
          </p:cNvPr>
          <p:cNvSpPr txBox="1">
            <a:spLocks noChangeArrowheads="1"/>
          </p:cNvSpPr>
          <p:nvPr/>
        </p:nvSpPr>
        <p:spPr bwMode="auto">
          <a:xfrm>
            <a:off x="182563" y="4830763"/>
            <a:ext cx="5589587" cy="1662112"/>
          </a:xfrm>
          <a:prstGeom prst="rect">
            <a:avLst/>
          </a:prstGeom>
          <a:noFill/>
          <a:ln w="12700">
            <a:noFill/>
            <a:miter lim="800000"/>
            <a:headEnd/>
            <a:tailEnd/>
          </a:ln>
          <a:effectLst/>
        </p:spPr>
        <p:txBody>
          <a:bodyPr>
            <a:spAutoFit/>
          </a:bodyPr>
          <a:lstStyle/>
          <a:p>
            <a:pPr algn="ctr">
              <a:spcBef>
                <a:spcPct val="50000"/>
              </a:spcBef>
              <a:defRPr/>
            </a:pPr>
            <a:r>
              <a:rPr lang="es-ES_tradnl" sz="2400" b="1" i="1" dirty="0">
                <a:solidFill>
                  <a:schemeClr val="tx2"/>
                </a:solidFill>
                <a:effectLst>
                  <a:outerShdw blurRad="38100" dist="38100" dir="2700000" algn="tl">
                    <a:srgbClr val="000000"/>
                  </a:outerShdw>
                </a:effectLst>
                <a:latin typeface="Tahoma" pitchFamily="34" charset="0"/>
              </a:rPr>
              <a:t>Gustavo Ferreira</a:t>
            </a:r>
          </a:p>
          <a:p>
            <a:pPr algn="ctr">
              <a:spcBef>
                <a:spcPct val="50000"/>
              </a:spcBef>
              <a:defRPr/>
            </a:pPr>
            <a:r>
              <a:rPr lang="es-ES_tradnl" sz="2400" b="1" i="1">
                <a:solidFill>
                  <a:schemeClr val="tx2"/>
                </a:solidFill>
                <a:effectLst>
                  <a:outerShdw blurRad="38100" dist="38100" dir="2700000" algn="tl">
                    <a:srgbClr val="000000"/>
                  </a:outerShdw>
                </a:effectLst>
                <a:latin typeface="Tahoma" pitchFamily="34" charset="0"/>
              </a:rPr>
              <a:t>Marzo 2024</a:t>
            </a:r>
            <a:endParaRPr lang="es-ES_tradnl" sz="2400" b="1" i="1" dirty="0">
              <a:solidFill>
                <a:schemeClr val="tx2"/>
              </a:solidFill>
              <a:effectLst>
                <a:outerShdw blurRad="38100" dist="38100" dir="2700000" algn="tl">
                  <a:srgbClr val="000000"/>
                </a:outerShdw>
              </a:effectLst>
              <a:latin typeface="Tahoma" pitchFamily="34" charset="0"/>
            </a:endParaRPr>
          </a:p>
          <a:p>
            <a:pPr algn="ctr">
              <a:spcBef>
                <a:spcPct val="50000"/>
              </a:spcBef>
              <a:defRPr/>
            </a:pPr>
            <a:endParaRPr lang="es-ES_tradnl" sz="2800" dirty="0">
              <a:solidFill>
                <a:srgbClr val="FAFD00">
                  <a:lumMod val="60000"/>
                  <a:lumOff val="40000"/>
                </a:srgbClr>
              </a:solidFill>
              <a:effectLst>
                <a:outerShdw blurRad="38100" dist="38100" dir="2700000" algn="tl">
                  <a:srgbClr val="000000"/>
                </a:outerShdw>
              </a:effectLst>
              <a:latin typeface="Abadi MT Condensed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ED2AC64-5F86-406A-BC48-73B9805C9CAD}"/>
              </a:ext>
            </a:extLst>
          </p:cNvPr>
          <p:cNvSpPr>
            <a:spLocks noGrp="1"/>
          </p:cNvSpPr>
          <p:nvPr>
            <p:ph type="title"/>
          </p:nvPr>
        </p:nvSpPr>
        <p:spPr/>
        <p:txBody>
          <a:bodyPr/>
          <a:lstStyle/>
          <a:p>
            <a:pPr>
              <a:defRPr/>
            </a:pPr>
            <a:endParaRPr lang="es-UY" dirty="0"/>
          </a:p>
        </p:txBody>
      </p:sp>
      <p:sp>
        <p:nvSpPr>
          <p:cNvPr id="3" name="2 Marcador de contenido">
            <a:extLst>
              <a:ext uri="{FF2B5EF4-FFF2-40B4-BE49-F238E27FC236}">
                <a16:creationId xmlns:a16="http://schemas.microsoft.com/office/drawing/2014/main" id="{2C8C788A-6FF6-4E63-A5D9-87D009796484}"/>
              </a:ext>
            </a:extLst>
          </p:cNvPr>
          <p:cNvSpPr>
            <a:spLocks noGrp="1"/>
          </p:cNvSpPr>
          <p:nvPr>
            <p:ph idx="1"/>
          </p:nvPr>
        </p:nvSpPr>
        <p:spPr/>
        <p:txBody>
          <a:bodyPr/>
          <a:lstStyle/>
          <a:p>
            <a:pPr>
              <a:defRPr/>
            </a:pPr>
            <a:r>
              <a:rPr lang="es-ES" sz="2000" dirty="0"/>
              <a:t>Se tratará de realizar trabajos en grupo y además se buscará aplicar el juego de roles para que cada uno desde su visión vaya incorporando la complejidad y relatividad del proceso decisorio a nivel de la empresas agropecuarias.</a:t>
            </a:r>
          </a:p>
          <a:p>
            <a:pPr>
              <a:defRPr/>
            </a:pPr>
            <a:r>
              <a:rPr lang="es-ES" sz="2000" dirty="0"/>
              <a:t>El mismo se impartirá a través del </a:t>
            </a:r>
          </a:p>
          <a:p>
            <a:pPr>
              <a:defRPr/>
            </a:pPr>
            <a:r>
              <a:rPr lang="es-ES" sz="2000" dirty="0"/>
              <a:t>Dictado de clases.</a:t>
            </a:r>
          </a:p>
          <a:p>
            <a:pPr>
              <a:defRPr/>
            </a:pPr>
            <a:r>
              <a:rPr lang="es-ES" sz="2000" dirty="0"/>
              <a:t>Trabajos individuales</a:t>
            </a:r>
          </a:p>
          <a:p>
            <a:pPr>
              <a:defRPr/>
            </a:pPr>
            <a:r>
              <a:rPr lang="es-ES" sz="2000" dirty="0"/>
              <a:t>Trabajo en Grupos, juego de roles y Talleres </a:t>
            </a:r>
          </a:p>
          <a:p>
            <a:pPr>
              <a:defRPr/>
            </a:pPr>
            <a:r>
              <a:rPr lang="es-ES" sz="2000" dirty="0"/>
              <a:t>Exposición de lecciones aprendidas a partir de informantes calificados del sector productivo.</a:t>
            </a:r>
          </a:p>
          <a:p>
            <a:pPr>
              <a:defRPr/>
            </a:pPr>
            <a:endParaRPr lang="es-UY"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4B401BE-B9DF-4A27-8AC7-C8DBB330AA61}"/>
              </a:ext>
            </a:extLst>
          </p:cNvPr>
          <p:cNvSpPr>
            <a:spLocks noGrp="1"/>
          </p:cNvSpPr>
          <p:nvPr>
            <p:ph type="title"/>
          </p:nvPr>
        </p:nvSpPr>
        <p:spPr/>
        <p:txBody>
          <a:bodyPr/>
          <a:lstStyle/>
          <a:p>
            <a:pPr>
              <a:defRPr/>
            </a:pPr>
            <a:r>
              <a:rPr lang="es-UY" dirty="0"/>
              <a:t>Evaluación</a:t>
            </a:r>
          </a:p>
        </p:txBody>
      </p:sp>
      <p:sp>
        <p:nvSpPr>
          <p:cNvPr id="3" name="2 Marcador de contenido">
            <a:extLst>
              <a:ext uri="{FF2B5EF4-FFF2-40B4-BE49-F238E27FC236}">
                <a16:creationId xmlns:a16="http://schemas.microsoft.com/office/drawing/2014/main" id="{C5DC69FB-CB6E-4851-B5AC-F83C8DD4558B}"/>
              </a:ext>
            </a:extLst>
          </p:cNvPr>
          <p:cNvSpPr>
            <a:spLocks noGrp="1"/>
          </p:cNvSpPr>
          <p:nvPr>
            <p:ph idx="1"/>
          </p:nvPr>
        </p:nvSpPr>
        <p:spPr>
          <a:xfrm>
            <a:off x="1774825" y="1828800"/>
            <a:ext cx="8207375" cy="4114800"/>
          </a:xfrm>
        </p:spPr>
        <p:txBody>
          <a:bodyPr/>
          <a:lstStyle/>
          <a:p>
            <a:pPr>
              <a:defRPr/>
            </a:pPr>
            <a:r>
              <a:rPr lang="es-ES" sz="2000" dirty="0"/>
              <a:t>La evaluación a lo largo del curso se realizará a través de la participación del alumno en las distintas actividades donde tendrá trabajo colectivo y se evaluará al grupo y también trabajos individuales. </a:t>
            </a:r>
          </a:p>
          <a:p>
            <a:pPr>
              <a:defRPr/>
            </a:pPr>
            <a:r>
              <a:rPr lang="es-ES" sz="2000" dirty="0"/>
              <a:t>El alumno al final del curso deberá presentar una carpeta donde resuma sus acciones grupales y las individuales. Se buscará desarrollar un pensamiento analítico y crítico por parte del estudiante para la resolución de situaciones problema.</a:t>
            </a:r>
          </a:p>
          <a:p>
            <a:pPr>
              <a:defRPr/>
            </a:pPr>
            <a:r>
              <a:rPr lang="es-ES" sz="2000" dirty="0"/>
              <a:t>La prueba final será individual y donde se plantearán preguntas y problemas vinculados a las tres unidades temáticas impartidas.</a:t>
            </a:r>
          </a:p>
          <a:p>
            <a:pPr>
              <a:defRPr/>
            </a:pPr>
            <a:endParaRPr lang="es-ES" sz="2000" dirty="0"/>
          </a:p>
          <a:p>
            <a:pPr>
              <a:defRPr/>
            </a:pPr>
            <a:endParaRPr lang="es-UY"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661F9-17DE-44C9-9094-B2967FD8CC54}"/>
              </a:ext>
            </a:extLst>
          </p:cNvPr>
          <p:cNvSpPr>
            <a:spLocks noGrp="1"/>
          </p:cNvSpPr>
          <p:nvPr>
            <p:ph type="title"/>
          </p:nvPr>
        </p:nvSpPr>
        <p:spPr/>
        <p:txBody>
          <a:bodyPr/>
          <a:lstStyle/>
          <a:p>
            <a:pPr>
              <a:defRPr/>
            </a:pPr>
            <a:r>
              <a:rPr lang="es-ES" b="1" dirty="0">
                <a:effectLst/>
              </a:rPr>
              <a:t>Reglamento</a:t>
            </a:r>
            <a:br>
              <a:rPr lang="es-MX" dirty="0">
                <a:effectLst/>
              </a:rPr>
            </a:br>
            <a:endParaRPr lang="es-MX" dirty="0"/>
          </a:p>
        </p:txBody>
      </p:sp>
      <p:sp>
        <p:nvSpPr>
          <p:cNvPr id="3" name="Marcador de contenido 2">
            <a:extLst>
              <a:ext uri="{FF2B5EF4-FFF2-40B4-BE49-F238E27FC236}">
                <a16:creationId xmlns:a16="http://schemas.microsoft.com/office/drawing/2014/main" id="{CE5E106B-1F8D-4C5D-A3C8-608B4D1C7B7A}"/>
              </a:ext>
            </a:extLst>
          </p:cNvPr>
          <p:cNvSpPr>
            <a:spLocks noGrp="1"/>
          </p:cNvSpPr>
          <p:nvPr>
            <p:ph idx="1"/>
          </p:nvPr>
        </p:nvSpPr>
        <p:spPr>
          <a:xfrm>
            <a:off x="161597" y="789809"/>
            <a:ext cx="11788665" cy="5761038"/>
          </a:xfrm>
        </p:spPr>
        <p:txBody>
          <a:bodyPr/>
          <a:lstStyle/>
          <a:p>
            <a:pPr>
              <a:defRPr/>
            </a:pPr>
            <a:r>
              <a:rPr lang="es-ES" sz="2000" dirty="0">
                <a:effectLst/>
              </a:rPr>
              <a:t>El </a:t>
            </a:r>
            <a:r>
              <a:rPr lang="es-ES" sz="2000" b="1" dirty="0">
                <a:solidFill>
                  <a:schemeClr val="tx2"/>
                </a:solidFill>
                <a:effectLst/>
              </a:rPr>
              <a:t>curso opcional contabilizara 5 créditos </a:t>
            </a:r>
            <a:r>
              <a:rPr lang="es-ES" sz="2000" dirty="0">
                <a:effectLst/>
              </a:rPr>
              <a:t>en la carrera de Tecnólogo y en Administración y contabilidad opción Agroindustrias.</a:t>
            </a:r>
          </a:p>
          <a:p>
            <a:pPr>
              <a:defRPr/>
            </a:pPr>
            <a:endParaRPr lang="es-MX" sz="2000" dirty="0">
              <a:effectLst/>
            </a:endParaRPr>
          </a:p>
          <a:p>
            <a:pPr>
              <a:defRPr/>
            </a:pPr>
            <a:r>
              <a:rPr lang="es-ES" sz="2000" dirty="0">
                <a:effectLst/>
              </a:rPr>
              <a:t>El curso será teórico práctico no realizándose control de asistencia y la carga horaria será de 2 horas semanales.</a:t>
            </a:r>
          </a:p>
          <a:p>
            <a:pPr>
              <a:defRPr/>
            </a:pPr>
            <a:endParaRPr lang="es-MX" sz="2000" dirty="0">
              <a:effectLst/>
            </a:endParaRPr>
          </a:p>
          <a:p>
            <a:pPr>
              <a:defRPr/>
            </a:pPr>
            <a:r>
              <a:rPr lang="es-ES" sz="2000" dirty="0">
                <a:effectLst/>
              </a:rPr>
              <a:t>Las evaluaciones totalizaran un total de 100 puntos. Constara de;</a:t>
            </a:r>
          </a:p>
          <a:p>
            <a:pPr>
              <a:defRPr/>
            </a:pPr>
            <a:r>
              <a:rPr lang="es-ES" sz="2000" b="1" dirty="0">
                <a:solidFill>
                  <a:schemeClr val="tx2"/>
                </a:solidFill>
                <a:effectLst/>
              </a:rPr>
              <a:t>Grupo de preguntas semanales</a:t>
            </a:r>
            <a:r>
              <a:rPr lang="es-ES" sz="2000" dirty="0">
                <a:effectLst/>
              </a:rPr>
              <a:t>, que se realizan luego de finalizada la clase los miércoles y se dispone hasta el domingo para contestarlas que suman un total de </a:t>
            </a:r>
            <a:r>
              <a:rPr lang="es-ES" sz="2000" b="1" dirty="0">
                <a:solidFill>
                  <a:schemeClr val="tx2">
                    <a:lumMod val="60000"/>
                    <a:lumOff val="40000"/>
                  </a:schemeClr>
                </a:solidFill>
                <a:effectLst/>
              </a:rPr>
              <a:t>20 puntos.</a:t>
            </a:r>
            <a:r>
              <a:rPr lang="es-ES" sz="2000" dirty="0">
                <a:effectLst/>
              </a:rPr>
              <a:t> </a:t>
            </a:r>
          </a:p>
          <a:p>
            <a:pPr>
              <a:defRPr/>
            </a:pPr>
            <a:r>
              <a:rPr lang="es-ES" sz="2000" b="1" dirty="0">
                <a:solidFill>
                  <a:schemeClr val="tx2"/>
                </a:solidFill>
                <a:effectLst/>
              </a:rPr>
              <a:t>Primera revisión, miércoles 10 de mayo de 17.00 a 19.30 </a:t>
            </a:r>
            <a:r>
              <a:rPr lang="es-MX" sz="2000" dirty="0">
                <a:effectLst/>
              </a:rPr>
              <a:t>para evaluar la capacidad para resolver situaciones problemáticas a partir de una situación real o teórica que tiene un total de </a:t>
            </a:r>
            <a:r>
              <a:rPr lang="es-MX" sz="2000" b="1" dirty="0">
                <a:solidFill>
                  <a:schemeClr val="tx2">
                    <a:lumMod val="60000"/>
                    <a:lumOff val="40000"/>
                  </a:schemeClr>
                </a:solidFill>
                <a:effectLst/>
              </a:rPr>
              <a:t>35 puntos</a:t>
            </a:r>
            <a:r>
              <a:rPr lang="es-MX" sz="2000" dirty="0">
                <a:solidFill>
                  <a:schemeClr val="tx2">
                    <a:lumMod val="60000"/>
                    <a:lumOff val="40000"/>
                  </a:schemeClr>
                </a:solidFill>
                <a:effectLst/>
              </a:rPr>
              <a:t>. </a:t>
            </a:r>
          </a:p>
          <a:p>
            <a:pPr>
              <a:defRPr/>
            </a:pPr>
            <a:r>
              <a:rPr lang="es-MX" sz="2000" b="1" dirty="0">
                <a:solidFill>
                  <a:schemeClr val="tx2"/>
                </a:solidFill>
                <a:effectLst/>
              </a:rPr>
              <a:t>Segunda revisión, miércoles 12 de junio de 17.00 a 19.30</a:t>
            </a:r>
            <a:r>
              <a:rPr lang="es-ES" sz="2000" b="1" dirty="0">
                <a:solidFill>
                  <a:schemeClr val="tx2"/>
                </a:solidFill>
                <a:effectLst/>
              </a:rPr>
              <a:t> </a:t>
            </a:r>
            <a:r>
              <a:rPr lang="es-ES" sz="2000" dirty="0">
                <a:effectLst/>
              </a:rPr>
              <a:t>que hará énfasis en el aprendizaje de la terminología y los conceptos y el desarrollo de problemas cuya evaluación tiene un total de  </a:t>
            </a:r>
            <a:r>
              <a:rPr lang="es-ES" sz="2000" b="1" dirty="0">
                <a:solidFill>
                  <a:schemeClr val="tx2">
                    <a:lumMod val="60000"/>
                    <a:lumOff val="40000"/>
                  </a:schemeClr>
                </a:solidFill>
                <a:effectLst/>
              </a:rPr>
              <a:t>45 puntos</a:t>
            </a:r>
            <a:r>
              <a:rPr lang="es-ES" sz="2000" dirty="0">
                <a:effectLst/>
              </a:rPr>
              <a:t>.</a:t>
            </a:r>
            <a:endParaRPr lang="es-MX" sz="2000" dirty="0">
              <a:effectLst/>
            </a:endParaRPr>
          </a:p>
          <a:p>
            <a:pPr>
              <a:defRPr/>
            </a:pPr>
            <a:r>
              <a:rPr lang="es-ES" sz="2000" dirty="0">
                <a:effectLst/>
              </a:rPr>
              <a:t>Las notas y el mínimo de aprobación se regirán por las vigentes en el Reglamento General del Plan de Estudios, en este caso se exonera el curso con más de 50 puntos entre las dos revisiones.</a:t>
            </a:r>
            <a:endParaRPr lang="es-MX" sz="2000" dirty="0">
              <a:effectLst/>
            </a:endParaRPr>
          </a:p>
          <a:p>
            <a:pPr>
              <a:defRPr/>
            </a:pPr>
            <a:r>
              <a:rPr lang="es-MX" sz="2000" dirty="0"/>
              <a:t>El mínimo para la revisión es del 30% del puntaje total.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97ED308-20BE-4257-BA4E-2C30611108C7}"/>
              </a:ext>
            </a:extLst>
          </p:cNvPr>
          <p:cNvSpPr>
            <a:spLocks noGrp="1"/>
          </p:cNvSpPr>
          <p:nvPr>
            <p:ph type="title"/>
          </p:nvPr>
        </p:nvSpPr>
        <p:spPr/>
        <p:txBody>
          <a:bodyPr/>
          <a:lstStyle/>
          <a:p>
            <a:pPr>
              <a:defRPr/>
            </a:pPr>
            <a:r>
              <a:rPr lang="es-UY" dirty="0"/>
              <a:t>Preguntas dudas</a:t>
            </a:r>
          </a:p>
        </p:txBody>
      </p:sp>
      <p:sp>
        <p:nvSpPr>
          <p:cNvPr id="3" name="2 Marcador de contenido">
            <a:extLst>
              <a:ext uri="{FF2B5EF4-FFF2-40B4-BE49-F238E27FC236}">
                <a16:creationId xmlns:a16="http://schemas.microsoft.com/office/drawing/2014/main" id="{956709D5-3BB8-4110-9B94-1D3ED8C540E0}"/>
              </a:ext>
            </a:extLst>
          </p:cNvPr>
          <p:cNvSpPr>
            <a:spLocks noGrp="1"/>
          </p:cNvSpPr>
          <p:nvPr>
            <p:ph idx="1"/>
          </p:nvPr>
        </p:nvSpPr>
        <p:spPr>
          <a:xfrm>
            <a:off x="1758950" y="1208088"/>
            <a:ext cx="7772400" cy="4114800"/>
          </a:xfrm>
        </p:spPr>
        <p:txBody>
          <a:bodyPr/>
          <a:lstStyle/>
          <a:p>
            <a:pPr>
              <a:defRPr/>
            </a:pPr>
            <a:endParaRPr lang="es-UY" dirty="0"/>
          </a:p>
          <a:p>
            <a:pPr>
              <a:defRPr/>
            </a:pPr>
            <a:r>
              <a:rPr lang="es-UY" dirty="0"/>
              <a:t>Breve presentación de los alumnos, </a:t>
            </a:r>
          </a:p>
          <a:p>
            <a:pPr>
              <a:defRPr/>
            </a:pPr>
            <a:r>
              <a:rPr lang="es-UY" dirty="0"/>
              <a:t>¿De adonde son ?</a:t>
            </a:r>
          </a:p>
          <a:p>
            <a:pPr>
              <a:defRPr/>
            </a:pPr>
            <a:endParaRPr lang="es-UY" dirty="0"/>
          </a:p>
          <a:p>
            <a:pPr>
              <a:defRPr/>
            </a:pPr>
            <a:r>
              <a:rPr lang="es-UY" dirty="0"/>
              <a:t>¿ Que esperan del curso?</a:t>
            </a:r>
          </a:p>
          <a:p>
            <a:pPr>
              <a:defRPr/>
            </a:pPr>
            <a:endParaRPr lang="es-UY" dirty="0"/>
          </a:p>
          <a:p>
            <a:pPr>
              <a:defRPr/>
            </a:pPr>
            <a:r>
              <a:rPr lang="es-UY" dirty="0"/>
              <a:t>¿Qué es lo que más les interesaría </a:t>
            </a:r>
          </a:p>
          <a:p>
            <a:pPr marL="0" indent="0">
              <a:buFont typeface="Monotype Sorts" pitchFamily="2" charset="2"/>
              <a:buNone/>
              <a:defRPr/>
            </a:pPr>
            <a:r>
              <a:rPr lang="es-UY" dirty="0"/>
              <a:t>aprender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F6533E2-FADF-4219-AF6E-E46CCF396109}"/>
              </a:ext>
            </a:extLst>
          </p:cNvPr>
          <p:cNvSpPr>
            <a:spLocks noGrp="1" noChangeArrowheads="1"/>
          </p:cNvSpPr>
          <p:nvPr>
            <p:ph type="ctrTitle"/>
          </p:nvPr>
        </p:nvSpPr>
        <p:spPr>
          <a:xfrm>
            <a:off x="2209800" y="2209800"/>
            <a:ext cx="7772400" cy="1143000"/>
          </a:xfrm>
        </p:spPr>
        <p:txBody>
          <a:bodyPr/>
          <a:lstStyle/>
          <a:p>
            <a:pPr>
              <a:defRPr/>
            </a:pPr>
            <a:r>
              <a:rPr lang="es-ES_tradnl" sz="4800" dirty="0"/>
              <a:t>La Dimensión Global de los Cambios</a:t>
            </a:r>
            <a:r>
              <a:rPr lang="es-ES_tradnl" dirty="0"/>
              <a:t> </a:t>
            </a:r>
          </a:p>
        </p:txBody>
      </p:sp>
      <p:sp>
        <p:nvSpPr>
          <p:cNvPr id="97286" name="Text Box 6">
            <a:extLst>
              <a:ext uri="{FF2B5EF4-FFF2-40B4-BE49-F238E27FC236}">
                <a16:creationId xmlns:a16="http://schemas.microsoft.com/office/drawing/2014/main" id="{9B3FC6EB-4DD0-4B11-BDF4-C41C40E3B5E9}"/>
              </a:ext>
            </a:extLst>
          </p:cNvPr>
          <p:cNvSpPr txBox="1">
            <a:spLocks noChangeArrowheads="1"/>
          </p:cNvSpPr>
          <p:nvPr/>
        </p:nvSpPr>
        <p:spPr bwMode="auto">
          <a:xfrm>
            <a:off x="4724400" y="4648200"/>
            <a:ext cx="3048000" cy="579438"/>
          </a:xfrm>
          <a:prstGeom prst="rect">
            <a:avLst/>
          </a:prstGeom>
          <a:noFill/>
          <a:ln w="12700">
            <a:noFill/>
            <a:miter lim="800000"/>
            <a:headEnd/>
            <a:tailEnd/>
          </a:ln>
          <a:effectLst/>
        </p:spPr>
        <p:txBody>
          <a:bodyPr>
            <a:spAutoFit/>
          </a:bodyPr>
          <a:lstStyle/>
          <a:p>
            <a:pPr>
              <a:spcBef>
                <a:spcPct val="50000"/>
              </a:spcBef>
              <a:defRPr/>
            </a:pPr>
            <a:r>
              <a:rPr lang="es-ES_tradnl" sz="3200" dirty="0">
                <a:solidFill>
                  <a:srgbClr val="FAFD00"/>
                </a:solidFill>
                <a:effectLst>
                  <a:outerShdw blurRad="38100" dist="38100" dir="2700000" algn="tl">
                    <a:srgbClr val="000000"/>
                  </a:outerShdw>
                </a:effectLst>
                <a:latin typeface="Abadi MT Condensed Light" pitchFamily="34" charset="0"/>
              </a:rPr>
              <a:t>Gustavo Ferreira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a:extLst>
              <a:ext uri="{FF2B5EF4-FFF2-40B4-BE49-F238E27FC236}">
                <a16:creationId xmlns:a16="http://schemas.microsoft.com/office/drawing/2014/main" id="{B7FC39F9-2922-4107-AF51-324B3B9F5851}"/>
              </a:ext>
            </a:extLst>
          </p:cNvPr>
          <p:cNvSpPr>
            <a:spLocks noGrp="1" noChangeArrowheads="1"/>
          </p:cNvSpPr>
          <p:nvPr>
            <p:ph type="title"/>
          </p:nvPr>
        </p:nvSpPr>
        <p:spPr/>
        <p:txBody>
          <a:bodyPr/>
          <a:lstStyle/>
          <a:p>
            <a:pPr>
              <a:defRPr/>
            </a:pPr>
            <a:r>
              <a:rPr lang="es-ES_tradnl" dirty="0"/>
              <a:t>Cambios Globales</a:t>
            </a:r>
          </a:p>
        </p:txBody>
      </p:sp>
      <p:sp>
        <p:nvSpPr>
          <p:cNvPr id="116739" name="Rectangle 2051">
            <a:extLst>
              <a:ext uri="{FF2B5EF4-FFF2-40B4-BE49-F238E27FC236}">
                <a16:creationId xmlns:a16="http://schemas.microsoft.com/office/drawing/2014/main" id="{38FDFFD7-6AAE-461D-80EB-9BFF34412B5E}"/>
              </a:ext>
            </a:extLst>
          </p:cNvPr>
          <p:cNvSpPr>
            <a:spLocks noGrp="1" noChangeArrowheads="1"/>
          </p:cNvSpPr>
          <p:nvPr>
            <p:ph type="body" idx="1"/>
          </p:nvPr>
        </p:nvSpPr>
        <p:spPr>
          <a:xfrm>
            <a:off x="1828800" y="1828800"/>
            <a:ext cx="8839200" cy="4114800"/>
          </a:xfrm>
        </p:spPr>
        <p:txBody>
          <a:bodyPr/>
          <a:lstStyle/>
          <a:p>
            <a:pPr>
              <a:defRPr/>
            </a:pPr>
            <a:r>
              <a:rPr lang="es-ES_tradnl" sz="3600" dirty="0"/>
              <a:t>Globalización Económica</a:t>
            </a:r>
          </a:p>
          <a:p>
            <a:pPr>
              <a:defRPr/>
            </a:pPr>
            <a:r>
              <a:rPr lang="es-ES_tradnl" sz="3600" dirty="0"/>
              <a:t>Globalización de los problemas ambientales</a:t>
            </a:r>
          </a:p>
          <a:p>
            <a:pPr>
              <a:defRPr/>
            </a:pPr>
            <a:r>
              <a:rPr lang="es-ES_tradnl" sz="3600" dirty="0"/>
              <a:t>Globalización de los mercados</a:t>
            </a:r>
          </a:p>
          <a:p>
            <a:pPr>
              <a:defRPr/>
            </a:pPr>
            <a:r>
              <a:rPr lang="es-ES_tradnl" sz="3600" dirty="0"/>
              <a:t>Globalización del conocimiento</a:t>
            </a:r>
          </a:p>
          <a:p>
            <a:pPr>
              <a:defRPr/>
            </a:pPr>
            <a:r>
              <a:rPr lang="es-ES_tradnl" sz="3600" dirty="0"/>
              <a:t>Desafíos para la comunidad agrícola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DCF5897-B87B-4CB8-A93C-57942053B7DB}"/>
              </a:ext>
            </a:extLst>
          </p:cNvPr>
          <p:cNvPicPr>
            <a:picLocks noChangeAspect="1"/>
          </p:cNvPicPr>
          <p:nvPr/>
        </p:nvPicPr>
        <p:blipFill>
          <a:blip r:embed="rId2"/>
          <a:stretch>
            <a:fillRect/>
          </a:stretch>
        </p:blipFill>
        <p:spPr>
          <a:xfrm>
            <a:off x="0" y="91440"/>
            <a:ext cx="12192000" cy="667512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
            <a:extLst>
              <a:ext uri="{FF2B5EF4-FFF2-40B4-BE49-F238E27FC236}">
                <a16:creationId xmlns:a16="http://schemas.microsoft.com/office/drawing/2014/main" id="{A960B297-8468-4E54-B2F8-4943155B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446088"/>
            <a:ext cx="11661775" cy="6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ángulo 2">
            <a:extLst>
              <a:ext uri="{FF2B5EF4-FFF2-40B4-BE49-F238E27FC236}">
                <a16:creationId xmlns:a16="http://schemas.microsoft.com/office/drawing/2014/main" id="{05304BF1-BA3A-406B-8455-F6E4172FF811}"/>
              </a:ext>
            </a:extLst>
          </p:cNvPr>
          <p:cNvSpPr>
            <a:spLocks noChangeArrowheads="1"/>
          </p:cNvSpPr>
          <p:nvPr/>
        </p:nvSpPr>
        <p:spPr bwMode="auto">
          <a:xfrm>
            <a:off x="0" y="1166813"/>
            <a:ext cx="119157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0"/>
              </a:spcBef>
              <a:buClrTx/>
              <a:buSzTx/>
              <a:buFont typeface="Arial" panose="020B0604020202020204" pitchFamily="34" charset="0"/>
              <a:buChar char="•"/>
            </a:pPr>
            <a:r>
              <a:rPr lang="es-UY" altLang="es-UY" sz="1800" dirty="0">
                <a:latin typeface="Arial" panose="020B0604020202020204" pitchFamily="34" charset="0"/>
                <a:cs typeface="Arial" panose="020B0604020202020204" pitchFamily="34" charset="0"/>
              </a:rPr>
              <a:t>Para el año 2020, la población mundial de las personas mayores de 60 años alcanzará los mil millones y, para el año 2050, se prevé que alcanzará los dos mil millones. </a:t>
            </a:r>
          </a:p>
          <a:p>
            <a:pPr>
              <a:spcBef>
                <a:spcPct val="0"/>
              </a:spcBef>
              <a:buClrTx/>
              <a:buSzTx/>
              <a:buFont typeface="Arial" panose="020B0604020202020204" pitchFamily="34" charset="0"/>
              <a:buChar char="•"/>
            </a:pPr>
            <a:endParaRPr lang="es-UY" altLang="es-UY" sz="1800" dirty="0">
              <a:latin typeface="Arial" panose="020B0604020202020204" pitchFamily="34" charset="0"/>
              <a:cs typeface="Arial" panose="020B0604020202020204" pitchFamily="34" charset="0"/>
            </a:endParaRPr>
          </a:p>
          <a:p>
            <a:pPr>
              <a:spcBef>
                <a:spcPct val="0"/>
              </a:spcBef>
              <a:buClrTx/>
              <a:buSzTx/>
              <a:buFont typeface="Arial" panose="020B0604020202020204" pitchFamily="34" charset="0"/>
              <a:buChar char="•"/>
            </a:pPr>
            <a:r>
              <a:rPr lang="es-UY" altLang="es-UY" sz="1800" dirty="0">
                <a:latin typeface="Arial" panose="020B0604020202020204" pitchFamily="34" charset="0"/>
                <a:cs typeface="Arial" panose="020B0604020202020204" pitchFamily="34" charset="0"/>
              </a:rPr>
              <a:t>Esta tendencia, combinada con una disminución general de las tasas de natalidad, nos está llevando a un escenario en donde la cantidad de adultos mayores superará a los jóvenes. </a:t>
            </a:r>
          </a:p>
          <a:p>
            <a:pPr>
              <a:spcBef>
                <a:spcPct val="0"/>
              </a:spcBef>
              <a:buClrTx/>
              <a:buSzTx/>
              <a:buFont typeface="Arial" panose="020B0604020202020204" pitchFamily="34" charset="0"/>
              <a:buChar char="•"/>
            </a:pPr>
            <a:endParaRPr lang="es-UY" altLang="es-UY" sz="1800" dirty="0">
              <a:latin typeface="Arial" panose="020B0604020202020204" pitchFamily="34" charset="0"/>
              <a:cs typeface="Arial" panose="020B0604020202020204" pitchFamily="34" charset="0"/>
            </a:endParaRPr>
          </a:p>
          <a:p>
            <a:pPr>
              <a:spcBef>
                <a:spcPct val="0"/>
              </a:spcBef>
              <a:buClrTx/>
              <a:buSzTx/>
              <a:buFont typeface="Arial" panose="020B0604020202020204" pitchFamily="34" charset="0"/>
              <a:buChar char="•"/>
            </a:pPr>
            <a:r>
              <a:rPr lang="es-UY" altLang="es-UY" sz="1800" dirty="0">
                <a:latin typeface="Arial" panose="020B0604020202020204" pitchFamily="34" charset="0"/>
                <a:cs typeface="Arial" panose="020B0604020202020204" pitchFamily="34" charset="0"/>
              </a:rPr>
              <a:t>Esto presenta una oportunidad económica, ya que los consumidores mayores de 60 años tendrán billones de dólares de poder adquisitivo para ayudar a impulsar el consumo mundial. </a:t>
            </a:r>
          </a:p>
          <a:p>
            <a:pPr>
              <a:spcBef>
                <a:spcPct val="0"/>
              </a:spcBef>
              <a:buClrTx/>
              <a:buSzTx/>
              <a:buFont typeface="Arial" panose="020B0604020202020204" pitchFamily="34" charset="0"/>
              <a:buChar char="•"/>
            </a:pPr>
            <a:endParaRPr lang="es-UY" altLang="es-UY" sz="1800" dirty="0">
              <a:latin typeface="Arial" panose="020B0604020202020204" pitchFamily="34" charset="0"/>
              <a:cs typeface="Arial" panose="020B0604020202020204" pitchFamily="34" charset="0"/>
            </a:endParaRPr>
          </a:p>
          <a:p>
            <a:pPr>
              <a:spcBef>
                <a:spcPct val="0"/>
              </a:spcBef>
              <a:buClrTx/>
              <a:buSzTx/>
              <a:buFont typeface="Arial" panose="020B0604020202020204" pitchFamily="34" charset="0"/>
              <a:buChar char="•"/>
            </a:pPr>
            <a:r>
              <a:rPr lang="es-UY" altLang="es-UY" sz="1800" dirty="0">
                <a:latin typeface="Arial" panose="020B0604020202020204" pitchFamily="34" charset="0"/>
                <a:cs typeface="Arial" panose="020B0604020202020204" pitchFamily="34" charset="0"/>
              </a:rPr>
              <a:t>Hacer una mayor inversión en los procesos destinados al envejecimiento más saludable de la población puede ayudar a combatir las enfermedades relacionadas, mejorar las capacidades funcionales y aumentar la productividad. </a:t>
            </a:r>
          </a:p>
          <a:p>
            <a:pPr>
              <a:spcBef>
                <a:spcPct val="0"/>
              </a:spcBef>
              <a:buClrTx/>
              <a:buSzTx/>
              <a:buFont typeface="Arial" panose="020B0604020202020204" pitchFamily="34" charset="0"/>
              <a:buChar char="•"/>
            </a:pPr>
            <a:endParaRPr lang="es-UY" altLang="es-UY" sz="1800" dirty="0">
              <a:latin typeface="Arial" panose="020B0604020202020204" pitchFamily="34" charset="0"/>
              <a:cs typeface="Arial" panose="020B0604020202020204" pitchFamily="34" charset="0"/>
            </a:endParaRPr>
          </a:p>
          <a:p>
            <a:pPr>
              <a:spcBef>
                <a:spcPct val="0"/>
              </a:spcBef>
              <a:buClrTx/>
              <a:buSzTx/>
              <a:buFont typeface="Arial" panose="020B0604020202020204" pitchFamily="34" charset="0"/>
              <a:buChar char="•"/>
            </a:pPr>
            <a:r>
              <a:rPr lang="es-UY" altLang="es-UY" sz="1800" dirty="0">
                <a:latin typeface="Arial" panose="020B0604020202020204" pitchFamily="34" charset="0"/>
                <a:cs typeface="Arial" panose="020B0604020202020204" pitchFamily="34" charset="0"/>
              </a:rPr>
              <a:t>Se requiere una transformación de las estructuras institucionales, además de políticas públicas más alineadas con la nueva composición demográfica del mundo. </a:t>
            </a:r>
          </a:p>
          <a:p>
            <a:pPr>
              <a:spcBef>
                <a:spcPct val="0"/>
              </a:spcBef>
              <a:buClrTx/>
              <a:buSzTx/>
              <a:buFont typeface="Arial" panose="020B0604020202020204" pitchFamily="34" charset="0"/>
              <a:buChar char="•"/>
            </a:pPr>
            <a:endParaRPr lang="es-UY" altLang="es-UY" sz="1800" dirty="0">
              <a:latin typeface="Arial" panose="020B0604020202020204" pitchFamily="34" charset="0"/>
              <a:cs typeface="Arial" panose="020B0604020202020204" pitchFamily="34" charset="0"/>
            </a:endParaRPr>
          </a:p>
        </p:txBody>
      </p:sp>
      <p:sp>
        <p:nvSpPr>
          <p:cNvPr id="20483" name="CuadroTexto 3">
            <a:extLst>
              <a:ext uri="{FF2B5EF4-FFF2-40B4-BE49-F238E27FC236}">
                <a16:creationId xmlns:a16="http://schemas.microsoft.com/office/drawing/2014/main" id="{4D09B276-78C5-454E-85FC-13AC89CD5F71}"/>
              </a:ext>
            </a:extLst>
          </p:cNvPr>
          <p:cNvSpPr txBox="1">
            <a:spLocks noChangeArrowheads="1"/>
          </p:cNvSpPr>
          <p:nvPr/>
        </p:nvSpPr>
        <p:spPr bwMode="auto">
          <a:xfrm>
            <a:off x="182563" y="581025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0"/>
              </a:spcBef>
              <a:buClrTx/>
              <a:buSzTx/>
              <a:buFontTx/>
              <a:buNone/>
            </a:pPr>
            <a:r>
              <a:rPr lang="es-UY" altLang="es-UY" sz="1200">
                <a:latin typeface="Arial" panose="020B0604020202020204" pitchFamily="34" charset="0"/>
                <a:cs typeface="Arial" panose="020B0604020202020204" pitchFamily="34" charset="0"/>
              </a:rPr>
              <a:t>Fuente: Foro Económico Mundial, Envejecimiento. </a:t>
            </a:r>
          </a:p>
        </p:txBody>
      </p:sp>
      <p:sp>
        <p:nvSpPr>
          <p:cNvPr id="20484" name="CuadroTexto 4">
            <a:extLst>
              <a:ext uri="{FF2B5EF4-FFF2-40B4-BE49-F238E27FC236}">
                <a16:creationId xmlns:a16="http://schemas.microsoft.com/office/drawing/2014/main" id="{03A36451-1789-40BB-B6CB-17E6D4E3735E}"/>
              </a:ext>
            </a:extLst>
          </p:cNvPr>
          <p:cNvSpPr txBox="1">
            <a:spLocks noChangeArrowheads="1"/>
          </p:cNvSpPr>
          <p:nvPr/>
        </p:nvSpPr>
        <p:spPr bwMode="auto">
          <a:xfrm>
            <a:off x="2489200" y="247650"/>
            <a:ext cx="654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0"/>
              </a:spcBef>
              <a:buClrTx/>
              <a:buSzTx/>
              <a:buFontTx/>
              <a:buNone/>
            </a:pPr>
            <a:r>
              <a:rPr lang="es-UY" altLang="es-UY" sz="2800" dirty="0">
                <a:solidFill>
                  <a:schemeClr val="tx2"/>
                </a:solidFill>
                <a:latin typeface="Arial" panose="020B0604020202020204" pitchFamily="34" charset="0"/>
                <a:cs typeface="Arial" panose="020B0604020202020204" pitchFamily="34" charset="0"/>
              </a:rPr>
              <a:t>Envejecimiento de la Población Mundial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BF8DE-5190-A19E-2427-E20C6DFCE6BB}"/>
              </a:ext>
            </a:extLst>
          </p:cNvPr>
          <p:cNvSpPr>
            <a:spLocks noGrp="1"/>
          </p:cNvSpPr>
          <p:nvPr>
            <p:ph type="ctrTitle"/>
          </p:nvPr>
        </p:nvSpPr>
        <p:spPr>
          <a:xfrm>
            <a:off x="1079938" y="530227"/>
            <a:ext cx="10363200" cy="1470025"/>
          </a:xfrm>
        </p:spPr>
        <p:txBody>
          <a:bodyPr/>
          <a:lstStyle/>
          <a:p>
            <a:r>
              <a:rPr lang="es-UY" dirty="0" err="1"/>
              <a:t>Policrisis</a:t>
            </a:r>
            <a:br>
              <a:rPr lang="es-UY" dirty="0"/>
            </a:br>
            <a:endParaRPr lang="es-UY" dirty="0"/>
          </a:p>
        </p:txBody>
      </p:sp>
      <p:sp>
        <p:nvSpPr>
          <p:cNvPr id="3" name="Subtítulo 2">
            <a:extLst>
              <a:ext uri="{FF2B5EF4-FFF2-40B4-BE49-F238E27FC236}">
                <a16:creationId xmlns:a16="http://schemas.microsoft.com/office/drawing/2014/main" id="{6EB9AD01-CB95-8C19-138B-7D9447063F11}"/>
              </a:ext>
            </a:extLst>
          </p:cNvPr>
          <p:cNvSpPr>
            <a:spLocks noGrp="1"/>
          </p:cNvSpPr>
          <p:nvPr>
            <p:ph type="subTitle" idx="1"/>
          </p:nvPr>
        </p:nvSpPr>
        <p:spPr>
          <a:xfrm>
            <a:off x="1592317" y="2282059"/>
            <a:ext cx="8534400" cy="1752600"/>
          </a:xfrm>
        </p:spPr>
        <p:txBody>
          <a:bodyPr/>
          <a:lstStyle/>
          <a:p>
            <a:r>
              <a:rPr lang="es-UY" sz="2400" dirty="0"/>
              <a:t>La crisis del costo de vida, la alta inflación, la invasión rusa de Ucrania, el débil crecimiento económico, la democracia bajo ataque, la creciente falta de confianza en la tecnología, la emergencia climática: 2022 fácilmente podría terminar siendo recordado como el año de la </a:t>
            </a:r>
            <a:r>
              <a:rPr lang="es-UY" sz="2400" dirty="0" err="1"/>
              <a:t>policrisis</a:t>
            </a:r>
            <a:r>
              <a:rPr lang="es-UY" sz="2400" dirty="0"/>
              <a:t>.</a:t>
            </a:r>
          </a:p>
          <a:p>
            <a:endParaRPr lang="es-UY" sz="2400" dirty="0"/>
          </a:p>
        </p:txBody>
      </p:sp>
      <p:sp>
        <p:nvSpPr>
          <p:cNvPr id="4" name="CuadroTexto 3">
            <a:extLst>
              <a:ext uri="{FF2B5EF4-FFF2-40B4-BE49-F238E27FC236}">
                <a16:creationId xmlns:a16="http://schemas.microsoft.com/office/drawing/2014/main" id="{CC4CD2AF-FD62-31EF-3781-F86EC5BE17EA}"/>
              </a:ext>
            </a:extLst>
          </p:cNvPr>
          <p:cNvSpPr txBox="1"/>
          <p:nvPr/>
        </p:nvSpPr>
        <p:spPr>
          <a:xfrm>
            <a:off x="1446486" y="5553403"/>
            <a:ext cx="3446264" cy="338554"/>
          </a:xfrm>
          <a:prstGeom prst="rect">
            <a:avLst/>
          </a:prstGeom>
          <a:noFill/>
        </p:spPr>
        <p:txBody>
          <a:bodyPr wrap="none" rtlCol="0">
            <a:spAutoFit/>
          </a:bodyPr>
          <a:lstStyle/>
          <a:p>
            <a:r>
              <a:rPr lang="es-UY" sz="1600" dirty="0"/>
              <a:t>Fuente:  Foro Económico Mundial 2023</a:t>
            </a:r>
          </a:p>
        </p:txBody>
      </p:sp>
    </p:spTree>
    <p:extLst>
      <p:ext uri="{BB962C8B-B14F-4D97-AF65-F5344CB8AC3E}">
        <p14:creationId xmlns:p14="http://schemas.microsoft.com/office/powerpoint/2010/main" val="277085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C636A19-6C33-44A3-AA6E-197BEED52E7F}"/>
              </a:ext>
            </a:extLst>
          </p:cNvPr>
          <p:cNvSpPr>
            <a:spLocks noGrp="1"/>
          </p:cNvSpPr>
          <p:nvPr>
            <p:ph type="title"/>
          </p:nvPr>
        </p:nvSpPr>
        <p:spPr/>
        <p:txBody>
          <a:bodyPr/>
          <a:lstStyle/>
          <a:p>
            <a:pPr>
              <a:defRPr/>
            </a:pPr>
            <a:r>
              <a:rPr lang="es-UY" dirty="0"/>
              <a:t>Introducción</a:t>
            </a:r>
          </a:p>
        </p:txBody>
      </p:sp>
      <p:sp>
        <p:nvSpPr>
          <p:cNvPr id="3" name="2 Marcador de contenido">
            <a:extLst>
              <a:ext uri="{FF2B5EF4-FFF2-40B4-BE49-F238E27FC236}">
                <a16:creationId xmlns:a16="http://schemas.microsoft.com/office/drawing/2014/main" id="{11F5A819-CE22-4A8F-8520-A0FCF8991C95}"/>
              </a:ext>
            </a:extLst>
          </p:cNvPr>
          <p:cNvSpPr>
            <a:spLocks noGrp="1"/>
          </p:cNvSpPr>
          <p:nvPr>
            <p:ph idx="1"/>
          </p:nvPr>
        </p:nvSpPr>
        <p:spPr>
          <a:xfrm>
            <a:off x="1524000" y="1557338"/>
            <a:ext cx="9144000" cy="4114800"/>
          </a:xfrm>
        </p:spPr>
        <p:txBody>
          <a:bodyPr/>
          <a:lstStyle/>
          <a:p>
            <a:pPr>
              <a:defRPr/>
            </a:pPr>
            <a:r>
              <a:rPr lang="es-ES" dirty="0"/>
              <a:t>Presentación de cada uno y que espera del curso</a:t>
            </a:r>
          </a:p>
          <a:p>
            <a:pPr>
              <a:defRPr/>
            </a:pPr>
            <a:r>
              <a:rPr lang="es-ES" dirty="0"/>
              <a:t>Esta materia es integrante de las opcionales, en la Carrera de Tecnólogo en Administración y Contabilidad de la Facultad de Ciencias Económicas, del Polo de Desarrollo Universitario del Noreste. </a:t>
            </a:r>
          </a:p>
          <a:p>
            <a:pPr>
              <a:defRPr/>
            </a:pPr>
            <a:r>
              <a:rPr lang="es-ES" dirty="0"/>
              <a:t>Estas materias opcionales, contribuyen a la obtención de créditos en la Mención Agroindustria, dándole a los egresados de esta carrera un perfil con especificidades a nivel regional.</a:t>
            </a:r>
          </a:p>
          <a:p>
            <a:pPr>
              <a:defRPr/>
            </a:pPr>
            <a:endParaRPr lang="es-UY"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A6769-7C93-185B-2689-73EBE55CC145}"/>
              </a:ext>
            </a:extLst>
          </p:cNvPr>
          <p:cNvSpPr>
            <a:spLocks noGrp="1"/>
          </p:cNvSpPr>
          <p:nvPr>
            <p:ph type="title"/>
          </p:nvPr>
        </p:nvSpPr>
        <p:spPr/>
        <p:txBody>
          <a:bodyPr/>
          <a:lstStyle/>
          <a:p>
            <a:endParaRPr lang="es-UY" dirty="0"/>
          </a:p>
        </p:txBody>
      </p:sp>
      <p:sp>
        <p:nvSpPr>
          <p:cNvPr id="3" name="Marcador de contenido 2">
            <a:extLst>
              <a:ext uri="{FF2B5EF4-FFF2-40B4-BE49-F238E27FC236}">
                <a16:creationId xmlns:a16="http://schemas.microsoft.com/office/drawing/2014/main" id="{40F4D3E3-DEB2-5D7B-074C-36DE14C6A577}"/>
              </a:ext>
            </a:extLst>
          </p:cNvPr>
          <p:cNvSpPr>
            <a:spLocks noGrp="1"/>
          </p:cNvSpPr>
          <p:nvPr>
            <p:ph idx="1"/>
          </p:nvPr>
        </p:nvSpPr>
        <p:spPr/>
        <p:txBody>
          <a:bodyPr/>
          <a:lstStyle/>
          <a:p>
            <a:r>
              <a:rPr lang="es-UY" dirty="0"/>
              <a:t>Durante muchos años, la lucha contra el cambio climático ha sido el centro de atención de los gobiernos, las empresas, las comunidades locales y las personas. Y, por una buena razón, la crisis climática es una gran amenaza para nuestro planeta y, como resultado directo, para la salud y el bienestar humanos. Sin embargo, ahora más que nunca, es imperativo que entendamos que hay otro factor clave que vincula </a:t>
            </a:r>
            <a:r>
              <a:rPr lang="es-UY" sz="3600" dirty="0">
                <a:solidFill>
                  <a:srgbClr val="FFFF00"/>
                </a:solidFill>
              </a:rPr>
              <a:t>inextricablemente la salud humana y del planeta: la naturaleza y la biodiversidad.</a:t>
            </a:r>
            <a:endParaRPr lang="es-UY" dirty="0">
              <a:solidFill>
                <a:srgbClr val="FFFF00"/>
              </a:solidFill>
            </a:endParaRPr>
          </a:p>
        </p:txBody>
      </p:sp>
    </p:spTree>
    <p:extLst>
      <p:ext uri="{BB962C8B-B14F-4D97-AF65-F5344CB8AC3E}">
        <p14:creationId xmlns:p14="http://schemas.microsoft.com/office/powerpoint/2010/main" val="20535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38259-293F-BCFB-3DC6-D8268B15C069}"/>
              </a:ext>
            </a:extLst>
          </p:cNvPr>
          <p:cNvSpPr>
            <a:spLocks noGrp="1"/>
          </p:cNvSpPr>
          <p:nvPr>
            <p:ph type="ctrTitle"/>
          </p:nvPr>
        </p:nvSpPr>
        <p:spPr>
          <a:xfrm>
            <a:off x="2567608" y="116633"/>
            <a:ext cx="7772400" cy="1470025"/>
          </a:xfrm>
        </p:spPr>
        <p:txBody>
          <a:bodyPr/>
          <a:lstStyle/>
          <a:p>
            <a:r>
              <a:rPr lang="es-UY" dirty="0"/>
              <a:t>Sistemas alimentarios</a:t>
            </a:r>
          </a:p>
        </p:txBody>
      </p:sp>
      <p:sp>
        <p:nvSpPr>
          <p:cNvPr id="3" name="Subtítulo 2">
            <a:extLst>
              <a:ext uri="{FF2B5EF4-FFF2-40B4-BE49-F238E27FC236}">
                <a16:creationId xmlns:a16="http://schemas.microsoft.com/office/drawing/2014/main" id="{3767B053-3A6A-DBD4-1226-FBB10CC88DC5}"/>
              </a:ext>
            </a:extLst>
          </p:cNvPr>
          <p:cNvSpPr>
            <a:spLocks noGrp="1"/>
          </p:cNvSpPr>
          <p:nvPr>
            <p:ph type="subTitle" idx="1"/>
          </p:nvPr>
        </p:nvSpPr>
        <p:spPr>
          <a:xfrm>
            <a:off x="1703512" y="1586658"/>
            <a:ext cx="8964488" cy="4794671"/>
          </a:xfrm>
        </p:spPr>
        <p:txBody>
          <a:bodyPr/>
          <a:lstStyle/>
          <a:p>
            <a:r>
              <a:rPr lang="es-UY" sz="2400" dirty="0"/>
              <a:t>Los sistemas alimentarios son combinaciones complicadas de relaciones e interacciones sociales, económicas, ambientales y políticas. La Organización de las Naciones Unidas para la Agricultura y la Alimentación de Naciones Unidas (FAO), los define como  “los sistemas alimentarios abarcan toda la gama de actores y sus relaciones interrelacionadas actividades de valor agregado involucradas en la producción, agregación, procesamiento, distribución, consumo y eliminación de productos alimenticios”.</a:t>
            </a:r>
          </a:p>
        </p:txBody>
      </p:sp>
    </p:spTree>
    <p:extLst>
      <p:ext uri="{BB962C8B-B14F-4D97-AF65-F5344CB8AC3E}">
        <p14:creationId xmlns:p14="http://schemas.microsoft.com/office/powerpoint/2010/main" val="472689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87B25-7701-5725-1A88-646A5F4FEB62}"/>
              </a:ext>
            </a:extLst>
          </p:cNvPr>
          <p:cNvSpPr>
            <a:spLocks noGrp="1"/>
          </p:cNvSpPr>
          <p:nvPr>
            <p:ph type="title"/>
          </p:nvPr>
        </p:nvSpPr>
        <p:spPr/>
        <p:txBody>
          <a:bodyPr/>
          <a:lstStyle/>
          <a:p>
            <a:r>
              <a:rPr lang="es-UY" dirty="0"/>
              <a:t>Sistema alimentario</a:t>
            </a:r>
          </a:p>
        </p:txBody>
      </p:sp>
      <p:sp>
        <p:nvSpPr>
          <p:cNvPr id="3" name="Marcador de contenido 2">
            <a:extLst>
              <a:ext uri="{FF2B5EF4-FFF2-40B4-BE49-F238E27FC236}">
                <a16:creationId xmlns:a16="http://schemas.microsoft.com/office/drawing/2014/main" id="{BB5AA22B-50FE-BCEA-EE69-B7778678C49C}"/>
              </a:ext>
            </a:extLst>
          </p:cNvPr>
          <p:cNvSpPr>
            <a:spLocks noGrp="1"/>
          </p:cNvSpPr>
          <p:nvPr>
            <p:ph idx="1"/>
          </p:nvPr>
        </p:nvSpPr>
        <p:spPr>
          <a:xfrm>
            <a:off x="2279576" y="1196752"/>
            <a:ext cx="7772400" cy="4114800"/>
          </a:xfrm>
        </p:spPr>
        <p:txBody>
          <a:bodyPr/>
          <a:lstStyle/>
          <a:p>
            <a:r>
              <a:rPr lang="es-UY" sz="2000" dirty="0"/>
              <a:t>El sistema alimentario son todas las personas y actividades que participan en el cultivo, el transporte, el suministro y, en última instancia, en el consumo de alimentos. Estos procesos también involucran elementos que a menudo pasan desapercibidos, como las preferencias alimentarias y las inversiones en </a:t>
            </a:r>
            <a:r>
              <a:rPr lang="es-UY" sz="2000" dirty="0" err="1"/>
              <a:t>recursos.Los</a:t>
            </a:r>
            <a:r>
              <a:rPr lang="es-UY" sz="2000" dirty="0"/>
              <a:t> sistemas alimentarios influyen en las dietas al determinar qué tipos de alimentos se producen. También influyen en los alimentos que la gente quiere comer y a los que puede acceder.</a:t>
            </a:r>
          </a:p>
          <a:p>
            <a:endParaRPr lang="es-UY" sz="2000" dirty="0"/>
          </a:p>
          <a:p>
            <a:r>
              <a:rPr lang="es-UY" sz="2000" dirty="0"/>
              <a:t>Las diferentes partes del sistema alimentario incluyen cadenas de suministro de alimentos, entornos alimentarios, factores individuales y comportamiento del consumidor, así como impulsores externos (factores que empujan o tiran del sistema). Estas diferentes partes dan forma a los sistemas alimentarios y pueden generar resultados tanto positivos como negativos.</a:t>
            </a:r>
          </a:p>
        </p:txBody>
      </p:sp>
      <p:sp>
        <p:nvSpPr>
          <p:cNvPr id="4" name="CuadroTexto 3">
            <a:extLst>
              <a:ext uri="{FF2B5EF4-FFF2-40B4-BE49-F238E27FC236}">
                <a16:creationId xmlns:a16="http://schemas.microsoft.com/office/drawing/2014/main" id="{26B0A06D-F9F6-AB0C-AE94-19915A09727F}"/>
              </a:ext>
            </a:extLst>
          </p:cNvPr>
          <p:cNvSpPr txBox="1"/>
          <p:nvPr/>
        </p:nvSpPr>
        <p:spPr>
          <a:xfrm>
            <a:off x="2015869" y="6381329"/>
            <a:ext cx="6188233" cy="307777"/>
          </a:xfrm>
          <a:prstGeom prst="rect">
            <a:avLst/>
          </a:prstGeom>
          <a:noFill/>
        </p:spPr>
        <p:txBody>
          <a:bodyPr wrap="none" rtlCol="0">
            <a:spAutoFit/>
          </a:bodyPr>
          <a:lstStyle/>
          <a:p>
            <a:r>
              <a:rPr lang="es-UY" sz="1400" dirty="0"/>
              <a:t>Fuente: https://www.foodsystemsdashboard.org/information/about-food-systems</a:t>
            </a:r>
          </a:p>
        </p:txBody>
      </p:sp>
    </p:spTree>
    <p:extLst>
      <p:ext uri="{BB962C8B-B14F-4D97-AF65-F5344CB8AC3E}">
        <p14:creationId xmlns:p14="http://schemas.microsoft.com/office/powerpoint/2010/main" val="13221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9DFC149-B219-2263-A814-F551BC2683A9}"/>
              </a:ext>
            </a:extLst>
          </p:cNvPr>
          <p:cNvSpPr txBox="1"/>
          <p:nvPr/>
        </p:nvSpPr>
        <p:spPr>
          <a:xfrm>
            <a:off x="1060231" y="1700808"/>
            <a:ext cx="9212233" cy="3785652"/>
          </a:xfrm>
          <a:prstGeom prst="rect">
            <a:avLst/>
          </a:prstGeom>
          <a:noFill/>
        </p:spPr>
        <p:txBody>
          <a:bodyPr wrap="square">
            <a:spAutoFit/>
          </a:bodyPr>
          <a:lstStyle/>
          <a:p>
            <a:pPr marL="342900" indent="-342900">
              <a:buFont typeface="Arial" panose="020B0604020202020204" pitchFamily="34" charset="0"/>
              <a:buChar char="•"/>
            </a:pPr>
            <a:r>
              <a:rPr lang="es-UY" sz="2000" b="1" dirty="0">
                <a:solidFill>
                  <a:schemeClr val="tx2"/>
                </a:solidFill>
              </a:rPr>
              <a:t>Economía y producción </a:t>
            </a:r>
            <a:r>
              <a:rPr lang="es-UY" sz="2000" dirty="0"/>
              <a:t>– Crecimiento de la productividad – Cadenas de valor eficientes – Resiliencia a las crisis alimentarias – Crecimiento focalizado en las exportaciones.</a:t>
            </a:r>
          </a:p>
          <a:p>
            <a:pPr marL="342900" indent="-342900">
              <a:buFont typeface="Arial" panose="020B0604020202020204" pitchFamily="34" charset="0"/>
              <a:buChar char="•"/>
            </a:pPr>
            <a:r>
              <a:rPr lang="es-UY" sz="2000" b="1" dirty="0">
                <a:solidFill>
                  <a:schemeClr val="tx2"/>
                </a:solidFill>
              </a:rPr>
              <a:t>Medios de vida, pobreza y equidad </a:t>
            </a:r>
            <a:r>
              <a:rPr lang="es-UY" sz="2000" dirty="0"/>
              <a:t>– Medios de vida dignos para todas las partes interesadas – Inclusión de género – Oportunidades para los jóvenes – Apoyo al compromiso con las poblaciones más pobres y más débiles.</a:t>
            </a:r>
          </a:p>
          <a:p>
            <a:pPr marL="342900" indent="-342900">
              <a:buFont typeface="Arial" panose="020B0604020202020204" pitchFamily="34" charset="0"/>
              <a:buChar char="•"/>
            </a:pPr>
            <a:r>
              <a:rPr lang="es-UY" sz="2000" b="1" dirty="0">
                <a:solidFill>
                  <a:schemeClr val="tx2"/>
                </a:solidFill>
              </a:rPr>
              <a:t>Naturaleza y biodiversidad </a:t>
            </a:r>
            <a:r>
              <a:rPr lang="es-UY" sz="2000" dirty="0"/>
              <a:t>– Salud de la tierra, el suelo y los océanos – Uso y gestión sostenibles del agua – Integridad de la biosfera.</a:t>
            </a:r>
          </a:p>
          <a:p>
            <a:pPr marL="342900" indent="-342900">
              <a:buFont typeface="Arial" panose="020B0604020202020204" pitchFamily="34" charset="0"/>
              <a:buChar char="•"/>
            </a:pPr>
            <a:r>
              <a:rPr lang="es-UY" sz="2000" b="1" dirty="0">
                <a:solidFill>
                  <a:schemeClr val="tx2"/>
                </a:solidFill>
              </a:rPr>
              <a:t>Adaptación y mitigación climática </a:t>
            </a:r>
            <a:r>
              <a:rPr lang="es-UY" sz="2000" dirty="0"/>
              <a:t>– Resiliencia a los impactos del cambio climático – Reducción de las emisiones de gases de efecto invernadero.</a:t>
            </a:r>
          </a:p>
          <a:p>
            <a:pPr marL="342900" indent="-342900">
              <a:buFont typeface="Arial" panose="020B0604020202020204" pitchFamily="34" charset="0"/>
              <a:buChar char="•"/>
            </a:pPr>
            <a:r>
              <a:rPr lang="es-UY" sz="2000" b="1" dirty="0">
                <a:solidFill>
                  <a:schemeClr val="tx2"/>
                </a:solidFill>
              </a:rPr>
              <a:t>Nutrición, dieta y salud </a:t>
            </a:r>
            <a:r>
              <a:rPr lang="es-UY" sz="2000" dirty="0"/>
              <a:t>– Seguridad alimentaria local – Dietas saludables – Comunidades saludables. </a:t>
            </a:r>
          </a:p>
        </p:txBody>
      </p:sp>
      <p:sp>
        <p:nvSpPr>
          <p:cNvPr id="6" name="CuadroTexto 5">
            <a:extLst>
              <a:ext uri="{FF2B5EF4-FFF2-40B4-BE49-F238E27FC236}">
                <a16:creationId xmlns:a16="http://schemas.microsoft.com/office/drawing/2014/main" id="{C523F373-FCC3-01A5-07EA-3B74C9AFC4A1}"/>
              </a:ext>
            </a:extLst>
          </p:cNvPr>
          <p:cNvSpPr txBox="1"/>
          <p:nvPr/>
        </p:nvSpPr>
        <p:spPr>
          <a:xfrm>
            <a:off x="1703512" y="171213"/>
            <a:ext cx="8352928" cy="1077218"/>
          </a:xfrm>
          <a:prstGeom prst="rect">
            <a:avLst/>
          </a:prstGeom>
          <a:noFill/>
        </p:spPr>
        <p:txBody>
          <a:bodyPr wrap="square" rtlCol="0">
            <a:spAutoFit/>
          </a:bodyPr>
          <a:lstStyle/>
          <a:p>
            <a:pPr algn="ctr"/>
            <a:r>
              <a:rPr lang="es-UY" sz="3200" dirty="0">
                <a:solidFill>
                  <a:schemeClr val="tx2"/>
                </a:solidFill>
              </a:rPr>
              <a:t>Cinco dimensiones para el éxito del </a:t>
            </a:r>
          </a:p>
          <a:p>
            <a:pPr algn="ctr"/>
            <a:r>
              <a:rPr lang="es-UY" sz="3200" dirty="0">
                <a:solidFill>
                  <a:schemeClr val="tx2"/>
                </a:solidFill>
              </a:rPr>
              <a:t>sistema de alimentario </a:t>
            </a:r>
          </a:p>
        </p:txBody>
      </p:sp>
    </p:spTree>
    <p:extLst>
      <p:ext uri="{BB962C8B-B14F-4D97-AF65-F5344CB8AC3E}">
        <p14:creationId xmlns:p14="http://schemas.microsoft.com/office/powerpoint/2010/main" val="4285519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083B03-24EB-4160-AD07-63F4CAE4CACF}"/>
              </a:ext>
            </a:extLst>
          </p:cNvPr>
          <p:cNvSpPr>
            <a:spLocks noGrp="1"/>
          </p:cNvSpPr>
          <p:nvPr>
            <p:ph type="title"/>
          </p:nvPr>
        </p:nvSpPr>
        <p:spPr/>
        <p:txBody>
          <a:bodyPr/>
          <a:lstStyle/>
          <a:p>
            <a:r>
              <a:rPr lang="es-UY" dirty="0"/>
              <a:t>Facilitadores de los Sistemas alimentarios</a:t>
            </a:r>
          </a:p>
        </p:txBody>
      </p:sp>
      <p:sp>
        <p:nvSpPr>
          <p:cNvPr id="3" name="Marcador de contenido 2">
            <a:extLst>
              <a:ext uri="{FF2B5EF4-FFF2-40B4-BE49-F238E27FC236}">
                <a16:creationId xmlns:a16="http://schemas.microsoft.com/office/drawing/2014/main" id="{09444A5D-3A76-C201-9040-3D68F7B4827A}"/>
              </a:ext>
            </a:extLst>
          </p:cNvPr>
          <p:cNvSpPr>
            <a:spLocks noGrp="1"/>
          </p:cNvSpPr>
          <p:nvPr>
            <p:ph sz="half" idx="1"/>
          </p:nvPr>
        </p:nvSpPr>
        <p:spPr/>
        <p:txBody>
          <a:bodyPr/>
          <a:lstStyle/>
          <a:p>
            <a:r>
              <a:rPr lang="es-UY" sz="2000" dirty="0"/>
              <a:t>Investigación y tecnología</a:t>
            </a:r>
          </a:p>
          <a:p>
            <a:endParaRPr lang="es-UY" sz="2000" dirty="0"/>
          </a:p>
          <a:p>
            <a:r>
              <a:rPr lang="es-UY" sz="2000" dirty="0"/>
              <a:t>Producción de agropecuaria</a:t>
            </a:r>
          </a:p>
          <a:p>
            <a:endParaRPr lang="es-UY" sz="2000" dirty="0"/>
          </a:p>
          <a:p>
            <a:r>
              <a:rPr lang="es-UY" sz="2000" dirty="0"/>
              <a:t>Insumos agropecuarios</a:t>
            </a:r>
          </a:p>
          <a:p>
            <a:endParaRPr lang="es-UY" sz="2000" dirty="0"/>
          </a:p>
          <a:p>
            <a:r>
              <a:rPr lang="es-UY" sz="2000" dirty="0"/>
              <a:t>Procesamiento</a:t>
            </a:r>
          </a:p>
          <a:p>
            <a:endParaRPr lang="es-UY" sz="2000" dirty="0"/>
          </a:p>
          <a:p>
            <a:r>
              <a:rPr lang="es-UY" sz="2000" dirty="0"/>
              <a:t>Distribución, transporte, comercialización</a:t>
            </a:r>
          </a:p>
          <a:p>
            <a:endParaRPr lang="es-UY" sz="2000" dirty="0"/>
          </a:p>
          <a:p>
            <a:endParaRPr lang="es-UY" dirty="0"/>
          </a:p>
        </p:txBody>
      </p:sp>
      <p:sp>
        <p:nvSpPr>
          <p:cNvPr id="4" name="Marcador de contenido 3">
            <a:extLst>
              <a:ext uri="{FF2B5EF4-FFF2-40B4-BE49-F238E27FC236}">
                <a16:creationId xmlns:a16="http://schemas.microsoft.com/office/drawing/2014/main" id="{A3916195-E2CE-2E8B-3768-A8D231DA7434}"/>
              </a:ext>
            </a:extLst>
          </p:cNvPr>
          <p:cNvSpPr>
            <a:spLocks noGrp="1"/>
          </p:cNvSpPr>
          <p:nvPr>
            <p:ph sz="half" idx="2"/>
          </p:nvPr>
        </p:nvSpPr>
        <p:spPr/>
        <p:txBody>
          <a:bodyPr/>
          <a:lstStyle/>
          <a:p>
            <a:r>
              <a:rPr lang="es-UY" sz="2000" dirty="0"/>
              <a:t>Servicios de venta de alimentos al por menor</a:t>
            </a:r>
          </a:p>
          <a:p>
            <a:r>
              <a:rPr lang="es-UY" sz="2000" dirty="0"/>
              <a:t>Reciclaje de Residuos y eliminación</a:t>
            </a:r>
          </a:p>
          <a:p>
            <a:r>
              <a:rPr lang="es-UY" sz="2000" dirty="0"/>
              <a:t>Innovación digital/datos y tecnología </a:t>
            </a:r>
          </a:p>
          <a:p>
            <a:r>
              <a:rPr lang="es-UY" sz="2000" dirty="0"/>
              <a:t>Política y entorno propicio </a:t>
            </a:r>
          </a:p>
          <a:p>
            <a:r>
              <a:rPr lang="es-UY" sz="2000" dirty="0"/>
              <a:t>Financiamiento público y privado</a:t>
            </a:r>
          </a:p>
          <a:p>
            <a:endParaRPr lang="es-UY" sz="2000" dirty="0"/>
          </a:p>
        </p:txBody>
      </p:sp>
      <p:sp>
        <p:nvSpPr>
          <p:cNvPr id="6" name="CuadroTexto 5">
            <a:extLst>
              <a:ext uri="{FF2B5EF4-FFF2-40B4-BE49-F238E27FC236}">
                <a16:creationId xmlns:a16="http://schemas.microsoft.com/office/drawing/2014/main" id="{1F5EECD7-2598-A59B-A362-E7540AAF575E}"/>
              </a:ext>
            </a:extLst>
          </p:cNvPr>
          <p:cNvSpPr txBox="1"/>
          <p:nvPr/>
        </p:nvSpPr>
        <p:spPr>
          <a:xfrm>
            <a:off x="1703512" y="6093296"/>
            <a:ext cx="8784976" cy="523220"/>
          </a:xfrm>
          <a:prstGeom prst="rect">
            <a:avLst/>
          </a:prstGeom>
          <a:noFill/>
        </p:spPr>
        <p:txBody>
          <a:bodyPr wrap="square">
            <a:spAutoFit/>
          </a:bodyPr>
          <a:lstStyle/>
          <a:p>
            <a:r>
              <a:rPr lang="en-US" sz="1400" dirty="0"/>
              <a:t>Fuente: World Economic Forum, Food, Nature and Health. Transitions − Repeatable Country Models. INSIGHT REPORT JANUARY 2023 </a:t>
            </a:r>
          </a:p>
        </p:txBody>
      </p:sp>
    </p:spTree>
    <p:extLst>
      <p:ext uri="{BB962C8B-B14F-4D97-AF65-F5344CB8AC3E}">
        <p14:creationId xmlns:p14="http://schemas.microsoft.com/office/powerpoint/2010/main" val="295850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D3E1FA6-308E-42BE-AD90-6D5C98AF62AF}"/>
              </a:ext>
            </a:extLst>
          </p:cNvPr>
          <p:cNvSpPr>
            <a:spLocks noGrp="1" noChangeArrowheads="1"/>
          </p:cNvSpPr>
          <p:nvPr>
            <p:ph type="ctrTitle"/>
          </p:nvPr>
        </p:nvSpPr>
        <p:spPr>
          <a:xfrm>
            <a:off x="2209800" y="2286000"/>
            <a:ext cx="7772400" cy="1143000"/>
          </a:xfrm>
        </p:spPr>
        <p:txBody>
          <a:bodyPr/>
          <a:lstStyle/>
          <a:p>
            <a:pPr>
              <a:defRPr/>
            </a:pPr>
            <a:r>
              <a:rPr lang="es-ES_tradnl" sz="4800" dirty="0"/>
              <a:t>Globalización Económica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AA5824B-5D82-4E63-BF3C-1E294D78082A}"/>
              </a:ext>
            </a:extLst>
          </p:cNvPr>
          <p:cNvSpPr>
            <a:spLocks noGrp="1" noChangeArrowheads="1"/>
          </p:cNvSpPr>
          <p:nvPr>
            <p:ph type="title"/>
          </p:nvPr>
        </p:nvSpPr>
        <p:spPr/>
        <p:txBody>
          <a:bodyPr/>
          <a:lstStyle/>
          <a:p>
            <a:pPr>
              <a:defRPr/>
            </a:pPr>
            <a:r>
              <a:rPr lang="es-ES_tradnl" dirty="0"/>
              <a:t>Políticas predominantes</a:t>
            </a:r>
          </a:p>
        </p:txBody>
      </p:sp>
      <p:sp>
        <p:nvSpPr>
          <p:cNvPr id="129027" name="Rectangle 3">
            <a:extLst>
              <a:ext uri="{FF2B5EF4-FFF2-40B4-BE49-F238E27FC236}">
                <a16:creationId xmlns:a16="http://schemas.microsoft.com/office/drawing/2014/main" id="{238B109F-773D-4637-89F9-87CE86F285A2}"/>
              </a:ext>
            </a:extLst>
          </p:cNvPr>
          <p:cNvSpPr>
            <a:spLocks noGrp="1" noChangeArrowheads="1"/>
          </p:cNvSpPr>
          <p:nvPr>
            <p:ph type="body" idx="1"/>
          </p:nvPr>
        </p:nvSpPr>
        <p:spPr>
          <a:xfrm>
            <a:off x="2209800" y="1828800"/>
            <a:ext cx="7848600" cy="4495800"/>
          </a:xfrm>
        </p:spPr>
        <p:txBody>
          <a:bodyPr/>
          <a:lstStyle/>
          <a:p>
            <a:pPr>
              <a:defRPr/>
            </a:pPr>
            <a:r>
              <a:rPr lang="es-ES_tradnl" dirty="0"/>
              <a:t>Libre mercado es la mejor forma de asignar recursos</a:t>
            </a:r>
          </a:p>
          <a:p>
            <a:pPr>
              <a:defRPr/>
            </a:pPr>
            <a:r>
              <a:rPr lang="es-ES_tradnl" dirty="0"/>
              <a:t>Reducción de aranceles</a:t>
            </a:r>
          </a:p>
          <a:p>
            <a:pPr>
              <a:defRPr/>
            </a:pPr>
            <a:r>
              <a:rPr lang="es-ES_tradnl" dirty="0"/>
              <a:t>Aumento de la competitividad</a:t>
            </a:r>
          </a:p>
          <a:p>
            <a:pPr>
              <a:defRPr/>
            </a:pPr>
            <a:r>
              <a:rPr lang="es-ES_tradnl" dirty="0"/>
              <a:t>Fusión empresarial para baja de costos fijos y disminución de la mano de obra</a:t>
            </a:r>
          </a:p>
          <a:p>
            <a:pPr>
              <a:defRPr/>
            </a:pPr>
            <a:r>
              <a:rPr lang="es-ES_tradnl" dirty="0"/>
              <a:t>Integración de bloques comerciales</a:t>
            </a:r>
          </a:p>
          <a:p>
            <a:pPr>
              <a:defRPr/>
            </a:pPr>
            <a:endParaRPr lang="es-ES_tradnl" dirty="0"/>
          </a:p>
          <a:p>
            <a:pPr>
              <a:defRPr/>
            </a:pPr>
            <a:endParaRPr lang="es-ES_tradn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3">
            <a:extLst>
              <a:ext uri="{FF2B5EF4-FFF2-40B4-BE49-F238E27FC236}">
                <a16:creationId xmlns:a16="http://schemas.microsoft.com/office/drawing/2014/main" id="{EB14C105-C3AD-4D66-B0D1-398997CD91D8}"/>
              </a:ext>
            </a:extLst>
          </p:cNvPr>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name="Diapositiva" r:id="rId2" imgW="4549874" imgH="3394541" progId="PowerPoint.Slide.8">
                  <p:embed/>
                </p:oleObj>
              </mc:Choice>
              <mc:Fallback>
                <p:oleObj name="Diapositiva" r:id="rId2" imgW="4549874" imgH="3394541" progId="PowerPoint.Slid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55" name="Picture 2">
            <a:extLst>
              <a:ext uri="{FF2B5EF4-FFF2-40B4-BE49-F238E27FC236}">
                <a16:creationId xmlns:a16="http://schemas.microsoft.com/office/drawing/2014/main" id="{75C31088-48AF-4164-BBBB-EC52A2693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144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23556" name="Text Box 4">
            <a:extLst>
              <a:ext uri="{FF2B5EF4-FFF2-40B4-BE49-F238E27FC236}">
                <a16:creationId xmlns:a16="http://schemas.microsoft.com/office/drawing/2014/main" id="{829B664A-2D36-4A5F-9905-80D79D7487C7}"/>
              </a:ext>
            </a:extLst>
          </p:cNvPr>
          <p:cNvSpPr txBox="1">
            <a:spLocks noChangeArrowheads="1"/>
          </p:cNvSpPr>
          <p:nvPr/>
        </p:nvSpPr>
        <p:spPr bwMode="auto">
          <a:xfrm>
            <a:off x="3616325" y="198438"/>
            <a:ext cx="5214938" cy="519112"/>
          </a:xfrm>
          <a:prstGeom prst="rect">
            <a:avLst/>
          </a:prstGeom>
          <a:solidFill>
            <a:srgbClr val="800000"/>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2800">
                <a:solidFill>
                  <a:srgbClr val="FFFF00"/>
                </a:solidFill>
              </a:rPr>
              <a:t>Evolución de la Población Mundial</a:t>
            </a:r>
            <a:endParaRPr lang="es-ES_tradnl" altLang="es-ES">
              <a:solidFill>
                <a:srgbClr val="FAFD00"/>
              </a:solidFill>
            </a:endParaRPr>
          </a:p>
        </p:txBody>
      </p:sp>
      <p:sp>
        <p:nvSpPr>
          <p:cNvPr id="23557" name="Text Box 5">
            <a:extLst>
              <a:ext uri="{FF2B5EF4-FFF2-40B4-BE49-F238E27FC236}">
                <a16:creationId xmlns:a16="http://schemas.microsoft.com/office/drawing/2014/main" id="{35972CE8-0435-4FFC-B71F-462A2835BF22}"/>
              </a:ext>
            </a:extLst>
          </p:cNvPr>
          <p:cNvSpPr txBox="1">
            <a:spLocks noChangeArrowheads="1"/>
          </p:cNvSpPr>
          <p:nvPr/>
        </p:nvSpPr>
        <p:spPr bwMode="auto">
          <a:xfrm>
            <a:off x="1914525" y="6324600"/>
            <a:ext cx="269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600" b="1">
                <a:solidFill>
                  <a:srgbClr val="FFFF00"/>
                </a:solidFill>
              </a:rPr>
              <a:t>Fuente: Banco Mundial 2003</a:t>
            </a:r>
            <a:endParaRPr lang="es-ES_tradnl" altLang="es-ES">
              <a:solidFill>
                <a:srgbClr val="FAFD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30F97B0-768C-405A-B661-48E74582409F}"/>
              </a:ext>
            </a:extLst>
          </p:cNvPr>
          <p:cNvSpPr>
            <a:spLocks noGrp="1" noChangeArrowheads="1"/>
          </p:cNvSpPr>
          <p:nvPr>
            <p:ph type="title"/>
          </p:nvPr>
        </p:nvSpPr>
        <p:spPr/>
        <p:txBody>
          <a:bodyPr/>
          <a:lstStyle/>
          <a:p>
            <a:pPr>
              <a:defRPr/>
            </a:pPr>
            <a:r>
              <a:rPr lang="es-ES_tradnl" sz="4000" dirty="0"/>
              <a:t>Evolución del gasto del consumo mundial público y privado </a:t>
            </a:r>
          </a:p>
        </p:txBody>
      </p:sp>
      <p:graphicFrame>
        <p:nvGraphicFramePr>
          <p:cNvPr id="24579" name="Object 3">
            <a:extLst>
              <a:ext uri="{FF2B5EF4-FFF2-40B4-BE49-F238E27FC236}">
                <a16:creationId xmlns:a16="http://schemas.microsoft.com/office/drawing/2014/main" id="{06920964-A249-49F7-9662-010502F55D40}"/>
              </a:ext>
            </a:extLst>
          </p:cNvPr>
          <p:cNvGraphicFramePr>
            <a:graphicFrameLocks noGrp="1" noChangeAspect="1"/>
          </p:cNvGraphicFramePr>
          <p:nvPr>
            <p:ph type="chart" idx="1"/>
          </p:nvPr>
        </p:nvGraphicFramePr>
        <p:xfrm>
          <a:off x="2441575" y="1446213"/>
          <a:ext cx="7513638" cy="4743450"/>
        </p:xfrm>
        <a:graphic>
          <a:graphicData uri="http://schemas.openxmlformats.org/presentationml/2006/ole">
            <mc:AlternateContent xmlns:mc="http://schemas.openxmlformats.org/markup-compatibility/2006">
              <mc:Choice xmlns:v="urn:schemas-microsoft-com:vml" Requires="v">
                <p:oleObj name="Gráfico" r:id="rId2" imgW="7515308" imgH="4743529" progId="MSGraph.Chart.8">
                  <p:embed followColorScheme="full"/>
                </p:oleObj>
              </mc:Choice>
              <mc:Fallback>
                <p:oleObj name="Gráfico" r:id="rId2" imgW="7515308" imgH="4743529" progId="MSGraph.Chart.8">
                  <p:embed followColorScheme="full"/>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1446213"/>
                        <a:ext cx="7513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4580" name="Text Box 4">
            <a:extLst>
              <a:ext uri="{FF2B5EF4-FFF2-40B4-BE49-F238E27FC236}">
                <a16:creationId xmlns:a16="http://schemas.microsoft.com/office/drawing/2014/main" id="{8EDD2EFD-3A67-4DD0-A0F5-AAE6DF38C27E}"/>
              </a:ext>
            </a:extLst>
          </p:cNvPr>
          <p:cNvSpPr txBox="1">
            <a:spLocks noChangeArrowheads="1"/>
          </p:cNvSpPr>
          <p:nvPr/>
        </p:nvSpPr>
        <p:spPr bwMode="auto">
          <a:xfrm>
            <a:off x="5943600" y="6096000"/>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2400" b="1">
                <a:solidFill>
                  <a:srgbClr val="FAFD00"/>
                </a:solidFill>
              </a:rPr>
              <a:t>Año</a:t>
            </a:r>
            <a:r>
              <a:rPr lang="es-ES_tradnl" altLang="es-ES" sz="2800" b="1">
                <a:solidFill>
                  <a:srgbClr val="FAFD00"/>
                </a:solidFill>
              </a:rPr>
              <a:t>s</a:t>
            </a:r>
          </a:p>
        </p:txBody>
      </p:sp>
      <p:sp>
        <p:nvSpPr>
          <p:cNvPr id="24581" name="Text Box 5">
            <a:extLst>
              <a:ext uri="{FF2B5EF4-FFF2-40B4-BE49-F238E27FC236}">
                <a16:creationId xmlns:a16="http://schemas.microsoft.com/office/drawing/2014/main" id="{15270C04-643D-48EB-97C6-D1B7DE9629CD}"/>
              </a:ext>
            </a:extLst>
          </p:cNvPr>
          <p:cNvSpPr txBox="1">
            <a:spLocks noChangeArrowheads="1"/>
          </p:cNvSpPr>
          <p:nvPr/>
        </p:nvSpPr>
        <p:spPr bwMode="auto">
          <a:xfrm rot="-5424518">
            <a:off x="688976" y="2733675"/>
            <a:ext cx="30416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b="1">
                <a:solidFill>
                  <a:srgbClr val="FAFD00"/>
                </a:solidFill>
              </a:rPr>
              <a:t>Millones de dólares</a:t>
            </a:r>
          </a:p>
        </p:txBody>
      </p:sp>
      <p:sp>
        <p:nvSpPr>
          <p:cNvPr id="24582" name="Text Box 6">
            <a:extLst>
              <a:ext uri="{FF2B5EF4-FFF2-40B4-BE49-F238E27FC236}">
                <a16:creationId xmlns:a16="http://schemas.microsoft.com/office/drawing/2014/main" id="{679CBE63-7B21-4D21-8B20-5D286814F006}"/>
              </a:ext>
            </a:extLst>
          </p:cNvPr>
          <p:cNvSpPr txBox="1">
            <a:spLocks noChangeArrowheads="1"/>
          </p:cNvSpPr>
          <p:nvPr/>
        </p:nvSpPr>
        <p:spPr bwMode="auto">
          <a:xfrm>
            <a:off x="1524000" y="6477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a:solidFill>
                  <a:srgbClr val="FAFD00"/>
                </a:solidFill>
              </a:rPr>
              <a:t>Fuente: UNDP 1998</a:t>
            </a:r>
            <a:endParaRPr lang="es-ES_tradnl" altLang="es-ES">
              <a:solidFill>
                <a:srgbClr val="FAFD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0F35756-12AA-4C8F-9C8E-A114C10EF7E3}"/>
              </a:ext>
            </a:extLst>
          </p:cNvPr>
          <p:cNvSpPr>
            <a:spLocks noGrp="1" noChangeArrowheads="1"/>
          </p:cNvSpPr>
          <p:nvPr>
            <p:ph type="ctrTitle"/>
          </p:nvPr>
        </p:nvSpPr>
        <p:spPr>
          <a:xfrm>
            <a:off x="2133600" y="1295400"/>
            <a:ext cx="7848600" cy="3733800"/>
          </a:xfrm>
        </p:spPr>
        <p:txBody>
          <a:bodyPr/>
          <a:lstStyle/>
          <a:p>
            <a:pPr>
              <a:defRPr/>
            </a:pPr>
            <a:r>
              <a:rPr lang="es-ES_tradnl" sz="4800" dirty="0"/>
              <a:t>El crecimiento del consumo en el siglo XX ha sido malamente distribuido, dejando una secuela de insuficiencias y de desigualdades</a:t>
            </a:r>
            <a:endParaRPr lang="es-ES_tradnl" dirty="0"/>
          </a:p>
        </p:txBody>
      </p:sp>
      <p:sp>
        <p:nvSpPr>
          <p:cNvPr id="25603" name="Text Box 4">
            <a:extLst>
              <a:ext uri="{FF2B5EF4-FFF2-40B4-BE49-F238E27FC236}">
                <a16:creationId xmlns:a16="http://schemas.microsoft.com/office/drawing/2014/main" id="{C1C8EA67-EA82-4096-B6D7-0A53FC2A4A90}"/>
              </a:ext>
            </a:extLst>
          </p:cNvPr>
          <p:cNvSpPr txBox="1">
            <a:spLocks noChangeArrowheads="1"/>
          </p:cNvSpPr>
          <p:nvPr/>
        </p:nvSpPr>
        <p:spPr bwMode="auto">
          <a:xfrm>
            <a:off x="1524000" y="6477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a:solidFill>
                  <a:srgbClr val="FAFD00"/>
                </a:solidFill>
              </a:rPr>
              <a:t>Fuente: UNDP 1998</a:t>
            </a:r>
            <a:endParaRPr lang="es-ES_tradnl" altLang="es-ES">
              <a:solidFill>
                <a:srgbClr val="FAFD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DA851E8-CB98-46F4-B07D-867881859E5C}"/>
              </a:ext>
            </a:extLst>
          </p:cNvPr>
          <p:cNvSpPr>
            <a:spLocks noGrp="1"/>
          </p:cNvSpPr>
          <p:nvPr>
            <p:ph type="title"/>
          </p:nvPr>
        </p:nvSpPr>
        <p:spPr/>
        <p:txBody>
          <a:bodyPr/>
          <a:lstStyle/>
          <a:p>
            <a:pPr>
              <a:defRPr/>
            </a:pPr>
            <a:r>
              <a:rPr lang="es-ES" b="1" dirty="0"/>
              <a:t>Objetivo General</a:t>
            </a:r>
            <a:br>
              <a:rPr lang="es-ES" dirty="0"/>
            </a:br>
            <a:endParaRPr lang="es-UY" dirty="0"/>
          </a:p>
        </p:txBody>
      </p:sp>
      <p:sp>
        <p:nvSpPr>
          <p:cNvPr id="3" name="2 Marcador de contenido">
            <a:extLst>
              <a:ext uri="{FF2B5EF4-FFF2-40B4-BE49-F238E27FC236}">
                <a16:creationId xmlns:a16="http://schemas.microsoft.com/office/drawing/2014/main" id="{EB6E6B57-33C0-443B-B79F-78F154047528}"/>
              </a:ext>
            </a:extLst>
          </p:cNvPr>
          <p:cNvSpPr>
            <a:spLocks noGrp="1"/>
          </p:cNvSpPr>
          <p:nvPr>
            <p:ph idx="1"/>
          </p:nvPr>
        </p:nvSpPr>
        <p:spPr/>
        <p:txBody>
          <a:bodyPr/>
          <a:lstStyle/>
          <a:p>
            <a:pPr>
              <a:defRPr/>
            </a:pPr>
            <a:r>
              <a:rPr lang="es-ES" dirty="0"/>
              <a:t>El objetivo de dicho curso es suministrar los conceptos básicos de caracterización de los principales sistemas de producción agropecuarios, su entorno y los principales fundamentos de administración vinculados a los mismos, con especial énfasis a los localizados en la Región Noreste.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a:extLst>
              <a:ext uri="{FF2B5EF4-FFF2-40B4-BE49-F238E27FC236}">
                <a16:creationId xmlns:a16="http://schemas.microsoft.com/office/drawing/2014/main" id="{8FB7A214-3D6D-4499-A3CD-5709EDA28277}"/>
              </a:ext>
            </a:extLst>
          </p:cNvPr>
          <p:cNvSpPr txBox="1">
            <a:spLocks noChangeArrowheads="1"/>
          </p:cNvSpPr>
          <p:nvPr/>
        </p:nvSpPr>
        <p:spPr bwMode="auto">
          <a:xfrm>
            <a:off x="1828800" y="228600"/>
            <a:ext cx="8839200" cy="5508625"/>
          </a:xfrm>
          <a:prstGeom prst="rect">
            <a:avLst/>
          </a:prstGeom>
          <a:noFill/>
          <a:ln w="12700">
            <a:noFill/>
            <a:miter lim="800000"/>
            <a:headEnd/>
            <a:tailEnd/>
          </a:ln>
          <a:effectLst/>
        </p:spPr>
        <p:txBody>
          <a:bodyPr>
            <a:spAutoFit/>
          </a:bodyPr>
          <a:lstStyle/>
          <a:p>
            <a:pPr>
              <a:spcBef>
                <a:spcPct val="50000"/>
              </a:spcBef>
              <a:defRPr/>
            </a:pPr>
            <a:r>
              <a:rPr lang="es-ES_tradnl" sz="4400" dirty="0">
                <a:solidFill>
                  <a:srgbClr val="FAFD00"/>
                </a:solidFill>
                <a:effectLst>
                  <a:outerShdw blurRad="38100" dist="38100" dir="2700000" algn="tl">
                    <a:srgbClr val="000000"/>
                  </a:outerShdw>
                </a:effectLst>
                <a:latin typeface="Abadi MT Condensed Light" pitchFamily="34" charset="0"/>
              </a:rPr>
              <a:t>Los consumidores dominantes del mundo se concentran de manera abrumadora entre los que tienen mayores ingresos, pero el daño ambiental provocado por el consumo mundial recae más severamente sobre los que tienen menores ingresos</a:t>
            </a:r>
            <a:endParaRPr lang="es-ES_tradnl" sz="4400" dirty="0">
              <a:solidFill>
                <a:srgbClr val="FAFD00"/>
              </a:solidFill>
              <a:latin typeface="Abadi MT Condensed Light"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2AD810-D6CE-4B37-B1A3-0722592B5C20}"/>
              </a:ext>
            </a:extLst>
          </p:cNvPr>
          <p:cNvSpPr>
            <a:spLocks noGrp="1"/>
          </p:cNvSpPr>
          <p:nvPr>
            <p:ph idx="1"/>
          </p:nvPr>
        </p:nvSpPr>
        <p:spPr>
          <a:xfrm>
            <a:off x="1631950" y="1687513"/>
            <a:ext cx="9036050" cy="4525962"/>
          </a:xfrm>
        </p:spPr>
        <p:txBody>
          <a:bodyPr>
            <a:normAutofit/>
          </a:bodyPr>
          <a:lstStyle/>
          <a:p>
            <a:pPr>
              <a:defRPr/>
            </a:pPr>
            <a:r>
              <a:rPr lang="es-UY" dirty="0"/>
              <a:t>82% de la riqueza generada en 2017 terminó en las manos del 1% de la población del mundo. Mientras, la mitad de los habitantes del planeta no ha podido beneficiarse de este crecimiento. </a:t>
            </a:r>
          </a:p>
          <a:p>
            <a:pPr>
              <a:defRPr/>
            </a:pPr>
            <a:r>
              <a:rPr lang="es-UY" dirty="0"/>
              <a:t>En América Latina y el Caribe, en 2017 el 10% más rico de la población concentra el 68% de la riqueza total, mientras que el 50% más pobre solo accedía al 3.5%.</a:t>
            </a:r>
          </a:p>
        </p:txBody>
      </p:sp>
      <p:sp>
        <p:nvSpPr>
          <p:cNvPr id="27651" name="CuadroTexto 3">
            <a:extLst>
              <a:ext uri="{FF2B5EF4-FFF2-40B4-BE49-F238E27FC236}">
                <a16:creationId xmlns:a16="http://schemas.microsoft.com/office/drawing/2014/main" id="{13DBDC9A-57F6-4458-BE62-4EB7570FF6BB}"/>
              </a:ext>
            </a:extLst>
          </p:cNvPr>
          <p:cNvSpPr txBox="1">
            <a:spLocks noChangeArrowheads="1"/>
          </p:cNvSpPr>
          <p:nvPr/>
        </p:nvSpPr>
        <p:spPr bwMode="auto">
          <a:xfrm flipH="1">
            <a:off x="2252663" y="6213475"/>
            <a:ext cx="621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0"/>
              </a:spcBef>
              <a:buClrTx/>
              <a:buSzTx/>
              <a:buFontTx/>
              <a:buNone/>
            </a:pPr>
            <a:r>
              <a:rPr lang="es-UY" altLang="es-UY" sz="1800"/>
              <a:t>Fuente: ONG Oxfam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E0445-C0B9-4E64-9C44-89B519050F9B}"/>
              </a:ext>
            </a:extLst>
          </p:cNvPr>
          <p:cNvSpPr>
            <a:spLocks noGrp="1"/>
          </p:cNvSpPr>
          <p:nvPr>
            <p:ph type="title"/>
          </p:nvPr>
        </p:nvSpPr>
        <p:spPr>
          <a:xfrm>
            <a:off x="1981200" y="34925"/>
            <a:ext cx="8229600" cy="850900"/>
          </a:xfrm>
        </p:spPr>
        <p:txBody>
          <a:bodyPr>
            <a:normAutofit/>
          </a:bodyPr>
          <a:lstStyle/>
          <a:p>
            <a:pPr>
              <a:defRPr/>
            </a:pPr>
            <a:r>
              <a:rPr lang="es-UY" sz="3600"/>
              <a:t>Desigualdad y Riqueza</a:t>
            </a:r>
            <a:endParaRPr lang="es-UY" sz="3600" dirty="0"/>
          </a:p>
        </p:txBody>
      </p:sp>
      <p:sp>
        <p:nvSpPr>
          <p:cNvPr id="3" name="Marcador de contenido 2">
            <a:extLst>
              <a:ext uri="{FF2B5EF4-FFF2-40B4-BE49-F238E27FC236}">
                <a16:creationId xmlns:a16="http://schemas.microsoft.com/office/drawing/2014/main" id="{DD8C803B-8D48-4CC5-9520-44A01BB11215}"/>
              </a:ext>
            </a:extLst>
          </p:cNvPr>
          <p:cNvSpPr>
            <a:spLocks noGrp="1"/>
          </p:cNvSpPr>
          <p:nvPr>
            <p:ph idx="1"/>
          </p:nvPr>
        </p:nvSpPr>
        <p:spPr/>
        <p:txBody>
          <a:bodyPr/>
          <a:lstStyle/>
          <a:p>
            <a:pPr>
              <a:defRPr/>
            </a:pPr>
            <a:endParaRPr lang="es-UY"/>
          </a:p>
        </p:txBody>
      </p:sp>
      <p:pic>
        <p:nvPicPr>
          <p:cNvPr id="28676" name="Imagen 3">
            <a:extLst>
              <a:ext uri="{FF2B5EF4-FFF2-40B4-BE49-F238E27FC236}">
                <a16:creationId xmlns:a16="http://schemas.microsoft.com/office/drawing/2014/main" id="{DB8801F3-3694-441B-9F5B-B92AB2597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85825"/>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1">
            <a:extLst>
              <a:ext uri="{FF2B5EF4-FFF2-40B4-BE49-F238E27FC236}">
                <a16:creationId xmlns:a16="http://schemas.microsoft.com/office/drawing/2014/main" id="{C870585C-6C07-48BD-B668-D3A8592B5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981075"/>
            <a:ext cx="89249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uadroTexto 2">
            <a:extLst>
              <a:ext uri="{FF2B5EF4-FFF2-40B4-BE49-F238E27FC236}">
                <a16:creationId xmlns:a16="http://schemas.microsoft.com/office/drawing/2014/main" id="{B3C9CF18-9389-41E2-9CD8-D9F9B91C32F5}"/>
              </a:ext>
            </a:extLst>
          </p:cNvPr>
          <p:cNvSpPr txBox="1">
            <a:spLocks noChangeArrowheads="1"/>
          </p:cNvSpPr>
          <p:nvPr/>
        </p:nvSpPr>
        <p:spPr bwMode="auto">
          <a:xfrm>
            <a:off x="3071813" y="323850"/>
            <a:ext cx="8208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 altLang="es-ES">
                <a:solidFill>
                  <a:srgbClr val="FAFD00"/>
                </a:solidFill>
              </a:rPr>
              <a:t>Niveles de riqueza en el mundo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926D05-4EDC-470B-BF51-96485FAA71FE}"/>
              </a:ext>
            </a:extLst>
          </p:cNvPr>
          <p:cNvSpPr>
            <a:spLocks noGrp="1"/>
          </p:cNvSpPr>
          <p:nvPr>
            <p:ph idx="1"/>
          </p:nvPr>
        </p:nvSpPr>
        <p:spPr>
          <a:xfrm>
            <a:off x="1524000" y="0"/>
            <a:ext cx="9144000" cy="6126163"/>
          </a:xfrm>
        </p:spPr>
        <p:txBody>
          <a:bodyPr>
            <a:normAutofit/>
          </a:bodyPr>
          <a:lstStyle/>
          <a:p>
            <a:pPr>
              <a:defRPr/>
            </a:pPr>
            <a:endParaRPr lang="es-UY" dirty="0"/>
          </a:p>
          <a:p>
            <a:pPr>
              <a:defRPr/>
            </a:pPr>
            <a:r>
              <a:rPr lang="es-UY" sz="2400" dirty="0"/>
              <a:t>Un seguimiento de la riqueza de 141 países entre 1995 y 2014 combinando capital natural (como bosques y minerales), capital humano (ingresos a lo largo de la vida de una persona), capital producido (edificios, infraestructura, etc.) y activos extranjeros netos.</a:t>
            </a:r>
          </a:p>
          <a:p>
            <a:pPr>
              <a:defRPr/>
            </a:pPr>
            <a:r>
              <a:rPr lang="es-UY" sz="2400" dirty="0"/>
              <a:t>Se llegó a la conclusión de que la riqueza mundial creció aproximadamente un 66 % (de USD 690 billones a USD 1143 billones en dólares estadounidenses constantes de 2014 a precios de mercado). Pero la desigualdad fue considerable, dado en los países de ingreso alto de la Organización para la Cooperación y el Desarrollo Económicos (OCDE) la riqueza per cápita fue 52 veces mayor que la de los países de ingreso bajo.</a:t>
            </a:r>
          </a:p>
          <a:p>
            <a:pPr>
              <a:defRPr/>
            </a:pPr>
            <a:r>
              <a:rPr lang="es-UY" sz="2400" dirty="0"/>
              <a:t>“No puede haber desarrollo sostenido y confiable si no tenemos en cuenta el capital humano como el componente más importante de la riqueza de las naciones”.</a:t>
            </a:r>
          </a:p>
        </p:txBody>
      </p:sp>
      <p:sp>
        <p:nvSpPr>
          <p:cNvPr id="30723" name="CuadroTexto 3">
            <a:extLst>
              <a:ext uri="{FF2B5EF4-FFF2-40B4-BE49-F238E27FC236}">
                <a16:creationId xmlns:a16="http://schemas.microsoft.com/office/drawing/2014/main" id="{56F56C06-E1AF-4B33-A2D0-D2705D40D064}"/>
              </a:ext>
            </a:extLst>
          </p:cNvPr>
          <p:cNvSpPr txBox="1">
            <a:spLocks noChangeArrowheads="1"/>
          </p:cNvSpPr>
          <p:nvPr/>
        </p:nvSpPr>
        <p:spPr bwMode="auto">
          <a:xfrm>
            <a:off x="2246313" y="6308725"/>
            <a:ext cx="606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0"/>
              </a:spcBef>
              <a:buClrTx/>
              <a:buSzTx/>
              <a:buFontTx/>
              <a:buNone/>
            </a:pPr>
            <a:r>
              <a:rPr lang="en-US" altLang="es-UY" sz="1800"/>
              <a:t> Fuente: Banco Mundial, The Changing Wealth of Nations 2018</a:t>
            </a:r>
            <a:endParaRPr lang="es-UY" altLang="es-UY"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a:extLst>
              <a:ext uri="{FF2B5EF4-FFF2-40B4-BE49-F238E27FC236}">
                <a16:creationId xmlns:a16="http://schemas.microsoft.com/office/drawing/2014/main" id="{67D5E9A5-5B2C-4766-BAE7-A71C342F046F}"/>
              </a:ext>
            </a:extLst>
          </p:cNvPr>
          <p:cNvSpPr>
            <a:spLocks noGrp="1" noChangeArrowheads="1"/>
          </p:cNvSpPr>
          <p:nvPr>
            <p:ph type="title"/>
          </p:nvPr>
        </p:nvSpPr>
        <p:spPr>
          <a:xfrm>
            <a:off x="1905000" y="228600"/>
            <a:ext cx="8382000" cy="1219200"/>
          </a:xfrm>
        </p:spPr>
        <p:txBody>
          <a:bodyPr/>
          <a:lstStyle/>
          <a:p>
            <a:pPr>
              <a:defRPr/>
            </a:pPr>
            <a:r>
              <a:rPr lang="es-ES_tradnl" dirty="0"/>
              <a:t>El consumo contribuye con el desarrollo humano  </a:t>
            </a:r>
          </a:p>
        </p:txBody>
      </p:sp>
      <p:sp>
        <p:nvSpPr>
          <p:cNvPr id="100355" name="Rectangle 1027">
            <a:extLst>
              <a:ext uri="{FF2B5EF4-FFF2-40B4-BE49-F238E27FC236}">
                <a16:creationId xmlns:a16="http://schemas.microsoft.com/office/drawing/2014/main" id="{DC8DE016-3F1C-4A04-BCD5-8B721369C1EC}"/>
              </a:ext>
            </a:extLst>
          </p:cNvPr>
          <p:cNvSpPr>
            <a:spLocks noGrp="1" noChangeArrowheads="1"/>
          </p:cNvSpPr>
          <p:nvPr>
            <p:ph type="body" idx="1"/>
          </p:nvPr>
        </p:nvSpPr>
        <p:spPr>
          <a:xfrm>
            <a:off x="1703388" y="1828800"/>
            <a:ext cx="8785225" cy="4114800"/>
          </a:xfrm>
        </p:spPr>
        <p:txBody>
          <a:bodyPr/>
          <a:lstStyle/>
          <a:p>
            <a:pPr>
              <a:defRPr/>
            </a:pPr>
            <a:r>
              <a:rPr lang="es-ES_tradnl" dirty="0"/>
              <a:t>Si aumenta la capacidad y enriquece la vida de los habitantes sin afectar negativamente el bienestar de otros.</a:t>
            </a:r>
          </a:p>
          <a:p>
            <a:pPr>
              <a:defRPr/>
            </a:pPr>
            <a:r>
              <a:rPr lang="es-ES_tradnl" dirty="0"/>
              <a:t>Si es tan justo con las generaciones actuales como con las futuras</a:t>
            </a:r>
          </a:p>
          <a:p>
            <a:pPr>
              <a:defRPr/>
            </a:pPr>
            <a:r>
              <a:rPr lang="es-ES_tradnl" dirty="0"/>
              <a:t>Si estimula a los individuos y comunidades a la creatividad</a:t>
            </a:r>
          </a:p>
        </p:txBody>
      </p:sp>
      <p:sp>
        <p:nvSpPr>
          <p:cNvPr id="31748" name="Text Box 1028">
            <a:extLst>
              <a:ext uri="{FF2B5EF4-FFF2-40B4-BE49-F238E27FC236}">
                <a16:creationId xmlns:a16="http://schemas.microsoft.com/office/drawing/2014/main" id="{3D7DED24-6A2C-4ADE-BA29-776125627665}"/>
              </a:ext>
            </a:extLst>
          </p:cNvPr>
          <p:cNvSpPr txBox="1">
            <a:spLocks noChangeArrowheads="1"/>
          </p:cNvSpPr>
          <p:nvPr/>
        </p:nvSpPr>
        <p:spPr bwMode="auto">
          <a:xfrm>
            <a:off x="1524000" y="6477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a:solidFill>
                  <a:srgbClr val="FAFD00"/>
                </a:solidFill>
              </a:rPr>
              <a:t>Fuente: UNDP 1998</a:t>
            </a:r>
            <a:endParaRPr lang="es-ES_tradnl" altLang="es-ES">
              <a:solidFill>
                <a:srgbClr val="FAFD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026">
            <a:extLst>
              <a:ext uri="{FF2B5EF4-FFF2-40B4-BE49-F238E27FC236}">
                <a16:creationId xmlns:a16="http://schemas.microsoft.com/office/drawing/2014/main" id="{A0805597-5F3A-4503-8EAD-2D17AFC4D66B}"/>
              </a:ext>
            </a:extLst>
          </p:cNvPr>
          <p:cNvSpPr txBox="1">
            <a:spLocks noChangeArrowheads="1"/>
          </p:cNvSpPr>
          <p:nvPr/>
        </p:nvSpPr>
        <p:spPr bwMode="auto">
          <a:xfrm>
            <a:off x="1847850" y="765175"/>
            <a:ext cx="8534400" cy="4984750"/>
          </a:xfrm>
          <a:prstGeom prst="rect">
            <a:avLst/>
          </a:prstGeom>
          <a:noFill/>
          <a:ln w="12700">
            <a:noFill/>
            <a:miter lim="800000"/>
            <a:headEnd/>
            <a:tailEnd/>
          </a:ln>
          <a:effectLst/>
        </p:spPr>
        <p:txBody>
          <a:bodyPr>
            <a:spAutoFit/>
          </a:bodyPr>
          <a:lstStyle/>
          <a:p>
            <a:pPr>
              <a:spcBef>
                <a:spcPct val="50000"/>
              </a:spcBef>
              <a:defRPr/>
            </a:pPr>
            <a:r>
              <a:rPr lang="es-ES_tradnl" sz="3600" dirty="0">
                <a:solidFill>
                  <a:srgbClr val="FFFFFF"/>
                </a:solidFill>
                <a:effectLst>
                  <a:outerShdw blurRad="38100" dist="38100" dir="2700000" algn="tl">
                    <a:srgbClr val="000000"/>
                  </a:outerShdw>
                </a:effectLst>
                <a:latin typeface="Abadi MT Condensed Light" pitchFamily="34" charset="0"/>
              </a:rPr>
              <a:t>El consumo en constante expansión somete a tensión el medio ambiente, con emisiones y residuos que contaminan la tierra y destruyen los ecosistemas, con agotamiento y degradación de los recursos naturales renovables que van en desmedro del medio de vida.</a:t>
            </a:r>
          </a:p>
          <a:p>
            <a:pPr>
              <a:spcBef>
                <a:spcPct val="50000"/>
              </a:spcBef>
              <a:defRPr/>
            </a:pPr>
            <a:endParaRPr lang="es-ES_tradnl" sz="4400" dirty="0">
              <a:solidFill>
                <a:srgbClr val="FAFD00"/>
              </a:solidFill>
              <a:latin typeface="Abadi MT Condensed Light"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7E8FE5-55C6-32D6-C44A-0DE9519F621B}"/>
              </a:ext>
            </a:extLst>
          </p:cNvPr>
          <p:cNvSpPr txBox="1"/>
          <p:nvPr/>
        </p:nvSpPr>
        <p:spPr>
          <a:xfrm>
            <a:off x="815866" y="303513"/>
            <a:ext cx="11169869" cy="830997"/>
          </a:xfrm>
          <a:prstGeom prst="rect">
            <a:avLst/>
          </a:prstGeom>
          <a:noFill/>
        </p:spPr>
        <p:txBody>
          <a:bodyPr wrap="square">
            <a:spAutoFit/>
          </a:bodyPr>
          <a:lstStyle/>
          <a:p>
            <a:r>
              <a:rPr lang="es-UY" sz="2400" dirty="0"/>
              <a:t>Ejemplo impacto global, El conflicto entre Rusia y Ucrania y sus efectos sobre los sistemas agroalimentarios</a:t>
            </a:r>
          </a:p>
        </p:txBody>
      </p:sp>
      <p:sp>
        <p:nvSpPr>
          <p:cNvPr id="5" name="CuadroTexto 4">
            <a:extLst>
              <a:ext uri="{FF2B5EF4-FFF2-40B4-BE49-F238E27FC236}">
                <a16:creationId xmlns:a16="http://schemas.microsoft.com/office/drawing/2014/main" id="{466D38E8-0E4A-8BE3-182E-1836B01AF679}"/>
              </a:ext>
            </a:extLst>
          </p:cNvPr>
          <p:cNvSpPr txBox="1"/>
          <p:nvPr/>
        </p:nvSpPr>
        <p:spPr>
          <a:xfrm>
            <a:off x="693683" y="1256197"/>
            <a:ext cx="10945210" cy="646331"/>
          </a:xfrm>
          <a:prstGeom prst="rect">
            <a:avLst/>
          </a:prstGeom>
          <a:noFill/>
        </p:spPr>
        <p:txBody>
          <a:bodyPr wrap="square">
            <a:spAutoFit/>
          </a:bodyPr>
          <a:lstStyle/>
          <a:p>
            <a:r>
              <a:rPr lang="es-UY" dirty="0"/>
              <a:t>“Los efectos del conflicto armado, sumados a los provocados por el Covid-19 y por las condiciones climáticas adversas, representan shocks importantes a los sistemas agroalimentarios mundiales”</a:t>
            </a:r>
          </a:p>
        </p:txBody>
      </p:sp>
      <p:pic>
        <p:nvPicPr>
          <p:cNvPr id="6" name="Imagen 5">
            <a:extLst>
              <a:ext uri="{FF2B5EF4-FFF2-40B4-BE49-F238E27FC236}">
                <a16:creationId xmlns:a16="http://schemas.microsoft.com/office/drawing/2014/main" id="{2333329C-A5E6-7D61-6779-ECD31C58147B}"/>
              </a:ext>
            </a:extLst>
          </p:cNvPr>
          <p:cNvPicPr>
            <a:picLocks noChangeAspect="1"/>
          </p:cNvPicPr>
          <p:nvPr/>
        </p:nvPicPr>
        <p:blipFill>
          <a:blip r:embed="rId2"/>
          <a:stretch>
            <a:fillRect/>
          </a:stretch>
        </p:blipFill>
        <p:spPr>
          <a:xfrm>
            <a:off x="1351892" y="1902528"/>
            <a:ext cx="8198069" cy="4081427"/>
          </a:xfrm>
          <a:prstGeom prst="rect">
            <a:avLst/>
          </a:prstGeom>
        </p:spPr>
      </p:pic>
      <p:sp>
        <p:nvSpPr>
          <p:cNvPr id="8" name="CuadroTexto 7">
            <a:extLst>
              <a:ext uri="{FF2B5EF4-FFF2-40B4-BE49-F238E27FC236}">
                <a16:creationId xmlns:a16="http://schemas.microsoft.com/office/drawing/2014/main" id="{D635A7AC-026D-4BFA-7164-6AA38EB369D5}"/>
              </a:ext>
            </a:extLst>
          </p:cNvPr>
          <p:cNvSpPr txBox="1"/>
          <p:nvPr/>
        </p:nvSpPr>
        <p:spPr>
          <a:xfrm>
            <a:off x="638504" y="6082127"/>
            <a:ext cx="9912568" cy="338554"/>
          </a:xfrm>
          <a:prstGeom prst="rect">
            <a:avLst/>
          </a:prstGeom>
          <a:noFill/>
        </p:spPr>
        <p:txBody>
          <a:bodyPr wrap="square">
            <a:spAutoFit/>
          </a:bodyPr>
          <a:lstStyle/>
          <a:p>
            <a:r>
              <a:rPr lang="es-UY" sz="1600" dirty="0" err="1"/>
              <a:t>Fuente:https</a:t>
            </a:r>
            <a:r>
              <a:rPr lang="es-UY" sz="1600" dirty="0"/>
              <a:t>://blog.iica.int/blog/conflicto-entre-rusia-ucrania-sus-efectos-sobre-los-sistemas-agroalimentarios</a:t>
            </a:r>
          </a:p>
        </p:txBody>
      </p:sp>
    </p:spTree>
    <p:extLst>
      <p:ext uri="{BB962C8B-B14F-4D97-AF65-F5344CB8AC3E}">
        <p14:creationId xmlns:p14="http://schemas.microsoft.com/office/powerpoint/2010/main" val="59087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8429BD-9BCA-56B6-3C5F-EC7BA0ED2D6C}"/>
              </a:ext>
            </a:extLst>
          </p:cNvPr>
          <p:cNvSpPr txBox="1"/>
          <p:nvPr/>
        </p:nvSpPr>
        <p:spPr>
          <a:xfrm>
            <a:off x="283779" y="3429000"/>
            <a:ext cx="11942380" cy="1384995"/>
          </a:xfrm>
          <a:prstGeom prst="rect">
            <a:avLst/>
          </a:prstGeom>
          <a:noFill/>
        </p:spPr>
        <p:txBody>
          <a:bodyPr wrap="square">
            <a:spAutoFit/>
          </a:bodyPr>
          <a:lstStyle/>
          <a:p>
            <a:pPr algn="ctr"/>
            <a:r>
              <a:rPr lang="es-UY" sz="2800" dirty="0"/>
              <a:t>“El conflicto armado no deja lugar a dudas sobre la necesidad de fortalecer y realizar los ajustes que estos sistemas agroalimentarios requieran para desarrollar resiliencia a riesgos futuros.”</a:t>
            </a:r>
          </a:p>
        </p:txBody>
      </p:sp>
      <p:sp>
        <p:nvSpPr>
          <p:cNvPr id="5" name="CuadroTexto 4">
            <a:extLst>
              <a:ext uri="{FF2B5EF4-FFF2-40B4-BE49-F238E27FC236}">
                <a16:creationId xmlns:a16="http://schemas.microsoft.com/office/drawing/2014/main" id="{8CC819B8-3F72-ABDD-B4D7-327FBD3C0649}"/>
              </a:ext>
            </a:extLst>
          </p:cNvPr>
          <p:cNvSpPr txBox="1"/>
          <p:nvPr/>
        </p:nvSpPr>
        <p:spPr>
          <a:xfrm>
            <a:off x="378372" y="1153751"/>
            <a:ext cx="10629899" cy="1815882"/>
          </a:xfrm>
          <a:prstGeom prst="rect">
            <a:avLst/>
          </a:prstGeom>
          <a:noFill/>
        </p:spPr>
        <p:txBody>
          <a:bodyPr wrap="square">
            <a:spAutoFit/>
          </a:bodyPr>
          <a:lstStyle/>
          <a:p>
            <a:pPr algn="ctr"/>
            <a:r>
              <a:rPr lang="es-UY" sz="2800" dirty="0"/>
              <a:t>La integración global de las cadenas de valor de productos agroalimentarios vuelve más complejo el análisis sobre futuras disrupciones que estas u otras crisis puedan tener sobre los sistemas agroalimentarios. </a:t>
            </a:r>
          </a:p>
        </p:txBody>
      </p:sp>
      <p:pic>
        <p:nvPicPr>
          <p:cNvPr id="6" name="Imagen 5">
            <a:extLst>
              <a:ext uri="{FF2B5EF4-FFF2-40B4-BE49-F238E27FC236}">
                <a16:creationId xmlns:a16="http://schemas.microsoft.com/office/drawing/2014/main" id="{60EF574A-B5E8-B647-900A-5742E320AEED}"/>
              </a:ext>
            </a:extLst>
          </p:cNvPr>
          <p:cNvPicPr>
            <a:picLocks noChangeAspect="1"/>
          </p:cNvPicPr>
          <p:nvPr/>
        </p:nvPicPr>
        <p:blipFill>
          <a:blip r:embed="rId2"/>
          <a:stretch>
            <a:fillRect/>
          </a:stretch>
        </p:blipFill>
        <p:spPr>
          <a:xfrm>
            <a:off x="778333" y="6081897"/>
            <a:ext cx="9949534" cy="432854"/>
          </a:xfrm>
          <a:prstGeom prst="rect">
            <a:avLst/>
          </a:prstGeom>
        </p:spPr>
      </p:pic>
    </p:spTree>
    <p:extLst>
      <p:ext uri="{BB962C8B-B14F-4D97-AF65-F5344CB8AC3E}">
        <p14:creationId xmlns:p14="http://schemas.microsoft.com/office/powerpoint/2010/main" val="3800330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40C8D93-BD38-41C0-BDC9-71CBC3EF808F}"/>
              </a:ext>
            </a:extLst>
          </p:cNvPr>
          <p:cNvSpPr>
            <a:spLocks noGrp="1" noChangeArrowheads="1"/>
          </p:cNvSpPr>
          <p:nvPr>
            <p:ph type="ctrTitle"/>
          </p:nvPr>
        </p:nvSpPr>
        <p:spPr>
          <a:xfrm>
            <a:off x="2209800" y="2286000"/>
            <a:ext cx="7772400" cy="1143000"/>
          </a:xfrm>
        </p:spPr>
        <p:txBody>
          <a:bodyPr/>
          <a:lstStyle/>
          <a:p>
            <a:pPr>
              <a:defRPr/>
            </a:pPr>
            <a:r>
              <a:rPr lang="es-ES_tradnl" sz="4800" dirty="0"/>
              <a:t>Globalización de los problemas ambientales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550635B-B6D6-4516-B336-5D0916FB2890}"/>
              </a:ext>
            </a:extLst>
          </p:cNvPr>
          <p:cNvSpPr>
            <a:spLocks noGrp="1"/>
          </p:cNvSpPr>
          <p:nvPr>
            <p:ph type="title"/>
          </p:nvPr>
        </p:nvSpPr>
        <p:spPr/>
        <p:txBody>
          <a:bodyPr/>
          <a:lstStyle/>
          <a:p>
            <a:pPr>
              <a:defRPr/>
            </a:pPr>
            <a:r>
              <a:rPr lang="es-ES" b="1" dirty="0"/>
              <a:t>Objetivos Específicos</a:t>
            </a:r>
            <a:r>
              <a:rPr lang="es-ES" dirty="0"/>
              <a:t> </a:t>
            </a:r>
            <a:br>
              <a:rPr lang="es-ES" dirty="0"/>
            </a:br>
            <a:endParaRPr lang="es-UY" dirty="0"/>
          </a:p>
        </p:txBody>
      </p:sp>
      <p:sp>
        <p:nvSpPr>
          <p:cNvPr id="3" name="2 Marcador de contenido">
            <a:extLst>
              <a:ext uri="{FF2B5EF4-FFF2-40B4-BE49-F238E27FC236}">
                <a16:creationId xmlns:a16="http://schemas.microsoft.com/office/drawing/2014/main" id="{7D89F9FC-9259-4E4E-85C7-41EA40ADAC6B}"/>
              </a:ext>
            </a:extLst>
          </p:cNvPr>
          <p:cNvSpPr>
            <a:spLocks noGrp="1"/>
          </p:cNvSpPr>
          <p:nvPr>
            <p:ph idx="1"/>
          </p:nvPr>
        </p:nvSpPr>
        <p:spPr>
          <a:xfrm>
            <a:off x="1524000" y="836613"/>
            <a:ext cx="9144000" cy="4114800"/>
          </a:xfrm>
        </p:spPr>
        <p:txBody>
          <a:bodyPr/>
          <a:lstStyle/>
          <a:p>
            <a:pPr>
              <a:defRPr/>
            </a:pPr>
            <a:r>
              <a:rPr lang="es-ES" sz="2000" dirty="0"/>
              <a:t>Suministrar las principales características del sector agropecuario y su importancia para la economía del país. </a:t>
            </a:r>
            <a:r>
              <a:rPr lang="es-UY" sz="2000" dirty="0"/>
              <a:t>S</a:t>
            </a:r>
            <a:r>
              <a:rPr lang="es-ES" sz="2000" dirty="0"/>
              <a:t>e presentará una descripción de los principales cambios globales que afectan la economía mundial tales como la globalización del conocimiento, el medioambiente y los mercados. También se describirán estos cambios como representando un desafío para la comunidad agropecuaria mundial, que afectará particularmente a una economía pequeña como es la uruguaya.</a:t>
            </a:r>
          </a:p>
          <a:p>
            <a:pPr>
              <a:defRPr/>
            </a:pPr>
            <a:r>
              <a:rPr lang="es-ES" sz="2000" dirty="0"/>
              <a:t>Las nuevas políticas económicas de la liberalización del comercio mundial, mercados abiertos, y la integración regional, que han sido adoptadas para el sector agrícola promueven cambios en el ámbito de la producción y la toma de decisiones de los diferentes sistemas de producción agropecuaria.</a:t>
            </a:r>
          </a:p>
          <a:p>
            <a:pPr>
              <a:defRPr/>
            </a:pPr>
            <a:r>
              <a:rPr lang="es-ES" sz="2000" dirty="0"/>
              <a:t>Las nuevas políticas económicas representan nuevos desafíos, nuevas reglas de juego, que significan que nueva información debe ser considerada para el éxito de los productores en su producción.</a:t>
            </a:r>
          </a:p>
          <a:p>
            <a:pPr marL="0" indent="0">
              <a:buNone/>
              <a:defRPr/>
            </a:pPr>
            <a:endParaRPr lang="es-ES" sz="2000" dirty="0"/>
          </a:p>
          <a:p>
            <a:pPr>
              <a:defRPr/>
            </a:pPr>
            <a:endParaRPr lang="es-UY"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074">
            <a:extLst>
              <a:ext uri="{FF2B5EF4-FFF2-40B4-BE49-F238E27FC236}">
                <a16:creationId xmlns:a16="http://schemas.microsoft.com/office/drawing/2014/main" id="{17C52E4D-760D-4F4A-80F6-89B9E1CA2BE9}"/>
              </a:ext>
            </a:extLst>
          </p:cNvPr>
          <p:cNvSpPr>
            <a:spLocks noGrp="1" noChangeArrowheads="1"/>
          </p:cNvSpPr>
          <p:nvPr>
            <p:ph type="title"/>
          </p:nvPr>
        </p:nvSpPr>
        <p:spPr>
          <a:xfrm>
            <a:off x="2209800" y="228600"/>
            <a:ext cx="7772400" cy="533400"/>
          </a:xfrm>
        </p:spPr>
        <p:txBody>
          <a:bodyPr/>
          <a:lstStyle/>
          <a:p>
            <a:pPr>
              <a:defRPr/>
            </a:pPr>
            <a:r>
              <a:rPr lang="es-ES_tradnl" sz="4800" dirty="0"/>
              <a:t>Indicadores</a:t>
            </a:r>
            <a:endParaRPr lang="es-ES_tradnl" dirty="0"/>
          </a:p>
        </p:txBody>
      </p:sp>
      <p:sp>
        <p:nvSpPr>
          <p:cNvPr id="106499" name="Rectangle 3075">
            <a:extLst>
              <a:ext uri="{FF2B5EF4-FFF2-40B4-BE49-F238E27FC236}">
                <a16:creationId xmlns:a16="http://schemas.microsoft.com/office/drawing/2014/main" id="{3859DF07-B877-4A7E-912F-3A924459FE59}"/>
              </a:ext>
            </a:extLst>
          </p:cNvPr>
          <p:cNvSpPr>
            <a:spLocks noGrp="1" noChangeArrowheads="1"/>
          </p:cNvSpPr>
          <p:nvPr>
            <p:ph type="body" idx="1"/>
          </p:nvPr>
        </p:nvSpPr>
        <p:spPr>
          <a:xfrm>
            <a:off x="1524000" y="990600"/>
            <a:ext cx="9144000" cy="4876800"/>
          </a:xfrm>
        </p:spPr>
        <p:txBody>
          <a:bodyPr/>
          <a:lstStyle/>
          <a:p>
            <a:pPr>
              <a:defRPr/>
            </a:pPr>
            <a:r>
              <a:rPr lang="es-ES_tradnl" sz="3600" dirty="0"/>
              <a:t>Quema de combustibles fósiles se quintuplico desde 1950</a:t>
            </a:r>
          </a:p>
          <a:p>
            <a:pPr>
              <a:defRPr/>
            </a:pPr>
            <a:r>
              <a:rPr lang="es-ES_tradnl" sz="3600" dirty="0"/>
              <a:t>El consumo de agua dulce se ha casi duplicado desde 1960</a:t>
            </a:r>
          </a:p>
          <a:p>
            <a:pPr>
              <a:defRPr/>
            </a:pPr>
            <a:r>
              <a:rPr lang="es-ES_tradnl" sz="3600" dirty="0"/>
              <a:t>La captura de peces se ha cuadruplicado</a:t>
            </a:r>
          </a:p>
          <a:p>
            <a:pPr>
              <a:defRPr/>
            </a:pPr>
            <a:r>
              <a:rPr lang="es-ES_tradnl" sz="3600" dirty="0"/>
              <a:t>El consumo de madera, tanto para la industria como para leña en el hogar, es 40% superior a lo que era hace 25 años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UNDO1">
            <a:extLst>
              <a:ext uri="{FF2B5EF4-FFF2-40B4-BE49-F238E27FC236}">
                <a16:creationId xmlns:a16="http://schemas.microsoft.com/office/drawing/2014/main" id="{75197C00-617E-4644-979B-156CAF846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7575"/>
            <a:ext cx="91440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Group 16">
            <a:extLst>
              <a:ext uri="{FF2B5EF4-FFF2-40B4-BE49-F238E27FC236}">
                <a16:creationId xmlns:a16="http://schemas.microsoft.com/office/drawing/2014/main" id="{CC382D17-BB0F-4706-BD9F-45450D45B524}"/>
              </a:ext>
            </a:extLst>
          </p:cNvPr>
          <p:cNvGrpSpPr>
            <a:grpSpLocks/>
          </p:cNvGrpSpPr>
          <p:nvPr/>
        </p:nvGrpSpPr>
        <p:grpSpPr bwMode="auto">
          <a:xfrm>
            <a:off x="3352800" y="5791200"/>
            <a:ext cx="5715000" cy="519113"/>
            <a:chOff x="1152" y="3648"/>
            <a:chExt cx="3600" cy="327"/>
          </a:xfrm>
        </p:grpSpPr>
        <p:grpSp>
          <p:nvGrpSpPr>
            <p:cNvPr id="35847" name="Group 10">
              <a:extLst>
                <a:ext uri="{FF2B5EF4-FFF2-40B4-BE49-F238E27FC236}">
                  <a16:creationId xmlns:a16="http://schemas.microsoft.com/office/drawing/2014/main" id="{164E21B2-3D7A-4835-AB84-BF7D67AEE6A1}"/>
                </a:ext>
              </a:extLst>
            </p:cNvPr>
            <p:cNvGrpSpPr>
              <a:grpSpLocks/>
            </p:cNvGrpSpPr>
            <p:nvPr/>
          </p:nvGrpSpPr>
          <p:grpSpPr bwMode="auto">
            <a:xfrm>
              <a:off x="1152" y="3648"/>
              <a:ext cx="3600" cy="96"/>
              <a:chOff x="672" y="3696"/>
              <a:chExt cx="3600" cy="96"/>
            </a:xfrm>
          </p:grpSpPr>
          <p:sp>
            <p:nvSpPr>
              <p:cNvPr id="35850" name="Rectangle 3">
                <a:extLst>
                  <a:ext uri="{FF2B5EF4-FFF2-40B4-BE49-F238E27FC236}">
                    <a16:creationId xmlns:a16="http://schemas.microsoft.com/office/drawing/2014/main" id="{AB773BF6-B3B2-4F59-8212-069818353DCB}"/>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5851" name="Rectangle 4">
                <a:extLst>
                  <a:ext uri="{FF2B5EF4-FFF2-40B4-BE49-F238E27FC236}">
                    <a16:creationId xmlns:a16="http://schemas.microsoft.com/office/drawing/2014/main" id="{9531CEC8-7CCC-483F-899B-307F9EF31821}"/>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5852" name="Rectangle 5">
                <a:extLst>
                  <a:ext uri="{FF2B5EF4-FFF2-40B4-BE49-F238E27FC236}">
                    <a16:creationId xmlns:a16="http://schemas.microsoft.com/office/drawing/2014/main" id="{733EEC7A-8B98-410C-A258-22CFDA6DF49E}"/>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5853" name="Rectangle 6">
                <a:extLst>
                  <a:ext uri="{FF2B5EF4-FFF2-40B4-BE49-F238E27FC236}">
                    <a16:creationId xmlns:a16="http://schemas.microsoft.com/office/drawing/2014/main" id="{6AB7EBB8-BCD9-4213-9A1F-C2D500035319}"/>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5854" name="Rectangle 7">
                <a:extLst>
                  <a:ext uri="{FF2B5EF4-FFF2-40B4-BE49-F238E27FC236}">
                    <a16:creationId xmlns:a16="http://schemas.microsoft.com/office/drawing/2014/main" id="{88B2DB6A-6A35-417A-8CD7-1643BF942E00}"/>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5855" name="Rectangle 8">
                <a:extLst>
                  <a:ext uri="{FF2B5EF4-FFF2-40B4-BE49-F238E27FC236}">
                    <a16:creationId xmlns:a16="http://schemas.microsoft.com/office/drawing/2014/main" id="{D7889041-2189-4321-BEE4-104CB98A9D9E}"/>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5856" name="Rectangle 9">
                <a:extLst>
                  <a:ext uri="{FF2B5EF4-FFF2-40B4-BE49-F238E27FC236}">
                    <a16:creationId xmlns:a16="http://schemas.microsoft.com/office/drawing/2014/main" id="{49DAEB89-8998-4E3B-A51A-A650B80B0A3C}"/>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35848" name="Text Box 11">
              <a:extLst>
                <a:ext uri="{FF2B5EF4-FFF2-40B4-BE49-F238E27FC236}">
                  <a16:creationId xmlns:a16="http://schemas.microsoft.com/office/drawing/2014/main" id="{9F8FC0D4-1D0F-4722-AF36-6967415C12D5}"/>
                </a:ext>
              </a:extLst>
            </p:cNvPr>
            <p:cNvSpPr txBox="1">
              <a:spLocks noChangeArrowheads="1"/>
            </p:cNvSpPr>
            <p:nvPr/>
          </p:nvSpPr>
          <p:spPr bwMode="auto">
            <a:xfrm>
              <a:off x="120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35849" name="Text Box 12">
              <a:extLst>
                <a:ext uri="{FF2B5EF4-FFF2-40B4-BE49-F238E27FC236}">
                  <a16:creationId xmlns:a16="http://schemas.microsoft.com/office/drawing/2014/main" id="{5DFFAF71-B67F-4DC1-85D4-A50F7645DF8D}"/>
                </a:ext>
              </a:extLst>
            </p:cNvPr>
            <p:cNvSpPr txBox="1">
              <a:spLocks noChangeArrowheads="1"/>
            </p:cNvSpPr>
            <p:nvPr/>
          </p:nvSpPr>
          <p:spPr bwMode="auto">
            <a:xfrm>
              <a:off x="4364" y="3735"/>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
        <p:nvSpPr>
          <p:cNvPr id="35844" name="Text Box 14">
            <a:extLst>
              <a:ext uri="{FF2B5EF4-FFF2-40B4-BE49-F238E27FC236}">
                <a16:creationId xmlns:a16="http://schemas.microsoft.com/office/drawing/2014/main" id="{90C4D62F-CF8A-4B2D-95FA-3EA3BF966F05}"/>
              </a:ext>
            </a:extLst>
          </p:cNvPr>
          <p:cNvSpPr txBox="1">
            <a:spLocks noChangeArrowheads="1"/>
          </p:cNvSpPr>
          <p:nvPr/>
        </p:nvSpPr>
        <p:spPr bwMode="auto">
          <a:xfrm>
            <a:off x="2212975" y="122238"/>
            <a:ext cx="7715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b="1" i="1">
                <a:solidFill>
                  <a:srgbClr val="FFFF00"/>
                </a:solidFill>
              </a:rPr>
              <a:t>Amenazas a la salud:Contaminación del aire</a:t>
            </a:r>
            <a:endParaRPr lang="es-ES_tradnl" altLang="es-ES">
              <a:solidFill>
                <a:srgbClr val="FFFFFF"/>
              </a:solidFill>
            </a:endParaRPr>
          </a:p>
        </p:txBody>
      </p:sp>
      <p:sp>
        <p:nvSpPr>
          <p:cNvPr id="48145" name="Rectangle 17">
            <a:extLst>
              <a:ext uri="{FF2B5EF4-FFF2-40B4-BE49-F238E27FC236}">
                <a16:creationId xmlns:a16="http://schemas.microsoft.com/office/drawing/2014/main" id="{52784768-7999-427B-87C5-CFFAF18E978D}"/>
              </a:ext>
            </a:extLst>
          </p:cNvPr>
          <p:cNvSpPr>
            <a:spLocks noChangeArrowheads="1"/>
          </p:cNvSpPr>
          <p:nvPr/>
        </p:nvSpPr>
        <p:spPr bwMode="auto">
          <a:xfrm>
            <a:off x="1752600" y="4827588"/>
            <a:ext cx="8458200" cy="1323975"/>
          </a:xfrm>
          <a:prstGeom prst="rect">
            <a:avLst/>
          </a:prstGeom>
          <a:solidFill>
            <a:srgbClr val="800000"/>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72000" rIns="72000" anchor="ctr">
            <a:spAutoFit/>
          </a:bodyPr>
          <a:lstStyle>
            <a:lvl1pPr marL="342900" indent="-342900">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5715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lvl="3">
              <a:spcBef>
                <a:spcPts val="500"/>
              </a:spcBef>
              <a:spcAft>
                <a:spcPts val="500"/>
              </a:spcAft>
              <a:buClrTx/>
              <a:buSzTx/>
              <a:buFontTx/>
              <a:buNone/>
            </a:pPr>
            <a:r>
              <a:rPr lang="es-ES_tradnl" altLang="es-ES" sz="1600" b="1">
                <a:solidFill>
                  <a:srgbClr val="FFFF00"/>
                </a:solidFill>
              </a:rPr>
              <a:t>Concentración actual o estimada (µg/m3) o particulas (PM10) en áreas urbanas. PM10 consiste en partículas finas de materia inferiores a 10 micro-gramos de tamaño y es la primera causa de mortalidad y morbilidad del aire contaminado. Cada ciudad con una población de más de 100.000 habitantes es identificada separadamente (Fuente: Estimaciones del Banco Mundial 2003)</a:t>
            </a:r>
            <a:endParaRPr lang="es-ES_tradnl" altLang="es-ES" sz="3200" b="1">
              <a:solidFill>
                <a:srgbClr val="FFFFFF"/>
              </a:solidFill>
            </a:endParaRPr>
          </a:p>
        </p:txBody>
      </p:sp>
      <p:sp>
        <p:nvSpPr>
          <p:cNvPr id="35846" name="Rectangle 18">
            <a:extLst>
              <a:ext uri="{FF2B5EF4-FFF2-40B4-BE49-F238E27FC236}">
                <a16:creationId xmlns:a16="http://schemas.microsoft.com/office/drawing/2014/main" id="{07D4B3F4-2BBA-41D8-9677-215C79447AE9}"/>
              </a:ext>
            </a:extLst>
          </p:cNvPr>
          <p:cNvSpPr>
            <a:spLocks noChangeArrowheads="1"/>
          </p:cNvSpPr>
          <p:nvPr/>
        </p:nvSpPr>
        <p:spPr bwMode="auto">
          <a:xfrm>
            <a:off x="1524000" y="6521450"/>
            <a:ext cx="269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600" b="1">
                <a:solidFill>
                  <a:srgbClr val="FFFF00"/>
                </a:solidFill>
              </a:rPr>
              <a:t>Fuente: Banco Mundial 2003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5"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n 3">
            <a:extLst>
              <a:ext uri="{FF2B5EF4-FFF2-40B4-BE49-F238E27FC236}">
                <a16:creationId xmlns:a16="http://schemas.microsoft.com/office/drawing/2014/main" id="{60E27035-F82E-42F5-A5B2-ACC7B0D27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86710"/>
            <a:ext cx="12023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airelat1">
            <a:extLst>
              <a:ext uri="{FF2B5EF4-FFF2-40B4-BE49-F238E27FC236}">
                <a16:creationId xmlns:a16="http://schemas.microsoft.com/office/drawing/2014/main" id="{59AED64F-1BC8-4959-B4D1-93FCD61C7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548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
            <a:extLst>
              <a:ext uri="{FF2B5EF4-FFF2-40B4-BE49-F238E27FC236}">
                <a16:creationId xmlns:a16="http://schemas.microsoft.com/office/drawing/2014/main" id="{3282173B-C380-41FE-842E-630AD247CF9F}"/>
              </a:ext>
            </a:extLst>
          </p:cNvPr>
          <p:cNvSpPr txBox="1">
            <a:spLocks noChangeArrowheads="1"/>
          </p:cNvSpPr>
          <p:nvPr/>
        </p:nvSpPr>
        <p:spPr bwMode="auto">
          <a:xfrm>
            <a:off x="2133600" y="228600"/>
            <a:ext cx="7918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lnSpc>
                <a:spcPct val="75000"/>
              </a:lnSpc>
              <a:spcBef>
                <a:spcPct val="50000"/>
              </a:spcBef>
              <a:buClrTx/>
              <a:buSzTx/>
              <a:buFontTx/>
              <a:buNone/>
            </a:pPr>
            <a:r>
              <a:rPr lang="es-ES_tradnl" altLang="es-ES" b="1" i="1">
                <a:solidFill>
                  <a:srgbClr val="FFFF00"/>
                </a:solidFill>
              </a:rPr>
              <a:t>Amenazas a la salud:Contaminación del aire, </a:t>
            </a:r>
          </a:p>
          <a:p>
            <a:pPr>
              <a:lnSpc>
                <a:spcPct val="75000"/>
              </a:lnSpc>
              <a:spcBef>
                <a:spcPct val="50000"/>
              </a:spcBef>
              <a:buClrTx/>
              <a:buSzTx/>
              <a:buFontTx/>
              <a:buNone/>
            </a:pPr>
            <a:r>
              <a:rPr lang="es-ES_tradnl" altLang="es-ES" b="1" i="1">
                <a:solidFill>
                  <a:srgbClr val="FFFF00"/>
                </a:solidFill>
              </a:rPr>
              <a:t>Latinoamérica y el caribe</a:t>
            </a:r>
            <a:endParaRPr lang="es-ES_tradnl" altLang="es-ES">
              <a:solidFill>
                <a:srgbClr val="FFFFFF"/>
              </a:solidFill>
            </a:endParaRPr>
          </a:p>
        </p:txBody>
      </p:sp>
      <p:grpSp>
        <p:nvGrpSpPr>
          <p:cNvPr id="37892" name="Group 16">
            <a:extLst>
              <a:ext uri="{FF2B5EF4-FFF2-40B4-BE49-F238E27FC236}">
                <a16:creationId xmlns:a16="http://schemas.microsoft.com/office/drawing/2014/main" id="{0C68F048-485A-4610-90C3-7557225B79DE}"/>
              </a:ext>
            </a:extLst>
          </p:cNvPr>
          <p:cNvGrpSpPr>
            <a:grpSpLocks/>
          </p:cNvGrpSpPr>
          <p:nvPr/>
        </p:nvGrpSpPr>
        <p:grpSpPr bwMode="auto">
          <a:xfrm>
            <a:off x="3352800" y="6096000"/>
            <a:ext cx="5715000" cy="519113"/>
            <a:chOff x="1152" y="3648"/>
            <a:chExt cx="3600" cy="327"/>
          </a:xfrm>
        </p:grpSpPr>
        <p:grpSp>
          <p:nvGrpSpPr>
            <p:cNvPr id="37894" name="Group 17">
              <a:extLst>
                <a:ext uri="{FF2B5EF4-FFF2-40B4-BE49-F238E27FC236}">
                  <a16:creationId xmlns:a16="http://schemas.microsoft.com/office/drawing/2014/main" id="{905ED885-EAEB-4808-9ED2-A45712CD882C}"/>
                </a:ext>
              </a:extLst>
            </p:cNvPr>
            <p:cNvGrpSpPr>
              <a:grpSpLocks/>
            </p:cNvGrpSpPr>
            <p:nvPr/>
          </p:nvGrpSpPr>
          <p:grpSpPr bwMode="auto">
            <a:xfrm>
              <a:off x="1152" y="3648"/>
              <a:ext cx="3600" cy="96"/>
              <a:chOff x="672" y="3696"/>
              <a:chExt cx="3600" cy="96"/>
            </a:xfrm>
          </p:grpSpPr>
          <p:sp>
            <p:nvSpPr>
              <p:cNvPr id="37897" name="Rectangle 18">
                <a:extLst>
                  <a:ext uri="{FF2B5EF4-FFF2-40B4-BE49-F238E27FC236}">
                    <a16:creationId xmlns:a16="http://schemas.microsoft.com/office/drawing/2014/main" id="{B868F1EA-2325-47DC-80FB-70E3EB8CAAB6}"/>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7898" name="Rectangle 19">
                <a:extLst>
                  <a:ext uri="{FF2B5EF4-FFF2-40B4-BE49-F238E27FC236}">
                    <a16:creationId xmlns:a16="http://schemas.microsoft.com/office/drawing/2014/main" id="{2D147B49-D90D-4904-89CF-F96A1023A66B}"/>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7899" name="Rectangle 20">
                <a:extLst>
                  <a:ext uri="{FF2B5EF4-FFF2-40B4-BE49-F238E27FC236}">
                    <a16:creationId xmlns:a16="http://schemas.microsoft.com/office/drawing/2014/main" id="{8402025B-9986-4BF7-AC4E-4E64836C614A}"/>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7900" name="Rectangle 21">
                <a:extLst>
                  <a:ext uri="{FF2B5EF4-FFF2-40B4-BE49-F238E27FC236}">
                    <a16:creationId xmlns:a16="http://schemas.microsoft.com/office/drawing/2014/main" id="{6BB7B944-0055-4D89-AE33-CCEC690129D0}"/>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7901" name="Rectangle 22">
                <a:extLst>
                  <a:ext uri="{FF2B5EF4-FFF2-40B4-BE49-F238E27FC236}">
                    <a16:creationId xmlns:a16="http://schemas.microsoft.com/office/drawing/2014/main" id="{4B03D16E-4620-4AC2-AB98-45CDC287866C}"/>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7902" name="Rectangle 23">
                <a:extLst>
                  <a:ext uri="{FF2B5EF4-FFF2-40B4-BE49-F238E27FC236}">
                    <a16:creationId xmlns:a16="http://schemas.microsoft.com/office/drawing/2014/main" id="{3D6B28AC-E6E6-40AA-B1B2-5ED83E8BC962}"/>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7903" name="Rectangle 24">
                <a:extLst>
                  <a:ext uri="{FF2B5EF4-FFF2-40B4-BE49-F238E27FC236}">
                    <a16:creationId xmlns:a16="http://schemas.microsoft.com/office/drawing/2014/main" id="{F00FCC57-5CC8-4EB9-AB2C-A20B4F17009C}"/>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37895" name="Text Box 25">
              <a:extLst>
                <a:ext uri="{FF2B5EF4-FFF2-40B4-BE49-F238E27FC236}">
                  <a16:creationId xmlns:a16="http://schemas.microsoft.com/office/drawing/2014/main" id="{A6802569-4A52-4CA9-96A4-8DFD5160D655}"/>
                </a:ext>
              </a:extLst>
            </p:cNvPr>
            <p:cNvSpPr txBox="1">
              <a:spLocks noChangeArrowheads="1"/>
            </p:cNvSpPr>
            <p:nvPr/>
          </p:nvSpPr>
          <p:spPr bwMode="auto">
            <a:xfrm>
              <a:off x="120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37896" name="Text Box 26">
              <a:extLst>
                <a:ext uri="{FF2B5EF4-FFF2-40B4-BE49-F238E27FC236}">
                  <a16:creationId xmlns:a16="http://schemas.microsoft.com/office/drawing/2014/main" id="{CF0677C1-57AD-4FF1-BDF3-5CDC70FB34FA}"/>
                </a:ext>
              </a:extLst>
            </p:cNvPr>
            <p:cNvSpPr txBox="1">
              <a:spLocks noChangeArrowheads="1"/>
            </p:cNvSpPr>
            <p:nvPr/>
          </p:nvSpPr>
          <p:spPr bwMode="auto">
            <a:xfrm>
              <a:off x="4364" y="3735"/>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
        <p:nvSpPr>
          <p:cNvPr id="37893" name="Rectangle 27">
            <a:extLst>
              <a:ext uri="{FF2B5EF4-FFF2-40B4-BE49-F238E27FC236}">
                <a16:creationId xmlns:a16="http://schemas.microsoft.com/office/drawing/2014/main" id="{878A2B6D-939A-4BAF-9E91-27A76F3121E2}"/>
              </a:ext>
            </a:extLst>
          </p:cNvPr>
          <p:cNvSpPr>
            <a:spLocks noChangeArrowheads="1"/>
          </p:cNvSpPr>
          <p:nvPr/>
        </p:nvSpPr>
        <p:spPr bwMode="auto">
          <a:xfrm>
            <a:off x="1524000" y="6521450"/>
            <a:ext cx="269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600" b="1">
                <a:solidFill>
                  <a:srgbClr val="FFFF00"/>
                </a:solidFill>
              </a:rPr>
              <a:t>Fuente: Banco Mundial 2003</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undo3">
            <a:extLst>
              <a:ext uri="{FF2B5EF4-FFF2-40B4-BE49-F238E27FC236}">
                <a16:creationId xmlns:a16="http://schemas.microsoft.com/office/drawing/2014/main" id="{1D222FE8-3480-48F5-BFE1-B302D261F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16013"/>
            <a:ext cx="91440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16">
            <a:extLst>
              <a:ext uri="{FF2B5EF4-FFF2-40B4-BE49-F238E27FC236}">
                <a16:creationId xmlns:a16="http://schemas.microsoft.com/office/drawing/2014/main" id="{80EC0138-7A55-4AEC-962A-2DC5087BA59C}"/>
              </a:ext>
            </a:extLst>
          </p:cNvPr>
          <p:cNvSpPr txBox="1">
            <a:spLocks noChangeArrowheads="1"/>
          </p:cNvSpPr>
          <p:nvPr/>
        </p:nvSpPr>
        <p:spPr bwMode="auto">
          <a:xfrm>
            <a:off x="3557588" y="122238"/>
            <a:ext cx="5030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b="1" i="1">
                <a:solidFill>
                  <a:srgbClr val="FFFF00"/>
                </a:solidFill>
              </a:rPr>
              <a:t>Amenazas a la Biodiversidad</a:t>
            </a:r>
            <a:endParaRPr lang="es-ES_tradnl" altLang="es-ES">
              <a:solidFill>
                <a:srgbClr val="FFFFFF"/>
              </a:solidFill>
            </a:endParaRPr>
          </a:p>
        </p:txBody>
      </p:sp>
      <p:grpSp>
        <p:nvGrpSpPr>
          <p:cNvPr id="38916" name="Group 28">
            <a:extLst>
              <a:ext uri="{FF2B5EF4-FFF2-40B4-BE49-F238E27FC236}">
                <a16:creationId xmlns:a16="http://schemas.microsoft.com/office/drawing/2014/main" id="{78DC195A-90DA-406C-9113-DDDDAE2F8178}"/>
              </a:ext>
            </a:extLst>
          </p:cNvPr>
          <p:cNvGrpSpPr>
            <a:grpSpLocks/>
          </p:cNvGrpSpPr>
          <p:nvPr/>
        </p:nvGrpSpPr>
        <p:grpSpPr bwMode="auto">
          <a:xfrm>
            <a:off x="3352800" y="6096000"/>
            <a:ext cx="5715000" cy="519113"/>
            <a:chOff x="1152" y="3648"/>
            <a:chExt cx="3600" cy="327"/>
          </a:xfrm>
        </p:grpSpPr>
        <p:grpSp>
          <p:nvGrpSpPr>
            <p:cNvPr id="38918" name="Group 29">
              <a:extLst>
                <a:ext uri="{FF2B5EF4-FFF2-40B4-BE49-F238E27FC236}">
                  <a16:creationId xmlns:a16="http://schemas.microsoft.com/office/drawing/2014/main" id="{9D5D862D-DA23-4717-96AC-5AB7DE31658E}"/>
                </a:ext>
              </a:extLst>
            </p:cNvPr>
            <p:cNvGrpSpPr>
              <a:grpSpLocks/>
            </p:cNvGrpSpPr>
            <p:nvPr/>
          </p:nvGrpSpPr>
          <p:grpSpPr bwMode="auto">
            <a:xfrm>
              <a:off x="1152" y="3648"/>
              <a:ext cx="3600" cy="96"/>
              <a:chOff x="672" y="3696"/>
              <a:chExt cx="3600" cy="96"/>
            </a:xfrm>
          </p:grpSpPr>
          <p:sp>
            <p:nvSpPr>
              <p:cNvPr id="38921" name="Rectangle 30">
                <a:extLst>
                  <a:ext uri="{FF2B5EF4-FFF2-40B4-BE49-F238E27FC236}">
                    <a16:creationId xmlns:a16="http://schemas.microsoft.com/office/drawing/2014/main" id="{4461D1F1-6AB0-49D3-AA5F-8F9C5F10C8E9}"/>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8922" name="Rectangle 31">
                <a:extLst>
                  <a:ext uri="{FF2B5EF4-FFF2-40B4-BE49-F238E27FC236}">
                    <a16:creationId xmlns:a16="http://schemas.microsoft.com/office/drawing/2014/main" id="{92359369-32A3-4F63-AC13-686E45167490}"/>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8923" name="Rectangle 32">
                <a:extLst>
                  <a:ext uri="{FF2B5EF4-FFF2-40B4-BE49-F238E27FC236}">
                    <a16:creationId xmlns:a16="http://schemas.microsoft.com/office/drawing/2014/main" id="{942EF95E-B42D-41CA-83B7-0A7BF5205F79}"/>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8924" name="Rectangle 33">
                <a:extLst>
                  <a:ext uri="{FF2B5EF4-FFF2-40B4-BE49-F238E27FC236}">
                    <a16:creationId xmlns:a16="http://schemas.microsoft.com/office/drawing/2014/main" id="{0D1F802C-6929-410D-B2E2-6D1E227A1697}"/>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8925" name="Rectangle 34">
                <a:extLst>
                  <a:ext uri="{FF2B5EF4-FFF2-40B4-BE49-F238E27FC236}">
                    <a16:creationId xmlns:a16="http://schemas.microsoft.com/office/drawing/2014/main" id="{170F3687-12D3-4184-9392-3D52784060B5}"/>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8926" name="Rectangle 35">
                <a:extLst>
                  <a:ext uri="{FF2B5EF4-FFF2-40B4-BE49-F238E27FC236}">
                    <a16:creationId xmlns:a16="http://schemas.microsoft.com/office/drawing/2014/main" id="{BCB89938-65DE-4D9D-B3E2-F245B70DF2D3}"/>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8927" name="Rectangle 36">
                <a:extLst>
                  <a:ext uri="{FF2B5EF4-FFF2-40B4-BE49-F238E27FC236}">
                    <a16:creationId xmlns:a16="http://schemas.microsoft.com/office/drawing/2014/main" id="{7ABAD8AB-873B-40F0-955F-F154E2098446}"/>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38919" name="Text Box 37">
              <a:extLst>
                <a:ext uri="{FF2B5EF4-FFF2-40B4-BE49-F238E27FC236}">
                  <a16:creationId xmlns:a16="http://schemas.microsoft.com/office/drawing/2014/main" id="{EA1E96DA-AC9C-4BE8-81E6-8D0E8E5A37CA}"/>
                </a:ext>
              </a:extLst>
            </p:cNvPr>
            <p:cNvSpPr txBox="1">
              <a:spLocks noChangeArrowheads="1"/>
            </p:cNvSpPr>
            <p:nvPr/>
          </p:nvSpPr>
          <p:spPr bwMode="auto">
            <a:xfrm>
              <a:off x="120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38920" name="Text Box 38">
              <a:extLst>
                <a:ext uri="{FF2B5EF4-FFF2-40B4-BE49-F238E27FC236}">
                  <a16:creationId xmlns:a16="http://schemas.microsoft.com/office/drawing/2014/main" id="{7C03752B-8C58-4935-BB35-D9D04AA7C4E7}"/>
                </a:ext>
              </a:extLst>
            </p:cNvPr>
            <p:cNvSpPr txBox="1">
              <a:spLocks noChangeArrowheads="1"/>
            </p:cNvSpPr>
            <p:nvPr/>
          </p:nvSpPr>
          <p:spPr bwMode="auto">
            <a:xfrm>
              <a:off x="4364" y="3735"/>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
        <p:nvSpPr>
          <p:cNvPr id="38917" name="Rectangle 39">
            <a:extLst>
              <a:ext uri="{FF2B5EF4-FFF2-40B4-BE49-F238E27FC236}">
                <a16:creationId xmlns:a16="http://schemas.microsoft.com/office/drawing/2014/main" id="{AA34AE01-C45A-4393-9155-A4167D4DA525}"/>
              </a:ext>
            </a:extLst>
          </p:cNvPr>
          <p:cNvSpPr>
            <a:spLocks noChangeArrowheads="1"/>
          </p:cNvSpPr>
          <p:nvPr/>
        </p:nvSpPr>
        <p:spPr bwMode="auto">
          <a:xfrm>
            <a:off x="1524000" y="6521450"/>
            <a:ext cx="269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600" b="1">
                <a:solidFill>
                  <a:srgbClr val="FFFF00"/>
                </a:solidFill>
              </a:rPr>
              <a:t>Fuente: Banco Mundial 2003</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airelat2">
            <a:extLst>
              <a:ext uri="{FF2B5EF4-FFF2-40B4-BE49-F238E27FC236}">
                <a16:creationId xmlns:a16="http://schemas.microsoft.com/office/drawing/2014/main" id="{B941B258-24D6-4666-9A90-F8BDA5C09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19200"/>
            <a:ext cx="53340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a:extLst>
              <a:ext uri="{FF2B5EF4-FFF2-40B4-BE49-F238E27FC236}">
                <a16:creationId xmlns:a16="http://schemas.microsoft.com/office/drawing/2014/main" id="{022E98B5-39C7-4A64-AFC6-7CBFC3E97D0E}"/>
              </a:ext>
            </a:extLst>
          </p:cNvPr>
          <p:cNvSpPr txBox="1">
            <a:spLocks noChangeArrowheads="1"/>
          </p:cNvSpPr>
          <p:nvPr/>
        </p:nvSpPr>
        <p:spPr bwMode="auto">
          <a:xfrm>
            <a:off x="3733800" y="152400"/>
            <a:ext cx="51323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lnSpc>
                <a:spcPct val="75000"/>
              </a:lnSpc>
              <a:spcBef>
                <a:spcPct val="50000"/>
              </a:spcBef>
              <a:buClrTx/>
              <a:buSzTx/>
              <a:buFontTx/>
              <a:buNone/>
            </a:pPr>
            <a:r>
              <a:rPr lang="es-ES_tradnl" altLang="es-ES" b="1" i="1">
                <a:solidFill>
                  <a:srgbClr val="FFFF00"/>
                </a:solidFill>
              </a:rPr>
              <a:t>Amenazas a la Biodiversidad,</a:t>
            </a:r>
          </a:p>
          <a:p>
            <a:pPr>
              <a:lnSpc>
                <a:spcPct val="75000"/>
              </a:lnSpc>
              <a:spcBef>
                <a:spcPct val="50000"/>
              </a:spcBef>
              <a:buClrTx/>
              <a:buSzTx/>
              <a:buFontTx/>
              <a:buNone/>
            </a:pPr>
            <a:r>
              <a:rPr lang="es-ES_tradnl" altLang="es-ES" b="1" i="1">
                <a:solidFill>
                  <a:srgbClr val="FFFF00"/>
                </a:solidFill>
              </a:rPr>
              <a:t>América Latina y el caribe</a:t>
            </a:r>
            <a:endParaRPr lang="es-ES_tradnl" altLang="es-ES">
              <a:solidFill>
                <a:srgbClr val="FFFFFF"/>
              </a:solidFill>
            </a:endParaRPr>
          </a:p>
        </p:txBody>
      </p:sp>
      <p:grpSp>
        <p:nvGrpSpPr>
          <p:cNvPr id="39940" name="Group 16">
            <a:extLst>
              <a:ext uri="{FF2B5EF4-FFF2-40B4-BE49-F238E27FC236}">
                <a16:creationId xmlns:a16="http://schemas.microsoft.com/office/drawing/2014/main" id="{61861229-0939-4081-BB66-D21C5535D525}"/>
              </a:ext>
            </a:extLst>
          </p:cNvPr>
          <p:cNvGrpSpPr>
            <a:grpSpLocks/>
          </p:cNvGrpSpPr>
          <p:nvPr/>
        </p:nvGrpSpPr>
        <p:grpSpPr bwMode="auto">
          <a:xfrm>
            <a:off x="3352800" y="6338888"/>
            <a:ext cx="5715000" cy="519112"/>
            <a:chOff x="1152" y="3648"/>
            <a:chExt cx="3600" cy="327"/>
          </a:xfrm>
        </p:grpSpPr>
        <p:grpSp>
          <p:nvGrpSpPr>
            <p:cNvPr id="39941" name="Group 17">
              <a:extLst>
                <a:ext uri="{FF2B5EF4-FFF2-40B4-BE49-F238E27FC236}">
                  <a16:creationId xmlns:a16="http://schemas.microsoft.com/office/drawing/2014/main" id="{9F209B8D-FD0E-4F72-8A0A-160BB7906E37}"/>
                </a:ext>
              </a:extLst>
            </p:cNvPr>
            <p:cNvGrpSpPr>
              <a:grpSpLocks/>
            </p:cNvGrpSpPr>
            <p:nvPr/>
          </p:nvGrpSpPr>
          <p:grpSpPr bwMode="auto">
            <a:xfrm>
              <a:off x="1152" y="3648"/>
              <a:ext cx="3600" cy="96"/>
              <a:chOff x="672" y="3696"/>
              <a:chExt cx="3600" cy="96"/>
            </a:xfrm>
          </p:grpSpPr>
          <p:sp>
            <p:nvSpPr>
              <p:cNvPr id="39944" name="Rectangle 18">
                <a:extLst>
                  <a:ext uri="{FF2B5EF4-FFF2-40B4-BE49-F238E27FC236}">
                    <a16:creationId xmlns:a16="http://schemas.microsoft.com/office/drawing/2014/main" id="{80F02DDF-5C3B-42BF-9E1F-756DCC8EBC73}"/>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9945" name="Rectangle 19">
                <a:extLst>
                  <a:ext uri="{FF2B5EF4-FFF2-40B4-BE49-F238E27FC236}">
                    <a16:creationId xmlns:a16="http://schemas.microsoft.com/office/drawing/2014/main" id="{433B914A-5335-4414-ACB6-7C5E34F96866}"/>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9946" name="Rectangle 20">
                <a:extLst>
                  <a:ext uri="{FF2B5EF4-FFF2-40B4-BE49-F238E27FC236}">
                    <a16:creationId xmlns:a16="http://schemas.microsoft.com/office/drawing/2014/main" id="{C0E6A3FD-83C3-4AC6-867B-7571FD619711}"/>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9947" name="Rectangle 21">
                <a:extLst>
                  <a:ext uri="{FF2B5EF4-FFF2-40B4-BE49-F238E27FC236}">
                    <a16:creationId xmlns:a16="http://schemas.microsoft.com/office/drawing/2014/main" id="{1717156D-F331-43E7-9E25-894B5941B0F2}"/>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9948" name="Rectangle 22">
                <a:extLst>
                  <a:ext uri="{FF2B5EF4-FFF2-40B4-BE49-F238E27FC236}">
                    <a16:creationId xmlns:a16="http://schemas.microsoft.com/office/drawing/2014/main" id="{C153A78C-B397-480E-99AC-3A524A033604}"/>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9949" name="Rectangle 23">
                <a:extLst>
                  <a:ext uri="{FF2B5EF4-FFF2-40B4-BE49-F238E27FC236}">
                    <a16:creationId xmlns:a16="http://schemas.microsoft.com/office/drawing/2014/main" id="{4ED98E87-B331-4717-A9E8-81C8B399606B}"/>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39950" name="Rectangle 24">
                <a:extLst>
                  <a:ext uri="{FF2B5EF4-FFF2-40B4-BE49-F238E27FC236}">
                    <a16:creationId xmlns:a16="http://schemas.microsoft.com/office/drawing/2014/main" id="{007A4C94-1098-4A4C-89C5-3C52D9142ED3}"/>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39942" name="Text Box 25">
              <a:extLst>
                <a:ext uri="{FF2B5EF4-FFF2-40B4-BE49-F238E27FC236}">
                  <a16:creationId xmlns:a16="http://schemas.microsoft.com/office/drawing/2014/main" id="{61C8862F-A307-436D-A45A-21E8AE337DA8}"/>
                </a:ext>
              </a:extLst>
            </p:cNvPr>
            <p:cNvSpPr txBox="1">
              <a:spLocks noChangeArrowheads="1"/>
            </p:cNvSpPr>
            <p:nvPr/>
          </p:nvSpPr>
          <p:spPr bwMode="auto">
            <a:xfrm>
              <a:off x="120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39943" name="Text Box 26">
              <a:extLst>
                <a:ext uri="{FF2B5EF4-FFF2-40B4-BE49-F238E27FC236}">
                  <a16:creationId xmlns:a16="http://schemas.microsoft.com/office/drawing/2014/main" id="{A497A6E0-30FA-4537-BB35-ACA994BF7C06}"/>
                </a:ext>
              </a:extLst>
            </p:cNvPr>
            <p:cNvSpPr txBox="1">
              <a:spLocks noChangeArrowheads="1"/>
            </p:cNvSpPr>
            <p:nvPr/>
          </p:nvSpPr>
          <p:spPr bwMode="auto">
            <a:xfrm>
              <a:off x="4364" y="3735"/>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a:extLst>
              <a:ext uri="{FF2B5EF4-FFF2-40B4-BE49-F238E27FC236}">
                <a16:creationId xmlns:a16="http://schemas.microsoft.com/office/drawing/2014/main" id="{023E71FA-6F3F-4E69-B78B-C83DA6227EB9}"/>
              </a:ext>
            </a:extLst>
          </p:cNvPr>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name="Diapositiva" r:id="rId2" imgW="4549874" imgH="3394541" progId="PowerPoint.Slide.8">
                  <p:embed/>
                </p:oleObj>
              </mc:Choice>
              <mc:Fallback>
                <p:oleObj name="Diapositiva" r:id="rId2" imgW="4549874" imgH="3394541" progId="PowerPoint.Slide.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63" name="Picture 3" descr="mundo4">
            <a:extLst>
              <a:ext uri="{FF2B5EF4-FFF2-40B4-BE49-F238E27FC236}">
                <a16:creationId xmlns:a16="http://schemas.microsoft.com/office/drawing/2014/main" id="{412619C7-EA6D-4F30-9445-DF0615D08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116013"/>
            <a:ext cx="9144000"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EF97EFF3-6734-4DE3-8AB0-1A5CADEA9D6A}"/>
              </a:ext>
            </a:extLst>
          </p:cNvPr>
          <p:cNvSpPr txBox="1">
            <a:spLocks noChangeArrowheads="1"/>
          </p:cNvSpPr>
          <p:nvPr/>
        </p:nvSpPr>
        <p:spPr bwMode="auto">
          <a:xfrm>
            <a:off x="4497388" y="122238"/>
            <a:ext cx="3144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b="1" i="1">
                <a:solidFill>
                  <a:srgbClr val="FFFF00"/>
                </a:solidFill>
              </a:rPr>
              <a:t>Amenazas al Mar</a:t>
            </a:r>
            <a:endParaRPr lang="es-ES_tradnl" altLang="es-ES">
              <a:solidFill>
                <a:srgbClr val="FFFFFF"/>
              </a:solidFill>
            </a:endParaRPr>
          </a:p>
        </p:txBody>
      </p:sp>
      <p:grpSp>
        <p:nvGrpSpPr>
          <p:cNvPr id="40965" name="Group 16">
            <a:extLst>
              <a:ext uri="{FF2B5EF4-FFF2-40B4-BE49-F238E27FC236}">
                <a16:creationId xmlns:a16="http://schemas.microsoft.com/office/drawing/2014/main" id="{DCBA125F-D689-49FF-ABAF-E9712DD4665A}"/>
              </a:ext>
            </a:extLst>
          </p:cNvPr>
          <p:cNvGrpSpPr>
            <a:grpSpLocks/>
          </p:cNvGrpSpPr>
          <p:nvPr/>
        </p:nvGrpSpPr>
        <p:grpSpPr bwMode="auto">
          <a:xfrm>
            <a:off x="3352800" y="6096000"/>
            <a:ext cx="5715000" cy="519113"/>
            <a:chOff x="1152" y="3648"/>
            <a:chExt cx="3600" cy="327"/>
          </a:xfrm>
        </p:grpSpPr>
        <p:grpSp>
          <p:nvGrpSpPr>
            <p:cNvPr id="40968" name="Group 17">
              <a:extLst>
                <a:ext uri="{FF2B5EF4-FFF2-40B4-BE49-F238E27FC236}">
                  <a16:creationId xmlns:a16="http://schemas.microsoft.com/office/drawing/2014/main" id="{A81E0933-E082-4119-A79A-428040081F6F}"/>
                </a:ext>
              </a:extLst>
            </p:cNvPr>
            <p:cNvGrpSpPr>
              <a:grpSpLocks/>
            </p:cNvGrpSpPr>
            <p:nvPr/>
          </p:nvGrpSpPr>
          <p:grpSpPr bwMode="auto">
            <a:xfrm>
              <a:off x="1152" y="3648"/>
              <a:ext cx="3600" cy="96"/>
              <a:chOff x="672" y="3696"/>
              <a:chExt cx="3600" cy="96"/>
            </a:xfrm>
          </p:grpSpPr>
          <p:sp>
            <p:nvSpPr>
              <p:cNvPr id="40971" name="Rectangle 18">
                <a:extLst>
                  <a:ext uri="{FF2B5EF4-FFF2-40B4-BE49-F238E27FC236}">
                    <a16:creationId xmlns:a16="http://schemas.microsoft.com/office/drawing/2014/main" id="{8C1F6101-BF90-4DA2-87F2-26319F539255}"/>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0972" name="Rectangle 19">
                <a:extLst>
                  <a:ext uri="{FF2B5EF4-FFF2-40B4-BE49-F238E27FC236}">
                    <a16:creationId xmlns:a16="http://schemas.microsoft.com/office/drawing/2014/main" id="{A2DCE0CB-D358-4BE7-BD7C-2CA29C6215D7}"/>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0973" name="Rectangle 20">
                <a:extLst>
                  <a:ext uri="{FF2B5EF4-FFF2-40B4-BE49-F238E27FC236}">
                    <a16:creationId xmlns:a16="http://schemas.microsoft.com/office/drawing/2014/main" id="{1882202A-1C8F-4CAB-82A6-04C59FE6EB4F}"/>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0974" name="Rectangle 21">
                <a:extLst>
                  <a:ext uri="{FF2B5EF4-FFF2-40B4-BE49-F238E27FC236}">
                    <a16:creationId xmlns:a16="http://schemas.microsoft.com/office/drawing/2014/main" id="{ABFF14BF-FF1D-4948-BE17-E64943C3FE1B}"/>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0975" name="Rectangle 22">
                <a:extLst>
                  <a:ext uri="{FF2B5EF4-FFF2-40B4-BE49-F238E27FC236}">
                    <a16:creationId xmlns:a16="http://schemas.microsoft.com/office/drawing/2014/main" id="{FDCACCE3-D144-4F7B-9A40-2440B6C8F395}"/>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0976" name="Rectangle 23">
                <a:extLst>
                  <a:ext uri="{FF2B5EF4-FFF2-40B4-BE49-F238E27FC236}">
                    <a16:creationId xmlns:a16="http://schemas.microsoft.com/office/drawing/2014/main" id="{2317201B-3978-4A83-90CE-95412D919BAA}"/>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0977" name="Rectangle 24">
                <a:extLst>
                  <a:ext uri="{FF2B5EF4-FFF2-40B4-BE49-F238E27FC236}">
                    <a16:creationId xmlns:a16="http://schemas.microsoft.com/office/drawing/2014/main" id="{56D11EFD-95C1-4D7D-8ABE-36425C5EB76D}"/>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40969" name="Text Box 25">
              <a:extLst>
                <a:ext uri="{FF2B5EF4-FFF2-40B4-BE49-F238E27FC236}">
                  <a16:creationId xmlns:a16="http://schemas.microsoft.com/office/drawing/2014/main" id="{8A5C35D1-9AEA-4DBB-B395-963D4D37BE3D}"/>
                </a:ext>
              </a:extLst>
            </p:cNvPr>
            <p:cNvSpPr txBox="1">
              <a:spLocks noChangeArrowheads="1"/>
            </p:cNvSpPr>
            <p:nvPr/>
          </p:nvSpPr>
          <p:spPr bwMode="auto">
            <a:xfrm>
              <a:off x="120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40970" name="Text Box 26">
              <a:extLst>
                <a:ext uri="{FF2B5EF4-FFF2-40B4-BE49-F238E27FC236}">
                  <a16:creationId xmlns:a16="http://schemas.microsoft.com/office/drawing/2014/main" id="{B7A51905-E5B4-438B-8FB7-6E16D3F8BE2F}"/>
                </a:ext>
              </a:extLst>
            </p:cNvPr>
            <p:cNvSpPr txBox="1">
              <a:spLocks noChangeArrowheads="1"/>
            </p:cNvSpPr>
            <p:nvPr/>
          </p:nvSpPr>
          <p:spPr bwMode="auto">
            <a:xfrm>
              <a:off x="4364" y="3735"/>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
        <p:nvSpPr>
          <p:cNvPr id="50203" name="Rectangle 27">
            <a:extLst>
              <a:ext uri="{FF2B5EF4-FFF2-40B4-BE49-F238E27FC236}">
                <a16:creationId xmlns:a16="http://schemas.microsoft.com/office/drawing/2014/main" id="{0C7B0CFD-85C7-4BF6-8779-9F90CE5FE3CB}"/>
              </a:ext>
            </a:extLst>
          </p:cNvPr>
          <p:cNvSpPr>
            <a:spLocks noChangeArrowheads="1"/>
          </p:cNvSpPr>
          <p:nvPr/>
        </p:nvSpPr>
        <p:spPr bwMode="auto">
          <a:xfrm>
            <a:off x="2895600" y="5973763"/>
            <a:ext cx="6391275" cy="339725"/>
          </a:xfrm>
          <a:prstGeom prst="rect">
            <a:avLst/>
          </a:prstGeom>
          <a:solidFill>
            <a:srgbClr val="800000"/>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ts val="500"/>
              </a:spcBef>
              <a:spcAft>
                <a:spcPts val="500"/>
              </a:spcAft>
              <a:buClrTx/>
              <a:buSzTx/>
              <a:buFontTx/>
              <a:buNone/>
            </a:pPr>
            <a:r>
              <a:rPr lang="es-ES_tradnl" altLang="es-ES" sz="1600" b="1">
                <a:solidFill>
                  <a:srgbClr val="FFFF00"/>
                </a:solidFill>
              </a:rPr>
              <a:t>Instituto Mundial de recursos, Indice de amenazas a los arrecifes de coral</a:t>
            </a:r>
            <a:endParaRPr lang="es-ES_tradnl" altLang="es-ES" sz="1600">
              <a:solidFill>
                <a:srgbClr val="FFFFFF"/>
              </a:solidFill>
            </a:endParaRPr>
          </a:p>
        </p:txBody>
      </p:sp>
      <p:sp>
        <p:nvSpPr>
          <p:cNvPr id="40967" name="Rectangle 28">
            <a:extLst>
              <a:ext uri="{FF2B5EF4-FFF2-40B4-BE49-F238E27FC236}">
                <a16:creationId xmlns:a16="http://schemas.microsoft.com/office/drawing/2014/main" id="{E1B6DAF8-FD1E-40AF-B64F-727B35C7AAA8}"/>
              </a:ext>
            </a:extLst>
          </p:cNvPr>
          <p:cNvSpPr>
            <a:spLocks noChangeArrowheads="1"/>
          </p:cNvSpPr>
          <p:nvPr/>
        </p:nvSpPr>
        <p:spPr bwMode="auto">
          <a:xfrm>
            <a:off x="1524000" y="6521450"/>
            <a:ext cx="269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600" b="1">
                <a:solidFill>
                  <a:srgbClr val="FFFF00"/>
                </a:solidFill>
              </a:rPr>
              <a:t>Fuente: Banco Mundial 2003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mundo9">
            <a:extLst>
              <a:ext uri="{FF2B5EF4-FFF2-40B4-BE49-F238E27FC236}">
                <a16:creationId xmlns:a16="http://schemas.microsoft.com/office/drawing/2014/main" id="{476C3F2C-CB35-49F0-8A84-55E0E8E3B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16013"/>
            <a:ext cx="91440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7">
            <a:extLst>
              <a:ext uri="{FF2B5EF4-FFF2-40B4-BE49-F238E27FC236}">
                <a16:creationId xmlns:a16="http://schemas.microsoft.com/office/drawing/2014/main" id="{4BA85D1E-3053-41EA-A5DF-BA687660B26C}"/>
              </a:ext>
            </a:extLst>
          </p:cNvPr>
          <p:cNvSpPr txBox="1">
            <a:spLocks noChangeArrowheads="1"/>
          </p:cNvSpPr>
          <p:nvPr/>
        </p:nvSpPr>
        <p:spPr bwMode="auto">
          <a:xfrm>
            <a:off x="3581400" y="-6350"/>
            <a:ext cx="50403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b="1" i="1">
                <a:solidFill>
                  <a:srgbClr val="FFFF00"/>
                </a:solidFill>
              </a:rPr>
              <a:t>Amenazas al medio de vida: </a:t>
            </a:r>
          </a:p>
          <a:p>
            <a:pPr>
              <a:lnSpc>
                <a:spcPct val="75000"/>
              </a:lnSpc>
              <a:spcBef>
                <a:spcPct val="50000"/>
              </a:spcBef>
              <a:buClrTx/>
              <a:buSzTx/>
              <a:buFontTx/>
              <a:buNone/>
            </a:pPr>
            <a:r>
              <a:rPr lang="es-ES_tradnl" altLang="es-ES" b="1" i="1">
                <a:solidFill>
                  <a:srgbClr val="FFFF00"/>
                </a:solidFill>
              </a:rPr>
              <a:t>disponibilidad de agua </a:t>
            </a:r>
            <a:endParaRPr lang="es-ES_tradnl" altLang="es-ES">
              <a:solidFill>
                <a:srgbClr val="FFFFFF"/>
              </a:solidFill>
            </a:endParaRPr>
          </a:p>
        </p:txBody>
      </p:sp>
      <p:grpSp>
        <p:nvGrpSpPr>
          <p:cNvPr id="41988" name="Group 8">
            <a:extLst>
              <a:ext uri="{FF2B5EF4-FFF2-40B4-BE49-F238E27FC236}">
                <a16:creationId xmlns:a16="http://schemas.microsoft.com/office/drawing/2014/main" id="{DD55694D-1702-4FFC-91D2-84681A44FF1C}"/>
              </a:ext>
            </a:extLst>
          </p:cNvPr>
          <p:cNvGrpSpPr>
            <a:grpSpLocks/>
          </p:cNvGrpSpPr>
          <p:nvPr/>
        </p:nvGrpSpPr>
        <p:grpSpPr bwMode="auto">
          <a:xfrm>
            <a:off x="3352800" y="5791200"/>
            <a:ext cx="5715000" cy="519113"/>
            <a:chOff x="1152" y="3648"/>
            <a:chExt cx="3600" cy="327"/>
          </a:xfrm>
        </p:grpSpPr>
        <p:grpSp>
          <p:nvGrpSpPr>
            <p:cNvPr id="41990" name="Group 9">
              <a:extLst>
                <a:ext uri="{FF2B5EF4-FFF2-40B4-BE49-F238E27FC236}">
                  <a16:creationId xmlns:a16="http://schemas.microsoft.com/office/drawing/2014/main" id="{19B6A6CC-6B29-460F-938C-07F1EC337DF2}"/>
                </a:ext>
              </a:extLst>
            </p:cNvPr>
            <p:cNvGrpSpPr>
              <a:grpSpLocks/>
            </p:cNvGrpSpPr>
            <p:nvPr/>
          </p:nvGrpSpPr>
          <p:grpSpPr bwMode="auto">
            <a:xfrm>
              <a:off x="1152" y="3648"/>
              <a:ext cx="3600" cy="96"/>
              <a:chOff x="672" y="3696"/>
              <a:chExt cx="3600" cy="96"/>
            </a:xfrm>
          </p:grpSpPr>
          <p:sp>
            <p:nvSpPr>
              <p:cNvPr id="41993" name="Rectangle 10">
                <a:extLst>
                  <a:ext uri="{FF2B5EF4-FFF2-40B4-BE49-F238E27FC236}">
                    <a16:creationId xmlns:a16="http://schemas.microsoft.com/office/drawing/2014/main" id="{068E8024-F10E-46F8-8644-BEC82EB0445F}"/>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1994" name="Rectangle 11">
                <a:extLst>
                  <a:ext uri="{FF2B5EF4-FFF2-40B4-BE49-F238E27FC236}">
                    <a16:creationId xmlns:a16="http://schemas.microsoft.com/office/drawing/2014/main" id="{FBF30C11-B31A-4915-9FD5-05BD0E9C2B13}"/>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1995" name="Rectangle 12">
                <a:extLst>
                  <a:ext uri="{FF2B5EF4-FFF2-40B4-BE49-F238E27FC236}">
                    <a16:creationId xmlns:a16="http://schemas.microsoft.com/office/drawing/2014/main" id="{DB58F0BD-2724-43DD-9DA2-C0550053E387}"/>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1996" name="Rectangle 13">
                <a:extLst>
                  <a:ext uri="{FF2B5EF4-FFF2-40B4-BE49-F238E27FC236}">
                    <a16:creationId xmlns:a16="http://schemas.microsoft.com/office/drawing/2014/main" id="{BDD5898D-6156-4A59-87E8-A78C275CCE09}"/>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1997" name="Rectangle 14">
                <a:extLst>
                  <a:ext uri="{FF2B5EF4-FFF2-40B4-BE49-F238E27FC236}">
                    <a16:creationId xmlns:a16="http://schemas.microsoft.com/office/drawing/2014/main" id="{7FE815DF-5722-4936-8F63-0361A51DEDB5}"/>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1998" name="Rectangle 15">
                <a:extLst>
                  <a:ext uri="{FF2B5EF4-FFF2-40B4-BE49-F238E27FC236}">
                    <a16:creationId xmlns:a16="http://schemas.microsoft.com/office/drawing/2014/main" id="{877CFE47-473B-4C12-BAF5-BA7D921BB718}"/>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1999" name="Rectangle 16">
                <a:extLst>
                  <a:ext uri="{FF2B5EF4-FFF2-40B4-BE49-F238E27FC236}">
                    <a16:creationId xmlns:a16="http://schemas.microsoft.com/office/drawing/2014/main" id="{B38030AD-02A3-4EEE-8B6C-64A0FCDA6CA2}"/>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41991" name="Text Box 17">
              <a:extLst>
                <a:ext uri="{FF2B5EF4-FFF2-40B4-BE49-F238E27FC236}">
                  <a16:creationId xmlns:a16="http://schemas.microsoft.com/office/drawing/2014/main" id="{7F4A862A-3E88-4F73-A1DA-79DAA6FD5435}"/>
                </a:ext>
              </a:extLst>
            </p:cNvPr>
            <p:cNvSpPr txBox="1">
              <a:spLocks noChangeArrowheads="1"/>
            </p:cNvSpPr>
            <p:nvPr/>
          </p:nvSpPr>
          <p:spPr bwMode="auto">
            <a:xfrm>
              <a:off x="432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41992" name="Text Box 18">
              <a:extLst>
                <a:ext uri="{FF2B5EF4-FFF2-40B4-BE49-F238E27FC236}">
                  <a16:creationId xmlns:a16="http://schemas.microsoft.com/office/drawing/2014/main" id="{209DCBC3-A35A-4760-89A2-78FF1A1C30B9}"/>
                </a:ext>
              </a:extLst>
            </p:cNvPr>
            <p:cNvSpPr txBox="1">
              <a:spLocks noChangeArrowheads="1"/>
            </p:cNvSpPr>
            <p:nvPr/>
          </p:nvSpPr>
          <p:spPr bwMode="auto">
            <a:xfrm>
              <a:off x="1200" y="3744"/>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
        <p:nvSpPr>
          <p:cNvPr id="54291" name="Rectangle 19">
            <a:extLst>
              <a:ext uri="{FF2B5EF4-FFF2-40B4-BE49-F238E27FC236}">
                <a16:creationId xmlns:a16="http://schemas.microsoft.com/office/drawing/2014/main" id="{6F0955EB-A6EE-42AE-A03D-6D581C82671F}"/>
              </a:ext>
            </a:extLst>
          </p:cNvPr>
          <p:cNvSpPr>
            <a:spLocks noChangeArrowheads="1"/>
          </p:cNvSpPr>
          <p:nvPr/>
        </p:nvSpPr>
        <p:spPr bwMode="auto">
          <a:xfrm>
            <a:off x="1752600" y="5743575"/>
            <a:ext cx="9144000" cy="831850"/>
          </a:xfrm>
          <a:prstGeom prst="rect">
            <a:avLst/>
          </a:prstGeom>
          <a:solidFill>
            <a:srgbClr val="800000"/>
          </a:solidFill>
          <a:ln>
            <a:noFill/>
          </a:ln>
          <a:extLst>
            <a:ext uri="{91240B29-F687-4F45-9708-019B960494DF}">
              <a14:hiddenLine xmlns:a14="http://schemas.microsoft.com/office/drawing/2010/main" w="15875">
                <a:solidFill>
                  <a:srgbClr val="000000"/>
                </a:solidFill>
                <a:miter lim="800000"/>
                <a:headEnd/>
                <a:tailEnd/>
              </a14:hiddenLine>
            </a:ext>
          </a:extLst>
        </p:spPr>
        <p:txBody>
          <a:bodyPr anchor="ctr">
            <a:spAutoFit/>
          </a:bodyPr>
          <a:lstStyle>
            <a:lvl1pPr marL="342900" indent="-342900">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lvl="3">
              <a:spcBef>
                <a:spcPts val="500"/>
              </a:spcBef>
              <a:spcAft>
                <a:spcPts val="500"/>
              </a:spcAft>
              <a:buClrTx/>
              <a:buSzTx/>
              <a:buFontTx/>
              <a:buNone/>
            </a:pPr>
            <a:r>
              <a:rPr lang="es-ES_tradnl" altLang="es-ES" sz="1600" b="1">
                <a:solidFill>
                  <a:srgbClr val="FFFF00"/>
                </a:solidFill>
              </a:rPr>
              <a:t>Indice de presión sobre los recursos hídricos. Poblacioón contemporánea relativa a la amenaza de estress hídrico, Universidad de New Hampshire,  Global Hydrology Research Group (Vorosmarty et al. Science, July 2000)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1"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irelat5">
            <a:extLst>
              <a:ext uri="{FF2B5EF4-FFF2-40B4-BE49-F238E27FC236}">
                <a16:creationId xmlns:a16="http://schemas.microsoft.com/office/drawing/2014/main" id="{7A1310A7-75A4-471A-B50E-D25BF0AA2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066800"/>
            <a:ext cx="5181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1" name="Group 5">
            <a:extLst>
              <a:ext uri="{FF2B5EF4-FFF2-40B4-BE49-F238E27FC236}">
                <a16:creationId xmlns:a16="http://schemas.microsoft.com/office/drawing/2014/main" id="{627F6A55-3760-47B4-B0B5-D5255D1927EC}"/>
              </a:ext>
            </a:extLst>
          </p:cNvPr>
          <p:cNvGrpSpPr>
            <a:grpSpLocks/>
          </p:cNvGrpSpPr>
          <p:nvPr/>
        </p:nvGrpSpPr>
        <p:grpSpPr bwMode="auto">
          <a:xfrm>
            <a:off x="3352800" y="6172200"/>
            <a:ext cx="5715000" cy="519113"/>
            <a:chOff x="1152" y="3648"/>
            <a:chExt cx="3600" cy="327"/>
          </a:xfrm>
        </p:grpSpPr>
        <p:grpSp>
          <p:nvGrpSpPr>
            <p:cNvPr id="43013" name="Group 6">
              <a:extLst>
                <a:ext uri="{FF2B5EF4-FFF2-40B4-BE49-F238E27FC236}">
                  <a16:creationId xmlns:a16="http://schemas.microsoft.com/office/drawing/2014/main" id="{18200052-CFA8-4B79-970C-EFB484F3D12D}"/>
                </a:ext>
              </a:extLst>
            </p:cNvPr>
            <p:cNvGrpSpPr>
              <a:grpSpLocks/>
            </p:cNvGrpSpPr>
            <p:nvPr/>
          </p:nvGrpSpPr>
          <p:grpSpPr bwMode="auto">
            <a:xfrm>
              <a:off x="1152" y="3648"/>
              <a:ext cx="3600" cy="96"/>
              <a:chOff x="672" y="3696"/>
              <a:chExt cx="3600" cy="96"/>
            </a:xfrm>
          </p:grpSpPr>
          <p:sp>
            <p:nvSpPr>
              <p:cNvPr id="43016" name="Rectangle 7">
                <a:extLst>
                  <a:ext uri="{FF2B5EF4-FFF2-40B4-BE49-F238E27FC236}">
                    <a16:creationId xmlns:a16="http://schemas.microsoft.com/office/drawing/2014/main" id="{AE76B258-8E5E-4D59-B254-6101203617C3}"/>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3017" name="Rectangle 8">
                <a:extLst>
                  <a:ext uri="{FF2B5EF4-FFF2-40B4-BE49-F238E27FC236}">
                    <a16:creationId xmlns:a16="http://schemas.microsoft.com/office/drawing/2014/main" id="{2BFA60CE-35AF-4EF2-82B9-7195E67181AE}"/>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3018" name="Rectangle 9">
                <a:extLst>
                  <a:ext uri="{FF2B5EF4-FFF2-40B4-BE49-F238E27FC236}">
                    <a16:creationId xmlns:a16="http://schemas.microsoft.com/office/drawing/2014/main" id="{C36C40F3-7143-4A3D-AD2D-60FDE6EC06E5}"/>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3019" name="Rectangle 10">
                <a:extLst>
                  <a:ext uri="{FF2B5EF4-FFF2-40B4-BE49-F238E27FC236}">
                    <a16:creationId xmlns:a16="http://schemas.microsoft.com/office/drawing/2014/main" id="{E147C4ED-7655-4E9D-AE8D-27C8B1FD881A}"/>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3020" name="Rectangle 11">
                <a:extLst>
                  <a:ext uri="{FF2B5EF4-FFF2-40B4-BE49-F238E27FC236}">
                    <a16:creationId xmlns:a16="http://schemas.microsoft.com/office/drawing/2014/main" id="{30F4ED5C-7D93-4E2A-AD83-49CAAC57C966}"/>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3021" name="Rectangle 12">
                <a:extLst>
                  <a:ext uri="{FF2B5EF4-FFF2-40B4-BE49-F238E27FC236}">
                    <a16:creationId xmlns:a16="http://schemas.microsoft.com/office/drawing/2014/main" id="{2CE470F0-B9B4-4BFA-8D22-B4C12E887E2E}"/>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3022" name="Rectangle 13">
                <a:extLst>
                  <a:ext uri="{FF2B5EF4-FFF2-40B4-BE49-F238E27FC236}">
                    <a16:creationId xmlns:a16="http://schemas.microsoft.com/office/drawing/2014/main" id="{4936DC90-768F-4011-884C-7B54D75FD8CB}"/>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43014" name="Text Box 14">
              <a:extLst>
                <a:ext uri="{FF2B5EF4-FFF2-40B4-BE49-F238E27FC236}">
                  <a16:creationId xmlns:a16="http://schemas.microsoft.com/office/drawing/2014/main" id="{D48212A2-5C91-455B-8A87-9689BFA1745D}"/>
                </a:ext>
              </a:extLst>
            </p:cNvPr>
            <p:cNvSpPr txBox="1">
              <a:spLocks noChangeArrowheads="1"/>
            </p:cNvSpPr>
            <p:nvPr/>
          </p:nvSpPr>
          <p:spPr bwMode="auto">
            <a:xfrm>
              <a:off x="432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43015" name="Text Box 15">
              <a:extLst>
                <a:ext uri="{FF2B5EF4-FFF2-40B4-BE49-F238E27FC236}">
                  <a16:creationId xmlns:a16="http://schemas.microsoft.com/office/drawing/2014/main" id="{4055AC7D-D79B-472B-8349-00CFC771D3E4}"/>
                </a:ext>
              </a:extLst>
            </p:cNvPr>
            <p:cNvSpPr txBox="1">
              <a:spLocks noChangeArrowheads="1"/>
            </p:cNvSpPr>
            <p:nvPr/>
          </p:nvSpPr>
          <p:spPr bwMode="auto">
            <a:xfrm>
              <a:off x="1200" y="3744"/>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
        <p:nvSpPr>
          <p:cNvPr id="43012" name="Text Box 16">
            <a:extLst>
              <a:ext uri="{FF2B5EF4-FFF2-40B4-BE49-F238E27FC236}">
                <a16:creationId xmlns:a16="http://schemas.microsoft.com/office/drawing/2014/main" id="{4E771269-9F66-4073-9504-22259CC05477}"/>
              </a:ext>
            </a:extLst>
          </p:cNvPr>
          <p:cNvSpPr txBox="1">
            <a:spLocks noChangeArrowheads="1"/>
          </p:cNvSpPr>
          <p:nvPr/>
        </p:nvSpPr>
        <p:spPr bwMode="auto">
          <a:xfrm>
            <a:off x="1981200" y="-66675"/>
            <a:ext cx="82184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lgn="ctr">
              <a:spcBef>
                <a:spcPct val="50000"/>
              </a:spcBef>
              <a:buClrTx/>
              <a:buSzTx/>
              <a:buFontTx/>
              <a:buNone/>
            </a:pPr>
            <a:r>
              <a:rPr lang="es-ES_tradnl" altLang="es-ES" b="1" i="1">
                <a:solidFill>
                  <a:srgbClr val="FFFF00"/>
                </a:solidFill>
              </a:rPr>
              <a:t>Amenazas al medio de vida: </a:t>
            </a:r>
          </a:p>
          <a:p>
            <a:pPr algn="ctr">
              <a:lnSpc>
                <a:spcPct val="75000"/>
              </a:lnSpc>
              <a:spcBef>
                <a:spcPct val="50000"/>
              </a:spcBef>
              <a:buClrTx/>
              <a:buSzTx/>
              <a:buFontTx/>
              <a:buNone/>
            </a:pPr>
            <a:r>
              <a:rPr lang="es-ES_tradnl" altLang="es-ES" b="1" i="1">
                <a:solidFill>
                  <a:srgbClr val="FFFF00"/>
                </a:solidFill>
              </a:rPr>
              <a:t>disponibilidad de agua </a:t>
            </a:r>
            <a:endParaRPr lang="es-ES_tradnl" altLang="es-ES">
              <a:solidFill>
                <a:srgbClr val="FFFFFF"/>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2">
            <a:extLst>
              <a:ext uri="{FF2B5EF4-FFF2-40B4-BE49-F238E27FC236}">
                <a16:creationId xmlns:a16="http://schemas.microsoft.com/office/drawing/2014/main" id="{711B619A-4660-4FDA-9E04-01690666B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005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331B2AE-9A33-468D-8923-4E483E7E98EE}"/>
              </a:ext>
            </a:extLst>
          </p:cNvPr>
          <p:cNvSpPr>
            <a:spLocks noGrp="1"/>
          </p:cNvSpPr>
          <p:nvPr>
            <p:ph type="title"/>
          </p:nvPr>
        </p:nvSpPr>
        <p:spPr/>
        <p:txBody>
          <a:bodyPr/>
          <a:lstStyle/>
          <a:p>
            <a:pPr>
              <a:defRPr/>
            </a:pPr>
            <a:r>
              <a:rPr lang="es-ES" b="1" dirty="0"/>
              <a:t>Objetivos Específicos</a:t>
            </a:r>
            <a:r>
              <a:rPr lang="es-ES" dirty="0"/>
              <a:t> </a:t>
            </a:r>
            <a:br>
              <a:rPr lang="es-ES" dirty="0"/>
            </a:br>
            <a:endParaRPr lang="es-UY" dirty="0"/>
          </a:p>
        </p:txBody>
      </p:sp>
      <p:sp>
        <p:nvSpPr>
          <p:cNvPr id="3" name="2 Marcador de contenido">
            <a:extLst>
              <a:ext uri="{FF2B5EF4-FFF2-40B4-BE49-F238E27FC236}">
                <a16:creationId xmlns:a16="http://schemas.microsoft.com/office/drawing/2014/main" id="{1F11AF3A-1ADF-4373-98FB-43CE1F7D1CC4}"/>
              </a:ext>
            </a:extLst>
          </p:cNvPr>
          <p:cNvSpPr>
            <a:spLocks noGrp="1"/>
          </p:cNvSpPr>
          <p:nvPr>
            <p:ph idx="1"/>
          </p:nvPr>
        </p:nvSpPr>
        <p:spPr>
          <a:xfrm>
            <a:off x="1703388" y="1828800"/>
            <a:ext cx="8496300" cy="4114800"/>
          </a:xfrm>
        </p:spPr>
        <p:txBody>
          <a:bodyPr/>
          <a:lstStyle/>
          <a:p>
            <a:pPr>
              <a:defRPr/>
            </a:pPr>
            <a:r>
              <a:rPr lang="es-ES" sz="2000" dirty="0"/>
              <a:t>Se presentarán los principales sistemas de producción, con énfasis en aquellos que se asientan en la región noreste.</a:t>
            </a:r>
          </a:p>
          <a:p>
            <a:pPr>
              <a:defRPr/>
            </a:pPr>
            <a:endParaRPr lang="es-ES" sz="2000" dirty="0"/>
          </a:p>
          <a:p>
            <a:pPr>
              <a:defRPr/>
            </a:pPr>
            <a:r>
              <a:rPr lang="es-ES" sz="2000" dirty="0"/>
              <a:t>Del mismo modo se presentará la heterogeneidad de los mismos así como se repasarán los principales conceptos vinculados al análisis de sistemas. Del mismo modo se hará hincapié en la importancia de un enfoque sistémico y holístico para la caracterización de los mismos.</a:t>
            </a:r>
          </a:p>
          <a:p>
            <a:pPr>
              <a:defRPr/>
            </a:pPr>
            <a:r>
              <a:rPr lang="es-ES" sz="2000" dirty="0"/>
              <a:t> ¿Cuáles son las principales características de la toma de decisiones en estos sistemas?. Se tratará el riesgo y la incertidumbre en la toma de decisiones de estos sistemas y finalmente se harán ejercicios tratando de utilizar los conceptos vertidos durante el curso. Los ejemplos así como los conceptos se tratarán de aplicar a situaciones de la Región. </a:t>
            </a:r>
          </a:p>
          <a:p>
            <a:pPr>
              <a:defRPr/>
            </a:pPr>
            <a:endParaRPr lang="es-UY"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mundo10">
            <a:extLst>
              <a:ext uri="{FF2B5EF4-FFF2-40B4-BE49-F238E27FC236}">
                <a16:creationId xmlns:a16="http://schemas.microsoft.com/office/drawing/2014/main" id="{A19FF272-0029-4EE3-BFE5-64FA5063E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16013"/>
            <a:ext cx="91440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Group 4">
            <a:extLst>
              <a:ext uri="{FF2B5EF4-FFF2-40B4-BE49-F238E27FC236}">
                <a16:creationId xmlns:a16="http://schemas.microsoft.com/office/drawing/2014/main" id="{2039DC78-4363-447B-A4CE-A76D25D1CFD7}"/>
              </a:ext>
            </a:extLst>
          </p:cNvPr>
          <p:cNvGrpSpPr>
            <a:grpSpLocks/>
          </p:cNvGrpSpPr>
          <p:nvPr/>
        </p:nvGrpSpPr>
        <p:grpSpPr bwMode="auto">
          <a:xfrm>
            <a:off x="3352800" y="5867400"/>
            <a:ext cx="5715000" cy="519113"/>
            <a:chOff x="1152" y="3648"/>
            <a:chExt cx="3600" cy="327"/>
          </a:xfrm>
        </p:grpSpPr>
        <p:grpSp>
          <p:nvGrpSpPr>
            <p:cNvPr id="45062" name="Group 5">
              <a:extLst>
                <a:ext uri="{FF2B5EF4-FFF2-40B4-BE49-F238E27FC236}">
                  <a16:creationId xmlns:a16="http://schemas.microsoft.com/office/drawing/2014/main" id="{50107EE7-7B57-4C4B-A832-48FD7F24A8EE}"/>
                </a:ext>
              </a:extLst>
            </p:cNvPr>
            <p:cNvGrpSpPr>
              <a:grpSpLocks/>
            </p:cNvGrpSpPr>
            <p:nvPr/>
          </p:nvGrpSpPr>
          <p:grpSpPr bwMode="auto">
            <a:xfrm>
              <a:off x="1152" y="3648"/>
              <a:ext cx="3600" cy="96"/>
              <a:chOff x="672" y="3696"/>
              <a:chExt cx="3600" cy="96"/>
            </a:xfrm>
          </p:grpSpPr>
          <p:sp>
            <p:nvSpPr>
              <p:cNvPr id="45065" name="Rectangle 6">
                <a:extLst>
                  <a:ext uri="{FF2B5EF4-FFF2-40B4-BE49-F238E27FC236}">
                    <a16:creationId xmlns:a16="http://schemas.microsoft.com/office/drawing/2014/main" id="{8BB9BB0D-4230-4320-8DFD-B9A43CCA5931}"/>
                  </a:ext>
                </a:extLst>
              </p:cNvPr>
              <p:cNvSpPr>
                <a:spLocks noChangeArrowheads="1"/>
              </p:cNvSpPr>
              <p:nvPr/>
            </p:nvSpPr>
            <p:spPr bwMode="auto">
              <a:xfrm>
                <a:off x="672" y="3696"/>
                <a:ext cx="432" cy="96"/>
              </a:xfrm>
              <a:prstGeom prst="rect">
                <a:avLst/>
              </a:prstGeom>
              <a:solidFill>
                <a:schemeClr val="accent2"/>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5066" name="Rectangle 7">
                <a:extLst>
                  <a:ext uri="{FF2B5EF4-FFF2-40B4-BE49-F238E27FC236}">
                    <a16:creationId xmlns:a16="http://schemas.microsoft.com/office/drawing/2014/main" id="{25E892E3-2F77-47E2-836C-482CFDFC6651}"/>
                  </a:ext>
                </a:extLst>
              </p:cNvPr>
              <p:cNvSpPr>
                <a:spLocks noChangeArrowheads="1"/>
              </p:cNvSpPr>
              <p:nvPr/>
            </p:nvSpPr>
            <p:spPr bwMode="auto">
              <a:xfrm>
                <a:off x="1200" y="3696"/>
                <a:ext cx="432" cy="96"/>
              </a:xfrm>
              <a:prstGeom prst="rect">
                <a:avLst/>
              </a:prstGeom>
              <a:solidFill>
                <a:srgbClr val="6699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5067" name="Rectangle 8">
                <a:extLst>
                  <a:ext uri="{FF2B5EF4-FFF2-40B4-BE49-F238E27FC236}">
                    <a16:creationId xmlns:a16="http://schemas.microsoft.com/office/drawing/2014/main" id="{6EE8CA18-7951-411E-8AFD-38C296BD8A3B}"/>
                  </a:ext>
                </a:extLst>
              </p:cNvPr>
              <p:cNvSpPr>
                <a:spLocks noChangeArrowheads="1"/>
              </p:cNvSpPr>
              <p:nvPr/>
            </p:nvSpPr>
            <p:spPr bwMode="auto">
              <a:xfrm>
                <a:off x="1728" y="3696"/>
                <a:ext cx="432" cy="96"/>
              </a:xfrm>
              <a:prstGeom prst="rect">
                <a:avLst/>
              </a:prstGeom>
              <a:solidFill>
                <a:srgbClr val="CCFFFF"/>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5068" name="Rectangle 9">
                <a:extLst>
                  <a:ext uri="{FF2B5EF4-FFF2-40B4-BE49-F238E27FC236}">
                    <a16:creationId xmlns:a16="http://schemas.microsoft.com/office/drawing/2014/main" id="{24A5977A-8471-42A5-8703-744DB7270407}"/>
                  </a:ext>
                </a:extLst>
              </p:cNvPr>
              <p:cNvSpPr>
                <a:spLocks noChangeArrowheads="1"/>
              </p:cNvSpPr>
              <p:nvPr/>
            </p:nvSpPr>
            <p:spPr bwMode="auto">
              <a:xfrm>
                <a:off x="2256" y="3696"/>
                <a:ext cx="432" cy="96"/>
              </a:xfrm>
              <a:prstGeom prst="rect">
                <a:avLst/>
              </a:prstGeom>
              <a:solidFill>
                <a:srgbClr val="FFFFCC"/>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5069" name="Rectangle 10">
                <a:extLst>
                  <a:ext uri="{FF2B5EF4-FFF2-40B4-BE49-F238E27FC236}">
                    <a16:creationId xmlns:a16="http://schemas.microsoft.com/office/drawing/2014/main" id="{718FF7EE-E3FF-43EE-9531-0DB0BE562A64}"/>
                  </a:ext>
                </a:extLst>
              </p:cNvPr>
              <p:cNvSpPr>
                <a:spLocks noChangeArrowheads="1"/>
              </p:cNvSpPr>
              <p:nvPr/>
            </p:nvSpPr>
            <p:spPr bwMode="auto">
              <a:xfrm>
                <a:off x="2784" y="3696"/>
                <a:ext cx="432" cy="96"/>
              </a:xfrm>
              <a:prstGeom prst="rect">
                <a:avLst/>
              </a:prstGeom>
              <a:solidFill>
                <a:srgbClr val="FFCC99"/>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5070" name="Rectangle 11">
                <a:extLst>
                  <a:ext uri="{FF2B5EF4-FFF2-40B4-BE49-F238E27FC236}">
                    <a16:creationId xmlns:a16="http://schemas.microsoft.com/office/drawing/2014/main" id="{D4F745EC-9599-4EF3-9C8E-39E5FA545924}"/>
                  </a:ext>
                </a:extLst>
              </p:cNvPr>
              <p:cNvSpPr>
                <a:spLocks noChangeArrowheads="1"/>
              </p:cNvSpPr>
              <p:nvPr/>
            </p:nvSpPr>
            <p:spPr bwMode="auto">
              <a:xfrm>
                <a:off x="3312" y="3696"/>
                <a:ext cx="432" cy="96"/>
              </a:xfrm>
              <a:prstGeom prst="rect">
                <a:avLst/>
              </a:prstGeom>
              <a:solidFill>
                <a:srgbClr val="FF9933"/>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sp>
            <p:nvSpPr>
              <p:cNvPr id="45071" name="Rectangle 12">
                <a:extLst>
                  <a:ext uri="{FF2B5EF4-FFF2-40B4-BE49-F238E27FC236}">
                    <a16:creationId xmlns:a16="http://schemas.microsoft.com/office/drawing/2014/main" id="{F566694A-9980-46CF-8E87-385CF0FD7F40}"/>
                  </a:ext>
                </a:extLst>
              </p:cNvPr>
              <p:cNvSpPr>
                <a:spLocks noChangeArrowheads="1"/>
              </p:cNvSpPr>
              <p:nvPr/>
            </p:nvSpPr>
            <p:spPr bwMode="auto">
              <a:xfrm>
                <a:off x="3840" y="3696"/>
                <a:ext cx="432" cy="96"/>
              </a:xfrm>
              <a:prstGeom prst="rect">
                <a:avLst/>
              </a:prstGeom>
              <a:solidFill>
                <a:srgbClr val="FF3300"/>
              </a:solidFill>
              <a:ln w="15875">
                <a:solidFill>
                  <a:srgbClr val="4D4D4D"/>
                </a:solidFill>
                <a:miter lim="800000"/>
                <a:headEnd/>
                <a:tailEnd/>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endParaRPr lang="es-UY" altLang="es-ES">
                  <a:solidFill>
                    <a:srgbClr val="FAFD00"/>
                  </a:solidFill>
                </a:endParaRPr>
              </a:p>
            </p:txBody>
          </p:sp>
        </p:grpSp>
        <p:sp>
          <p:nvSpPr>
            <p:cNvPr id="45063" name="Text Box 13">
              <a:extLst>
                <a:ext uri="{FF2B5EF4-FFF2-40B4-BE49-F238E27FC236}">
                  <a16:creationId xmlns:a16="http://schemas.microsoft.com/office/drawing/2014/main" id="{5E6AC299-269B-4322-9536-450778743147}"/>
                </a:ext>
              </a:extLst>
            </p:cNvPr>
            <p:cNvSpPr txBox="1">
              <a:spLocks noChangeArrowheads="1"/>
            </p:cNvSpPr>
            <p:nvPr/>
          </p:nvSpPr>
          <p:spPr bwMode="auto">
            <a:xfrm>
              <a:off x="1200" y="374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Baja</a:t>
              </a:r>
              <a:endParaRPr lang="es-ES_tradnl" altLang="es-ES" sz="1800" b="1" i="1">
                <a:solidFill>
                  <a:srgbClr val="FFFFFF"/>
                </a:solidFill>
              </a:endParaRPr>
            </a:p>
          </p:txBody>
        </p:sp>
        <p:sp>
          <p:nvSpPr>
            <p:cNvPr id="45064" name="Text Box 14">
              <a:extLst>
                <a:ext uri="{FF2B5EF4-FFF2-40B4-BE49-F238E27FC236}">
                  <a16:creationId xmlns:a16="http://schemas.microsoft.com/office/drawing/2014/main" id="{FC28DB4E-D95D-477A-9B2B-09CC7327F22A}"/>
                </a:ext>
              </a:extLst>
            </p:cNvPr>
            <p:cNvSpPr txBox="1">
              <a:spLocks noChangeArrowheads="1"/>
            </p:cNvSpPr>
            <p:nvPr/>
          </p:nvSpPr>
          <p:spPr bwMode="auto">
            <a:xfrm>
              <a:off x="4364" y="3735"/>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sz="1800" b="1" i="1">
                  <a:solidFill>
                    <a:srgbClr val="FFFF00"/>
                  </a:solidFill>
                </a:rPr>
                <a:t>Alta</a:t>
              </a:r>
              <a:endParaRPr lang="es-ES_tradnl" altLang="es-ES" sz="1600">
                <a:solidFill>
                  <a:srgbClr val="FFFFFF"/>
                </a:solidFill>
              </a:endParaRPr>
            </a:p>
          </p:txBody>
        </p:sp>
      </p:grpSp>
      <p:sp>
        <p:nvSpPr>
          <p:cNvPr id="45060" name="Text Box 15">
            <a:extLst>
              <a:ext uri="{FF2B5EF4-FFF2-40B4-BE49-F238E27FC236}">
                <a16:creationId xmlns:a16="http://schemas.microsoft.com/office/drawing/2014/main" id="{FAE96D79-5AF7-40A8-BAEE-D6AA33DD461D}"/>
              </a:ext>
            </a:extLst>
          </p:cNvPr>
          <p:cNvSpPr txBox="1">
            <a:spLocks noChangeArrowheads="1"/>
          </p:cNvSpPr>
          <p:nvPr/>
        </p:nvSpPr>
        <p:spPr bwMode="auto">
          <a:xfrm>
            <a:off x="3595688" y="-6350"/>
            <a:ext cx="50403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b="1" i="1">
                <a:solidFill>
                  <a:srgbClr val="FFFF00"/>
                </a:solidFill>
              </a:rPr>
              <a:t>Amenazas al medio de vida: </a:t>
            </a:r>
          </a:p>
          <a:p>
            <a:pPr>
              <a:lnSpc>
                <a:spcPct val="75000"/>
              </a:lnSpc>
              <a:spcBef>
                <a:spcPct val="50000"/>
              </a:spcBef>
              <a:buClrTx/>
              <a:buSzTx/>
              <a:buFontTx/>
              <a:buNone/>
            </a:pPr>
            <a:r>
              <a:rPr lang="es-ES_tradnl" altLang="es-ES" b="1" i="1">
                <a:solidFill>
                  <a:srgbClr val="FFFF00"/>
                </a:solidFill>
              </a:rPr>
              <a:t>contaminación del agua </a:t>
            </a:r>
            <a:endParaRPr lang="es-ES_tradnl" altLang="es-ES">
              <a:solidFill>
                <a:srgbClr val="FFFFFF"/>
              </a:solidFill>
            </a:endParaRPr>
          </a:p>
        </p:txBody>
      </p:sp>
      <p:sp>
        <p:nvSpPr>
          <p:cNvPr id="55312" name="Rectangle 16">
            <a:extLst>
              <a:ext uri="{FF2B5EF4-FFF2-40B4-BE49-F238E27FC236}">
                <a16:creationId xmlns:a16="http://schemas.microsoft.com/office/drawing/2014/main" id="{497D6262-3D3B-4937-8A29-2D14FDD3E6E6}"/>
              </a:ext>
            </a:extLst>
          </p:cNvPr>
          <p:cNvSpPr>
            <a:spLocks noChangeArrowheads="1"/>
          </p:cNvSpPr>
          <p:nvPr/>
        </p:nvSpPr>
        <p:spPr bwMode="auto">
          <a:xfrm>
            <a:off x="1787525" y="5591175"/>
            <a:ext cx="8880475" cy="831850"/>
          </a:xfrm>
          <a:prstGeom prst="rect">
            <a:avLst/>
          </a:prstGeom>
          <a:solidFill>
            <a:srgbClr val="800000"/>
          </a:solidFill>
          <a:ln>
            <a:noFill/>
          </a:ln>
          <a:extLst>
            <a:ext uri="{91240B29-F687-4F45-9708-019B960494DF}">
              <a14:hiddenLine xmlns:a14="http://schemas.microsoft.com/office/drawing/2010/main" w="15875">
                <a:solidFill>
                  <a:srgbClr val="000000"/>
                </a:solidFill>
                <a:miter lim="800000"/>
                <a:headEnd/>
                <a:tailEnd/>
              </a14:hiddenLine>
            </a:ext>
          </a:extLst>
        </p:spPr>
        <p:txBody>
          <a:bodyPr anchor="ctr">
            <a:spAutoFit/>
          </a:bodyPr>
          <a:lstStyle>
            <a:lvl1pPr marL="342900" indent="-342900">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lvl="3">
              <a:spcBef>
                <a:spcPts val="500"/>
              </a:spcBef>
              <a:spcAft>
                <a:spcPts val="500"/>
              </a:spcAft>
              <a:buClrTx/>
              <a:buSzTx/>
              <a:buFontTx/>
              <a:buNone/>
            </a:pPr>
            <a:r>
              <a:rPr lang="es-ES_tradnl" altLang="es-ES" sz="1600" b="1">
                <a:solidFill>
                  <a:srgbClr val="FFFF00"/>
                </a:solidFill>
              </a:rPr>
              <a:t>Estimado en DALYs para 1000 personas resultado de mortralidad o morbilidad asociada con diarreas. DALY (Disability Adjusted Life Years) es una medida estándar sobre el impacto en la salud. (Fuente: Estimaciones del Banco Mundial)</a:t>
            </a:r>
            <a:r>
              <a:rPr lang="es-ES_tradnl" altLang="es-ES" sz="1600" b="1">
                <a:solidFill>
                  <a:srgbClr val="FFFF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mundo12">
            <a:extLst>
              <a:ext uri="{FF2B5EF4-FFF2-40B4-BE49-F238E27FC236}">
                <a16:creationId xmlns:a16="http://schemas.microsoft.com/office/drawing/2014/main" id="{774E3F56-31B8-4A04-8F35-C43A36824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6175"/>
            <a:ext cx="91440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a:extLst>
              <a:ext uri="{FF2B5EF4-FFF2-40B4-BE49-F238E27FC236}">
                <a16:creationId xmlns:a16="http://schemas.microsoft.com/office/drawing/2014/main" id="{B218EFEC-5DCC-49E6-8329-3D017A6823E9}"/>
              </a:ext>
            </a:extLst>
          </p:cNvPr>
          <p:cNvSpPr>
            <a:spLocks noChangeArrowheads="1"/>
          </p:cNvSpPr>
          <p:nvPr/>
        </p:nvSpPr>
        <p:spPr bwMode="auto">
          <a:xfrm>
            <a:off x="2362200" y="5846763"/>
            <a:ext cx="7696200" cy="781050"/>
          </a:xfrm>
          <a:prstGeom prst="rect">
            <a:avLst/>
          </a:prstGeom>
          <a:solidFill>
            <a:srgbClr val="800000"/>
          </a:solidFill>
          <a:ln>
            <a:noFill/>
          </a:ln>
          <a:extLst>
            <a:ext uri="{91240B29-F687-4F45-9708-019B960494DF}">
              <a14:hiddenLine xmlns:a14="http://schemas.microsoft.com/office/drawing/2010/main" w="15875">
                <a:solidFill>
                  <a:srgbClr val="000000"/>
                </a:solidFill>
                <a:miter lim="800000"/>
                <a:headEnd/>
                <a:tailEnd/>
              </a14:hiddenLine>
            </a:ext>
          </a:extLst>
        </p:spPr>
        <p:txBody>
          <a:bodyPr anchor="ctr">
            <a:spAutoFit/>
          </a:bodyPr>
          <a:lstStyle>
            <a:lvl1pPr marL="342900" indent="-342900">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lvl="3">
              <a:lnSpc>
                <a:spcPct val="70000"/>
              </a:lnSpc>
              <a:spcBef>
                <a:spcPts val="500"/>
              </a:spcBef>
              <a:spcAft>
                <a:spcPts val="500"/>
              </a:spcAft>
              <a:buClrTx/>
              <a:buSzTx/>
              <a:buFontTx/>
              <a:buNone/>
            </a:pPr>
            <a:r>
              <a:rPr lang="es-ES_tradnl" altLang="es-ES" sz="1600" b="1">
                <a:solidFill>
                  <a:srgbClr val="FFFF00"/>
                </a:solidFill>
              </a:rPr>
              <a:t>Porcentaje de población rural viviendo en tierras frágiles (áreas forestales, áridas o con fuertes pendientes). (Fuente:  FAO Mapa de aridez, USGS Mapa de pendientes, UMD Cubierta forestal, CSIN Mapa de población,  Estimaciones del Banco Mundial.)</a:t>
            </a:r>
            <a:endParaRPr lang="es-ES_tradnl" altLang="es-ES" sz="3200" b="1">
              <a:solidFill>
                <a:srgbClr val="FFFF00"/>
              </a:solidFill>
            </a:endParaRPr>
          </a:p>
        </p:txBody>
      </p:sp>
      <p:sp>
        <p:nvSpPr>
          <p:cNvPr id="46084" name="Text Box 6">
            <a:extLst>
              <a:ext uri="{FF2B5EF4-FFF2-40B4-BE49-F238E27FC236}">
                <a16:creationId xmlns:a16="http://schemas.microsoft.com/office/drawing/2014/main" id="{2F0D1A86-5B7C-43D1-83B0-6FA5A177530C}"/>
              </a:ext>
            </a:extLst>
          </p:cNvPr>
          <p:cNvSpPr txBox="1">
            <a:spLocks noChangeArrowheads="1"/>
          </p:cNvSpPr>
          <p:nvPr/>
        </p:nvSpPr>
        <p:spPr bwMode="auto">
          <a:xfrm>
            <a:off x="3595688" y="-6350"/>
            <a:ext cx="50403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itchFamily="2" charset="2"/>
              <a:buChar char="n"/>
              <a:defRPr sz="3200">
                <a:solidFill>
                  <a:schemeClr val="tx1"/>
                </a:solidFill>
                <a:latin typeface="Abadi MT Condensed Light"/>
              </a:defRPr>
            </a:lvl1pPr>
            <a:lvl2pPr marL="742950" indent="-285750">
              <a:spcBef>
                <a:spcPct val="20000"/>
              </a:spcBef>
              <a:buClr>
                <a:schemeClr val="tx1"/>
              </a:buClr>
              <a:buSzPct val="100000"/>
              <a:buChar char="–"/>
              <a:defRPr sz="2800">
                <a:solidFill>
                  <a:schemeClr val="tx1"/>
                </a:solidFill>
                <a:latin typeface="Abadi MT Condensed Light"/>
              </a:defRPr>
            </a:lvl2pPr>
            <a:lvl3pPr marL="1143000" indent="-228600">
              <a:spcBef>
                <a:spcPct val="20000"/>
              </a:spcBef>
              <a:buClr>
                <a:schemeClr val="tx1"/>
              </a:buClr>
              <a:buSzPct val="100000"/>
              <a:buChar char="»"/>
              <a:defRPr sz="2400">
                <a:solidFill>
                  <a:schemeClr val="tx1"/>
                </a:solidFill>
                <a:latin typeface="Abadi MT Condensed Light"/>
              </a:defRPr>
            </a:lvl3pPr>
            <a:lvl4pPr marL="1600200" indent="-228600">
              <a:spcBef>
                <a:spcPct val="20000"/>
              </a:spcBef>
              <a:buClr>
                <a:schemeClr val="tx2"/>
              </a:buClr>
              <a:buSzPct val="65000"/>
              <a:buFont typeface="Monotype Sorts" pitchFamily="2" charset="2"/>
              <a:buChar char="n"/>
              <a:defRPr sz="2000">
                <a:solidFill>
                  <a:schemeClr val="tx1"/>
                </a:solidFill>
                <a:latin typeface="Abadi MT Condensed Light"/>
              </a:defRPr>
            </a:lvl4pPr>
            <a:lvl5pPr marL="2057400" indent="-228600">
              <a:spcBef>
                <a:spcPct val="20000"/>
              </a:spcBef>
              <a:buClr>
                <a:schemeClr val="tx1"/>
              </a:buClr>
              <a:buSzPct val="100000"/>
              <a:buChar char="–"/>
              <a:defRPr sz="2000">
                <a:solidFill>
                  <a:schemeClr val="tx1"/>
                </a:solidFill>
                <a:latin typeface="Abadi MT Condensed Light"/>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badi MT Condensed Light"/>
              </a:defRPr>
            </a:lvl9pPr>
          </a:lstStyle>
          <a:p>
            <a:pPr>
              <a:spcBef>
                <a:spcPct val="50000"/>
              </a:spcBef>
              <a:buClrTx/>
              <a:buSzTx/>
              <a:buFontTx/>
              <a:buNone/>
            </a:pPr>
            <a:r>
              <a:rPr lang="es-ES_tradnl" altLang="es-ES" b="1" i="1">
                <a:solidFill>
                  <a:srgbClr val="FFFF00"/>
                </a:solidFill>
              </a:rPr>
              <a:t>Amenazas al medio de vida: </a:t>
            </a:r>
          </a:p>
          <a:p>
            <a:pPr>
              <a:lnSpc>
                <a:spcPct val="75000"/>
              </a:lnSpc>
              <a:spcBef>
                <a:spcPct val="50000"/>
              </a:spcBef>
              <a:buClrTx/>
              <a:buSzTx/>
              <a:buFontTx/>
              <a:buNone/>
            </a:pPr>
            <a:r>
              <a:rPr lang="es-ES_tradnl" altLang="es-ES" b="1" i="1">
                <a:solidFill>
                  <a:srgbClr val="FFFF00"/>
                </a:solidFill>
              </a:rPr>
              <a:t>Recursos Naturales </a:t>
            </a:r>
            <a:endParaRPr lang="es-ES_tradnl" altLang="es-E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0C5382E-87BA-4AAA-8B6A-F831DBF0988E}"/>
              </a:ext>
            </a:extLst>
          </p:cNvPr>
          <p:cNvSpPr>
            <a:spLocks noGrp="1"/>
          </p:cNvSpPr>
          <p:nvPr>
            <p:ph type="title"/>
          </p:nvPr>
        </p:nvSpPr>
        <p:spPr>
          <a:xfrm>
            <a:off x="1774825" y="0"/>
            <a:ext cx="8893175" cy="823913"/>
          </a:xfrm>
        </p:spPr>
        <p:txBody>
          <a:bodyPr/>
          <a:lstStyle/>
          <a:p>
            <a:pPr>
              <a:defRPr/>
            </a:pPr>
            <a:r>
              <a:rPr lang="es-ES" sz="2800" b="1" dirty="0"/>
              <a:t>Unidad 1 :</a:t>
            </a:r>
            <a:br>
              <a:rPr lang="es-ES" sz="2800" b="1" dirty="0"/>
            </a:br>
            <a:r>
              <a:rPr lang="es-ES" sz="2800" b="1" dirty="0"/>
              <a:t>Características del Sector Agropecuario</a:t>
            </a:r>
            <a:endParaRPr lang="es-UY" sz="2800" dirty="0"/>
          </a:p>
        </p:txBody>
      </p:sp>
      <p:sp>
        <p:nvSpPr>
          <p:cNvPr id="3" name="2 Marcador de contenido">
            <a:extLst>
              <a:ext uri="{FF2B5EF4-FFF2-40B4-BE49-F238E27FC236}">
                <a16:creationId xmlns:a16="http://schemas.microsoft.com/office/drawing/2014/main" id="{E6FEA8FC-AE9C-47D0-90C4-6D492C3066F1}"/>
              </a:ext>
            </a:extLst>
          </p:cNvPr>
          <p:cNvSpPr>
            <a:spLocks noGrp="1"/>
          </p:cNvSpPr>
          <p:nvPr>
            <p:ph idx="1"/>
          </p:nvPr>
        </p:nvSpPr>
        <p:spPr>
          <a:xfrm>
            <a:off x="1524000" y="836613"/>
            <a:ext cx="9144000" cy="4114800"/>
          </a:xfrm>
        </p:spPr>
        <p:txBody>
          <a:bodyPr/>
          <a:lstStyle/>
          <a:p>
            <a:pPr>
              <a:buFont typeface="Monotype Sorts" pitchFamily="2" charset="2"/>
              <a:buNone/>
              <a:defRPr/>
            </a:pPr>
            <a:endParaRPr lang="es-ES" sz="2000" dirty="0"/>
          </a:p>
          <a:p>
            <a:pPr>
              <a:defRPr/>
            </a:pPr>
            <a:r>
              <a:rPr lang="es-ES" sz="1800" dirty="0"/>
              <a:t>Cambios Globales y principales características del sector agropecuario Uruguayo.</a:t>
            </a:r>
          </a:p>
          <a:p>
            <a:pPr>
              <a:defRPr/>
            </a:pPr>
            <a:r>
              <a:rPr lang="es-ES" sz="1800" dirty="0"/>
              <a:t>	Globalización Económica.</a:t>
            </a:r>
          </a:p>
          <a:p>
            <a:pPr>
              <a:defRPr/>
            </a:pPr>
            <a:r>
              <a:rPr lang="es-ES" sz="1800" dirty="0"/>
              <a:t>	Globalización de los problemas ambientales, Cambio climático.</a:t>
            </a:r>
          </a:p>
          <a:p>
            <a:pPr>
              <a:defRPr/>
            </a:pPr>
            <a:r>
              <a:rPr lang="es-ES" sz="1800" dirty="0"/>
              <a:t>	Globalización de los mercados</a:t>
            </a:r>
          </a:p>
          <a:p>
            <a:pPr>
              <a:defRPr/>
            </a:pPr>
            <a:r>
              <a:rPr lang="es-ES" sz="1800" dirty="0"/>
              <a:t>	Globalización del Conocimiento </a:t>
            </a:r>
          </a:p>
          <a:p>
            <a:pPr>
              <a:defRPr/>
            </a:pPr>
            <a:r>
              <a:rPr lang="es-ES" sz="1800" dirty="0"/>
              <a:t>	Principales desafíos e implicancias para el sector agropecuario Uruguayo Características del sector Agropecuario Uruguayo</a:t>
            </a:r>
          </a:p>
          <a:p>
            <a:pPr>
              <a:defRPr/>
            </a:pPr>
            <a:r>
              <a:rPr lang="es-ES" sz="1800" dirty="0"/>
              <a:t>	Geografía y Clima</a:t>
            </a:r>
          </a:p>
          <a:p>
            <a:pPr>
              <a:defRPr/>
            </a:pPr>
            <a:r>
              <a:rPr lang="es-ES" sz="1800" dirty="0"/>
              <a:t>	Población</a:t>
            </a:r>
          </a:p>
          <a:p>
            <a:pPr>
              <a:defRPr/>
            </a:pPr>
            <a:r>
              <a:rPr lang="es-ES" sz="1800" dirty="0"/>
              <a:t>	Principales características económicas y su evolución en los últimos años</a:t>
            </a:r>
          </a:p>
          <a:p>
            <a:pPr>
              <a:defRPr/>
            </a:pPr>
            <a:r>
              <a:rPr lang="es-ES" sz="1800" dirty="0"/>
              <a:t>	Principales sistemas de producción y sus características</a:t>
            </a:r>
          </a:p>
          <a:p>
            <a:pPr>
              <a:defRPr/>
            </a:pPr>
            <a:r>
              <a:rPr lang="es-ES" sz="1800" dirty="0"/>
              <a:t>Características de las empresas agropecuarias.</a:t>
            </a:r>
          </a:p>
          <a:p>
            <a:pPr>
              <a:defRPr/>
            </a:pPr>
            <a:r>
              <a:rPr lang="es-ES" sz="1800" dirty="0"/>
              <a:t>Algunos estudios sobre tipologías y tipificación de sistemas de producción agropecuarios</a:t>
            </a:r>
          </a:p>
          <a:p>
            <a:pPr>
              <a:defRPr/>
            </a:pPr>
            <a:r>
              <a:rPr lang="es-ES" sz="1800" dirty="0"/>
              <a:t>	Tipos de sistemas y sus principales diferencias</a:t>
            </a:r>
          </a:p>
          <a:p>
            <a:pPr>
              <a:defRPr/>
            </a:pPr>
            <a:endParaRPr lang="es-ES" sz="2000" dirty="0"/>
          </a:p>
          <a:p>
            <a:pPr>
              <a:defRPr/>
            </a:pPr>
            <a:endParaRPr lang="es-ES" sz="2000" dirty="0"/>
          </a:p>
          <a:p>
            <a:pPr>
              <a:defRPr/>
            </a:pPr>
            <a:endParaRPr lang="es-UY"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9A5AEE0-3396-4C60-A890-16BB0817614A}"/>
              </a:ext>
            </a:extLst>
          </p:cNvPr>
          <p:cNvSpPr>
            <a:spLocks noGrp="1"/>
          </p:cNvSpPr>
          <p:nvPr>
            <p:ph type="title"/>
          </p:nvPr>
        </p:nvSpPr>
        <p:spPr>
          <a:xfrm>
            <a:off x="1524000" y="0"/>
            <a:ext cx="9144000" cy="1219200"/>
          </a:xfrm>
        </p:spPr>
        <p:txBody>
          <a:bodyPr/>
          <a:lstStyle/>
          <a:p>
            <a:pPr>
              <a:defRPr/>
            </a:pPr>
            <a:r>
              <a:rPr lang="es-ES" sz="3200" b="1" dirty="0"/>
              <a:t>Unidad 2</a:t>
            </a:r>
            <a:br>
              <a:rPr lang="es-ES" sz="3200" b="1" dirty="0"/>
            </a:br>
            <a:r>
              <a:rPr lang="es-ES" sz="3200" b="1" dirty="0"/>
              <a:t>Fundamentos Básicos de la Administración de Sistemas de Producción Agropecuarios</a:t>
            </a:r>
            <a:endParaRPr lang="es-ES" sz="3200" dirty="0"/>
          </a:p>
        </p:txBody>
      </p:sp>
      <p:sp>
        <p:nvSpPr>
          <p:cNvPr id="3" name="2 Marcador de contenido">
            <a:extLst>
              <a:ext uri="{FF2B5EF4-FFF2-40B4-BE49-F238E27FC236}">
                <a16:creationId xmlns:a16="http://schemas.microsoft.com/office/drawing/2014/main" id="{413CEAE3-3FF3-43D6-AD35-994E678A0D96}"/>
              </a:ext>
            </a:extLst>
          </p:cNvPr>
          <p:cNvSpPr>
            <a:spLocks noGrp="1"/>
          </p:cNvSpPr>
          <p:nvPr>
            <p:ph idx="1"/>
          </p:nvPr>
        </p:nvSpPr>
        <p:spPr/>
        <p:txBody>
          <a:bodyPr/>
          <a:lstStyle/>
          <a:p>
            <a:pPr>
              <a:defRPr/>
            </a:pPr>
            <a:r>
              <a:rPr lang="es-ES" sz="2000" dirty="0"/>
              <a:t>¿Qué es un sistema?</a:t>
            </a:r>
          </a:p>
          <a:p>
            <a:pPr>
              <a:defRPr/>
            </a:pPr>
            <a:r>
              <a:rPr lang="es-ES" sz="2000" dirty="0"/>
              <a:t>Principales características del enfoque de los sistemas de `producción agropecuaria</a:t>
            </a:r>
          </a:p>
          <a:p>
            <a:pPr>
              <a:defRPr/>
            </a:pPr>
            <a:r>
              <a:rPr lang="es-ES" sz="2000" dirty="0"/>
              <a:t>Localización de los principales sistemas de producción a nivel de la Región</a:t>
            </a:r>
          </a:p>
          <a:p>
            <a:pPr>
              <a:defRPr/>
            </a:pPr>
            <a:r>
              <a:rPr lang="es-ES" sz="2000" dirty="0"/>
              <a:t>La Unidad de Toma de Decisiones</a:t>
            </a:r>
          </a:p>
          <a:p>
            <a:pPr>
              <a:defRPr/>
            </a:pPr>
            <a:r>
              <a:rPr lang="es-ES" sz="2000" dirty="0"/>
              <a:t>La Unidad de Decisión/Producción</a:t>
            </a:r>
          </a:p>
          <a:p>
            <a:pPr>
              <a:defRPr/>
            </a:pPr>
            <a:r>
              <a:rPr lang="es-ES" sz="2000" dirty="0"/>
              <a:t>Características de los Problemas que debe de enfrentar un administrador de empresas agropecuarias.</a:t>
            </a:r>
          </a:p>
          <a:p>
            <a:pPr>
              <a:defRPr/>
            </a:pPr>
            <a:r>
              <a:rPr lang="es-ES" sz="2000" dirty="0"/>
              <a:t>Objetivos de la Administración de las empresas Agropecuarias</a:t>
            </a:r>
          </a:p>
          <a:p>
            <a:pPr>
              <a:defRPr/>
            </a:pPr>
            <a:r>
              <a:rPr lang="es-ES" sz="2000" dirty="0"/>
              <a:t>La Empresa Agropecuaria como un Sistema, principales componentes.</a:t>
            </a:r>
          </a:p>
          <a:p>
            <a:pPr>
              <a:defRPr/>
            </a:pPr>
            <a:endParaRPr lang="es-UY"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02CAE77-91A1-4DA7-A891-BBD857796D0E}"/>
              </a:ext>
            </a:extLst>
          </p:cNvPr>
          <p:cNvSpPr>
            <a:spLocks noGrp="1"/>
          </p:cNvSpPr>
          <p:nvPr>
            <p:ph type="title"/>
          </p:nvPr>
        </p:nvSpPr>
        <p:spPr>
          <a:xfrm>
            <a:off x="1524000" y="0"/>
            <a:ext cx="9144000" cy="1219200"/>
          </a:xfrm>
        </p:spPr>
        <p:txBody>
          <a:bodyPr/>
          <a:lstStyle/>
          <a:p>
            <a:pPr>
              <a:defRPr/>
            </a:pPr>
            <a:r>
              <a:rPr lang="es-ES" sz="2400" b="1" dirty="0"/>
              <a:t>Unidad 3. La toma de decisiones en el sector Agropecuario.</a:t>
            </a:r>
            <a:br>
              <a:rPr lang="es-ES" sz="2400" dirty="0"/>
            </a:br>
            <a:endParaRPr lang="es-UY" sz="2400" dirty="0"/>
          </a:p>
        </p:txBody>
      </p:sp>
      <p:sp>
        <p:nvSpPr>
          <p:cNvPr id="3" name="2 Marcador de contenido">
            <a:extLst>
              <a:ext uri="{FF2B5EF4-FFF2-40B4-BE49-F238E27FC236}">
                <a16:creationId xmlns:a16="http://schemas.microsoft.com/office/drawing/2014/main" id="{8C606CA8-DA01-4EC3-A721-4B3167D004B2}"/>
              </a:ext>
            </a:extLst>
          </p:cNvPr>
          <p:cNvSpPr>
            <a:spLocks noGrp="1"/>
          </p:cNvSpPr>
          <p:nvPr>
            <p:ph idx="1"/>
          </p:nvPr>
        </p:nvSpPr>
        <p:spPr>
          <a:xfrm>
            <a:off x="1524000" y="549275"/>
            <a:ext cx="9144000" cy="4114800"/>
          </a:xfrm>
        </p:spPr>
        <p:txBody>
          <a:bodyPr/>
          <a:lstStyle/>
          <a:p>
            <a:pPr>
              <a:defRPr/>
            </a:pPr>
            <a:r>
              <a:rPr lang="es-ES" sz="1600" dirty="0"/>
              <a:t>Conceptos básicos sobre toma de decisiones en las empresas agropecuarias</a:t>
            </a:r>
          </a:p>
          <a:p>
            <a:pPr>
              <a:defRPr/>
            </a:pPr>
            <a:r>
              <a:rPr lang="es-ES" sz="1600" dirty="0"/>
              <a:t>Entradas controlables y no controlables</a:t>
            </a:r>
          </a:p>
          <a:p>
            <a:pPr>
              <a:defRPr/>
            </a:pPr>
            <a:r>
              <a:rPr lang="es-ES" sz="1600" dirty="0"/>
              <a:t>	Salidas controlables y no controlables</a:t>
            </a:r>
          </a:p>
          <a:p>
            <a:pPr>
              <a:defRPr/>
            </a:pPr>
            <a:r>
              <a:rPr lang="es-ES" sz="1600" dirty="0"/>
              <a:t>	El proceso de control y la toma de decisiones</a:t>
            </a:r>
          </a:p>
          <a:p>
            <a:pPr>
              <a:defRPr/>
            </a:pPr>
            <a:r>
              <a:rPr lang="es-ES" sz="1600" dirty="0"/>
              <a:t>Características  de la  Unidad de toma de decisiones a nivel predial</a:t>
            </a:r>
          </a:p>
          <a:p>
            <a:pPr>
              <a:defRPr/>
            </a:pPr>
            <a:r>
              <a:rPr lang="es-ES" sz="1600" dirty="0"/>
              <a:t>		La familia</a:t>
            </a:r>
          </a:p>
          <a:p>
            <a:pPr>
              <a:defRPr/>
            </a:pPr>
            <a:r>
              <a:rPr lang="es-ES" sz="1600" dirty="0"/>
              <a:t>		El tomador de decisiones</a:t>
            </a:r>
          </a:p>
          <a:p>
            <a:pPr>
              <a:defRPr/>
            </a:pPr>
            <a:r>
              <a:rPr lang="es-ES" sz="1600" dirty="0"/>
              <a:t>		La gente de confianza</a:t>
            </a:r>
          </a:p>
          <a:p>
            <a:pPr>
              <a:defRPr/>
            </a:pPr>
            <a:r>
              <a:rPr lang="es-ES" sz="1600" dirty="0"/>
              <a:t>		Objetivos múltiples </a:t>
            </a:r>
          </a:p>
          <a:p>
            <a:pPr>
              <a:defRPr/>
            </a:pPr>
            <a:r>
              <a:rPr lang="es-ES" sz="1600" dirty="0"/>
              <a:t>		Dinámica de la evolución de los objetivos</a:t>
            </a:r>
          </a:p>
          <a:p>
            <a:pPr>
              <a:defRPr/>
            </a:pPr>
            <a:r>
              <a:rPr lang="es-ES" sz="1600" dirty="0"/>
              <a:t>		Aspectos inter generacionales</a:t>
            </a:r>
          </a:p>
          <a:p>
            <a:pPr>
              <a:defRPr/>
            </a:pPr>
            <a:r>
              <a:rPr lang="es-ES" sz="1600" dirty="0"/>
              <a:t>Información, Conocimiento y toma de decisiones </a:t>
            </a:r>
          </a:p>
          <a:p>
            <a:pPr>
              <a:defRPr/>
            </a:pPr>
            <a:r>
              <a:rPr lang="es-ES" sz="1600" dirty="0"/>
              <a:t>Características de las decisiones</a:t>
            </a:r>
          </a:p>
          <a:p>
            <a:pPr>
              <a:defRPr/>
            </a:pPr>
            <a:r>
              <a:rPr lang="es-ES" sz="1600" dirty="0"/>
              <a:t>Riesgo e incertidumbre</a:t>
            </a:r>
          </a:p>
          <a:p>
            <a:pPr>
              <a:defRPr/>
            </a:pPr>
            <a:r>
              <a:rPr lang="es-ES" sz="1600" dirty="0"/>
              <a:t>Proceso de decisión bajo condiciones de riesgo.</a:t>
            </a:r>
          </a:p>
          <a:p>
            <a:pPr>
              <a:defRPr/>
            </a:pPr>
            <a:r>
              <a:rPr lang="es-ES" sz="1600" dirty="0"/>
              <a:t>Costos de producción / Ingresos</a:t>
            </a:r>
          </a:p>
          <a:p>
            <a:pPr>
              <a:defRPr/>
            </a:pPr>
            <a:r>
              <a:rPr lang="es-ES" sz="1600" dirty="0"/>
              <a:t>Relaciones Insumo /Producto</a:t>
            </a:r>
          </a:p>
          <a:p>
            <a:pPr>
              <a:defRPr/>
            </a:pPr>
            <a:r>
              <a:rPr lang="es-ES" sz="1600" dirty="0"/>
              <a:t>Relaciones Producto /Producto</a:t>
            </a:r>
          </a:p>
          <a:p>
            <a:pPr>
              <a:defRPr/>
            </a:pPr>
            <a:r>
              <a:rPr lang="es-ES" sz="1600" dirty="0"/>
              <a:t>Combinación de rubros en la Unidad de Producción</a:t>
            </a:r>
          </a:p>
          <a:p>
            <a:pPr>
              <a:defRPr/>
            </a:pPr>
            <a:r>
              <a:rPr lang="es-ES" sz="1600" dirty="0"/>
              <a:t>Ventajas Comparativas y comp</a:t>
            </a:r>
            <a:r>
              <a:rPr lang="es-ES" sz="2000" dirty="0"/>
              <a:t>etitivas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4A67765-1855-454A-B839-EAB6FD72A71A}"/>
              </a:ext>
            </a:extLst>
          </p:cNvPr>
          <p:cNvSpPr>
            <a:spLocks noGrp="1"/>
          </p:cNvSpPr>
          <p:nvPr>
            <p:ph type="title"/>
          </p:nvPr>
        </p:nvSpPr>
        <p:spPr/>
        <p:txBody>
          <a:bodyPr/>
          <a:lstStyle/>
          <a:p>
            <a:pPr>
              <a:defRPr/>
            </a:pPr>
            <a:r>
              <a:rPr lang="es-ES" b="1" dirty="0"/>
              <a:t>Metodología</a:t>
            </a:r>
            <a:br>
              <a:rPr lang="es-ES" dirty="0"/>
            </a:br>
            <a:endParaRPr lang="es-UY" dirty="0"/>
          </a:p>
        </p:txBody>
      </p:sp>
      <p:sp>
        <p:nvSpPr>
          <p:cNvPr id="3" name="2 Marcador de contenido">
            <a:extLst>
              <a:ext uri="{FF2B5EF4-FFF2-40B4-BE49-F238E27FC236}">
                <a16:creationId xmlns:a16="http://schemas.microsoft.com/office/drawing/2014/main" id="{BAB99912-F218-4680-9585-C4F50716842A}"/>
              </a:ext>
            </a:extLst>
          </p:cNvPr>
          <p:cNvSpPr>
            <a:spLocks noGrp="1"/>
          </p:cNvSpPr>
          <p:nvPr>
            <p:ph idx="1"/>
          </p:nvPr>
        </p:nvSpPr>
        <p:spPr>
          <a:xfrm>
            <a:off x="1774825" y="1828800"/>
            <a:ext cx="8893175" cy="4114800"/>
          </a:xfrm>
        </p:spPr>
        <p:txBody>
          <a:bodyPr/>
          <a:lstStyle/>
          <a:p>
            <a:pPr>
              <a:defRPr/>
            </a:pPr>
            <a:r>
              <a:rPr lang="es-ES" sz="2400" dirty="0"/>
              <a:t>El curso buscará presentar las principales características de los sistemas de producción agropecuarios tratando de que desde un comienzo se vayan incorporando los conceptos vertidos a través de clases prácticas donde los estudiantes vayan profundizando en la caracterización de alguno de los sistemas presentados. </a:t>
            </a:r>
          </a:p>
          <a:p>
            <a:pPr>
              <a:defRPr/>
            </a:pPr>
            <a:endParaRPr lang="es-UY" sz="2400" dirty="0"/>
          </a:p>
        </p:txBody>
      </p:sp>
    </p:spTree>
  </p:cSld>
  <p:clrMapOvr>
    <a:masterClrMapping/>
  </p:clrMapOvr>
</p:sld>
</file>

<file path=ppt/theme/theme1.xml><?xml version="1.0" encoding="utf-8"?>
<a:theme xmlns:a="http://schemas.openxmlformats.org/drawingml/2006/main" name="diagazus">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diagazus.ppt">
      <a:majorFont>
        <a:latin typeface="Abadi MT Condensed Light"/>
        <a:ea typeface=""/>
        <a:cs typeface=""/>
      </a:majorFont>
      <a:minorFont>
        <a:latin typeface="Abadi MT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3200" b="0" i="0" u="none" strike="noStrike" cap="none" normalizeH="0" baseline="0" smtClean="0">
            <a:ln>
              <a:noFill/>
            </a:ln>
            <a:solidFill>
              <a:srgbClr val="FAFD00"/>
            </a:solidFill>
            <a:effectLst/>
            <a:latin typeface="Abadi MT Condensed Ligh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3200" b="0" i="0" u="none" strike="noStrike" cap="none" normalizeH="0" baseline="0" smtClean="0">
            <a:ln>
              <a:noFill/>
            </a:ln>
            <a:solidFill>
              <a:srgbClr val="FAFD00"/>
            </a:solidFill>
            <a:effectLst/>
            <a:latin typeface="Abadi MT Condensed Light" pitchFamily="34" charset="0"/>
          </a:defRPr>
        </a:defPPr>
      </a:lstStyle>
    </a:lnDef>
  </a:objectDefaults>
  <a:extraClrSchemeLst>
    <a:extraClrScheme>
      <a:clrScheme name="diagazu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agazu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agazu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agazu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agazu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agazu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agazu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2975</Words>
  <Application>Microsoft Office PowerPoint</Application>
  <PresentationFormat>Panorámica</PresentationFormat>
  <Paragraphs>232</Paragraphs>
  <Slides>51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51</vt:i4>
      </vt:variant>
    </vt:vector>
  </HeadingPairs>
  <TitlesOfParts>
    <vt:vector size="59" baseType="lpstr">
      <vt:lpstr>Abadi MT Condensed Light</vt:lpstr>
      <vt:lpstr>Arial</vt:lpstr>
      <vt:lpstr>Calibri</vt:lpstr>
      <vt:lpstr>Monotype Sorts</vt:lpstr>
      <vt:lpstr>Tahoma</vt:lpstr>
      <vt:lpstr>diagazus</vt:lpstr>
      <vt:lpstr>Diapositiva</vt:lpstr>
      <vt:lpstr>Gráfico</vt:lpstr>
      <vt:lpstr>Tecnólogo en Administración y Contabilidad Centro Universitario de Tacuarembó   Materia Opcional:    “Introducción a los sistemas de producción agropecuarios”; Administración de Empresas Agropecuarias”    </vt:lpstr>
      <vt:lpstr>Introducción</vt:lpstr>
      <vt:lpstr>Objetivo General </vt:lpstr>
      <vt:lpstr>Objetivos Específicos  </vt:lpstr>
      <vt:lpstr>Objetivos Específicos  </vt:lpstr>
      <vt:lpstr>Unidad 1 : Características del Sector Agropecuario</vt:lpstr>
      <vt:lpstr>Unidad 2 Fundamentos Básicos de la Administración de Sistemas de Producción Agropecuarios</vt:lpstr>
      <vt:lpstr>Unidad 3. La toma de decisiones en el sector Agropecuario. </vt:lpstr>
      <vt:lpstr>Metodología </vt:lpstr>
      <vt:lpstr>Presentación de PowerPoint</vt:lpstr>
      <vt:lpstr>Evaluación</vt:lpstr>
      <vt:lpstr>Reglamento </vt:lpstr>
      <vt:lpstr>Preguntas dudas</vt:lpstr>
      <vt:lpstr>La Dimensión Global de los Cambios </vt:lpstr>
      <vt:lpstr>Cambios Globales</vt:lpstr>
      <vt:lpstr>Presentación de PowerPoint</vt:lpstr>
      <vt:lpstr>Presentación de PowerPoint</vt:lpstr>
      <vt:lpstr>Presentación de PowerPoint</vt:lpstr>
      <vt:lpstr>Policrisis </vt:lpstr>
      <vt:lpstr>Presentación de PowerPoint</vt:lpstr>
      <vt:lpstr>Sistemas alimentarios</vt:lpstr>
      <vt:lpstr>Sistema alimentario</vt:lpstr>
      <vt:lpstr>Presentación de PowerPoint</vt:lpstr>
      <vt:lpstr>Facilitadores de los Sistemas alimentarios</vt:lpstr>
      <vt:lpstr>Globalización Económica</vt:lpstr>
      <vt:lpstr>Políticas predominantes</vt:lpstr>
      <vt:lpstr>Presentación de PowerPoint</vt:lpstr>
      <vt:lpstr>Evolución del gasto del consumo mundial público y privado </vt:lpstr>
      <vt:lpstr>El crecimiento del consumo en el siglo XX ha sido malamente distribuido, dejando una secuela de insuficiencias y de desigualdades</vt:lpstr>
      <vt:lpstr>Presentación de PowerPoint</vt:lpstr>
      <vt:lpstr>Presentación de PowerPoint</vt:lpstr>
      <vt:lpstr>Desigualdad y Riqueza</vt:lpstr>
      <vt:lpstr>Presentación de PowerPoint</vt:lpstr>
      <vt:lpstr>Presentación de PowerPoint</vt:lpstr>
      <vt:lpstr>El consumo contribuye con el desarrollo humano  </vt:lpstr>
      <vt:lpstr>Presentación de PowerPoint</vt:lpstr>
      <vt:lpstr>Presentación de PowerPoint</vt:lpstr>
      <vt:lpstr>Presentación de PowerPoint</vt:lpstr>
      <vt:lpstr>Globalización de los problemas ambientales </vt:lpstr>
      <vt:lpstr>Indicadores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Tecnólogo en Administración y Contabilidad Centro Universitario de Tacuarembó  Materia Opcional:   “Introducción a los sistemas de producción agropecuarios”; Administración de Empresas Agropecuarias”</dc:title>
  <dc:creator>Revisor 1</dc:creator>
  <cp:lastModifiedBy>Gustavo Ferreira</cp:lastModifiedBy>
  <cp:revision>30</cp:revision>
  <dcterms:created xsi:type="dcterms:W3CDTF">2018-03-14T17:17:48Z</dcterms:created>
  <dcterms:modified xsi:type="dcterms:W3CDTF">2024-03-07T13:29:04Z</dcterms:modified>
</cp:coreProperties>
</file>