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Masters/slideMaster7.xml" ContentType="application/vnd.openxmlformats-officedocument.presentationml.slideMaster+xml"/>
  <Override PartName="/ppt/slides/slide8.xml" ContentType="application/vnd.openxmlformats-officedocument.presentationml.slide+xml"/>
  <Override PartName="/ppt/slides/slide69.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7" r:id="rId2"/>
    <p:sldMasterId id="2147483749" r:id="rId3"/>
    <p:sldMasterId id="2147483761" r:id="rId4"/>
    <p:sldMasterId id="2147483778" r:id="rId5"/>
    <p:sldMasterId id="2147483795" r:id="rId6"/>
    <p:sldMasterId id="2147483807" r:id="rId7"/>
  </p:sldMasterIdLst>
  <p:notesMasterIdLst>
    <p:notesMasterId r:id="rId85"/>
  </p:notesMasterIdLst>
  <p:sldIdLst>
    <p:sldId id="256" r:id="rId8"/>
    <p:sldId id="340" r:id="rId9"/>
    <p:sldId id="341" r:id="rId10"/>
    <p:sldId id="289" r:id="rId11"/>
    <p:sldId id="290" r:id="rId12"/>
    <p:sldId id="310" r:id="rId13"/>
    <p:sldId id="311" r:id="rId14"/>
    <p:sldId id="313" r:id="rId15"/>
    <p:sldId id="314" r:id="rId16"/>
    <p:sldId id="315" r:id="rId17"/>
    <p:sldId id="316" r:id="rId18"/>
    <p:sldId id="317" r:id="rId19"/>
    <p:sldId id="343" r:id="rId20"/>
    <p:sldId id="318" r:id="rId21"/>
    <p:sldId id="321" r:id="rId22"/>
    <p:sldId id="319" r:id="rId23"/>
    <p:sldId id="322" r:id="rId24"/>
    <p:sldId id="323" r:id="rId25"/>
    <p:sldId id="292" r:id="rId26"/>
    <p:sldId id="29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7" r:id="rId40"/>
    <p:sldId id="338" r:id="rId41"/>
    <p:sldId id="344" r:id="rId42"/>
    <p:sldId id="294" r:id="rId43"/>
    <p:sldId id="295" r:id="rId44"/>
    <p:sldId id="296" r:id="rId45"/>
    <p:sldId id="297" r:id="rId46"/>
    <p:sldId id="363" r:id="rId47"/>
    <p:sldId id="298" r:id="rId48"/>
    <p:sldId id="299" r:id="rId49"/>
    <p:sldId id="301" r:id="rId50"/>
    <p:sldId id="302" r:id="rId51"/>
    <p:sldId id="279" r:id="rId52"/>
    <p:sldId id="270" r:id="rId53"/>
    <p:sldId id="271" r:id="rId54"/>
    <p:sldId id="272" r:id="rId55"/>
    <p:sldId id="273" r:id="rId56"/>
    <p:sldId id="274" r:id="rId57"/>
    <p:sldId id="275" r:id="rId58"/>
    <p:sldId id="276" r:id="rId59"/>
    <p:sldId id="277" r:id="rId60"/>
    <p:sldId id="278" r:id="rId61"/>
    <p:sldId id="346" r:id="rId62"/>
    <p:sldId id="345" r:id="rId63"/>
    <p:sldId id="257" r:id="rId64"/>
    <p:sldId id="263" r:id="rId65"/>
    <p:sldId id="258" r:id="rId66"/>
    <p:sldId id="259" r:id="rId67"/>
    <p:sldId id="261" r:id="rId68"/>
    <p:sldId id="264" r:id="rId69"/>
    <p:sldId id="267" r:id="rId70"/>
    <p:sldId id="265" r:id="rId71"/>
    <p:sldId id="266" r:id="rId72"/>
    <p:sldId id="347" r:id="rId73"/>
    <p:sldId id="348" r:id="rId74"/>
    <p:sldId id="349" r:id="rId75"/>
    <p:sldId id="350" r:id="rId76"/>
    <p:sldId id="351" r:id="rId77"/>
    <p:sldId id="352" r:id="rId78"/>
    <p:sldId id="353" r:id="rId79"/>
    <p:sldId id="355" r:id="rId80"/>
    <p:sldId id="356" r:id="rId81"/>
    <p:sldId id="357" r:id="rId82"/>
    <p:sldId id="359" r:id="rId83"/>
    <p:sldId id="362" r:id="rId8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45" d="100"/>
          <a:sy n="45" d="100"/>
        </p:scale>
        <p:origin x="-246"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slide" Target="slides/slide69.xml"/><Relationship Id="rId84" Type="http://schemas.openxmlformats.org/officeDocument/2006/relationships/slide" Target="slides/slide77.xml"/><Relationship Id="rId89"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slide" Target="slides/slide72.xml"/><Relationship Id="rId87"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slide" Target="slides/slide75.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slide" Target="slides/slide73.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slide" Target="slides/slide76.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slide" Target="slides/slide74.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6516ED-759A-4D05-A606-8C1C9C548A85}" type="datetimeFigureOut">
              <a:rPr lang="es-ES_tradnl" smtClean="0"/>
              <a:pPr/>
              <a:t>10/10/2018</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6E700C-3DF6-4979-90C3-4B90A9986A6C}" type="slidenum">
              <a:rPr lang="es-ES_tradnl" smtClean="0"/>
              <a:pPr/>
              <a:t>‹Nº›</a:t>
            </a:fld>
            <a:endParaRPr lang="es-ES_tradnl"/>
          </a:p>
        </p:txBody>
      </p:sp>
    </p:spTree>
    <p:extLst>
      <p:ext uri="{BB962C8B-B14F-4D97-AF65-F5344CB8AC3E}">
        <p14:creationId xmlns:p14="http://schemas.microsoft.com/office/powerpoint/2010/main" xmlns="" val="2553639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D64C359E-D6DB-4D54-9F8B-C4BEB88D0585}" type="slidenum">
              <a:rPr lang="en-US" sz="1200"/>
              <a:pPr eaLnBrk="1" hangingPunct="1"/>
              <a:t>7</a:t>
            </a:fld>
            <a:endParaRPr lang="en-US" sz="1200"/>
          </a:p>
        </p:txBody>
      </p:sp>
    </p:spTree>
    <p:extLst>
      <p:ext uri="{BB962C8B-B14F-4D97-AF65-F5344CB8AC3E}">
        <p14:creationId xmlns:p14="http://schemas.microsoft.com/office/powerpoint/2010/main" xmlns="" val="385173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smtClean="0"/>
          </a:p>
        </p:txBody>
      </p:sp>
      <p:sp>
        <p:nvSpPr>
          <p:cNvPr id="2662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eaLnBrk="1" hangingPunct="1"/>
            <a:fld id="{2AA0DF17-9D83-4C32-9606-90C910AB4693}" type="slidenum">
              <a:rPr lang="es-ES_tradnl" sz="1200">
                <a:solidFill>
                  <a:schemeClr val="tx1"/>
                </a:solidFill>
                <a:latin typeface="Arial" panose="020B0604020202020204" pitchFamily="34" charset="0"/>
              </a:rPr>
              <a:pPr eaLnBrk="1" hangingPunct="1"/>
              <a:t>21</a:t>
            </a:fld>
            <a:endParaRPr lang="es-ES_tradnl" sz="1200">
              <a:solidFill>
                <a:schemeClr val="tx1"/>
              </a:solidFill>
              <a:latin typeface="Arial" panose="020B0604020202020204" pitchFamily="34" charset="0"/>
            </a:endParaRPr>
          </a:p>
        </p:txBody>
      </p:sp>
    </p:spTree>
    <p:extLst>
      <p:ext uri="{BB962C8B-B14F-4D97-AF65-F5344CB8AC3E}">
        <p14:creationId xmlns:p14="http://schemas.microsoft.com/office/powerpoint/2010/main" xmlns="" val="90271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02445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2626049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C2163E-AC0E-4008-8F7D-2C6418FAAAF5}" type="slidenum">
              <a:rPr lang="es-ES_tradnl" smtClean="0"/>
              <a:pPr/>
              <a:t>‹Nº›</a:t>
            </a:fld>
            <a:endParaRPr lang="es-ES_trad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357272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2926766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2163E-AC0E-4008-8F7D-2C6418FAAAF5}" type="slidenum">
              <a:rPr lang="es-ES_tradnl" smtClean="0"/>
              <a:pPr/>
              <a:t>‹Nº›</a:t>
            </a:fld>
            <a:endParaRPr lang="es-ES_trad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09569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12453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2491998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1583000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313314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61861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23747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1901737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235473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n-U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53139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n-U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389273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n-U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871808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7508916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7139619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3035045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600162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355584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05610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0516598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1568130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0506431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n-U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719072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n-U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5420192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n-U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6789850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06757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602653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5934270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9841742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98297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9387703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9057649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7582433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7238688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2086460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5339456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42742010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7720683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2507570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8253956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382746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29337552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2554493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13370003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5752460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1702972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4366147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5511132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5355506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5941419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2415397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52803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3708833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9789544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4330202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632665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218679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1286805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101567460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8813405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12477201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36351015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23401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25272354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xmlns="" val="17081834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2425885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3980541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0263178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88608600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n-U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21518365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n-U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033361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n-U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61795050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1025264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054316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1681272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89766019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53678149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02231233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27772646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5033588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92610533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n-U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3477982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n-U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1777749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n-U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590854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70364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F0E68FF-F080-413E-B8A9-7BCC04D60547}" type="datetimeFigureOut">
              <a:rPr lang="es-ES_tradnl" smtClean="0"/>
              <a:pPr/>
              <a:t>10/10/2018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128765666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n-U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01374328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5581005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n-U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51533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theme" Target="../theme/theme5.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6.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7.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F0E68FF-F080-413E-B8A9-7BCC04D60547}" type="datetimeFigureOut">
              <a:rPr lang="es-ES_tradnl" smtClean="0"/>
              <a:pPr/>
              <a:t>10/10/2018</a:t>
            </a:fld>
            <a:endParaRPr lang="es-ES_trad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C2163E-AC0E-4008-8F7D-2C6418FAAAF5}" type="slidenum">
              <a:rPr lang="es-ES_tradnl" smtClean="0"/>
              <a:pPr/>
              <a:t>‹Nº›</a:t>
            </a:fld>
            <a:endParaRPr lang="es-ES_tradnl"/>
          </a:p>
        </p:txBody>
      </p:sp>
    </p:spTree>
    <p:extLst>
      <p:ext uri="{BB962C8B-B14F-4D97-AF65-F5344CB8AC3E}">
        <p14:creationId xmlns:p14="http://schemas.microsoft.com/office/powerpoint/2010/main" xmlns="" val="3419532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5000"/>
          </a:blip>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14604463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5000"/>
          </a:blip>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18315-2A77-40D2-8844-872583BDFB33}"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5A8A6-F6F7-4574-8FB1-58F94081A910}"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4828659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10/10/2018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‹Nº›</a:t>
            </a:fld>
            <a:endParaRPr lang="en-US" dirty="0"/>
          </a:p>
        </p:txBody>
      </p:sp>
    </p:spTree>
    <p:extLst>
      <p:ext uri="{BB962C8B-B14F-4D97-AF65-F5344CB8AC3E}">
        <p14:creationId xmlns:p14="http://schemas.microsoft.com/office/powerpoint/2010/main" xmlns="" val="298887957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10/10/2018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‹Nº›</a:t>
            </a:fld>
            <a:endParaRPr lang="en-US" dirty="0"/>
          </a:p>
        </p:txBody>
      </p:sp>
    </p:spTree>
    <p:extLst>
      <p:ext uri="{BB962C8B-B14F-4D97-AF65-F5344CB8AC3E}">
        <p14:creationId xmlns:p14="http://schemas.microsoft.com/office/powerpoint/2010/main" xmlns="" val="4239021350"/>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89480147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DC8DE-4366-498A-90F2-258F79DF5030}" type="datetimeFigureOut">
              <a:rPr lang="en-US" smtClean="0">
                <a:solidFill>
                  <a:prstClr val="black">
                    <a:tint val="75000"/>
                  </a:prstClr>
                </a:solidFill>
              </a:rPr>
              <a:pPr/>
              <a:t>10/10/2018</a:t>
            </a:fld>
            <a:endParaRPr lang="en-U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FEA50-AD93-4499-84BF-F6C6842C1874}"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22306102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2.xml"/></Relationships>
</file>

<file path=ppt/slides/_rels/slide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2.xml"/></Relationships>
</file>

<file path=ppt/slides/_rels/slide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2.xml"/></Relationships>
</file>

<file path=ppt/slides/_rels/slide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2.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3.xml"/></Relationships>
</file>

<file path=ppt/slides/_rels/slide7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8776" y="1042988"/>
            <a:ext cx="9875836" cy="2262781"/>
          </a:xfrm>
        </p:spPr>
        <p:txBody>
          <a:bodyPr>
            <a:normAutofit/>
          </a:bodyPr>
          <a:lstStyle/>
          <a:p>
            <a:pPr algn="ctr"/>
            <a:r>
              <a:rPr lang="es-419" sz="4000" b="1" dirty="0" smtClean="0">
                <a:solidFill>
                  <a:schemeClr val="tx1"/>
                </a:solidFill>
              </a:rPr>
              <a:t>“ANÁLISIS DE LAS TRAYECTORIAS COMO HERRAMIENTAS DE LOS PROCESOS FORMATIVOS</a:t>
            </a:r>
            <a:r>
              <a:rPr lang="es-419" dirty="0" smtClean="0">
                <a:solidFill>
                  <a:schemeClr val="tx1"/>
                </a:solidFill>
              </a:rPr>
              <a:t>”</a:t>
            </a:r>
            <a:endParaRPr lang="es-ES_tradnl" dirty="0">
              <a:solidFill>
                <a:schemeClr val="tx1"/>
              </a:solidFill>
            </a:endParaRPr>
          </a:p>
        </p:txBody>
      </p:sp>
      <p:sp>
        <p:nvSpPr>
          <p:cNvPr id="3" name="Subtítulo 2"/>
          <p:cNvSpPr>
            <a:spLocks noGrp="1"/>
          </p:cNvSpPr>
          <p:nvPr>
            <p:ph type="subTitle" idx="1"/>
          </p:nvPr>
        </p:nvSpPr>
        <p:spPr/>
        <p:txBody>
          <a:bodyPr>
            <a:normAutofit fontScale="70000" lnSpcReduction="20000"/>
          </a:bodyPr>
          <a:lstStyle/>
          <a:p>
            <a:pPr algn="r"/>
            <a:r>
              <a:rPr lang="es-419" b="1" dirty="0" smtClean="0">
                <a:solidFill>
                  <a:schemeClr val="tx1"/>
                </a:solidFill>
              </a:rPr>
              <a:t>DRA. C. ANA MARGARITA SOSA CASTILLO </a:t>
            </a:r>
          </a:p>
          <a:p>
            <a:pPr algn="r"/>
            <a:r>
              <a:rPr lang="es-419" b="1" dirty="0" smtClean="0">
                <a:solidFill>
                  <a:schemeClr val="tx1"/>
                </a:solidFill>
              </a:rPr>
              <a:t>CENTRO DE ESTUDIOS PARA EL PERFECCIONAMIENTO DE LA EDUCACIÓN SUPERIOR</a:t>
            </a:r>
          </a:p>
          <a:p>
            <a:pPr algn="r"/>
            <a:r>
              <a:rPr lang="es-419" b="1" dirty="0" smtClean="0">
                <a:solidFill>
                  <a:schemeClr val="tx1"/>
                </a:solidFill>
              </a:rPr>
              <a:t>UNIVERSIDAD DE LA HABANA</a:t>
            </a:r>
          </a:p>
          <a:p>
            <a:pPr algn="r"/>
            <a:r>
              <a:rPr lang="es-419" b="1" dirty="0" smtClean="0">
                <a:solidFill>
                  <a:schemeClr val="tx1"/>
                </a:solidFill>
              </a:rPr>
              <a:t>URUGUAY, OCTUBRE 2018</a:t>
            </a:r>
            <a:endParaRPr lang="es-ES_tradnl" b="1" dirty="0">
              <a:solidFill>
                <a:schemeClr val="tx1"/>
              </a:solidFill>
            </a:endParaRPr>
          </a:p>
        </p:txBody>
      </p:sp>
    </p:spTree>
    <p:extLst>
      <p:ext uri="{BB962C8B-B14F-4D97-AF65-F5344CB8AC3E}">
        <p14:creationId xmlns:p14="http://schemas.microsoft.com/office/powerpoint/2010/main" xmlns="" val="1967562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71624" y="185738"/>
            <a:ext cx="9815513" cy="6672263"/>
          </a:xfrm>
        </p:spPr>
        <p:txBody>
          <a:bodyPr>
            <a:normAutofit/>
          </a:bodyPr>
          <a:lstStyle/>
          <a:p>
            <a:pPr marL="0" indent="0" algn="just">
              <a:buNone/>
              <a:defRPr/>
            </a:pPr>
            <a:r>
              <a:rPr lang="es-ES" sz="2400" dirty="0">
                <a:solidFill>
                  <a:schemeClr val="tx1"/>
                </a:solidFill>
                <a:latin typeface="Calibri" panose="020F0502020204030204" pitchFamily="34" charset="0"/>
              </a:rPr>
              <a:t>Estas metas y objetivos mundiales tienen el propósito de estimular la acción durante los próximos 15 años en </a:t>
            </a:r>
            <a:r>
              <a:rPr lang="es-ES" sz="2400" b="1" dirty="0">
                <a:solidFill>
                  <a:schemeClr val="tx1"/>
                </a:solidFill>
                <a:latin typeface="Calibri" panose="020F0502020204030204" pitchFamily="34" charset="0"/>
              </a:rPr>
              <a:t>cinco ámbitos de importancia fundamental (conocidos como “las 5 P”, por sus nombres en inglés): </a:t>
            </a:r>
            <a:endParaRPr lang="es-419" sz="2400" b="1" dirty="0" smtClean="0">
              <a:solidFill>
                <a:schemeClr val="tx1"/>
              </a:solidFill>
              <a:latin typeface="Calibri" panose="020F0502020204030204" pitchFamily="34" charset="0"/>
            </a:endParaRPr>
          </a:p>
          <a:p>
            <a:pPr marL="0" indent="0" algn="just">
              <a:buNone/>
              <a:defRPr/>
            </a:pPr>
            <a:endParaRPr lang="es-ES" sz="2400" b="1" dirty="0">
              <a:solidFill>
                <a:schemeClr val="tx1"/>
              </a:solidFill>
              <a:latin typeface="Calibri" panose="020F0502020204030204" pitchFamily="34" charset="0"/>
            </a:endParaRPr>
          </a:p>
          <a:p>
            <a:pPr>
              <a:defRPr/>
            </a:pPr>
            <a:r>
              <a:rPr lang="es-ES" sz="2400" b="1" dirty="0" smtClean="0">
                <a:solidFill>
                  <a:schemeClr val="tx1"/>
                </a:solidFill>
                <a:latin typeface="Calibri" panose="020F0502020204030204" pitchFamily="34" charset="0"/>
              </a:rPr>
              <a:t>LOS SERES HUMANOS, </a:t>
            </a:r>
          </a:p>
          <a:p>
            <a:pPr>
              <a:defRPr/>
            </a:pPr>
            <a:r>
              <a:rPr lang="es-ES" sz="2400" b="1" dirty="0" smtClean="0">
                <a:solidFill>
                  <a:schemeClr val="tx1"/>
                </a:solidFill>
                <a:latin typeface="Calibri" panose="020F0502020204030204" pitchFamily="34" charset="0"/>
              </a:rPr>
              <a:t>EL PLANETA, </a:t>
            </a:r>
          </a:p>
          <a:p>
            <a:pPr>
              <a:defRPr/>
            </a:pPr>
            <a:r>
              <a:rPr lang="es-ES" sz="2400" b="1" dirty="0" smtClean="0">
                <a:solidFill>
                  <a:schemeClr val="tx1"/>
                </a:solidFill>
                <a:latin typeface="Calibri" panose="020F0502020204030204" pitchFamily="34" charset="0"/>
              </a:rPr>
              <a:t>LA PROSPERIDAD, </a:t>
            </a:r>
          </a:p>
          <a:p>
            <a:pPr>
              <a:defRPr/>
            </a:pPr>
            <a:r>
              <a:rPr lang="es-ES" sz="2400" b="1" dirty="0" smtClean="0">
                <a:solidFill>
                  <a:schemeClr val="tx1"/>
                </a:solidFill>
                <a:latin typeface="Calibri" panose="020F0502020204030204" pitchFamily="34" charset="0"/>
              </a:rPr>
              <a:t>LA PAZ Y </a:t>
            </a:r>
          </a:p>
          <a:p>
            <a:pPr>
              <a:defRPr/>
            </a:pPr>
            <a:r>
              <a:rPr lang="es-ES" sz="2400" b="1" dirty="0" smtClean="0">
                <a:solidFill>
                  <a:schemeClr val="tx1"/>
                </a:solidFill>
                <a:latin typeface="Calibri" panose="020F0502020204030204" pitchFamily="34" charset="0"/>
              </a:rPr>
              <a:t>LAS INICIATIVAS CONJUNTAS.</a:t>
            </a:r>
          </a:p>
          <a:p>
            <a:pPr marL="0" indent="0">
              <a:buNone/>
              <a:defRPr/>
            </a:pPr>
            <a:endParaRPr lang="es-ES" sz="2400" dirty="0">
              <a:solidFill>
                <a:schemeClr val="tx1"/>
              </a:solidFill>
              <a:latin typeface="Calibri" panose="020F0502020204030204" pitchFamily="34" charset="0"/>
            </a:endParaRPr>
          </a:p>
          <a:p>
            <a:pPr marL="0" indent="0" algn="just">
              <a:buNone/>
              <a:defRPr/>
            </a:pPr>
            <a:r>
              <a:rPr lang="es-ES" sz="2400" dirty="0">
                <a:solidFill>
                  <a:schemeClr val="tx1"/>
                </a:solidFill>
                <a:latin typeface="Calibri" panose="020F0502020204030204" pitchFamily="34" charset="0"/>
              </a:rPr>
              <a:t>El éxito en la consecución de estos objetivos depende en gran medida de los resultados en materia de educación. La educación es un </a:t>
            </a:r>
            <a:r>
              <a:rPr lang="es-ES" sz="2400" b="1" dirty="0">
                <a:solidFill>
                  <a:schemeClr val="tx1"/>
                </a:solidFill>
                <a:latin typeface="Calibri" panose="020F0502020204030204" pitchFamily="34" charset="0"/>
              </a:rPr>
              <a:t>derecho humano </a:t>
            </a:r>
            <a:r>
              <a:rPr lang="es-ES" sz="2400" dirty="0">
                <a:solidFill>
                  <a:schemeClr val="tx1"/>
                </a:solidFill>
                <a:latin typeface="Calibri" panose="020F0502020204030204" pitchFamily="34" charset="0"/>
              </a:rPr>
              <a:t>fundamental, </a:t>
            </a:r>
            <a:r>
              <a:rPr lang="es-ES" sz="2400" b="1" dirty="0">
                <a:solidFill>
                  <a:schemeClr val="tx1"/>
                </a:solidFill>
                <a:latin typeface="Calibri" panose="020F0502020204030204" pitchFamily="34" charset="0"/>
              </a:rPr>
              <a:t>esencial </a:t>
            </a:r>
            <a:r>
              <a:rPr lang="es-ES" sz="2400" dirty="0">
                <a:solidFill>
                  <a:schemeClr val="tx1"/>
                </a:solidFill>
                <a:latin typeface="Calibri" panose="020F0502020204030204" pitchFamily="34" charset="0"/>
              </a:rPr>
              <a:t>para </a:t>
            </a:r>
            <a:r>
              <a:rPr lang="es-ES" sz="2400" b="1" dirty="0">
                <a:solidFill>
                  <a:schemeClr val="tx1"/>
                </a:solidFill>
                <a:latin typeface="Calibri" panose="020F0502020204030204" pitchFamily="34" charset="0"/>
              </a:rPr>
              <a:t>poder ejercitar todos los demás derechos</a:t>
            </a:r>
            <a:r>
              <a:rPr lang="es-ES" sz="2400" dirty="0">
                <a:solidFill>
                  <a:schemeClr val="tx1"/>
                </a:solidFill>
                <a:latin typeface="Calibri" panose="020F0502020204030204" pitchFamily="34" charset="0"/>
              </a:rPr>
              <a:t>. La educación </a:t>
            </a:r>
            <a:r>
              <a:rPr lang="es-ES" sz="2400" b="1" dirty="0">
                <a:solidFill>
                  <a:schemeClr val="tx1"/>
                </a:solidFill>
                <a:latin typeface="Calibri" panose="020F0502020204030204" pitchFamily="34" charset="0"/>
              </a:rPr>
              <a:t>promueve la libertad y la autonomía personal y genera importantes beneficios para el desarrollo</a:t>
            </a:r>
            <a:r>
              <a:rPr lang="es-ES" sz="2400" dirty="0">
                <a:solidFill>
                  <a:schemeClr val="tx1"/>
                </a:solidFill>
                <a:latin typeface="Calibri" panose="020F0502020204030204" pitchFamily="34" charset="0"/>
              </a:rPr>
              <a:t>. </a:t>
            </a:r>
            <a:endParaRPr lang="en-US" sz="24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1778260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81012" y="185737"/>
            <a:ext cx="11229975" cy="1077218"/>
          </a:xfrm>
          <a:prstGeom prst="rect">
            <a:avLst/>
          </a:prstGeom>
          <a:noFill/>
        </p:spPr>
        <p:txBody>
          <a:bodyPr wrap="square" rtlCol="0">
            <a:spAutoFit/>
          </a:bodyPr>
          <a:lstStyle/>
          <a:p>
            <a:pPr algn="just"/>
            <a:r>
              <a:rPr lang="es-ES" sz="3200" dirty="0" smtClean="0">
                <a:latin typeface="Calibri" panose="020F0502020204030204" pitchFamily="34" charset="0"/>
              </a:rPr>
              <a:t>“</a:t>
            </a:r>
            <a:r>
              <a:rPr lang="es-ES" sz="3200" b="1" dirty="0" smtClean="0">
                <a:latin typeface="Calibri" panose="020F0502020204030204" pitchFamily="34" charset="0"/>
              </a:rPr>
              <a:t>La educación es el arma mas poderosa para cambiar el mundo”.</a:t>
            </a:r>
          </a:p>
          <a:p>
            <a:pPr algn="just"/>
            <a:r>
              <a:rPr lang="es-ES" sz="3200" b="1" dirty="0" smtClean="0">
                <a:latin typeface="Calibri" panose="020F0502020204030204" pitchFamily="34" charset="0"/>
              </a:rPr>
              <a:t>                                                                    Nelson Mandela</a:t>
            </a:r>
            <a:endParaRPr lang="en-US" sz="3200" b="1" dirty="0">
              <a:latin typeface="Calibri" panose="020F0502020204030204" pitchFamily="34" charset="0"/>
            </a:endParaRPr>
          </a:p>
        </p:txBody>
      </p:sp>
      <p:sp>
        <p:nvSpPr>
          <p:cNvPr id="3" name="CuadroTexto 2"/>
          <p:cNvSpPr txBox="1"/>
          <p:nvPr/>
        </p:nvSpPr>
        <p:spPr>
          <a:xfrm>
            <a:off x="571499" y="1771651"/>
            <a:ext cx="11101389" cy="5016758"/>
          </a:xfrm>
          <a:prstGeom prst="rect">
            <a:avLst/>
          </a:prstGeom>
          <a:noFill/>
        </p:spPr>
        <p:txBody>
          <a:bodyPr wrap="square" rtlCol="0">
            <a:spAutoFit/>
          </a:bodyPr>
          <a:lstStyle/>
          <a:p>
            <a:pPr marL="285750" indent="-285750" algn="just">
              <a:buFont typeface="Arial" panose="020B0604020202020204" pitchFamily="34" charset="0"/>
              <a:buChar char="•"/>
            </a:pPr>
            <a:r>
              <a:rPr lang="es-ES" sz="3200" dirty="0" smtClean="0">
                <a:latin typeface="Calibri" panose="020F0502020204030204" pitchFamily="34" charset="0"/>
              </a:rPr>
              <a:t>La educación es esencial para el desarrollo.</a:t>
            </a:r>
          </a:p>
          <a:p>
            <a:pPr marL="285750" indent="-285750" algn="just">
              <a:buFont typeface="Arial" panose="020B0604020202020204" pitchFamily="34" charset="0"/>
              <a:buChar char="•"/>
            </a:pPr>
            <a:r>
              <a:rPr lang="es-ES" sz="3200" dirty="0" smtClean="0">
                <a:latin typeface="Calibri" panose="020F0502020204030204" pitchFamily="34" charset="0"/>
              </a:rPr>
              <a:t>Los ciudadanos del mundo deben encontrar su camino hacia la sostenibilidad.</a:t>
            </a:r>
          </a:p>
          <a:p>
            <a:pPr marL="285750" indent="-285750" algn="just">
              <a:buFont typeface="Arial" panose="020B0604020202020204" pitchFamily="34" charset="0"/>
              <a:buChar char="•"/>
            </a:pPr>
            <a:r>
              <a:rPr lang="es-ES" sz="3200" dirty="0" smtClean="0">
                <a:latin typeface="Calibri" panose="020F0502020204030204" pitchFamily="34" charset="0"/>
              </a:rPr>
              <a:t>Nuestra base de conocimientos actual no contiene las soluciones a los problemas medioambientales, económicos y sociales.</a:t>
            </a:r>
          </a:p>
          <a:p>
            <a:pPr marL="285750" indent="-285750" algn="just">
              <a:buFont typeface="Arial" panose="020B0604020202020204" pitchFamily="34" charset="0"/>
              <a:buChar char="•"/>
            </a:pPr>
            <a:r>
              <a:rPr lang="es-ES" sz="3200" dirty="0" smtClean="0">
                <a:latin typeface="Calibri" panose="020F0502020204030204" pitchFamily="34" charset="0"/>
              </a:rPr>
              <a:t>La educación de hoy en día es crucial para que los lideres y ciudadanos del mañana desarrollen la habilidad para encontrar soluciones  y crear nuevos senderos para un futuro mejor </a:t>
            </a:r>
          </a:p>
          <a:p>
            <a:pPr marL="285750" indent="-285750">
              <a:buFont typeface="Arial" panose="020B0604020202020204" pitchFamily="34" charset="0"/>
              <a:buChar char="•"/>
            </a:pPr>
            <a:endParaRPr lang="en-US" sz="3200" dirty="0"/>
          </a:p>
        </p:txBody>
      </p:sp>
    </p:spTree>
    <p:extLst>
      <p:ext uri="{BB962C8B-B14F-4D97-AF65-F5344CB8AC3E}">
        <p14:creationId xmlns:p14="http://schemas.microsoft.com/office/powerpoint/2010/main" xmlns="" val="3218941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85913" y="285750"/>
            <a:ext cx="9729787" cy="1077218"/>
          </a:xfrm>
          <a:prstGeom prst="rect">
            <a:avLst/>
          </a:prstGeom>
          <a:noFill/>
        </p:spPr>
        <p:txBody>
          <a:bodyPr wrap="square" rtlCol="0">
            <a:spAutoFit/>
          </a:bodyPr>
          <a:lstStyle/>
          <a:p>
            <a:r>
              <a:rPr lang="es-ES" sz="3200" b="1" dirty="0" smtClean="0">
                <a:latin typeface="Calibri" panose="020F0502020204030204" pitchFamily="34" charset="0"/>
              </a:rPr>
              <a:t>Retos para una educación para un desarrollo sostenible. EDS</a:t>
            </a:r>
            <a:endParaRPr lang="en-US" sz="3200" b="1" dirty="0">
              <a:latin typeface="Calibri" panose="020F0502020204030204" pitchFamily="34" charset="0"/>
            </a:endParaRPr>
          </a:p>
        </p:txBody>
      </p:sp>
      <p:sp>
        <p:nvSpPr>
          <p:cNvPr id="3" name="CuadroTexto 2"/>
          <p:cNvSpPr txBox="1"/>
          <p:nvPr/>
        </p:nvSpPr>
        <p:spPr>
          <a:xfrm>
            <a:off x="476250" y="1971676"/>
            <a:ext cx="11715750" cy="3970318"/>
          </a:xfrm>
          <a:prstGeom prst="rect">
            <a:avLst/>
          </a:prstGeom>
          <a:noFill/>
        </p:spPr>
        <p:txBody>
          <a:bodyPr wrap="square" rtlCol="0">
            <a:spAutoFit/>
          </a:bodyPr>
          <a:lstStyle/>
          <a:p>
            <a:pPr marL="285750" indent="-285750" algn="just">
              <a:buFont typeface="Arial" panose="020B0604020202020204" pitchFamily="34" charset="0"/>
              <a:buChar char="•"/>
            </a:pPr>
            <a:r>
              <a:rPr lang="es-ES" sz="2800" u="sng" dirty="0" smtClean="0">
                <a:latin typeface="Calibri" panose="020F0502020204030204" pitchFamily="34" charset="0"/>
              </a:rPr>
              <a:t>Preocupación por el bienestar de las cuatro dimensiones de la sostenibilidad: medio ambiente, sociedad, cultura y economía.</a:t>
            </a:r>
          </a:p>
          <a:p>
            <a:pPr marL="285750" indent="-285750" algn="just">
              <a:buFont typeface="Arial" panose="020B0604020202020204" pitchFamily="34" charset="0"/>
              <a:buChar char="•"/>
            </a:pPr>
            <a:r>
              <a:rPr lang="es-ES" sz="2800" dirty="0" smtClean="0">
                <a:latin typeface="Calibri" panose="020F0502020204030204" pitchFamily="34" charset="0"/>
              </a:rPr>
              <a:t>Necesidad de una </a:t>
            </a:r>
            <a:r>
              <a:rPr lang="es-ES" sz="2800" u="sng" dirty="0" smtClean="0">
                <a:latin typeface="Calibri" panose="020F0502020204030204" pitchFamily="34" charset="0"/>
              </a:rPr>
              <a:t>variedad de técnicas pedagógicas que promuevan el aprendizaje participativo y pensamiento elevado.</a:t>
            </a:r>
          </a:p>
          <a:p>
            <a:pPr marL="285750" indent="-285750" algn="just">
              <a:buFont typeface="Arial" panose="020B0604020202020204" pitchFamily="34" charset="0"/>
              <a:buChar char="•"/>
            </a:pPr>
            <a:r>
              <a:rPr lang="es-ES" sz="2800" dirty="0" smtClean="0">
                <a:latin typeface="Calibri" panose="020F0502020204030204" pitchFamily="34" charset="0"/>
              </a:rPr>
              <a:t>Promoción del </a:t>
            </a:r>
            <a:r>
              <a:rPr lang="es-ES" sz="2800" u="sng" dirty="0" smtClean="0">
                <a:latin typeface="Calibri" panose="020F0502020204030204" pitchFamily="34" charset="0"/>
              </a:rPr>
              <a:t>aprendizaje a lo largo de toda la vida</a:t>
            </a:r>
            <a:r>
              <a:rPr lang="es-ES" sz="2800" dirty="0" smtClean="0">
                <a:latin typeface="Calibri" panose="020F0502020204030204" pitchFamily="34" charset="0"/>
              </a:rPr>
              <a:t>.</a:t>
            </a:r>
          </a:p>
          <a:p>
            <a:pPr marL="285750" indent="-285750" algn="just">
              <a:buFont typeface="Arial" panose="020B0604020202020204" pitchFamily="34" charset="0"/>
              <a:buChar char="•"/>
            </a:pPr>
            <a:r>
              <a:rPr lang="es-ES" sz="2800" u="sng" dirty="0" smtClean="0">
                <a:latin typeface="Calibri" panose="020F0502020204030204" pitchFamily="34" charset="0"/>
              </a:rPr>
              <a:t>Relevancia de la educación a nivel local y culturalmente apropiada.</a:t>
            </a:r>
          </a:p>
          <a:p>
            <a:pPr marL="285750" indent="-285750" algn="just">
              <a:buFont typeface="Arial" panose="020B0604020202020204" pitchFamily="34" charset="0"/>
              <a:buChar char="•"/>
            </a:pPr>
            <a:r>
              <a:rPr lang="es-ES" sz="2800" dirty="0" smtClean="0">
                <a:latin typeface="Calibri" panose="020F0502020204030204" pitchFamily="34" charset="0"/>
              </a:rPr>
              <a:t>Basada en las necesidades, percepciones y condiciones locales pero reconociendo que satisfacer estas necesidades locales tiene impactos y  repercusiones internacionales.</a:t>
            </a:r>
          </a:p>
        </p:txBody>
      </p:sp>
    </p:spTree>
    <p:extLst>
      <p:ext uri="{BB962C8B-B14F-4D97-AF65-F5344CB8AC3E}">
        <p14:creationId xmlns:p14="http://schemas.microsoft.com/office/powerpoint/2010/main" xmlns="" val="1338293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71613" y="285750"/>
            <a:ext cx="9844087" cy="1077218"/>
          </a:xfrm>
          <a:prstGeom prst="rect">
            <a:avLst/>
          </a:prstGeom>
          <a:noFill/>
        </p:spPr>
        <p:txBody>
          <a:bodyPr wrap="square" rtlCol="0">
            <a:spAutoFit/>
          </a:bodyPr>
          <a:lstStyle/>
          <a:p>
            <a:pPr algn="just"/>
            <a:r>
              <a:rPr lang="es-ES" sz="3200" b="1" dirty="0" smtClean="0">
                <a:latin typeface="Calibri" panose="020F0502020204030204" pitchFamily="34" charset="0"/>
              </a:rPr>
              <a:t>Retos para una educación para un desarrollo sostenible. EDS</a:t>
            </a:r>
            <a:endParaRPr lang="en-US" sz="3200" b="1" dirty="0">
              <a:latin typeface="Calibri" panose="020F0502020204030204" pitchFamily="34" charset="0"/>
            </a:endParaRPr>
          </a:p>
        </p:txBody>
      </p:sp>
      <p:sp>
        <p:nvSpPr>
          <p:cNvPr id="3" name="CuadroTexto 2"/>
          <p:cNvSpPr txBox="1"/>
          <p:nvPr/>
        </p:nvSpPr>
        <p:spPr>
          <a:xfrm>
            <a:off x="557213" y="2043113"/>
            <a:ext cx="11682412" cy="2677656"/>
          </a:xfrm>
          <a:prstGeom prst="rect">
            <a:avLst/>
          </a:prstGeom>
          <a:noFill/>
        </p:spPr>
        <p:txBody>
          <a:bodyPr wrap="square" rtlCol="0">
            <a:spAutoFit/>
          </a:bodyPr>
          <a:lstStyle/>
          <a:p>
            <a:pPr marL="285750" indent="-285750" algn="just">
              <a:buFont typeface="Arial" panose="020B0604020202020204" pitchFamily="34" charset="0"/>
              <a:buChar char="•"/>
            </a:pPr>
            <a:r>
              <a:rPr lang="es-ES" sz="2800" u="sng" dirty="0" smtClean="0">
                <a:latin typeface="Calibri" panose="020F0502020204030204" pitchFamily="34" charset="0"/>
              </a:rPr>
              <a:t>Concierne a la educación formal, no formal e informal</a:t>
            </a:r>
            <a:r>
              <a:rPr lang="es-ES" sz="2800" dirty="0" smtClean="0">
                <a:latin typeface="Calibri" panose="020F0502020204030204" pitchFamily="34" charset="0"/>
              </a:rPr>
              <a:t>.</a:t>
            </a:r>
          </a:p>
          <a:p>
            <a:pPr marL="285750" indent="-285750" algn="just">
              <a:buFont typeface="Arial" panose="020B0604020202020204" pitchFamily="34" charset="0"/>
              <a:buChar char="•"/>
            </a:pPr>
            <a:r>
              <a:rPr lang="es-ES" sz="2800" dirty="0" smtClean="0">
                <a:latin typeface="Calibri" panose="020F0502020204030204" pitchFamily="34" charset="0"/>
              </a:rPr>
              <a:t>Necesidad de </a:t>
            </a:r>
            <a:r>
              <a:rPr lang="es-ES" sz="2800" u="sng" dirty="0" smtClean="0">
                <a:latin typeface="Calibri" panose="020F0502020204030204" pitchFamily="34" charset="0"/>
              </a:rPr>
              <a:t>desarrollar la capacidad civil de tomar decisiones como comunidad, la tolerancia social, la gestión de los recursos ambiental, una fuerza laboral adaptable y una buena calidad de vida.</a:t>
            </a:r>
          </a:p>
          <a:p>
            <a:pPr marL="285750" indent="-285750" algn="just">
              <a:buFont typeface="Arial" panose="020B0604020202020204" pitchFamily="34" charset="0"/>
              <a:buChar char="•"/>
            </a:pPr>
            <a:r>
              <a:rPr lang="es-ES" sz="2800" dirty="0" smtClean="0">
                <a:latin typeface="Calibri" panose="020F0502020204030204" pitchFamily="34" charset="0"/>
              </a:rPr>
              <a:t>Manejar la </a:t>
            </a:r>
            <a:r>
              <a:rPr lang="es-ES" sz="2800" u="sng" dirty="0" smtClean="0">
                <a:latin typeface="Calibri" panose="020F0502020204030204" pitchFamily="34" charset="0"/>
              </a:rPr>
              <a:t>interdisciplinariedad y la visón de un mundo complejo en evolución y cambio permanente.</a:t>
            </a:r>
            <a:endParaRPr lang="en-US" sz="2800" u="sng" dirty="0">
              <a:latin typeface="Calibri" panose="020F0502020204030204" pitchFamily="34" charset="0"/>
            </a:endParaRPr>
          </a:p>
        </p:txBody>
      </p:sp>
    </p:spTree>
    <p:extLst>
      <p:ext uri="{BB962C8B-B14F-4D97-AF65-F5344CB8AC3E}">
        <p14:creationId xmlns:p14="http://schemas.microsoft.com/office/powerpoint/2010/main" xmlns="" val="328119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a:xfrm>
            <a:off x="1814513" y="357187"/>
            <a:ext cx="9929812" cy="1371601"/>
          </a:xfrm>
        </p:spPr>
        <p:txBody>
          <a:bodyPr>
            <a:noAutofit/>
          </a:bodyPr>
          <a:lstStyle/>
          <a:p>
            <a:pPr algn="just">
              <a:spcBef>
                <a:spcPct val="20000"/>
              </a:spcBef>
            </a:pPr>
            <a:r>
              <a:rPr lang="es-ES" sz="2800" b="1" dirty="0" smtClean="0">
                <a:solidFill>
                  <a:srgbClr val="000000"/>
                </a:solidFill>
                <a:latin typeface="Calibri" panose="020F0502020204030204" pitchFamily="34" charset="0"/>
              </a:rPr>
              <a:t>ÍNDICE DE DESARROLLO HUMANO (IDH)</a:t>
            </a:r>
            <a:r>
              <a:rPr lang="es-ES" sz="2800" dirty="0" smtClean="0">
                <a:solidFill>
                  <a:srgbClr val="000000"/>
                </a:solidFill>
                <a:latin typeface="Calibri" panose="020F0502020204030204" pitchFamily="34" charset="0"/>
              </a:rPr>
              <a:t>: </a:t>
            </a:r>
            <a:r>
              <a:rPr lang="es-ES" sz="2800" dirty="0">
                <a:solidFill>
                  <a:srgbClr val="000000"/>
                </a:solidFill>
                <a:latin typeface="Calibri" panose="020F0502020204030204" pitchFamily="34" charset="0"/>
              </a:rPr>
              <a:t>índice compuesto que mide el promedio de los avances en tres dimensiones básicas del desarrollo humano: </a:t>
            </a:r>
            <a:r>
              <a:rPr lang="es-ES" sz="2800" b="1" dirty="0">
                <a:solidFill>
                  <a:srgbClr val="000000"/>
                </a:solidFill>
                <a:latin typeface="Calibri" panose="020F0502020204030204" pitchFamily="34" charset="0"/>
              </a:rPr>
              <a:t>vida larga y saludable, conocimientos y nivel de vida digno. </a:t>
            </a:r>
          </a:p>
        </p:txBody>
      </p:sp>
      <p:pic>
        <p:nvPicPr>
          <p:cNvPr id="28675" name="Marcador de contenido 3"/>
          <p:cNvPicPr>
            <a:picLocks noGrp="1" noChangeAspect="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771525" y="2565400"/>
            <a:ext cx="10815638" cy="3886200"/>
          </a:xfrm>
        </p:spPr>
      </p:pic>
    </p:spTree>
    <p:extLst>
      <p:ext uri="{BB962C8B-B14F-4D97-AF65-F5344CB8AC3E}">
        <p14:creationId xmlns:p14="http://schemas.microsoft.com/office/powerpoint/2010/main" xmlns="" val="3418453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a:xfrm>
            <a:off x="1900237" y="333375"/>
            <a:ext cx="9501187" cy="935038"/>
          </a:xfrm>
        </p:spPr>
        <p:txBody>
          <a:bodyPr>
            <a:noAutofit/>
          </a:bodyPr>
          <a:lstStyle/>
          <a:p>
            <a:pPr eaLnBrk="1" hangingPunct="1">
              <a:defRPr/>
            </a:pPr>
            <a:r>
              <a:rPr lang="es-ES" sz="3200" b="1" dirty="0">
                <a:latin typeface="Calibri" panose="020F0502020204030204" pitchFamily="34" charset="0"/>
              </a:rPr>
              <a:t>TEMAS DE ANÁLISIS EN LAS POLÍTICAS EDUCATIVAS Y DEBATES ACADÉMICOS</a:t>
            </a:r>
            <a:endParaRPr lang="en-US" sz="3200" b="1" dirty="0">
              <a:latin typeface="Calibri" panose="020F0502020204030204" pitchFamily="34" charset="0"/>
            </a:endParaRPr>
          </a:p>
        </p:txBody>
      </p:sp>
      <p:sp>
        <p:nvSpPr>
          <p:cNvPr id="3" name="Marcador de contenido 2"/>
          <p:cNvSpPr>
            <a:spLocks noGrp="1"/>
          </p:cNvSpPr>
          <p:nvPr>
            <p:ph idx="1"/>
          </p:nvPr>
        </p:nvSpPr>
        <p:spPr>
          <a:xfrm>
            <a:off x="1243013" y="1757363"/>
            <a:ext cx="10458450" cy="4767262"/>
          </a:xfrm>
        </p:spPr>
        <p:txBody>
          <a:bodyPr>
            <a:normAutofit fontScale="92500" lnSpcReduction="10000"/>
          </a:bodyPr>
          <a:lstStyle/>
          <a:p>
            <a:pPr marL="228600" indent="-228600">
              <a:lnSpc>
                <a:spcPct val="90000"/>
              </a:lnSpc>
              <a:buClrTx/>
              <a:buFont typeface="Arial" panose="020B0604020202020204" pitchFamily="34" charset="0"/>
              <a:buChar char="•"/>
              <a:defRPr/>
            </a:pPr>
            <a:r>
              <a:rPr lang="es-ES" sz="2400" b="1" dirty="0">
                <a:solidFill>
                  <a:schemeClr val="tx1"/>
                </a:solidFill>
                <a:latin typeface="Calibri" panose="020F0502020204030204" pitchFamily="34" charset="0"/>
              </a:rPr>
              <a:t>INCLUSIÓN</a:t>
            </a:r>
          </a:p>
          <a:p>
            <a:pPr marL="228600" indent="-228600">
              <a:lnSpc>
                <a:spcPct val="90000"/>
              </a:lnSpc>
              <a:buClrTx/>
              <a:buFont typeface="Arial" panose="020B0604020202020204" pitchFamily="34" charset="0"/>
              <a:buChar char="•"/>
              <a:defRPr/>
            </a:pPr>
            <a:r>
              <a:rPr lang="es-ES" sz="2400" b="1" dirty="0">
                <a:solidFill>
                  <a:schemeClr val="tx1"/>
                </a:solidFill>
                <a:latin typeface="Calibri" panose="020F0502020204030204" pitchFamily="34" charset="0"/>
              </a:rPr>
              <a:t>CALIDAD</a:t>
            </a:r>
          </a:p>
          <a:p>
            <a:pPr marL="228600" indent="-228600">
              <a:lnSpc>
                <a:spcPct val="90000"/>
              </a:lnSpc>
              <a:buClrTx/>
              <a:buFont typeface="Arial" panose="020B0604020202020204" pitchFamily="34" charset="0"/>
              <a:buChar char="•"/>
              <a:defRPr/>
            </a:pPr>
            <a:r>
              <a:rPr lang="es-ES" sz="2400" b="1" dirty="0">
                <a:solidFill>
                  <a:schemeClr val="tx1"/>
                </a:solidFill>
                <a:latin typeface="Calibri" panose="020F0502020204030204" pitchFamily="34" charset="0"/>
              </a:rPr>
              <a:t>PERTINENCIA</a:t>
            </a:r>
          </a:p>
          <a:p>
            <a:pPr marL="228600" indent="-228600">
              <a:lnSpc>
                <a:spcPct val="90000"/>
              </a:lnSpc>
              <a:buClrTx/>
              <a:buFont typeface="Arial" panose="020B0604020202020204" pitchFamily="34" charset="0"/>
              <a:buChar char="•"/>
              <a:defRPr/>
            </a:pPr>
            <a:r>
              <a:rPr lang="es-ES" sz="2400" b="1" dirty="0">
                <a:solidFill>
                  <a:schemeClr val="tx1"/>
                </a:solidFill>
                <a:latin typeface="Calibri" panose="020F0502020204030204" pitchFamily="34" charset="0"/>
              </a:rPr>
              <a:t>RESPONSABILIDAD SOCIAL</a:t>
            </a:r>
          </a:p>
          <a:p>
            <a:pPr marL="0" indent="0" algn="ctr">
              <a:lnSpc>
                <a:spcPct val="90000"/>
              </a:lnSpc>
              <a:buClrTx/>
              <a:buNone/>
              <a:defRPr/>
            </a:pPr>
            <a:endParaRPr lang="es-ES" sz="2400" b="1" dirty="0" smtClean="0">
              <a:solidFill>
                <a:schemeClr val="tx1"/>
              </a:solidFill>
              <a:effectLst/>
              <a:latin typeface="Calibri" panose="020F0502020204030204" pitchFamily="34" charset="0"/>
            </a:endParaRPr>
          </a:p>
          <a:p>
            <a:pPr marL="0" indent="0" algn="ctr">
              <a:lnSpc>
                <a:spcPct val="90000"/>
              </a:lnSpc>
              <a:buClrTx/>
              <a:buNone/>
              <a:defRPr/>
            </a:pPr>
            <a:r>
              <a:rPr lang="es-ES" sz="2400" b="1" dirty="0" smtClean="0">
                <a:solidFill>
                  <a:schemeClr val="tx1"/>
                </a:solidFill>
                <a:effectLst/>
                <a:latin typeface="Calibri" panose="020F0502020204030204" pitchFamily="34" charset="0"/>
              </a:rPr>
              <a:t>TRANSVERSALIZADOS POR CUESTIONES RELATIVAS A:</a:t>
            </a:r>
          </a:p>
          <a:p>
            <a:pPr marL="0" indent="0" algn="ctr">
              <a:lnSpc>
                <a:spcPct val="90000"/>
              </a:lnSpc>
              <a:buClrTx/>
              <a:buNone/>
              <a:defRPr/>
            </a:pPr>
            <a:r>
              <a:rPr lang="es-ES" sz="2400" b="1" dirty="0" smtClean="0">
                <a:solidFill>
                  <a:schemeClr val="tx1"/>
                </a:solidFill>
                <a:effectLst/>
                <a:latin typeface="Calibri" panose="020F0502020204030204" pitchFamily="34" charset="0"/>
              </a:rPr>
              <a:t>FINANCIAMIENTO</a:t>
            </a:r>
          </a:p>
          <a:p>
            <a:pPr marL="0" indent="0" algn="ctr">
              <a:lnSpc>
                <a:spcPct val="90000"/>
              </a:lnSpc>
              <a:buClrTx/>
              <a:buNone/>
              <a:defRPr/>
            </a:pPr>
            <a:r>
              <a:rPr lang="es-ES" sz="2400" b="1" dirty="0" smtClean="0">
                <a:solidFill>
                  <a:schemeClr val="tx1"/>
                </a:solidFill>
                <a:effectLst/>
                <a:latin typeface="Calibri" panose="020F0502020204030204" pitchFamily="34" charset="0"/>
              </a:rPr>
              <a:t>EVALUACIÓN</a:t>
            </a:r>
          </a:p>
          <a:p>
            <a:pPr marL="0" indent="0" algn="ctr">
              <a:lnSpc>
                <a:spcPct val="90000"/>
              </a:lnSpc>
              <a:buClrTx/>
              <a:buNone/>
              <a:defRPr/>
            </a:pPr>
            <a:r>
              <a:rPr lang="es-ES" sz="2400" b="1" dirty="0" smtClean="0">
                <a:solidFill>
                  <a:schemeClr val="tx1"/>
                </a:solidFill>
                <a:effectLst/>
                <a:latin typeface="Calibri" panose="020F0502020204030204" pitchFamily="34" charset="0"/>
              </a:rPr>
              <a:t>INFRAESTRUCTURA Y ORGANIZACIÓN DE SISTEMA</a:t>
            </a:r>
          </a:p>
          <a:p>
            <a:pPr marL="0" indent="0" algn="ctr">
              <a:lnSpc>
                <a:spcPct val="90000"/>
              </a:lnSpc>
              <a:buClrTx/>
              <a:buNone/>
              <a:defRPr/>
            </a:pPr>
            <a:r>
              <a:rPr lang="es-ES" sz="2400" b="1" dirty="0" smtClean="0">
                <a:solidFill>
                  <a:schemeClr val="tx1"/>
                </a:solidFill>
                <a:effectLst/>
                <a:latin typeface="Calibri" panose="020F0502020204030204" pitchFamily="34" charset="0"/>
              </a:rPr>
              <a:t>FINES Y PROPOSITOS EDUCATIVOS</a:t>
            </a:r>
          </a:p>
          <a:p>
            <a:pPr marL="0" indent="0" algn="ctr">
              <a:lnSpc>
                <a:spcPct val="90000"/>
              </a:lnSpc>
              <a:buClrTx/>
              <a:buNone/>
              <a:defRPr/>
            </a:pPr>
            <a:r>
              <a:rPr lang="es-ES" sz="2400" b="1" dirty="0" smtClean="0">
                <a:solidFill>
                  <a:schemeClr val="tx1"/>
                </a:solidFill>
                <a:effectLst/>
                <a:latin typeface="Calibri" panose="020F0502020204030204" pitchFamily="34" charset="0"/>
              </a:rPr>
              <a:t>POLITICAS DE GOBIERNO E IMPLEMENTACIÓN</a:t>
            </a:r>
          </a:p>
          <a:p>
            <a:pPr marL="0" indent="0" algn="ctr">
              <a:lnSpc>
                <a:spcPct val="90000"/>
              </a:lnSpc>
              <a:buClrTx/>
              <a:buNone/>
              <a:defRPr/>
            </a:pPr>
            <a:r>
              <a:rPr lang="es-ES" sz="2400" b="1" dirty="0" smtClean="0">
                <a:solidFill>
                  <a:schemeClr val="tx1"/>
                </a:solidFill>
                <a:effectLst/>
                <a:latin typeface="Calibri" panose="020F0502020204030204" pitchFamily="34" charset="0"/>
              </a:rPr>
              <a:t>CONTEXTO</a:t>
            </a:r>
          </a:p>
          <a:p>
            <a:pPr eaLnBrk="1" hangingPunct="1">
              <a:defRPr/>
            </a:pPr>
            <a:endParaRPr lang="en-US" dirty="0"/>
          </a:p>
        </p:txBody>
      </p:sp>
    </p:spTree>
    <p:extLst>
      <p:ext uri="{BB962C8B-B14F-4D97-AF65-F5344CB8AC3E}">
        <p14:creationId xmlns:p14="http://schemas.microsoft.com/office/powerpoint/2010/main" xmlns="" val="2904273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4525" y="624110"/>
            <a:ext cx="9590087" cy="1280890"/>
          </a:xfrm>
        </p:spPr>
        <p:txBody>
          <a:bodyPr/>
          <a:lstStyle/>
          <a:p>
            <a:r>
              <a:rPr lang="es-ES" b="1" dirty="0" smtClean="0">
                <a:solidFill>
                  <a:schemeClr val="tx1"/>
                </a:solidFill>
                <a:latin typeface="Calibri" panose="020F0502020204030204" pitchFamily="34" charset="0"/>
              </a:rPr>
              <a:t>CEPAL. </a:t>
            </a:r>
            <a:r>
              <a:rPr lang="es-ES" sz="3600" b="1" dirty="0" smtClean="0">
                <a:solidFill>
                  <a:schemeClr val="tx1"/>
                </a:solidFill>
                <a:latin typeface="Calibri" panose="020F0502020204030204" pitchFamily="34" charset="0"/>
              </a:rPr>
              <a:t>SINERGIAS IMPORTANTES ENTRE LA IGUALDAD Y LA INCLUSIÓN</a:t>
            </a:r>
            <a:endParaRPr lang="en-US" sz="3600"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1028699" y="2014539"/>
            <a:ext cx="10815639" cy="4543424"/>
          </a:xfrm>
        </p:spPr>
        <p:txBody>
          <a:bodyPr>
            <a:normAutofit lnSpcReduction="10000"/>
          </a:bodyPr>
          <a:lstStyle/>
          <a:p>
            <a:pPr marL="0" indent="0" algn="just">
              <a:lnSpc>
                <a:spcPct val="160000"/>
              </a:lnSpc>
              <a:buNone/>
            </a:pPr>
            <a:r>
              <a:rPr lang="es-ES" sz="2400" b="1" dirty="0" smtClean="0">
                <a:latin typeface="Calibri" panose="020F0502020204030204" pitchFamily="34" charset="0"/>
              </a:rPr>
              <a:t>La inclusión </a:t>
            </a:r>
            <a:r>
              <a:rPr lang="es-ES" sz="2400" dirty="0" smtClean="0">
                <a:latin typeface="Calibri" panose="020F0502020204030204" pitchFamily="34" charset="0"/>
              </a:rPr>
              <a:t>es el proceso por el cual pueden </a:t>
            </a:r>
            <a:r>
              <a:rPr lang="es-ES" sz="2400" b="1" dirty="0" smtClean="0">
                <a:latin typeface="Calibri" panose="020F0502020204030204" pitchFamily="34" charset="0"/>
              </a:rPr>
              <a:t>cerrarse las brechas estructurales de productividad, capacidades (educativas) y condiciones de empleo</a:t>
            </a:r>
            <a:r>
              <a:rPr lang="es-ES" sz="2400" dirty="0" smtClean="0">
                <a:latin typeface="Calibri" panose="020F0502020204030204" pitchFamily="34" charset="0"/>
              </a:rPr>
              <a:t>, que son los </a:t>
            </a:r>
            <a:r>
              <a:rPr lang="es-ES" sz="2400" b="1" dirty="0" smtClean="0">
                <a:latin typeface="Calibri" panose="020F0502020204030204" pitchFamily="34" charset="0"/>
              </a:rPr>
              <a:t>principales factores de la desigualdad</a:t>
            </a:r>
            <a:r>
              <a:rPr lang="es-ES" sz="2400" dirty="0" smtClean="0">
                <a:latin typeface="Calibri" panose="020F0502020204030204" pitchFamily="34" charset="0"/>
              </a:rPr>
              <a:t>.  Estos cambios estructurales requieren un </a:t>
            </a:r>
            <a:r>
              <a:rPr lang="es-ES" sz="2400" b="1" dirty="0" smtClean="0">
                <a:latin typeface="Calibri" panose="020F0502020204030204" pitchFamily="34" charset="0"/>
              </a:rPr>
              <a:t>nuevo equilibrio entre el Estado, el mercado y la sociedad para apoyar las políticas redistributivas</a:t>
            </a:r>
            <a:r>
              <a:rPr lang="es-ES" sz="2400" dirty="0" smtClean="0">
                <a:latin typeface="Calibri" panose="020F0502020204030204" pitchFamily="34" charset="0"/>
              </a:rPr>
              <a:t> que permitan asegurar el acceso público al financiamiento, la tecnología y la innovación, así como el acceso universal a un piso básico de protección social en materia de salud y pensiones. Este debe lograrse con respecto y dignidad, y sin discriminación por género, edad ni etnia.</a:t>
            </a:r>
          </a:p>
          <a:p>
            <a:pPr marL="0" indent="0">
              <a:lnSpc>
                <a:spcPct val="160000"/>
              </a:lnSpc>
              <a:buNone/>
            </a:pPr>
            <a:endParaRPr lang="en-US" dirty="0"/>
          </a:p>
        </p:txBody>
      </p:sp>
    </p:spTree>
    <p:extLst>
      <p:ext uri="{BB962C8B-B14F-4D97-AF65-F5344CB8AC3E}">
        <p14:creationId xmlns:p14="http://schemas.microsoft.com/office/powerpoint/2010/main" xmlns="" val="3153860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57413" y="332658"/>
            <a:ext cx="7702083" cy="653180"/>
          </a:xfrm>
        </p:spPr>
        <p:txBody>
          <a:bodyPr>
            <a:noAutofit/>
          </a:bodyPr>
          <a:lstStyle/>
          <a:p>
            <a:pPr algn="just" eaLnBrk="1" hangingPunct="1">
              <a:defRPr/>
            </a:pPr>
            <a:r>
              <a:rPr lang="es-PE" sz="3200" b="1" dirty="0" smtClean="0">
                <a:latin typeface="Calibri" panose="020F0502020204030204" pitchFamily="34" charset="0"/>
              </a:rPr>
              <a:t>MASIFICACIÓN</a:t>
            </a:r>
            <a:r>
              <a:rPr lang="es-PE" sz="3200" b="1" dirty="0">
                <a:latin typeface="Calibri" panose="020F0502020204030204" pitchFamily="34" charset="0"/>
              </a:rPr>
              <a:t>.</a:t>
            </a:r>
            <a:r>
              <a:rPr lang="es-ES" sz="3200" b="1" dirty="0">
                <a:latin typeface="Calibri" panose="020F0502020204030204" pitchFamily="34" charset="0"/>
              </a:rPr>
              <a:t/>
            </a:r>
            <a:br>
              <a:rPr lang="es-ES" sz="3200" b="1" dirty="0">
                <a:latin typeface="Calibri" panose="020F0502020204030204" pitchFamily="34" charset="0"/>
              </a:rPr>
            </a:br>
            <a:endParaRPr lang="es-ES" sz="3200" b="1" dirty="0">
              <a:latin typeface="Calibri" panose="020F0502020204030204" pitchFamily="34" charset="0"/>
            </a:endParaRPr>
          </a:p>
        </p:txBody>
      </p:sp>
      <p:sp>
        <p:nvSpPr>
          <p:cNvPr id="4" name="3 Marcador de contenido"/>
          <p:cNvSpPr>
            <a:spLocks noGrp="1"/>
          </p:cNvSpPr>
          <p:nvPr>
            <p:ph idx="1"/>
          </p:nvPr>
        </p:nvSpPr>
        <p:spPr>
          <a:xfrm>
            <a:off x="1362552" y="1392815"/>
            <a:ext cx="10296048" cy="4780796"/>
          </a:xfrm>
        </p:spPr>
        <p:txBody>
          <a:bodyPr wrap="square">
            <a:spAutoFit/>
          </a:bodyPr>
          <a:lstStyle/>
          <a:p>
            <a:pPr marL="38100" indent="0">
              <a:lnSpc>
                <a:spcPct val="150000"/>
              </a:lnSpc>
              <a:buNone/>
              <a:defRPr/>
            </a:pPr>
            <a:r>
              <a:rPr lang="es-PE" sz="2400" b="1" dirty="0" smtClean="0">
                <a:solidFill>
                  <a:schemeClr val="tx1"/>
                </a:solidFill>
                <a:latin typeface="Calibri" panose="020F0502020204030204" pitchFamily="34" charset="0"/>
              </a:rPr>
              <a:t>El </a:t>
            </a:r>
            <a:r>
              <a:rPr lang="es-PE" sz="2400" b="1" dirty="0">
                <a:solidFill>
                  <a:schemeClr val="tx1"/>
                </a:solidFill>
                <a:latin typeface="Calibri" panose="020F0502020204030204" pitchFamily="34" charset="0"/>
              </a:rPr>
              <a:t>fenómeno de la masificación  de la demanda social de educación superior se identifica como una de las principales tendencias de la ES contemporánea que según analistas debe continuar su incremento con apreciables disparidades por regiones y </a:t>
            </a:r>
            <a:r>
              <a:rPr lang="es-PE" sz="2400" b="1" dirty="0" smtClean="0">
                <a:solidFill>
                  <a:schemeClr val="tx1"/>
                </a:solidFill>
                <a:latin typeface="Calibri" panose="020F0502020204030204" pitchFamily="34" charset="0"/>
              </a:rPr>
              <a:t>países.</a:t>
            </a:r>
          </a:p>
          <a:p>
            <a:pPr marL="38100" indent="0">
              <a:lnSpc>
                <a:spcPct val="150000"/>
              </a:lnSpc>
              <a:buNone/>
              <a:defRPr/>
            </a:pPr>
            <a:r>
              <a:rPr lang="es-PE" sz="2400" b="1" dirty="0" smtClean="0">
                <a:solidFill>
                  <a:schemeClr val="tx1"/>
                </a:solidFill>
                <a:latin typeface="Calibri" panose="020F0502020204030204" pitchFamily="34" charset="0"/>
              </a:rPr>
              <a:t>Es </a:t>
            </a:r>
            <a:r>
              <a:rPr lang="es-PE" sz="2400" b="1" dirty="0">
                <a:solidFill>
                  <a:schemeClr val="tx1"/>
                </a:solidFill>
                <a:latin typeface="Calibri" panose="020F0502020204030204" pitchFamily="34" charset="0"/>
              </a:rPr>
              <a:t>un hecho inherente al desarrollo histórico en la educación  con matices diferentes asociados a los proceso de desarrollo político y </a:t>
            </a:r>
            <a:r>
              <a:rPr lang="es-PE" sz="2400" b="1" dirty="0" smtClean="0">
                <a:solidFill>
                  <a:schemeClr val="tx1"/>
                </a:solidFill>
                <a:latin typeface="Calibri" panose="020F0502020204030204" pitchFamily="34" charset="0"/>
              </a:rPr>
              <a:t>social.</a:t>
            </a:r>
          </a:p>
          <a:p>
            <a:pPr marL="38100" indent="0">
              <a:lnSpc>
                <a:spcPct val="150000"/>
              </a:lnSpc>
              <a:buNone/>
              <a:defRPr/>
            </a:pPr>
            <a:r>
              <a:rPr lang="es-PE" sz="2400" b="1" dirty="0" smtClean="0">
                <a:solidFill>
                  <a:schemeClr val="tx1"/>
                </a:solidFill>
                <a:latin typeface="Calibri" panose="020F0502020204030204" pitchFamily="34" charset="0"/>
              </a:rPr>
              <a:t>Vinculación </a:t>
            </a:r>
            <a:r>
              <a:rPr lang="es-PE" sz="2400" b="1" dirty="0">
                <a:solidFill>
                  <a:schemeClr val="tx1"/>
                </a:solidFill>
                <a:latin typeface="Calibri" panose="020F0502020204030204" pitchFamily="34" charset="0"/>
              </a:rPr>
              <a:t>estrecha con las políticas de acceso, equidad e inclusión educativa de ahí la importancia social actual.</a:t>
            </a:r>
            <a:endParaRPr lang="es-ES" sz="24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419848417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35038" y="332657"/>
            <a:ext cx="7506820" cy="413497"/>
          </a:xfrm>
        </p:spPr>
        <p:txBody>
          <a:bodyPr>
            <a:noAutofit/>
          </a:bodyPr>
          <a:lstStyle/>
          <a:p>
            <a:pPr algn="ctr" eaLnBrk="1" hangingPunct="1">
              <a:defRPr/>
            </a:pPr>
            <a:r>
              <a:rPr lang="es-ES" sz="3200" b="1" dirty="0">
                <a:latin typeface="Calibri" panose="020F0502020204030204" pitchFamily="34" charset="0"/>
              </a:rPr>
              <a:t>MASIFICACIÓN.</a:t>
            </a:r>
          </a:p>
        </p:txBody>
      </p:sp>
      <p:sp>
        <p:nvSpPr>
          <p:cNvPr id="3" name="2 Marcador de contenido"/>
          <p:cNvSpPr>
            <a:spLocks noGrp="1"/>
          </p:cNvSpPr>
          <p:nvPr>
            <p:ph idx="1"/>
          </p:nvPr>
        </p:nvSpPr>
        <p:spPr>
          <a:xfrm>
            <a:off x="1443038" y="1257300"/>
            <a:ext cx="10172700" cy="5052020"/>
          </a:xfrm>
        </p:spPr>
        <p:txBody>
          <a:bodyPr>
            <a:noAutofit/>
          </a:bodyPr>
          <a:lstStyle/>
          <a:p>
            <a:pPr marL="0" indent="0">
              <a:buNone/>
              <a:defRPr/>
            </a:pPr>
            <a:r>
              <a:rPr lang="es-PE" sz="2400" b="1" dirty="0" smtClean="0">
                <a:solidFill>
                  <a:schemeClr val="tx1"/>
                </a:solidFill>
                <a:latin typeface="Calibri" panose="020F0502020204030204" pitchFamily="34" charset="0"/>
              </a:rPr>
              <a:t>Tres momentos fundamentales:</a:t>
            </a:r>
            <a:endParaRPr lang="es-ES" sz="2400" b="1" dirty="0" smtClean="0">
              <a:solidFill>
                <a:schemeClr val="tx1"/>
              </a:solidFill>
              <a:latin typeface="Calibri" panose="020F0502020204030204" pitchFamily="34" charset="0"/>
            </a:endParaRPr>
          </a:p>
          <a:p>
            <a:pPr marL="0" indent="0" algn="just">
              <a:lnSpc>
                <a:spcPct val="150000"/>
              </a:lnSpc>
              <a:buNone/>
              <a:defRPr/>
            </a:pPr>
            <a:r>
              <a:rPr lang="es-PE" sz="2400" dirty="0" smtClean="0">
                <a:solidFill>
                  <a:schemeClr val="tx1"/>
                </a:solidFill>
                <a:latin typeface="Calibri" panose="020F0502020204030204" pitchFamily="34" charset="0"/>
              </a:rPr>
              <a:t>1. Los 60, caracterizados por una </a:t>
            </a:r>
            <a:r>
              <a:rPr lang="es-PE" sz="2400" b="1" dirty="0" smtClean="0">
                <a:solidFill>
                  <a:schemeClr val="tx1"/>
                </a:solidFill>
                <a:latin typeface="Calibri" panose="020F0502020204030204" pitchFamily="34" charset="0"/>
              </a:rPr>
              <a:t>fuerte explosión en la matricula de pregrado</a:t>
            </a:r>
            <a:r>
              <a:rPr lang="es-PE" sz="2400" dirty="0" smtClean="0">
                <a:solidFill>
                  <a:schemeClr val="tx1"/>
                </a:solidFill>
                <a:latin typeface="Calibri" panose="020F0502020204030204" pitchFamily="34" charset="0"/>
              </a:rPr>
              <a:t>.</a:t>
            </a:r>
          </a:p>
          <a:p>
            <a:pPr marL="0" indent="0" algn="just">
              <a:lnSpc>
                <a:spcPct val="150000"/>
              </a:lnSpc>
              <a:buNone/>
              <a:defRPr/>
            </a:pPr>
            <a:r>
              <a:rPr lang="es-PE" sz="2400" dirty="0" smtClean="0">
                <a:solidFill>
                  <a:schemeClr val="tx1"/>
                </a:solidFill>
                <a:latin typeface="Calibri" panose="020F0502020204030204" pitchFamily="34" charset="0"/>
              </a:rPr>
              <a:t>2</a:t>
            </a:r>
            <a:r>
              <a:rPr lang="es-PE" sz="2400" dirty="0">
                <a:solidFill>
                  <a:schemeClr val="tx1"/>
                </a:solidFill>
                <a:latin typeface="Calibri" panose="020F0502020204030204" pitchFamily="34" charset="0"/>
              </a:rPr>
              <a:t>. </a:t>
            </a:r>
            <a:r>
              <a:rPr lang="es-PE" sz="2400" dirty="0" smtClean="0">
                <a:solidFill>
                  <a:schemeClr val="tx1"/>
                </a:solidFill>
                <a:latin typeface="Calibri" panose="020F0502020204030204" pitchFamily="34" charset="0"/>
              </a:rPr>
              <a:t>La década de los 80 , en la cual se </a:t>
            </a:r>
            <a:r>
              <a:rPr lang="es-PE" sz="2400" b="1" dirty="0" smtClean="0">
                <a:solidFill>
                  <a:schemeClr val="tx1"/>
                </a:solidFill>
                <a:latin typeface="Calibri" panose="020F0502020204030204" pitchFamily="34" charset="0"/>
              </a:rPr>
              <a:t>fortalece y aparece en muchos casos el postgrado como consecuencia de las demandas cambiantes en el mundo del trabajo,</a:t>
            </a:r>
            <a:r>
              <a:rPr lang="es-PE" sz="2400" dirty="0" smtClean="0">
                <a:solidFill>
                  <a:schemeClr val="tx1"/>
                </a:solidFill>
                <a:latin typeface="Calibri" panose="020F0502020204030204" pitchFamily="34" charset="0"/>
              </a:rPr>
              <a:t> la necesidad del conocimiento como divisa fundamental y creadora de riqueza, el </a:t>
            </a:r>
            <a:r>
              <a:rPr lang="es-PE" sz="2400" b="1" dirty="0" smtClean="0">
                <a:solidFill>
                  <a:schemeClr val="tx1"/>
                </a:solidFill>
                <a:latin typeface="Calibri" panose="020F0502020204030204" pitchFamily="34" charset="0"/>
              </a:rPr>
              <a:t>desarrollo de la TIC y del mundo interconectado</a:t>
            </a:r>
            <a:r>
              <a:rPr lang="es-PE" sz="2400" dirty="0" smtClean="0">
                <a:solidFill>
                  <a:schemeClr val="tx1"/>
                </a:solidFill>
                <a:latin typeface="Calibri" panose="020F0502020204030204" pitchFamily="34" charset="0"/>
              </a:rPr>
              <a:t>, necesidad de la universidad de acercarse al mundo del trabajo, proliferación del discurso neoliberal y su consecuente afán de </a:t>
            </a:r>
            <a:r>
              <a:rPr lang="es-PE" sz="2400" b="1" dirty="0" smtClean="0">
                <a:solidFill>
                  <a:schemeClr val="tx1"/>
                </a:solidFill>
                <a:latin typeface="Calibri" panose="020F0502020204030204" pitchFamily="34" charset="0"/>
              </a:rPr>
              <a:t>mercantilización y privatización de la educación,</a:t>
            </a:r>
            <a:r>
              <a:rPr lang="es-PE" sz="2400" dirty="0" smtClean="0">
                <a:solidFill>
                  <a:schemeClr val="tx1"/>
                </a:solidFill>
                <a:latin typeface="Calibri" panose="020F0502020204030204" pitchFamily="34" charset="0"/>
              </a:rPr>
              <a:t> educación como factor de movilidad social, etc.</a:t>
            </a:r>
            <a:endParaRPr lang="es-ES" sz="24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292546953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6718" y="287934"/>
            <a:ext cx="8747965" cy="666807"/>
          </a:xfrm>
        </p:spPr>
        <p:txBody>
          <a:bodyPr>
            <a:normAutofit/>
          </a:bodyPr>
          <a:lstStyle/>
          <a:p>
            <a:pPr algn="ctr"/>
            <a:r>
              <a:rPr lang="es-419" sz="3200" b="1" dirty="0" smtClean="0">
                <a:latin typeface="Calibri" panose="020F0502020204030204" pitchFamily="34" charset="0"/>
              </a:rPr>
              <a:t>MASIFICACIÓN</a:t>
            </a:r>
            <a:endParaRPr lang="en-US" sz="3200" b="1" dirty="0">
              <a:latin typeface="Calibri" panose="020F0502020204030204" pitchFamily="34" charset="0"/>
            </a:endParaRPr>
          </a:p>
        </p:txBody>
      </p:sp>
      <p:sp>
        <p:nvSpPr>
          <p:cNvPr id="3" name="Marcador de contenido 2"/>
          <p:cNvSpPr>
            <a:spLocks noGrp="1"/>
          </p:cNvSpPr>
          <p:nvPr>
            <p:ph idx="1"/>
          </p:nvPr>
        </p:nvSpPr>
        <p:spPr>
          <a:xfrm>
            <a:off x="1000125" y="1272988"/>
            <a:ext cx="10715625" cy="5113526"/>
          </a:xfrm>
        </p:spPr>
        <p:txBody>
          <a:bodyPr>
            <a:normAutofit lnSpcReduction="10000"/>
          </a:bodyPr>
          <a:lstStyle/>
          <a:p>
            <a:pPr>
              <a:defRPr/>
            </a:pPr>
            <a:r>
              <a:rPr lang="es-PE" sz="2600" b="1" dirty="0">
                <a:solidFill>
                  <a:schemeClr val="tx1"/>
                </a:solidFill>
                <a:latin typeface="Calibri" panose="020F0502020204030204" pitchFamily="34" charset="0"/>
              </a:rPr>
              <a:t>A partir de los 90  </a:t>
            </a:r>
            <a:r>
              <a:rPr lang="es-PE" sz="2600" dirty="0">
                <a:solidFill>
                  <a:schemeClr val="tx1"/>
                </a:solidFill>
                <a:latin typeface="Calibri" panose="020F0502020204030204" pitchFamily="34" charset="0"/>
              </a:rPr>
              <a:t>pregrado y postgrado</a:t>
            </a:r>
          </a:p>
          <a:p>
            <a:pPr>
              <a:defRPr/>
            </a:pPr>
            <a:endParaRPr lang="es-ES" sz="2200" dirty="0">
              <a:solidFill>
                <a:schemeClr val="tx1"/>
              </a:solidFill>
              <a:latin typeface="Calibri" panose="020F0502020204030204" pitchFamily="34" charset="0"/>
            </a:endParaRPr>
          </a:p>
          <a:p>
            <a:pPr lvl="1" algn="just">
              <a:defRPr/>
            </a:pPr>
            <a:r>
              <a:rPr lang="es-PE" sz="2200" dirty="0">
                <a:solidFill>
                  <a:schemeClr val="tx1"/>
                </a:solidFill>
                <a:latin typeface="Calibri" panose="020F0502020204030204" pitchFamily="34" charset="0"/>
              </a:rPr>
              <a:t>La demanda tradicional de egresados de la enseñanza media se ha incrementado en la misma medida que el nivel escolar ha extendido su cobertura y mejorado las tasas de retención y graduados</a:t>
            </a:r>
            <a:r>
              <a:rPr lang="es-PE" sz="2200" dirty="0" smtClean="0">
                <a:solidFill>
                  <a:schemeClr val="tx1"/>
                </a:solidFill>
                <a:latin typeface="Calibri" panose="020F0502020204030204" pitchFamily="34" charset="0"/>
              </a:rPr>
              <a:t>.</a:t>
            </a:r>
            <a:endParaRPr lang="es-419" sz="2200" dirty="0" smtClean="0">
              <a:solidFill>
                <a:schemeClr val="tx1"/>
              </a:solidFill>
              <a:latin typeface="Calibri" panose="020F0502020204030204" pitchFamily="34" charset="0"/>
            </a:endParaRPr>
          </a:p>
          <a:p>
            <a:pPr marL="457200" lvl="1" indent="0">
              <a:buNone/>
              <a:defRPr/>
            </a:pPr>
            <a:endParaRPr lang="es-419" sz="2200" dirty="0" smtClean="0">
              <a:solidFill>
                <a:schemeClr val="tx1"/>
              </a:solidFill>
              <a:latin typeface="Calibri" panose="020F0502020204030204" pitchFamily="34" charset="0"/>
            </a:endParaRPr>
          </a:p>
          <a:p>
            <a:pPr>
              <a:defRPr/>
            </a:pPr>
            <a:r>
              <a:rPr lang="es-419" sz="2600" b="1" dirty="0" smtClean="0">
                <a:solidFill>
                  <a:schemeClr val="tx1"/>
                </a:solidFill>
                <a:latin typeface="Calibri" panose="020F0502020204030204" pitchFamily="34" charset="0"/>
              </a:rPr>
              <a:t>Finales de siglo XX y siglo XXI</a:t>
            </a:r>
            <a:endParaRPr lang="es-PE" sz="2600" b="1" dirty="0">
              <a:solidFill>
                <a:schemeClr val="tx1"/>
              </a:solidFill>
              <a:latin typeface="Calibri" panose="020F0502020204030204" pitchFamily="34" charset="0"/>
            </a:endParaRPr>
          </a:p>
          <a:p>
            <a:pPr marL="457200" lvl="1" indent="0">
              <a:buFont typeface="Wingdings" panose="05000000000000000000" pitchFamily="2" charset="2"/>
              <a:buNone/>
              <a:defRPr/>
            </a:pPr>
            <a:endParaRPr lang="es-ES" sz="2200" b="1" dirty="0">
              <a:solidFill>
                <a:schemeClr val="tx1"/>
              </a:solidFill>
              <a:latin typeface="Calibri" panose="020F0502020204030204" pitchFamily="34" charset="0"/>
            </a:endParaRPr>
          </a:p>
          <a:p>
            <a:pPr lvl="1" algn="just">
              <a:defRPr/>
            </a:pPr>
            <a:r>
              <a:rPr lang="es-PE" sz="2200" dirty="0">
                <a:solidFill>
                  <a:schemeClr val="tx1"/>
                </a:solidFill>
                <a:latin typeface="Calibri" panose="020F0502020204030204" pitchFamily="34" charset="0"/>
              </a:rPr>
              <a:t>Perspectiva de la educación permanente a lo largo de toda la vida que implica la inclusión de grupos étnicos discriminados, grupos desfavorecidos y vulnerables en su afán de incrementar equidad y contribuir a  la demanda de ES como bien público y derecho humano y  la recapacitación, actualización y servicio a las demandas producidas por los cambios en el mundo del trabajo.</a:t>
            </a:r>
            <a:endParaRPr lang="es-ES" sz="2200" dirty="0">
              <a:solidFill>
                <a:schemeClr val="tx1"/>
              </a:solidFill>
              <a:latin typeface="Calibri" panose="020F0502020204030204" pitchFamily="34" charset="0"/>
            </a:endParaRPr>
          </a:p>
          <a:p>
            <a:endParaRPr lang="en-US" dirty="0">
              <a:solidFill>
                <a:schemeClr val="tx1"/>
              </a:solidFill>
            </a:endParaRPr>
          </a:p>
        </p:txBody>
      </p:sp>
    </p:spTree>
    <p:extLst>
      <p:ext uri="{BB962C8B-B14F-4D97-AF65-F5344CB8AC3E}">
        <p14:creationId xmlns:p14="http://schemas.microsoft.com/office/powerpoint/2010/main" xmlns="" val="453569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57401" y="624110"/>
            <a:ext cx="9447212" cy="833215"/>
          </a:xfrm>
        </p:spPr>
        <p:txBody>
          <a:bodyPr>
            <a:normAutofit/>
          </a:bodyPr>
          <a:lstStyle/>
          <a:p>
            <a:r>
              <a:rPr lang="es-419" sz="3200" dirty="0" smtClean="0">
                <a:latin typeface="Calibri" panose="020F0502020204030204" pitchFamily="34" charset="0"/>
              </a:rPr>
              <a:t>OBJETIVOS DEL CURSO-TALLER</a:t>
            </a:r>
            <a:endParaRPr lang="es-ES_tradnl" sz="3200" dirty="0">
              <a:latin typeface="Calibri" panose="020F0502020204030204" pitchFamily="34" charset="0"/>
            </a:endParaRPr>
          </a:p>
        </p:txBody>
      </p:sp>
      <p:sp>
        <p:nvSpPr>
          <p:cNvPr id="3" name="Marcador de contenido 2"/>
          <p:cNvSpPr>
            <a:spLocks noGrp="1"/>
          </p:cNvSpPr>
          <p:nvPr>
            <p:ph idx="1"/>
          </p:nvPr>
        </p:nvSpPr>
        <p:spPr>
          <a:xfrm>
            <a:off x="957263" y="1671638"/>
            <a:ext cx="10547349" cy="4239584"/>
          </a:xfrm>
        </p:spPr>
        <p:txBody>
          <a:bodyPr>
            <a:normAutofit/>
          </a:bodyPr>
          <a:lstStyle/>
          <a:p>
            <a:pPr algn="just"/>
            <a:r>
              <a:rPr lang="es-ES_tradnl" sz="2800" dirty="0" smtClean="0">
                <a:solidFill>
                  <a:schemeClr val="tx1"/>
                </a:solidFill>
                <a:latin typeface="Calibri" panose="020F0502020204030204" pitchFamily="34" charset="0"/>
              </a:rPr>
              <a:t>Identificar </a:t>
            </a:r>
            <a:r>
              <a:rPr lang="es-ES_tradnl" sz="2800" dirty="0">
                <a:solidFill>
                  <a:schemeClr val="tx1"/>
                </a:solidFill>
                <a:latin typeface="Calibri" panose="020F0502020204030204" pitchFamily="34" charset="0"/>
              </a:rPr>
              <a:t>los principales retos de la educación contemporánea considerando </a:t>
            </a:r>
            <a:r>
              <a:rPr lang="es-ES_tradnl" sz="2800" dirty="0" smtClean="0">
                <a:solidFill>
                  <a:schemeClr val="tx1"/>
                </a:solidFill>
                <a:latin typeface="Calibri" panose="020F0502020204030204" pitchFamily="34" charset="0"/>
              </a:rPr>
              <a:t>la</a:t>
            </a:r>
            <a:r>
              <a:rPr lang="es-419" sz="2800" dirty="0" smtClean="0">
                <a:solidFill>
                  <a:schemeClr val="tx1"/>
                </a:solidFill>
                <a:latin typeface="Calibri" panose="020F0502020204030204" pitchFamily="34" charset="0"/>
              </a:rPr>
              <a:t> </a:t>
            </a:r>
            <a:r>
              <a:rPr lang="es-ES_tradnl" sz="2800" dirty="0" smtClean="0">
                <a:solidFill>
                  <a:schemeClr val="tx1"/>
                </a:solidFill>
                <a:latin typeface="Calibri" panose="020F0502020204030204" pitchFamily="34" charset="0"/>
              </a:rPr>
              <a:t>equidad </a:t>
            </a:r>
            <a:r>
              <a:rPr lang="es-ES_tradnl" sz="2800" dirty="0">
                <a:solidFill>
                  <a:schemeClr val="tx1"/>
                </a:solidFill>
                <a:latin typeface="Calibri" panose="020F0502020204030204" pitchFamily="34" charset="0"/>
              </a:rPr>
              <a:t>de acceso a los estudios universitarios, su pertinencia y la </a:t>
            </a:r>
            <a:r>
              <a:rPr lang="es-ES_tradnl" sz="2800" dirty="0" smtClean="0">
                <a:solidFill>
                  <a:schemeClr val="tx1"/>
                </a:solidFill>
                <a:latin typeface="Calibri" panose="020F0502020204030204" pitchFamily="34" charset="0"/>
              </a:rPr>
              <a:t>responsabilidad</a:t>
            </a:r>
            <a:r>
              <a:rPr lang="es-419" sz="2800" dirty="0" smtClean="0">
                <a:solidFill>
                  <a:schemeClr val="tx1"/>
                </a:solidFill>
                <a:latin typeface="Calibri" panose="020F0502020204030204" pitchFamily="34" charset="0"/>
              </a:rPr>
              <a:t> </a:t>
            </a:r>
            <a:r>
              <a:rPr lang="es-ES_tradnl" sz="2800" dirty="0" smtClean="0">
                <a:solidFill>
                  <a:schemeClr val="tx1"/>
                </a:solidFill>
                <a:latin typeface="Calibri" panose="020F0502020204030204" pitchFamily="34" charset="0"/>
              </a:rPr>
              <a:t>social </a:t>
            </a:r>
            <a:r>
              <a:rPr lang="es-ES_tradnl" sz="2800" dirty="0">
                <a:solidFill>
                  <a:schemeClr val="tx1"/>
                </a:solidFill>
                <a:latin typeface="Calibri" panose="020F0502020204030204" pitchFamily="34" charset="0"/>
              </a:rPr>
              <a:t>institucional</a:t>
            </a:r>
            <a:r>
              <a:rPr lang="es-ES_tradnl" sz="2800" dirty="0" smtClean="0">
                <a:solidFill>
                  <a:schemeClr val="tx1"/>
                </a:solidFill>
                <a:latin typeface="Calibri" panose="020F0502020204030204" pitchFamily="34" charset="0"/>
              </a:rPr>
              <a:t>.</a:t>
            </a:r>
            <a:endParaRPr lang="es-419" sz="2800" dirty="0" smtClean="0">
              <a:solidFill>
                <a:schemeClr val="tx1"/>
              </a:solidFill>
              <a:latin typeface="Calibri" panose="020F0502020204030204" pitchFamily="34" charset="0"/>
            </a:endParaRPr>
          </a:p>
          <a:p>
            <a:pPr algn="just"/>
            <a:endParaRPr lang="es-ES_tradnl" sz="2800" dirty="0">
              <a:solidFill>
                <a:schemeClr val="tx1"/>
              </a:solidFill>
              <a:latin typeface="Calibri" panose="020F0502020204030204" pitchFamily="34" charset="0"/>
            </a:endParaRPr>
          </a:p>
          <a:p>
            <a:pPr algn="just"/>
            <a:r>
              <a:rPr lang="es-ES_tradnl" sz="2800" dirty="0" smtClean="0">
                <a:solidFill>
                  <a:schemeClr val="tx1"/>
                </a:solidFill>
                <a:latin typeface="Calibri" panose="020F0502020204030204" pitchFamily="34" charset="0"/>
              </a:rPr>
              <a:t>Revisar </a:t>
            </a:r>
            <a:r>
              <a:rPr lang="es-ES_tradnl" sz="2800" dirty="0">
                <a:solidFill>
                  <a:schemeClr val="tx1"/>
                </a:solidFill>
                <a:latin typeface="Calibri" panose="020F0502020204030204" pitchFamily="34" charset="0"/>
              </a:rPr>
              <a:t>las perspectivas y alternativas referidas a las condiciones de acceso </a:t>
            </a:r>
            <a:r>
              <a:rPr lang="es-ES_tradnl" sz="2800" dirty="0" smtClean="0">
                <a:solidFill>
                  <a:schemeClr val="tx1"/>
                </a:solidFill>
                <a:latin typeface="Calibri" panose="020F0502020204030204" pitchFamily="34" charset="0"/>
              </a:rPr>
              <a:t>y</a:t>
            </a:r>
            <a:r>
              <a:rPr lang="es-419" sz="2800" dirty="0" smtClean="0">
                <a:solidFill>
                  <a:schemeClr val="tx1"/>
                </a:solidFill>
                <a:latin typeface="Calibri" panose="020F0502020204030204" pitchFamily="34" charset="0"/>
              </a:rPr>
              <a:t> </a:t>
            </a:r>
            <a:r>
              <a:rPr lang="es-ES_tradnl" sz="2800" dirty="0" smtClean="0">
                <a:solidFill>
                  <a:schemeClr val="tx1"/>
                </a:solidFill>
                <a:latin typeface="Calibri" panose="020F0502020204030204" pitchFamily="34" charset="0"/>
              </a:rPr>
              <a:t>las </a:t>
            </a:r>
            <a:r>
              <a:rPr lang="es-ES_tradnl" sz="2800" dirty="0">
                <a:solidFill>
                  <a:schemeClr val="tx1"/>
                </a:solidFill>
                <a:latin typeface="Calibri" panose="020F0502020204030204" pitchFamily="34" charset="0"/>
              </a:rPr>
              <a:t>trayectorias de los </a:t>
            </a:r>
            <a:r>
              <a:rPr lang="es-ES_tradnl" sz="2800" dirty="0" smtClean="0">
                <a:solidFill>
                  <a:schemeClr val="tx1"/>
                </a:solidFill>
                <a:latin typeface="Calibri" panose="020F0502020204030204" pitchFamily="34" charset="0"/>
              </a:rPr>
              <a:t>estudian</a:t>
            </a:r>
            <a:r>
              <a:rPr lang="es-419" sz="2800" dirty="0" smtClean="0">
                <a:solidFill>
                  <a:schemeClr val="tx1"/>
                </a:solidFill>
                <a:latin typeface="Calibri" panose="020F0502020204030204" pitchFamily="34" charset="0"/>
              </a:rPr>
              <a:t>tiles.</a:t>
            </a:r>
            <a:endParaRPr lang="es-ES_tradnl" sz="28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3154926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4670" y="416860"/>
            <a:ext cx="9769943" cy="739588"/>
          </a:xfrm>
        </p:spPr>
        <p:txBody>
          <a:bodyPr>
            <a:normAutofit/>
          </a:bodyPr>
          <a:lstStyle/>
          <a:p>
            <a:pPr algn="ctr"/>
            <a:r>
              <a:rPr lang="es-419" sz="3200" b="1" dirty="0" smtClean="0">
                <a:latin typeface="Calibri" panose="020F0502020204030204" pitchFamily="34" charset="0"/>
              </a:rPr>
              <a:t>MASIFICACIÓN</a:t>
            </a:r>
            <a:endParaRPr lang="en-US" sz="3200" b="1" dirty="0">
              <a:latin typeface="Calibri" panose="020F0502020204030204" pitchFamily="34" charset="0"/>
            </a:endParaRPr>
          </a:p>
        </p:txBody>
      </p:sp>
      <p:sp>
        <p:nvSpPr>
          <p:cNvPr id="3" name="Marcador de contenido 2"/>
          <p:cNvSpPr>
            <a:spLocks noGrp="1"/>
          </p:cNvSpPr>
          <p:nvPr>
            <p:ph idx="1"/>
          </p:nvPr>
        </p:nvSpPr>
        <p:spPr>
          <a:xfrm>
            <a:off x="1114425" y="1506071"/>
            <a:ext cx="10745882" cy="5023317"/>
          </a:xfrm>
        </p:spPr>
        <p:txBody>
          <a:bodyPr>
            <a:normAutofit/>
          </a:bodyPr>
          <a:lstStyle/>
          <a:p>
            <a:pPr lvl="1" algn="just" defTabSz="914400" eaLnBrk="0" fontAlgn="base" hangingPunct="0">
              <a:spcBef>
                <a:spcPct val="20000"/>
              </a:spcBef>
              <a:spcAft>
                <a:spcPct val="0"/>
              </a:spcAft>
              <a:buClr>
                <a:srgbClr val="CCCC99"/>
              </a:buClr>
              <a:buSzPct val="75000"/>
              <a:buFont typeface="Wingdings" panose="05000000000000000000" pitchFamily="2" charset="2"/>
              <a:buChar char="n"/>
              <a:defRPr/>
            </a:pPr>
            <a:r>
              <a:rPr lang="es-PE" sz="2400" kern="0" dirty="0">
                <a:solidFill>
                  <a:schemeClr val="tx1"/>
                </a:solidFill>
                <a:latin typeface="Calibri" panose="020F0502020204030204" pitchFamily="34" charset="0"/>
              </a:rPr>
              <a:t>Consolidación del patrón </a:t>
            </a:r>
            <a:r>
              <a:rPr lang="es-PE" sz="2400" kern="0" dirty="0" err="1">
                <a:solidFill>
                  <a:schemeClr val="tx1"/>
                </a:solidFill>
                <a:latin typeface="Calibri" panose="020F0502020204030204" pitchFamily="34" charset="0"/>
              </a:rPr>
              <a:t>aspiracional</a:t>
            </a:r>
            <a:r>
              <a:rPr lang="es-PE" sz="2400" kern="0" dirty="0">
                <a:solidFill>
                  <a:schemeClr val="tx1"/>
                </a:solidFill>
                <a:latin typeface="Calibri" panose="020F0502020204030204" pitchFamily="34" charset="0"/>
              </a:rPr>
              <a:t> de la población en orden a obtener alguna formación superior para ingresar en mejores condiciones al mercado laboral o como cultivo de formas y estilos de vida que estarán determinados cada vez mas por el capital intelectual.</a:t>
            </a:r>
            <a:endParaRPr lang="es-ES" sz="2400" kern="0" dirty="0">
              <a:solidFill>
                <a:schemeClr val="tx1"/>
              </a:solidFill>
              <a:latin typeface="Calibri" panose="020F0502020204030204" pitchFamily="34" charset="0"/>
            </a:endParaRPr>
          </a:p>
          <a:p>
            <a:pPr lvl="1" algn="just" defTabSz="914400" eaLnBrk="0" fontAlgn="base" hangingPunct="0">
              <a:spcBef>
                <a:spcPct val="20000"/>
              </a:spcBef>
              <a:spcAft>
                <a:spcPct val="0"/>
              </a:spcAft>
              <a:buClr>
                <a:srgbClr val="CCCC99"/>
              </a:buClr>
              <a:buSzPct val="75000"/>
              <a:buFont typeface="Wingdings" panose="05000000000000000000" pitchFamily="2" charset="2"/>
              <a:buChar char="n"/>
              <a:defRPr/>
            </a:pPr>
            <a:r>
              <a:rPr lang="es-PE" sz="2400" kern="0" dirty="0">
                <a:solidFill>
                  <a:schemeClr val="tx1"/>
                </a:solidFill>
                <a:latin typeface="Calibri" panose="020F0502020204030204" pitchFamily="34" charset="0"/>
              </a:rPr>
              <a:t>Ampliación de la plataforma de estudios superiores existente impulsada por el consenso cada vez mas extendido sobre la importancia de la educación y el conocimiento sobre todo para países en desarrollo .</a:t>
            </a:r>
            <a:endParaRPr lang="es-ES" sz="2400" kern="0" dirty="0">
              <a:solidFill>
                <a:schemeClr val="tx1"/>
              </a:solidFill>
              <a:latin typeface="Calibri" panose="020F0502020204030204" pitchFamily="34" charset="0"/>
            </a:endParaRPr>
          </a:p>
          <a:p>
            <a:pPr marL="0" lvl="0" indent="0" algn="just" defTabSz="914400" eaLnBrk="0" fontAlgn="base" hangingPunct="0">
              <a:spcBef>
                <a:spcPct val="20000"/>
              </a:spcBef>
              <a:spcAft>
                <a:spcPct val="0"/>
              </a:spcAft>
              <a:buClr>
                <a:srgbClr val="B2B2B2"/>
              </a:buClr>
              <a:buSzPct val="90000"/>
              <a:buNone/>
              <a:defRPr/>
            </a:pPr>
            <a:endParaRPr lang="es-ES" sz="2400" kern="0" dirty="0">
              <a:solidFill>
                <a:schemeClr val="tx1"/>
              </a:solidFill>
              <a:latin typeface="Calibri" panose="020F0502020204030204" pitchFamily="34" charset="0"/>
            </a:endParaRPr>
          </a:p>
          <a:p>
            <a:pPr marL="0" lvl="0" indent="0" algn="just" defTabSz="914400" eaLnBrk="0" fontAlgn="base" hangingPunct="0">
              <a:spcBef>
                <a:spcPct val="20000"/>
              </a:spcBef>
              <a:spcAft>
                <a:spcPct val="0"/>
              </a:spcAft>
              <a:buClr>
                <a:srgbClr val="B2B2B2"/>
              </a:buClr>
              <a:buSzPct val="90000"/>
              <a:buNone/>
              <a:defRPr/>
            </a:pPr>
            <a:r>
              <a:rPr lang="es-PE" sz="2400" kern="0" dirty="0">
                <a:solidFill>
                  <a:schemeClr val="tx1"/>
                </a:solidFill>
                <a:latin typeface="Calibri" panose="020F0502020204030204" pitchFamily="34" charset="0"/>
              </a:rPr>
              <a:t>La </a:t>
            </a:r>
            <a:r>
              <a:rPr lang="es-PE" sz="2400" b="1" kern="0" dirty="0">
                <a:solidFill>
                  <a:schemeClr val="tx1"/>
                </a:solidFill>
                <a:latin typeface="Calibri" panose="020F0502020204030204" pitchFamily="34" charset="0"/>
              </a:rPr>
              <a:t>demanda masiva por estudios superiores es ahora </a:t>
            </a:r>
            <a:r>
              <a:rPr lang="es-PE" sz="2400" b="1" kern="0" dirty="0" smtClean="0">
                <a:solidFill>
                  <a:schemeClr val="tx1"/>
                </a:solidFill>
                <a:latin typeface="Calibri" panose="020F0502020204030204" pitchFamily="34" charset="0"/>
              </a:rPr>
              <a:t>individualizad</a:t>
            </a:r>
            <a:r>
              <a:rPr lang="es-419" sz="2400" b="1" kern="0" dirty="0" smtClean="0">
                <a:solidFill>
                  <a:schemeClr val="tx1"/>
                </a:solidFill>
                <a:latin typeface="Calibri" panose="020F0502020204030204" pitchFamily="34" charset="0"/>
              </a:rPr>
              <a:t>a </a:t>
            </a:r>
            <a:r>
              <a:rPr lang="es-PE" sz="2400" b="1" kern="0" dirty="0" smtClean="0">
                <a:solidFill>
                  <a:schemeClr val="tx1"/>
                </a:solidFill>
                <a:latin typeface="Calibri" panose="020F0502020204030204" pitchFamily="34" charset="0"/>
              </a:rPr>
              <a:t>y </a:t>
            </a:r>
            <a:r>
              <a:rPr lang="es-PE" sz="2400" b="1" kern="0" dirty="0">
                <a:solidFill>
                  <a:schemeClr val="tx1"/>
                </a:solidFill>
                <a:latin typeface="Calibri" panose="020F0502020204030204" pitchFamily="34" charset="0"/>
              </a:rPr>
              <a:t>altamente variable pero también es colectiva y social, es latente y abierta</a:t>
            </a:r>
            <a:r>
              <a:rPr lang="es-PE" sz="2400" kern="0" dirty="0">
                <a:solidFill>
                  <a:schemeClr val="tx1"/>
                </a:solidFill>
                <a:latin typeface="Calibri" panose="020F0502020204030204" pitchFamily="34" charset="0"/>
              </a:rPr>
              <a:t>. Es una </a:t>
            </a:r>
            <a:r>
              <a:rPr lang="es-PE" sz="2400" b="1" kern="0" dirty="0">
                <a:solidFill>
                  <a:schemeClr val="tx1"/>
                </a:solidFill>
                <a:latin typeface="Calibri" panose="020F0502020204030204" pitchFamily="34" charset="0"/>
              </a:rPr>
              <a:t>demanda por oportunidades, logros, competencia, maestría e incrementos en el desempeño profesional y social.</a:t>
            </a:r>
            <a:endParaRPr lang="es-ES" sz="2400" b="1" kern="0" dirty="0">
              <a:solidFill>
                <a:schemeClr val="tx1"/>
              </a:solidFill>
              <a:latin typeface="Calibri" panose="020F0502020204030204" pitchFamily="34" charset="0"/>
            </a:endParaRPr>
          </a:p>
          <a:p>
            <a:endParaRPr lang="en-US" dirty="0"/>
          </a:p>
        </p:txBody>
      </p:sp>
    </p:spTree>
    <p:extLst>
      <p:ext uri="{BB962C8B-B14F-4D97-AF65-F5344CB8AC3E}">
        <p14:creationId xmlns:p14="http://schemas.microsoft.com/office/powerpoint/2010/main" xmlns="" val="3648285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74530" y="277217"/>
            <a:ext cx="6983784" cy="722710"/>
          </a:xfrm>
        </p:spPr>
        <p:txBody>
          <a:bodyPr>
            <a:noAutofit/>
          </a:bodyPr>
          <a:lstStyle/>
          <a:p>
            <a:pPr algn="just" eaLnBrk="1" hangingPunct="1">
              <a:defRPr/>
            </a:pPr>
            <a:r>
              <a:rPr lang="es-ES_tradnl" sz="3200" b="1" dirty="0" smtClean="0">
                <a:latin typeface="Calibri" panose="020F0502020204030204" pitchFamily="34" charset="0"/>
              </a:rPr>
              <a:t>CALIDAD</a:t>
            </a:r>
            <a:r>
              <a:rPr lang="es-419" sz="3200" b="1" dirty="0" smtClean="0">
                <a:latin typeface="Calibri" panose="020F0502020204030204" pitchFamily="34" charset="0"/>
              </a:rPr>
              <a:t> </a:t>
            </a:r>
            <a:r>
              <a:rPr lang="es-ES_tradnl" sz="3200" b="1" dirty="0" smtClean="0">
                <a:latin typeface="Calibri" panose="020F0502020204030204" pitchFamily="34" charset="0"/>
              </a:rPr>
              <a:t>DE </a:t>
            </a:r>
            <a:r>
              <a:rPr lang="es-ES_tradnl" sz="3200" b="1" dirty="0">
                <a:latin typeface="Calibri" panose="020F0502020204030204" pitchFamily="34" charset="0"/>
              </a:rPr>
              <a:t>LA EDUCACIÓN </a:t>
            </a:r>
            <a:br>
              <a:rPr lang="es-ES_tradnl" sz="3200" b="1" dirty="0">
                <a:latin typeface="Calibri" panose="020F0502020204030204" pitchFamily="34" charset="0"/>
              </a:rPr>
            </a:br>
            <a:endParaRPr lang="es-ES_tradnl" sz="3200" b="1" dirty="0">
              <a:latin typeface="Calibri" panose="020F0502020204030204" pitchFamily="34" charset="0"/>
            </a:endParaRPr>
          </a:p>
        </p:txBody>
      </p:sp>
      <p:sp>
        <p:nvSpPr>
          <p:cNvPr id="19459" name="Rectangle 3"/>
          <p:cNvSpPr>
            <a:spLocks noGrp="1" noChangeArrowheads="1"/>
          </p:cNvSpPr>
          <p:nvPr>
            <p:ph type="body" idx="1"/>
          </p:nvPr>
        </p:nvSpPr>
        <p:spPr>
          <a:xfrm>
            <a:off x="2063552" y="1412777"/>
            <a:ext cx="8064896" cy="4320479"/>
          </a:xfrm>
        </p:spPr>
        <p:txBody>
          <a:bodyPr/>
          <a:lstStyle/>
          <a:p>
            <a:pPr algn="just" eaLnBrk="1" hangingPunct="1">
              <a:lnSpc>
                <a:spcPct val="90000"/>
              </a:lnSpc>
              <a:buFont typeface="Wingdings" panose="05000000000000000000" pitchFamily="2" charset="2"/>
              <a:buNone/>
              <a:defRPr/>
            </a:pPr>
            <a:r>
              <a:rPr lang="es-ES_tradnl" sz="2400" b="1" dirty="0">
                <a:solidFill>
                  <a:schemeClr val="tx1"/>
                </a:solidFill>
                <a:latin typeface="Calibri" panose="020F0502020204030204" pitchFamily="34" charset="0"/>
              </a:rPr>
              <a:t>El dilema actual es cómo dar mejor educación a toda la población.</a:t>
            </a:r>
          </a:p>
          <a:p>
            <a:pPr algn="just" eaLnBrk="1" hangingPunct="1">
              <a:lnSpc>
                <a:spcPct val="90000"/>
              </a:lnSpc>
              <a:buFont typeface="Wingdings" panose="05000000000000000000" pitchFamily="2" charset="2"/>
              <a:buNone/>
              <a:defRPr/>
            </a:pPr>
            <a:endParaRPr lang="es-ES_tradnl" sz="2400" b="1" dirty="0">
              <a:solidFill>
                <a:schemeClr val="tx1"/>
              </a:solidFill>
              <a:latin typeface="Calibri" panose="020F0502020204030204" pitchFamily="34" charset="0"/>
            </a:endParaRPr>
          </a:p>
          <a:p>
            <a:pPr lvl="2" algn="just" eaLnBrk="1" hangingPunct="1">
              <a:lnSpc>
                <a:spcPct val="150000"/>
              </a:lnSpc>
              <a:defRPr/>
            </a:pPr>
            <a:r>
              <a:rPr lang="es-ES_tradnl" sz="2400" b="1" dirty="0">
                <a:solidFill>
                  <a:schemeClr val="tx1"/>
                </a:solidFill>
                <a:latin typeface="Calibri" panose="020F0502020204030204" pitchFamily="34" charset="0"/>
              </a:rPr>
              <a:t>CÓMO DAR MEJOR EDUCACIÓN</a:t>
            </a:r>
          </a:p>
          <a:p>
            <a:pPr lvl="2" algn="just" eaLnBrk="1" hangingPunct="1">
              <a:lnSpc>
                <a:spcPct val="150000"/>
              </a:lnSpc>
              <a:defRPr/>
            </a:pPr>
            <a:r>
              <a:rPr lang="es-ES_tradnl" sz="2400" b="1" dirty="0">
                <a:solidFill>
                  <a:schemeClr val="tx1"/>
                </a:solidFill>
                <a:latin typeface="Calibri" panose="020F0502020204030204" pitchFamily="34" charset="0"/>
              </a:rPr>
              <a:t>CÓMO HACERLO PARA TODOS</a:t>
            </a:r>
          </a:p>
          <a:p>
            <a:pPr lvl="2" algn="just" eaLnBrk="1" hangingPunct="1">
              <a:lnSpc>
                <a:spcPct val="90000"/>
              </a:lnSpc>
              <a:buFont typeface="Wingdings" panose="05000000000000000000" pitchFamily="2" charset="2"/>
              <a:buNone/>
              <a:defRPr/>
            </a:pPr>
            <a:endParaRPr lang="es-ES_tradnl" sz="2400" b="1" dirty="0">
              <a:solidFill>
                <a:schemeClr val="tx1"/>
              </a:solidFill>
              <a:latin typeface="Calibri" panose="020F0502020204030204" pitchFamily="34" charset="0"/>
            </a:endParaRPr>
          </a:p>
          <a:p>
            <a:pPr algn="just" eaLnBrk="1" hangingPunct="1">
              <a:lnSpc>
                <a:spcPct val="90000"/>
              </a:lnSpc>
              <a:buFont typeface="Wingdings" panose="05000000000000000000" pitchFamily="2" charset="2"/>
              <a:buNone/>
              <a:defRPr/>
            </a:pPr>
            <a:r>
              <a:rPr lang="es-ES_tradnl" sz="2400" b="1" dirty="0">
                <a:solidFill>
                  <a:schemeClr val="tx1"/>
                </a:solidFill>
                <a:latin typeface="Calibri" panose="020F0502020204030204" pitchFamily="34" charset="0"/>
              </a:rPr>
              <a:t>La eficiencia tiene que ver con los dos problemas, es decir, dar la mejor educación que se puede a la mayor cantidad de personas.</a:t>
            </a:r>
          </a:p>
          <a:p>
            <a:pPr eaLnBrk="1" hangingPunct="1">
              <a:lnSpc>
                <a:spcPct val="90000"/>
              </a:lnSpc>
              <a:buFont typeface="Wingdings" panose="05000000000000000000" pitchFamily="2" charset="2"/>
              <a:buNone/>
              <a:defRPr/>
            </a:pPr>
            <a:endParaRPr lang="es-ES_tradnl" sz="2400" dirty="0"/>
          </a:p>
        </p:txBody>
      </p:sp>
    </p:spTree>
    <p:extLst>
      <p:ext uri="{BB962C8B-B14F-4D97-AF65-F5344CB8AC3E}">
        <p14:creationId xmlns:p14="http://schemas.microsoft.com/office/powerpoint/2010/main" xmlns="" val="37951522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8825" y="188640"/>
            <a:ext cx="8029575" cy="711473"/>
          </a:xfrm>
        </p:spPr>
        <p:txBody>
          <a:bodyPr>
            <a:normAutofit/>
          </a:bodyPr>
          <a:lstStyle/>
          <a:p>
            <a:pPr algn="ctr" eaLnBrk="1" hangingPunct="1">
              <a:defRPr/>
            </a:pPr>
            <a:r>
              <a:rPr lang="es-ES" sz="3200" b="1" dirty="0">
                <a:latin typeface="Calibri" panose="020F0502020204030204" pitchFamily="34" charset="0"/>
              </a:rPr>
              <a:t>PERTINENCIA</a:t>
            </a:r>
            <a:endParaRPr lang="en-US" sz="3200" b="1" dirty="0">
              <a:latin typeface="Calibri" panose="020F0502020204030204" pitchFamily="34" charset="0"/>
            </a:endParaRPr>
          </a:p>
        </p:txBody>
      </p:sp>
      <p:sp>
        <p:nvSpPr>
          <p:cNvPr id="3" name="Marcador de contenido 2"/>
          <p:cNvSpPr>
            <a:spLocks noGrp="1"/>
          </p:cNvSpPr>
          <p:nvPr>
            <p:ph idx="1"/>
          </p:nvPr>
        </p:nvSpPr>
        <p:spPr>
          <a:xfrm>
            <a:off x="1285875" y="1196752"/>
            <a:ext cx="10401300" cy="5328592"/>
          </a:xfrm>
        </p:spPr>
        <p:txBody>
          <a:bodyPr>
            <a:normAutofit/>
          </a:bodyPr>
          <a:lstStyle/>
          <a:p>
            <a:pPr algn="just" eaLnBrk="1" hangingPunct="1">
              <a:defRPr/>
            </a:pPr>
            <a:r>
              <a:rPr lang="es-ES" sz="2400" dirty="0">
                <a:solidFill>
                  <a:schemeClr val="tx1"/>
                </a:solidFill>
                <a:latin typeface="Calibri" panose="020F0502020204030204" pitchFamily="34" charset="0"/>
              </a:rPr>
              <a:t>“El papel desempeñado por la </a:t>
            </a:r>
            <a:r>
              <a:rPr lang="es-ES" sz="2400" dirty="0" smtClean="0">
                <a:solidFill>
                  <a:schemeClr val="tx1"/>
                </a:solidFill>
                <a:latin typeface="Calibri" panose="020F0502020204030204" pitchFamily="34" charset="0"/>
              </a:rPr>
              <a:t>educación </a:t>
            </a:r>
            <a:r>
              <a:rPr lang="es-ES" sz="2400" dirty="0">
                <a:solidFill>
                  <a:schemeClr val="tx1"/>
                </a:solidFill>
                <a:latin typeface="Calibri" panose="020F0502020204030204" pitchFamily="34" charset="0"/>
              </a:rPr>
              <a:t>como sistema y por cada una de sus instituciones con respecto a la sociedad, y también desde el punto de vista de lo que la sociedad espera de la </a:t>
            </a:r>
            <a:r>
              <a:rPr lang="es-ES" sz="2400" dirty="0" smtClean="0">
                <a:solidFill>
                  <a:schemeClr val="tx1"/>
                </a:solidFill>
                <a:latin typeface="Calibri" panose="020F0502020204030204" pitchFamily="34" charset="0"/>
              </a:rPr>
              <a:t>educación”.</a:t>
            </a:r>
            <a:endParaRPr lang="en-US" sz="2400" dirty="0">
              <a:solidFill>
                <a:schemeClr val="tx1"/>
              </a:solidFill>
              <a:latin typeface="Calibri" panose="020F0502020204030204" pitchFamily="34" charset="0"/>
            </a:endParaRPr>
          </a:p>
          <a:p>
            <a:pPr algn="just" eaLnBrk="1" hangingPunct="1">
              <a:defRPr/>
            </a:pPr>
            <a:r>
              <a:rPr lang="es-ES" sz="2400" dirty="0">
                <a:solidFill>
                  <a:schemeClr val="tx1"/>
                </a:solidFill>
                <a:latin typeface="Calibri" panose="020F0502020204030204" pitchFamily="34" charset="0"/>
              </a:rPr>
              <a:t>“ser pertinente es estar en contacto con las políticas, con el mundo del trabajo, con los demás niveles del sistema educativo, con la cultura y las culturas, con los estudiantes y profesores, con todos, siempre y en todas partes”.</a:t>
            </a:r>
            <a:endParaRPr lang="en-US" sz="2400" dirty="0">
              <a:solidFill>
                <a:schemeClr val="tx1"/>
              </a:solidFill>
              <a:latin typeface="Calibri" panose="020F0502020204030204" pitchFamily="34" charset="0"/>
            </a:endParaRPr>
          </a:p>
          <a:p>
            <a:pPr algn="just" eaLnBrk="1" hangingPunct="1">
              <a:defRPr/>
            </a:pPr>
            <a:r>
              <a:rPr lang="es-ES" sz="2400" dirty="0" smtClean="0">
                <a:solidFill>
                  <a:schemeClr val="tx1"/>
                </a:solidFill>
                <a:latin typeface="Calibri" panose="020F0502020204030204" pitchFamily="34" charset="0"/>
              </a:rPr>
              <a:t>La </a:t>
            </a:r>
            <a:r>
              <a:rPr lang="es-ES" sz="2400" b="1" dirty="0" smtClean="0">
                <a:solidFill>
                  <a:schemeClr val="tx1"/>
                </a:solidFill>
                <a:latin typeface="Calibri" panose="020F0502020204030204" pitchFamily="34" charset="0"/>
              </a:rPr>
              <a:t>pertinencia </a:t>
            </a:r>
            <a:r>
              <a:rPr lang="es-ES" sz="2400" b="1" dirty="0">
                <a:solidFill>
                  <a:schemeClr val="tx1"/>
                </a:solidFill>
                <a:latin typeface="Calibri" panose="020F0502020204030204" pitchFamily="34" charset="0"/>
              </a:rPr>
              <a:t>radica en el papel que cumple y el lugar que ocupa la </a:t>
            </a:r>
            <a:r>
              <a:rPr lang="es-ES" sz="2400" b="1" dirty="0" smtClean="0">
                <a:solidFill>
                  <a:schemeClr val="tx1"/>
                </a:solidFill>
                <a:latin typeface="Calibri" panose="020F0502020204030204" pitchFamily="34" charset="0"/>
              </a:rPr>
              <a:t>educación </a:t>
            </a:r>
            <a:r>
              <a:rPr lang="es-ES" sz="2400" b="1" dirty="0">
                <a:solidFill>
                  <a:schemeClr val="tx1"/>
                </a:solidFill>
                <a:latin typeface="Calibri" panose="020F0502020204030204" pitchFamily="34" charset="0"/>
              </a:rPr>
              <a:t>en función de las necesidades y demandas de los diversos sectores sociales </a:t>
            </a:r>
            <a:r>
              <a:rPr lang="es-ES" sz="2400" dirty="0">
                <a:solidFill>
                  <a:schemeClr val="tx1"/>
                </a:solidFill>
                <a:latin typeface="Calibri" panose="020F0502020204030204" pitchFamily="34" charset="0"/>
              </a:rPr>
              <a:t>(…). Las acciones que se formulen carecerán de real sentido social si no son anticipatorias de escenarios futuros y no </a:t>
            </a:r>
            <a:r>
              <a:rPr lang="es-ES" sz="2400" dirty="0" smtClean="0">
                <a:solidFill>
                  <a:schemeClr val="tx1"/>
                </a:solidFill>
                <a:latin typeface="Calibri" panose="020F0502020204030204" pitchFamily="34" charset="0"/>
              </a:rPr>
              <a:t>manifiestan su </a:t>
            </a:r>
            <a:r>
              <a:rPr lang="es-ES" sz="2400" dirty="0">
                <a:solidFill>
                  <a:schemeClr val="tx1"/>
                </a:solidFill>
                <a:latin typeface="Calibri" panose="020F0502020204030204" pitchFamily="34" charset="0"/>
              </a:rPr>
              <a:t>intención de modificar la realidad</a:t>
            </a:r>
            <a:r>
              <a:rPr lang="es-ES" dirty="0" smtClean="0"/>
              <a:t>”.</a:t>
            </a:r>
            <a:endParaRPr lang="en-US" dirty="0"/>
          </a:p>
        </p:txBody>
      </p:sp>
    </p:spTree>
    <p:extLst>
      <p:ext uri="{BB962C8B-B14F-4D97-AF65-F5344CB8AC3E}">
        <p14:creationId xmlns:p14="http://schemas.microsoft.com/office/powerpoint/2010/main" xmlns="" val="2741132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5554" y="332656"/>
            <a:ext cx="7936706" cy="390524"/>
          </a:xfrm>
        </p:spPr>
        <p:txBody>
          <a:bodyPr>
            <a:noAutofit/>
          </a:bodyPr>
          <a:lstStyle/>
          <a:p>
            <a:pPr algn="ctr" eaLnBrk="1" hangingPunct="1">
              <a:defRPr/>
            </a:pPr>
            <a:r>
              <a:rPr lang="es-ES" sz="3200" b="1" dirty="0">
                <a:latin typeface="Calibri" panose="020F0502020204030204" pitchFamily="34" charset="0"/>
              </a:rPr>
              <a:t>PERTINENCIA. DIMENSIÓN SOCIAL</a:t>
            </a:r>
            <a:r>
              <a:rPr lang="es-ES" sz="2400" b="1" dirty="0"/>
              <a:t>….</a:t>
            </a:r>
            <a:endParaRPr lang="en-US" sz="2400" b="1" dirty="0"/>
          </a:p>
        </p:txBody>
      </p:sp>
      <p:sp>
        <p:nvSpPr>
          <p:cNvPr id="3" name="Marcador de contenido 2"/>
          <p:cNvSpPr>
            <a:spLocks noGrp="1"/>
          </p:cNvSpPr>
          <p:nvPr>
            <p:ph idx="1"/>
          </p:nvPr>
        </p:nvSpPr>
        <p:spPr>
          <a:xfrm>
            <a:off x="1614487" y="1052736"/>
            <a:ext cx="10415587" cy="5544616"/>
          </a:xfrm>
        </p:spPr>
        <p:txBody>
          <a:bodyPr>
            <a:normAutofit/>
          </a:bodyPr>
          <a:lstStyle/>
          <a:p>
            <a:pPr algn="just" eaLnBrk="1" hangingPunct="1">
              <a:defRPr/>
            </a:pPr>
            <a:r>
              <a:rPr lang="es-ES" sz="2400" b="1" dirty="0" smtClean="0">
                <a:solidFill>
                  <a:schemeClr val="tx1"/>
                </a:solidFill>
                <a:effectLst/>
                <a:latin typeface="Calibri" panose="020F0502020204030204" pitchFamily="34" charset="0"/>
              </a:rPr>
              <a:t>Refiere </a:t>
            </a:r>
            <a:r>
              <a:rPr lang="es-ES" sz="2400" b="1" dirty="0">
                <a:solidFill>
                  <a:schemeClr val="tx1"/>
                </a:solidFill>
                <a:effectLst/>
                <a:latin typeface="Calibri" panose="020F0502020204030204" pitchFamily="34" charset="0"/>
              </a:rPr>
              <a:t>a </a:t>
            </a:r>
            <a:r>
              <a:rPr lang="es-ES" sz="2400" b="1" i="1" dirty="0">
                <a:solidFill>
                  <a:schemeClr val="tx1"/>
                </a:solidFill>
                <a:effectLst/>
                <a:latin typeface="Calibri" panose="020F0502020204030204" pitchFamily="34" charset="0"/>
              </a:rPr>
              <a:t>lo que concierne a la inserción consciente de la </a:t>
            </a:r>
            <a:r>
              <a:rPr lang="es-ES" sz="2400" b="1" i="1" dirty="0" smtClean="0">
                <a:solidFill>
                  <a:schemeClr val="tx1"/>
                </a:solidFill>
                <a:effectLst/>
                <a:latin typeface="Calibri" panose="020F0502020204030204" pitchFamily="34" charset="0"/>
              </a:rPr>
              <a:t>educación </a:t>
            </a:r>
            <a:r>
              <a:rPr lang="es-ES" sz="2400" b="1" i="1" dirty="0">
                <a:solidFill>
                  <a:schemeClr val="tx1"/>
                </a:solidFill>
                <a:effectLst/>
                <a:latin typeface="Calibri" panose="020F0502020204030204" pitchFamily="34" charset="0"/>
              </a:rPr>
              <a:t>en el entramado social de su contexto, su implicación en la solución y análisis de conflictos y compromiso para la mitigación de situaciones de desigualdad, vulnerabilidad y desventaja social</a:t>
            </a:r>
            <a:r>
              <a:rPr lang="es-ES" sz="2400" b="1" i="1" dirty="0" smtClean="0">
                <a:solidFill>
                  <a:schemeClr val="tx1"/>
                </a:solidFill>
                <a:effectLst/>
                <a:latin typeface="Calibri" panose="020F0502020204030204" pitchFamily="34" charset="0"/>
              </a:rPr>
              <a:t>.</a:t>
            </a:r>
            <a:endParaRPr lang="es-419" sz="2400" b="1" i="1" dirty="0" smtClean="0">
              <a:solidFill>
                <a:schemeClr val="tx1"/>
              </a:solidFill>
              <a:effectLst/>
              <a:latin typeface="Calibri" panose="020F0502020204030204" pitchFamily="34" charset="0"/>
            </a:endParaRPr>
          </a:p>
          <a:p>
            <a:pPr marL="0" indent="0" algn="just" eaLnBrk="1" hangingPunct="1">
              <a:buNone/>
              <a:defRPr/>
            </a:pPr>
            <a:endParaRPr lang="en-US" sz="2400" b="1" dirty="0">
              <a:solidFill>
                <a:schemeClr val="tx1"/>
              </a:solidFill>
              <a:effectLst/>
              <a:latin typeface="Calibri" panose="020F0502020204030204" pitchFamily="34" charset="0"/>
            </a:endParaRPr>
          </a:p>
          <a:p>
            <a:pPr marL="0" indent="0" algn="just">
              <a:buNone/>
              <a:defRPr/>
            </a:pPr>
            <a:r>
              <a:rPr lang="es-419" sz="2400" dirty="0" smtClean="0">
                <a:solidFill>
                  <a:schemeClr val="tx1"/>
                </a:solidFill>
                <a:latin typeface="Calibri" panose="020F0502020204030204" pitchFamily="34" charset="0"/>
              </a:rPr>
              <a:t>Se</a:t>
            </a:r>
            <a:r>
              <a:rPr lang="es-ES" sz="2400" dirty="0" smtClean="0">
                <a:solidFill>
                  <a:schemeClr val="tx1"/>
                </a:solidFill>
                <a:latin typeface="Calibri" panose="020F0502020204030204" pitchFamily="34" charset="0"/>
              </a:rPr>
              <a:t> </a:t>
            </a:r>
            <a:r>
              <a:rPr lang="es-ES" sz="2400" dirty="0">
                <a:solidFill>
                  <a:schemeClr val="tx1"/>
                </a:solidFill>
                <a:latin typeface="Calibri" panose="020F0502020204030204" pitchFamily="34" charset="0"/>
              </a:rPr>
              <a:t>constata </a:t>
            </a:r>
            <a:r>
              <a:rPr lang="es-419" sz="2400" dirty="0" smtClean="0">
                <a:solidFill>
                  <a:schemeClr val="tx1"/>
                </a:solidFill>
                <a:latin typeface="Calibri" panose="020F0502020204030204" pitchFamily="34" charset="0"/>
              </a:rPr>
              <a:t>en </a:t>
            </a:r>
            <a:r>
              <a:rPr lang="es-ES" sz="2400" dirty="0" smtClean="0">
                <a:solidFill>
                  <a:schemeClr val="tx1"/>
                </a:solidFill>
                <a:latin typeface="Calibri" panose="020F0502020204030204" pitchFamily="34" charset="0"/>
              </a:rPr>
              <a:t>la </a:t>
            </a:r>
            <a:r>
              <a:rPr lang="es-ES" sz="2400" dirty="0">
                <a:solidFill>
                  <a:schemeClr val="tx1"/>
                </a:solidFill>
                <a:latin typeface="Calibri" panose="020F0502020204030204" pitchFamily="34" charset="0"/>
              </a:rPr>
              <a:t>oferta de oportunidades adecuadas para poder satisfacer, tanto las respuestas a las demandas económicas desde la formación de profesionales, como la realización de su dimensión política o ideológica en la transmisión y fomento de valores éticos en ellos en la medida en que, una vez incluida en las </a:t>
            </a:r>
            <a:r>
              <a:rPr lang="es-ES" sz="2400" u="sng" dirty="0">
                <a:solidFill>
                  <a:schemeClr val="tx1"/>
                </a:solidFill>
                <a:latin typeface="Calibri" panose="020F0502020204030204" pitchFamily="34" charset="0"/>
              </a:rPr>
              <a:t>políticas de la </a:t>
            </a:r>
            <a:r>
              <a:rPr lang="es-ES" sz="2400" u="sng" dirty="0" smtClean="0">
                <a:solidFill>
                  <a:schemeClr val="tx1"/>
                </a:solidFill>
                <a:latin typeface="Calibri" panose="020F0502020204030204" pitchFamily="34" charset="0"/>
              </a:rPr>
              <a:t>educación, </a:t>
            </a:r>
            <a:r>
              <a:rPr lang="es-ES" sz="2400" u="sng" dirty="0">
                <a:solidFill>
                  <a:schemeClr val="tx1"/>
                </a:solidFill>
                <a:latin typeface="Calibri" panose="020F0502020204030204" pitchFamily="34" charset="0"/>
              </a:rPr>
              <a:t>pueda intervenir en las </a:t>
            </a:r>
            <a:r>
              <a:rPr lang="es-ES" sz="2400" b="1" u="sng" dirty="0">
                <a:solidFill>
                  <a:schemeClr val="tx1"/>
                </a:solidFill>
                <a:latin typeface="Calibri" panose="020F0502020204030204" pitchFamily="34" charset="0"/>
              </a:rPr>
              <a:t>posibilidades reales de las personas para acceder efectivamente a la misma, asumiendo las singularidades sociales propias del contexto pues atiende a los requerimientos particulares para que cada optante pueda ingresar a la educación superior y transitar por ella.</a:t>
            </a:r>
            <a:endParaRPr lang="en-US" sz="2400" b="1" u="sng" dirty="0">
              <a:solidFill>
                <a:schemeClr val="tx1"/>
              </a:solidFill>
              <a:latin typeface="Calibri" panose="020F0502020204030204" pitchFamily="34" charset="0"/>
            </a:endParaRPr>
          </a:p>
          <a:p>
            <a:pPr eaLnBrk="1" hangingPunct="1">
              <a:defRPr/>
            </a:pPr>
            <a:endParaRPr lang="en-US" sz="24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1081511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03389" y="260350"/>
            <a:ext cx="9955211" cy="5755422"/>
          </a:xfrm>
          <a:prstGeom prst="rect">
            <a:avLst/>
          </a:prstGeom>
          <a:noFill/>
        </p:spPr>
        <p:txBody>
          <a:bodyPr wrap="square">
            <a:spAutoFit/>
          </a:bodyPr>
          <a:lstStyle/>
          <a:p>
            <a:pPr algn="ctr">
              <a:defRPr/>
            </a:pPr>
            <a:r>
              <a:rPr lang="es-ES" sz="3200" b="1" dirty="0">
                <a:latin typeface="Calibri" panose="020F0502020204030204" pitchFamily="34" charset="0"/>
              </a:rPr>
              <a:t>RESPONSABILIDAD SOCIAL  </a:t>
            </a:r>
          </a:p>
          <a:p>
            <a:pPr>
              <a:defRPr/>
            </a:pPr>
            <a:endParaRPr lang="es-ES" sz="2400" dirty="0">
              <a:latin typeface="Calibri" panose="020F0502020204030204" pitchFamily="34" charset="0"/>
            </a:endParaRPr>
          </a:p>
          <a:p>
            <a:pPr marL="557213" lvl="1" indent="-214313" algn="just">
              <a:buFont typeface="Arial" pitchFamily="34" charset="0"/>
              <a:buChar char="•"/>
              <a:defRPr/>
            </a:pPr>
            <a:r>
              <a:rPr lang="es-ES" sz="2400" dirty="0">
                <a:latin typeface="Calibri" panose="020F0502020204030204" pitchFamily="34" charset="0"/>
              </a:rPr>
              <a:t>Asunción de responsabilidad ética evidenciado en acciones y propósitos explícitos en su misión y verificables en su acción, de ahí la posibilidad de la medición de su impacto a partir de la constatación de medidores del compromiso tácito  expresado en acciones y declarado en sus propósitos y proyecciones de trabajo. </a:t>
            </a:r>
          </a:p>
          <a:p>
            <a:pPr lvl="1" algn="just">
              <a:defRPr/>
            </a:pPr>
            <a:endParaRPr lang="es-ES" sz="2400" dirty="0">
              <a:latin typeface="Calibri" panose="020F0502020204030204" pitchFamily="34" charset="0"/>
            </a:endParaRPr>
          </a:p>
          <a:p>
            <a:pPr marL="557213" lvl="1" indent="-214313" algn="just">
              <a:buFont typeface="Arial" pitchFamily="34" charset="0"/>
              <a:buChar char="•"/>
              <a:defRPr/>
            </a:pPr>
            <a:r>
              <a:rPr lang="es-ES" sz="2400" dirty="0" smtClean="0">
                <a:latin typeface="Calibri" panose="020F0502020204030204" pitchFamily="34" charset="0"/>
              </a:rPr>
              <a:t>Implica que </a:t>
            </a:r>
            <a:r>
              <a:rPr lang="es-ES" sz="2400" dirty="0">
                <a:latin typeface="Calibri" panose="020F0502020204030204" pitchFamily="34" charset="0"/>
              </a:rPr>
              <a:t>cada sistema  de educación conozca cuáles son los problemas en relación a ello, a los que debe dar respuesta en dependencia de su alcance y objetivos propuestos y que posibilite responder a sus intereses y responsabilidades consigo mismo y con su contexto social económico y cultural. Este conocimiento de su realidad y de su manera de intervenir sólo se realiza a través de la participación y del vínculo constante con su entorno.</a:t>
            </a:r>
          </a:p>
        </p:txBody>
      </p:sp>
    </p:spTree>
    <p:extLst>
      <p:ext uri="{BB962C8B-B14F-4D97-AF65-F5344CB8AC3E}">
        <p14:creationId xmlns:p14="http://schemas.microsoft.com/office/powerpoint/2010/main" xmlns="" val="844271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CuadroTexto"/>
          <p:cNvSpPr txBox="1">
            <a:spLocks noChangeArrowheads="1"/>
          </p:cNvSpPr>
          <p:nvPr/>
        </p:nvSpPr>
        <p:spPr bwMode="auto">
          <a:xfrm>
            <a:off x="1992313" y="765175"/>
            <a:ext cx="8304212" cy="5386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defRPr/>
            </a:pPr>
            <a:r>
              <a:rPr lang="es-ES" sz="3200" dirty="0">
                <a:latin typeface="Calibri" panose="020F0502020204030204" pitchFamily="34" charset="0"/>
              </a:rPr>
              <a:t>FINES DE LA EDUCACIÓN.</a:t>
            </a:r>
          </a:p>
          <a:p>
            <a:pPr eaLnBrk="1" hangingPunct="1">
              <a:defRPr/>
            </a:pPr>
            <a:endParaRPr lang="es-ES" dirty="0">
              <a:latin typeface="Calibri" panose="020F0502020204030204" pitchFamily="34" charset="0"/>
            </a:endParaRPr>
          </a:p>
          <a:p>
            <a:pPr marL="257175" indent="-257175" algn="just" eaLnBrk="1" hangingPunct="1">
              <a:lnSpc>
                <a:spcPct val="150000"/>
              </a:lnSpc>
              <a:buFont typeface="Arial" panose="020B0604020202020204" pitchFamily="34" charset="0"/>
              <a:buChar char="•"/>
              <a:defRPr/>
            </a:pPr>
            <a:r>
              <a:rPr lang="es-ES" b="0" dirty="0">
                <a:latin typeface="Calibri" panose="020F0502020204030204" pitchFamily="34" charset="0"/>
              </a:rPr>
              <a:t>LOS OBJETIVOS DE LA EDUCACIÓN HAY QUE RELACIONARLOS CON LOS IDEALES SOCIALES COMPARTIDOS DE UNA SOCIEDAD DETERMINADA.</a:t>
            </a:r>
          </a:p>
          <a:p>
            <a:pPr algn="just" eaLnBrk="1" hangingPunct="1">
              <a:lnSpc>
                <a:spcPct val="150000"/>
              </a:lnSpc>
              <a:defRPr/>
            </a:pPr>
            <a:endParaRPr lang="es-ES" b="0" dirty="0">
              <a:latin typeface="Calibri" panose="020F0502020204030204" pitchFamily="34" charset="0"/>
            </a:endParaRPr>
          </a:p>
          <a:p>
            <a:pPr marL="257175" indent="-257175" algn="just" eaLnBrk="1" hangingPunct="1">
              <a:lnSpc>
                <a:spcPct val="150000"/>
              </a:lnSpc>
              <a:buFont typeface="Arial" panose="020B0604020202020204" pitchFamily="34" charset="0"/>
              <a:buChar char="•"/>
              <a:defRPr/>
            </a:pPr>
            <a:r>
              <a:rPr lang="es-ES" b="0" dirty="0">
                <a:latin typeface="Calibri" panose="020F0502020204030204" pitchFamily="34" charset="0"/>
              </a:rPr>
              <a:t>EL TIPO DE HOMBRE QUE SE DESEA PRODUCIR, LOS CONOCIMIENTOS QUE SE PUEDAN CONSIDERAR COMO INDISPENSABLES, ES DECIR, LO QUE LA SOCIEDAD CONSIDERA QUE DEBE SABER PARA PODER DESARROLLARSE.</a:t>
            </a:r>
          </a:p>
        </p:txBody>
      </p:sp>
    </p:spTree>
    <p:extLst>
      <p:ext uri="{BB962C8B-B14F-4D97-AF65-F5344CB8AC3E}">
        <p14:creationId xmlns:p14="http://schemas.microsoft.com/office/powerpoint/2010/main" xmlns="" val="61194954"/>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60513" y="984250"/>
            <a:ext cx="10355262" cy="6001643"/>
          </a:xfrm>
          <a:prstGeom prst="rect">
            <a:avLst/>
          </a:prstGeom>
          <a:noFill/>
        </p:spPr>
        <p:txBody>
          <a:bodyPr wrap="square">
            <a:spAutoFit/>
          </a:bodyPr>
          <a:lstStyle/>
          <a:p>
            <a:pPr marL="257175" indent="-257175" algn="just">
              <a:buFont typeface="Arial" panose="020B0604020202020204" pitchFamily="34" charset="0"/>
              <a:buChar char="•"/>
              <a:defRPr/>
            </a:pPr>
            <a:r>
              <a:rPr lang="es-ES" sz="2400" b="1" dirty="0">
                <a:latin typeface="Calibri" panose="020F0502020204030204" pitchFamily="34" charset="0"/>
              </a:rPr>
              <a:t>Función cognoscitiva</a:t>
            </a:r>
            <a:r>
              <a:rPr lang="es-ES" sz="2400" dirty="0">
                <a:latin typeface="Calibri" panose="020F0502020204030204" pitchFamily="34" charset="0"/>
              </a:rPr>
              <a:t>, dado su papel en la obtención de conocimientos, desarrollo de destrezas, habilidades y capacidades personales;</a:t>
            </a:r>
          </a:p>
          <a:p>
            <a:pPr marL="257175" indent="-257175" algn="just">
              <a:buFont typeface="Arial" panose="020B0604020202020204" pitchFamily="34" charset="0"/>
              <a:buChar char="•"/>
              <a:defRPr/>
            </a:pPr>
            <a:endParaRPr lang="en-US" sz="2400" dirty="0">
              <a:latin typeface="Calibri" panose="020F0502020204030204" pitchFamily="34" charset="0"/>
            </a:endParaRPr>
          </a:p>
          <a:p>
            <a:pPr marL="257175" indent="-257175" algn="just">
              <a:buFont typeface="Arial" panose="020B0604020202020204" pitchFamily="34" charset="0"/>
              <a:buChar char="•"/>
              <a:defRPr/>
            </a:pPr>
            <a:r>
              <a:rPr lang="es-ES" sz="2400" b="1" dirty="0">
                <a:latin typeface="Calibri" panose="020F0502020204030204" pitchFamily="34" charset="0"/>
              </a:rPr>
              <a:t>Función relacional</a:t>
            </a:r>
            <a:r>
              <a:rPr lang="es-ES" sz="2400" dirty="0">
                <a:latin typeface="Calibri" panose="020F0502020204030204" pitchFamily="34" charset="0"/>
              </a:rPr>
              <a:t>, en tanto fuente de oportunidades para la interacción y el contacto social, al permitir relaciones afectivas de diversa índole fuera del marco del núcleo familiar, en especial entre grupos de pares.</a:t>
            </a:r>
          </a:p>
          <a:p>
            <a:pPr algn="just">
              <a:defRPr/>
            </a:pPr>
            <a:endParaRPr lang="en-US" sz="2400" dirty="0">
              <a:latin typeface="Calibri" panose="020F0502020204030204" pitchFamily="34" charset="0"/>
            </a:endParaRPr>
          </a:p>
          <a:p>
            <a:pPr marL="257175" indent="-257175" algn="just">
              <a:buFont typeface="Arial" panose="020B0604020202020204" pitchFamily="34" charset="0"/>
              <a:buChar char="•"/>
              <a:defRPr/>
            </a:pPr>
            <a:r>
              <a:rPr lang="es-ES" sz="2400" b="1" dirty="0">
                <a:latin typeface="Calibri" panose="020F0502020204030204" pitchFamily="34" charset="0"/>
              </a:rPr>
              <a:t>Función socializadora de hábitos y normas de conducta para el comportamiento social</a:t>
            </a:r>
            <a:r>
              <a:rPr lang="es-ES" sz="2400" dirty="0">
                <a:latin typeface="Calibri" panose="020F0502020204030204" pitchFamily="34" charset="0"/>
              </a:rPr>
              <a:t>, dada por constituir una actividad sujeta a reglas, que forma </a:t>
            </a:r>
            <a:r>
              <a:rPr lang="es-ES" sz="2400" dirty="0" smtClean="0">
                <a:latin typeface="Calibri" panose="020F0502020204030204" pitchFamily="34" charset="0"/>
              </a:rPr>
              <a:t>valores, </a:t>
            </a:r>
            <a:r>
              <a:rPr lang="es-ES" sz="2400" dirty="0">
                <a:latin typeface="Calibri" panose="020F0502020204030204" pitchFamily="34" charset="0"/>
              </a:rPr>
              <a:t>a la vez que organiza y estructura el tiempo en ciclos periódicos y estimula la fijación de metas y el esfuerzo por alcanzarlas. </a:t>
            </a:r>
          </a:p>
          <a:p>
            <a:pPr algn="just">
              <a:defRPr/>
            </a:pPr>
            <a:endParaRPr lang="en-US" sz="2400" dirty="0">
              <a:latin typeface="Calibri" panose="020F0502020204030204" pitchFamily="34" charset="0"/>
            </a:endParaRPr>
          </a:p>
          <a:p>
            <a:pPr marL="257175" indent="-257175" algn="just">
              <a:buFont typeface="Arial" panose="020B0604020202020204" pitchFamily="34" charset="0"/>
              <a:buChar char="•"/>
              <a:defRPr/>
            </a:pPr>
            <a:r>
              <a:rPr lang="es-ES" sz="2400" b="1" dirty="0">
                <a:latin typeface="Calibri" panose="020F0502020204030204" pitchFamily="34" charset="0"/>
              </a:rPr>
              <a:t>Función de proporcionar status</a:t>
            </a:r>
            <a:r>
              <a:rPr lang="es-ES" sz="2400" dirty="0">
                <a:latin typeface="Calibri" panose="020F0502020204030204" pitchFamily="34" charset="0"/>
              </a:rPr>
              <a:t>, en tanto se le atribuye capacidad para investir prestigio y como vía para situarse en posiciones sociales consideradas de mayor reconocimiento; de ahí que se la vea como fuente fundamental de identidad personal y social.</a:t>
            </a:r>
            <a:endParaRPr lang="en-US" sz="2400" dirty="0">
              <a:latin typeface="Calibri" panose="020F0502020204030204" pitchFamily="34" charset="0"/>
            </a:endParaRPr>
          </a:p>
        </p:txBody>
      </p:sp>
      <p:sp>
        <p:nvSpPr>
          <p:cNvPr id="36867" name="CuadroTexto 2"/>
          <p:cNvSpPr txBox="1">
            <a:spLocks noChangeArrowheads="1"/>
          </p:cNvSpPr>
          <p:nvPr/>
        </p:nvSpPr>
        <p:spPr bwMode="auto">
          <a:xfrm>
            <a:off x="2255838" y="333375"/>
            <a:ext cx="7751762"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algn="ctr"/>
            <a:r>
              <a:rPr lang="es-ES" sz="2800" b="1" dirty="0">
                <a:solidFill>
                  <a:schemeClr val="tx1"/>
                </a:solidFill>
                <a:latin typeface="Calibri" panose="020F0502020204030204" pitchFamily="34" charset="0"/>
              </a:rPr>
              <a:t>PROPÓSITOS DE LA EDUCACIÓN SUPERI0R</a:t>
            </a:r>
            <a:endParaRPr lang="en-US" sz="28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16313920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9800" y="260649"/>
            <a:ext cx="9463088" cy="1496715"/>
          </a:xfrm>
        </p:spPr>
        <p:txBody>
          <a:bodyPr>
            <a:noAutofit/>
          </a:bodyPr>
          <a:lstStyle/>
          <a:p>
            <a:pPr eaLnBrk="1" hangingPunct="1">
              <a:defRPr/>
            </a:pPr>
            <a:r>
              <a:rPr lang="es-ES" sz="3200" b="1" dirty="0">
                <a:latin typeface="Calibri" panose="020F0502020204030204" pitchFamily="34" charset="0"/>
                <a:ea typeface="Calibri" panose="020F0502020204030204" pitchFamily="34" charset="0"/>
                <a:cs typeface="Times New Roman" panose="02020603050405020304" pitchFamily="18" charset="0"/>
              </a:rPr>
              <a:t>RESUMEN ASPECTOS GENERALES QUE INCIDEN EN LA EDUCACIÓN </a:t>
            </a:r>
            <a:r>
              <a:rPr lang="es-419" sz="3200" b="1" dirty="0" smtClean="0">
                <a:latin typeface="Calibri" panose="020F0502020204030204" pitchFamily="34" charset="0"/>
                <a:ea typeface="Calibri" panose="020F0502020204030204" pitchFamily="34" charset="0"/>
                <a:cs typeface="Times New Roman" panose="02020603050405020304" pitchFamily="18" charset="0"/>
              </a:rPr>
              <a:t>SUPERIOR </a:t>
            </a:r>
            <a:r>
              <a:rPr lang="es-ES" sz="3200" b="1" dirty="0" smtClean="0">
                <a:latin typeface="Calibri" panose="020F0502020204030204" pitchFamily="34" charset="0"/>
                <a:ea typeface="Calibri" panose="020F0502020204030204" pitchFamily="34" charset="0"/>
                <a:cs typeface="Times New Roman" panose="02020603050405020304" pitchFamily="18" charset="0"/>
              </a:rPr>
              <a:t>CONTEMPOR</a:t>
            </a:r>
            <a:r>
              <a:rPr lang="es-419" sz="3200" b="1" dirty="0" smtClean="0">
                <a:latin typeface="Calibri" panose="020F0502020204030204" pitchFamily="34" charset="0"/>
                <a:ea typeface="Calibri" panose="020F0502020204030204" pitchFamily="34" charset="0"/>
                <a:cs typeface="Times New Roman" panose="02020603050405020304" pitchFamily="18" charset="0"/>
              </a:rPr>
              <a:t>Á</a:t>
            </a:r>
            <a:r>
              <a:rPr lang="es-ES" sz="3200" b="1" dirty="0" smtClean="0">
                <a:latin typeface="Calibri" panose="020F0502020204030204" pitchFamily="34" charset="0"/>
                <a:ea typeface="Calibri" panose="020F0502020204030204" pitchFamily="34" charset="0"/>
                <a:cs typeface="Times New Roman" panose="02020603050405020304" pitchFamily="18" charset="0"/>
              </a:rPr>
              <a:t>NEA</a:t>
            </a:r>
            <a:r>
              <a:rPr lang="es-ES" sz="3200" b="1" dirty="0">
                <a:latin typeface="Calibri" panose="020F0502020204030204" pitchFamily="34" charset="0"/>
                <a:ea typeface="Calibri" panose="020F0502020204030204" pitchFamily="34" charset="0"/>
                <a:cs typeface="Times New Roman" panose="02020603050405020304" pitchFamily="18" charset="0"/>
              </a:rPr>
              <a:t>.</a:t>
            </a:r>
            <a:endParaRPr lang="en-US" sz="3200" dirty="0"/>
          </a:p>
        </p:txBody>
      </p:sp>
      <p:sp>
        <p:nvSpPr>
          <p:cNvPr id="3" name="Marcador de contenido 2"/>
          <p:cNvSpPr>
            <a:spLocks noGrp="1"/>
          </p:cNvSpPr>
          <p:nvPr>
            <p:ph idx="1"/>
          </p:nvPr>
        </p:nvSpPr>
        <p:spPr>
          <a:xfrm>
            <a:off x="1403475" y="1457327"/>
            <a:ext cx="8647310" cy="4911997"/>
          </a:xfrm>
        </p:spPr>
        <p:txBody>
          <a:bodyPr/>
          <a:lstStyle/>
          <a:p>
            <a:pPr marL="257175" indent="-257175" algn="just">
              <a:lnSpc>
                <a:spcPct val="115000"/>
              </a:lnSpc>
              <a:spcBef>
                <a:spcPts val="0"/>
              </a:spcBef>
              <a:spcAft>
                <a:spcPts val="750"/>
              </a:spcAft>
              <a:buFont typeface="+mj-lt"/>
              <a:buAutoNum type="romanUcPeriod"/>
              <a:defRPr/>
            </a:pPr>
            <a:r>
              <a:rPr lang="es-ES" sz="2400" b="1" dirty="0">
                <a:latin typeface="Calibri" panose="020F0502020204030204" pitchFamily="34" charset="0"/>
                <a:ea typeface="Calibri" panose="020F0502020204030204" pitchFamily="34" charset="0"/>
                <a:cs typeface="Times New Roman" panose="02020603050405020304" pitchFamily="18" charset="0"/>
              </a:rPr>
              <a:t>MASIFICACIÓN.</a:t>
            </a:r>
          </a:p>
          <a:p>
            <a:pPr marL="600075" lvl="1" indent="-257175" algn="just">
              <a:lnSpc>
                <a:spcPct val="115000"/>
              </a:lnSpc>
              <a:spcBef>
                <a:spcPts val="0"/>
              </a:spcBef>
              <a:spcAft>
                <a:spcPts val="750"/>
              </a:spcAft>
              <a:buFont typeface="+mj-lt"/>
              <a:buAutoNum type="romanUcPeriod"/>
              <a:defRPr/>
            </a:pPr>
            <a:r>
              <a:rPr lang="es-ES" sz="2000" dirty="0" smtClean="0">
                <a:latin typeface="Calibri" panose="020F0502020204030204" pitchFamily="34" charset="0"/>
                <a:ea typeface="Calibri" panose="020F0502020204030204" pitchFamily="34" charset="0"/>
                <a:cs typeface="Times New Roman" panose="02020603050405020304" pitchFamily="18" charset="0"/>
              </a:rPr>
              <a:t>ACCESO- EQUIDAD.</a:t>
            </a:r>
          </a:p>
          <a:p>
            <a:pPr marL="600075" lvl="1" indent="-257175" algn="just">
              <a:lnSpc>
                <a:spcPct val="115000"/>
              </a:lnSpc>
              <a:spcBef>
                <a:spcPts val="0"/>
              </a:spcBef>
              <a:spcAft>
                <a:spcPts val="750"/>
              </a:spcAft>
              <a:buFont typeface="+mj-lt"/>
              <a:buAutoNum type="romanUcPeriod"/>
              <a:defRPr/>
            </a:pP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NECESIDAD DE EDUCACIÓN PARA COMPRENDER, TRANSFORMAR</a:t>
            </a:r>
          </a:p>
          <a:p>
            <a:pPr marL="600075" lvl="1" indent="-257175" algn="just">
              <a:lnSpc>
                <a:spcPct val="115000"/>
              </a:lnSpc>
              <a:spcBef>
                <a:spcPts val="0"/>
              </a:spcBef>
              <a:spcAft>
                <a:spcPts val="750"/>
              </a:spcAft>
              <a:buFont typeface="+mj-lt"/>
              <a:buAutoNum type="romanUcPeriod"/>
              <a:defRPr/>
            </a:pPr>
            <a:r>
              <a:rPr lang="es-ES" sz="2000" dirty="0" smtClean="0">
                <a:latin typeface="Calibri" panose="020F0502020204030204" pitchFamily="34" charset="0"/>
                <a:ea typeface="Calibri" panose="020F0502020204030204" pitchFamily="34" charset="0"/>
                <a:cs typeface="Times New Roman" panose="02020603050405020304" pitchFamily="18" charset="0"/>
              </a:rPr>
              <a:t>DILEMA CALIDAD – CANTIDAD</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spcBef>
                <a:spcPts val="0"/>
              </a:spcBef>
              <a:spcAft>
                <a:spcPts val="750"/>
              </a:spcAft>
              <a:buFont typeface="+mj-lt"/>
              <a:buAutoNum type="romanUcPeriod"/>
              <a:defRPr/>
            </a:pPr>
            <a:endParaRPr lang="es-E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spcBef>
                <a:spcPts val="0"/>
              </a:spcBef>
              <a:spcAft>
                <a:spcPts val="750"/>
              </a:spcAft>
              <a:buFont typeface="+mj-lt"/>
              <a:buAutoNum type="romanUcPeriod"/>
              <a:defRPr/>
            </a:pPr>
            <a:r>
              <a:rPr lang="es-ES" sz="2400" b="1" dirty="0">
                <a:latin typeface="Calibri" panose="020F0502020204030204" pitchFamily="34" charset="0"/>
                <a:ea typeface="Calibri" panose="020F0502020204030204" pitchFamily="34" charset="0"/>
                <a:cs typeface="Times New Roman" panose="02020603050405020304" pitchFamily="18" charset="0"/>
              </a:rPr>
              <a:t>FINANCIAMIENTO</a:t>
            </a:r>
          </a:p>
          <a:p>
            <a:pPr marL="600075" lvl="1" indent="-257175" algn="just">
              <a:lnSpc>
                <a:spcPct val="115000"/>
              </a:lnSpc>
              <a:spcBef>
                <a:spcPts val="0"/>
              </a:spcBef>
              <a:spcAft>
                <a:spcPts val="750"/>
              </a:spcAft>
              <a:buFont typeface="+mj-lt"/>
              <a:buAutoNum type="romanUcPeriod"/>
              <a:defRPr/>
            </a:pP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DILEMA PUBLICO-PRIVADO</a:t>
            </a:r>
          </a:p>
          <a:p>
            <a:pPr marL="600075" lvl="1" indent="-257175" algn="just">
              <a:lnSpc>
                <a:spcPct val="115000"/>
              </a:lnSpc>
              <a:spcBef>
                <a:spcPts val="0"/>
              </a:spcBef>
              <a:spcAft>
                <a:spcPts val="750"/>
              </a:spcAft>
              <a:buFont typeface="+mj-lt"/>
              <a:buAutoNum type="romanUcPeriod"/>
              <a:defRPr/>
            </a:pPr>
            <a:r>
              <a:rPr lang="es-ES" sz="2000" dirty="0" smtClean="0">
                <a:latin typeface="Calibri" panose="020F0502020204030204" pitchFamily="34" charset="0"/>
                <a:ea typeface="Calibri" panose="020F0502020204030204" pitchFamily="34" charset="0"/>
                <a:cs typeface="Times New Roman" panose="02020603050405020304" pitchFamily="18" charset="0"/>
              </a:rPr>
              <a:t>PRIVADO LOCAL</a:t>
            </a:r>
          </a:p>
          <a:p>
            <a:pPr marL="600075" lvl="1" indent="-257175" algn="just">
              <a:lnSpc>
                <a:spcPct val="115000"/>
              </a:lnSpc>
              <a:spcBef>
                <a:spcPts val="0"/>
              </a:spcBef>
              <a:spcAft>
                <a:spcPts val="750"/>
              </a:spcAft>
              <a:buFont typeface="+mj-lt"/>
              <a:buAutoNum type="romanUcPeriod"/>
              <a:defRPr/>
            </a:pP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PRIVADO INTERNACIONAL</a:t>
            </a:r>
          </a:p>
          <a:p>
            <a:pPr marL="600075" lvl="1" indent="-257175" algn="just">
              <a:lnSpc>
                <a:spcPct val="115000"/>
              </a:lnSpc>
              <a:spcBef>
                <a:spcPts val="0"/>
              </a:spcBef>
              <a:spcAft>
                <a:spcPts val="750"/>
              </a:spcAft>
              <a:buFont typeface="+mj-lt"/>
              <a:buAutoNum type="romanUcPeriod"/>
              <a:defRPr/>
            </a:pPr>
            <a:r>
              <a:rPr lang="es-ES" sz="2000" dirty="0" smtClean="0">
                <a:latin typeface="Calibri" panose="020F0502020204030204" pitchFamily="34" charset="0"/>
                <a:ea typeface="Calibri" panose="020F0502020204030204" pitchFamily="34" charset="0"/>
                <a:cs typeface="Times New Roman" panose="02020603050405020304" pitchFamily="18" charset="0"/>
              </a:rPr>
              <a:t>MODELO DUAL</a:t>
            </a:r>
          </a:p>
          <a:p>
            <a:pPr marL="600075" lvl="1" indent="-257175" algn="just">
              <a:lnSpc>
                <a:spcPct val="115000"/>
              </a:lnSpc>
              <a:spcBef>
                <a:spcPts val="0"/>
              </a:spcBef>
              <a:spcAft>
                <a:spcPts val="750"/>
              </a:spcAft>
              <a:buFont typeface="+mj-lt"/>
              <a:buAutoNum type="romanUcPeriod"/>
              <a:defRPr/>
            </a:pP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092459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7363" y="260648"/>
            <a:ext cx="10029825" cy="1080120"/>
          </a:xfrm>
        </p:spPr>
        <p:txBody>
          <a:bodyPr>
            <a:noAutofit/>
          </a:bodyPr>
          <a:lstStyle/>
          <a:p>
            <a:pPr eaLnBrk="1" hangingPunct="1">
              <a:defRPr/>
            </a:pPr>
            <a:r>
              <a:rPr lang="es-ES" sz="3200" b="1" dirty="0">
                <a:latin typeface="Calibri" panose="020F0502020204030204" pitchFamily="34" charset="0"/>
                <a:ea typeface="Calibri" panose="020F0502020204030204" pitchFamily="34" charset="0"/>
                <a:cs typeface="Times New Roman" panose="02020603050405020304" pitchFamily="18" charset="0"/>
              </a:rPr>
              <a:t>RESUMEN ASPECTOS GENERALES QUE INCIDEN EN LA EDUCACIÓN </a:t>
            </a:r>
            <a:r>
              <a:rPr lang="es-419" sz="3200" b="1" dirty="0" smtClean="0">
                <a:latin typeface="Calibri" panose="020F0502020204030204" pitchFamily="34" charset="0"/>
                <a:ea typeface="Calibri" panose="020F0502020204030204" pitchFamily="34" charset="0"/>
                <a:cs typeface="Times New Roman" panose="02020603050405020304" pitchFamily="18" charset="0"/>
              </a:rPr>
              <a:t>SUPERIOR </a:t>
            </a:r>
            <a:r>
              <a:rPr lang="es-ES" sz="3200" b="1" dirty="0" smtClean="0">
                <a:latin typeface="Calibri" panose="020F0502020204030204" pitchFamily="34" charset="0"/>
                <a:ea typeface="Calibri" panose="020F0502020204030204" pitchFamily="34" charset="0"/>
                <a:cs typeface="Times New Roman" panose="02020603050405020304" pitchFamily="18" charset="0"/>
              </a:rPr>
              <a:t>CONTEMPOR</a:t>
            </a:r>
            <a:r>
              <a:rPr lang="es-419" sz="3200" b="1" dirty="0" smtClean="0">
                <a:latin typeface="Calibri" panose="020F0502020204030204" pitchFamily="34" charset="0"/>
                <a:ea typeface="Calibri" panose="020F0502020204030204" pitchFamily="34" charset="0"/>
                <a:cs typeface="Times New Roman" panose="02020603050405020304" pitchFamily="18" charset="0"/>
              </a:rPr>
              <a:t>Á</a:t>
            </a:r>
            <a:r>
              <a:rPr lang="es-ES" sz="3200" b="1" dirty="0" smtClean="0">
                <a:latin typeface="Calibri" panose="020F0502020204030204" pitchFamily="34" charset="0"/>
                <a:ea typeface="Calibri" panose="020F0502020204030204" pitchFamily="34" charset="0"/>
                <a:cs typeface="Times New Roman" panose="02020603050405020304" pitchFamily="18" charset="0"/>
              </a:rPr>
              <a:t>NEA</a:t>
            </a:r>
            <a:r>
              <a:rPr lang="es-ES" sz="3200" b="1" dirty="0">
                <a:latin typeface="Calibri" panose="020F0502020204030204" pitchFamily="34" charset="0"/>
                <a:ea typeface="Calibri" panose="020F0502020204030204" pitchFamily="34" charset="0"/>
                <a:cs typeface="Times New Roman" panose="02020603050405020304" pitchFamily="18" charset="0"/>
              </a:rPr>
              <a:t>.</a:t>
            </a:r>
            <a:endParaRPr lang="en-US" sz="3200" dirty="0"/>
          </a:p>
        </p:txBody>
      </p:sp>
      <p:sp>
        <p:nvSpPr>
          <p:cNvPr id="3" name="Marcador de contenido 2"/>
          <p:cNvSpPr>
            <a:spLocks noGrp="1"/>
          </p:cNvSpPr>
          <p:nvPr>
            <p:ph idx="1"/>
          </p:nvPr>
        </p:nvSpPr>
        <p:spPr>
          <a:xfrm>
            <a:off x="1631505" y="1628801"/>
            <a:ext cx="8858323" cy="4968551"/>
          </a:xfrm>
        </p:spPr>
        <p:txBody>
          <a:bodyPr>
            <a:normAutofit fontScale="85000" lnSpcReduction="20000"/>
          </a:bodyPr>
          <a:lstStyle/>
          <a:p>
            <a:pPr marL="0" indent="0" algn="just">
              <a:lnSpc>
                <a:spcPct val="115000"/>
              </a:lnSpc>
              <a:spcBef>
                <a:spcPts val="0"/>
              </a:spcBef>
              <a:spcAft>
                <a:spcPts val="750"/>
              </a:spcAft>
              <a:buNone/>
              <a:defRPr/>
            </a:pPr>
            <a:r>
              <a:rPr lang="es-ES" b="1" dirty="0" smtClean="0">
                <a:effectLst/>
                <a:latin typeface="Calibri" panose="020F0502020204030204" pitchFamily="34" charset="0"/>
                <a:ea typeface="Calibri" panose="020F0502020204030204" pitchFamily="34" charset="0"/>
                <a:cs typeface="Times New Roman" panose="02020603050405020304" pitchFamily="18" charset="0"/>
              </a:rPr>
              <a:t>III. </a:t>
            </a:r>
            <a:r>
              <a:rPr lang="es-ES" sz="2600" b="1" dirty="0">
                <a:latin typeface="Calibri" panose="020F0502020204030204" pitchFamily="34" charset="0"/>
                <a:ea typeface="Calibri" panose="020F0502020204030204" pitchFamily="34" charset="0"/>
                <a:cs typeface="Times New Roman" panose="02020603050405020304" pitchFamily="18" charset="0"/>
              </a:rPr>
              <a:t>PROBLEMAS CON EL DESARROLLO DEL CLAUSTRO</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QUE ENSEÑAR, COMO ENSEÑAR, PARA QUE ENSEÑAR</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INFLUENCIA DE LAS TIC</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FORMAS DE CAPACITACION Y RECAPACITACIÓN DEL CLAUSTRO</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ROL DEL DOCENTE. DUALIDAD</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INCENTIVOS E IMAGEN</a:t>
            </a:r>
          </a:p>
          <a:p>
            <a:pPr marL="257175" indent="-257175" algn="just">
              <a:lnSpc>
                <a:spcPct val="115000"/>
              </a:lnSpc>
              <a:spcBef>
                <a:spcPts val="0"/>
              </a:spcBef>
              <a:spcAft>
                <a:spcPts val="750"/>
              </a:spcAft>
              <a:buFont typeface="+mj-lt"/>
              <a:buAutoNum type="romanUcPeriod"/>
              <a:defRPr/>
            </a:pPr>
            <a:endParaRPr lang="es-ES"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750"/>
              </a:spcAft>
              <a:buNone/>
              <a:defRPr/>
            </a:pPr>
            <a:r>
              <a:rPr lang="es-ES" b="1" dirty="0" smtClean="0">
                <a:latin typeface="Calibri" panose="020F0502020204030204" pitchFamily="34" charset="0"/>
                <a:ea typeface="Calibri" panose="020F0502020204030204" pitchFamily="34" charset="0"/>
                <a:cs typeface="Times New Roman" panose="02020603050405020304" pitchFamily="18" charset="0"/>
              </a:rPr>
              <a:t>IV</a:t>
            </a:r>
            <a:r>
              <a:rPr lang="es-ES" sz="3600" b="1" dirty="0">
                <a:latin typeface="Calibri" panose="020F0502020204030204" pitchFamily="34" charset="0"/>
                <a:ea typeface="Calibri" panose="020F0502020204030204" pitchFamily="34" charset="0"/>
                <a:cs typeface="Times New Roman" panose="02020603050405020304" pitchFamily="18" charset="0"/>
              </a:rPr>
              <a:t>. </a:t>
            </a:r>
            <a:r>
              <a:rPr lang="es-ES" sz="2600" b="1" dirty="0">
                <a:latin typeface="Calibri" panose="020F0502020204030204" pitchFamily="34" charset="0"/>
                <a:ea typeface="Calibri" panose="020F0502020204030204" pitchFamily="34" charset="0"/>
                <a:cs typeface="Times New Roman" panose="02020603050405020304" pitchFamily="18" charset="0"/>
              </a:rPr>
              <a:t>EVALUACIÓN Y RENDICION DE CUENTAS</a:t>
            </a:r>
          </a:p>
          <a:p>
            <a:pPr marL="600075" lvl="1" indent="-257175" algn="just">
              <a:lnSpc>
                <a:spcPct val="115000"/>
              </a:lnSpc>
              <a:spcBef>
                <a:spcPts val="0"/>
              </a:spcBef>
              <a:spcAft>
                <a:spcPts val="750"/>
              </a:spcAft>
              <a:buFont typeface="+mj-lt"/>
              <a:buAutoNum type="romanUcPeriod"/>
              <a:defRPr/>
            </a:pPr>
            <a:r>
              <a:rPr lang="es-ES" sz="2200" dirty="0" smtClean="0">
                <a:effectLst/>
                <a:latin typeface="Calibri" panose="020F0502020204030204" pitchFamily="34" charset="0"/>
                <a:ea typeface="Calibri" panose="020F0502020204030204" pitchFamily="34" charset="0"/>
                <a:cs typeface="Times New Roman" panose="02020603050405020304" pitchFamily="18" charset="0"/>
              </a:rPr>
              <a:t>ACREDITACIÓN Y EVALUACIÓN DE PARES</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EVALUACIÓN INTERNA DE LOS PROCESOS EDUACATIVOS</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MITO DE LA ACREDITACIÓN INTERNACIONAL</a:t>
            </a:r>
          </a:p>
          <a:p>
            <a:pPr marL="600075" lvl="1" indent="-257175" algn="just">
              <a:lnSpc>
                <a:spcPct val="115000"/>
              </a:lnSpc>
              <a:spcBef>
                <a:spcPts val="0"/>
              </a:spcBef>
              <a:spcAft>
                <a:spcPts val="750"/>
              </a:spcAft>
              <a:buFont typeface="+mj-lt"/>
              <a:buAutoNum type="romanUcPeriod"/>
              <a:defRPr/>
            </a:pPr>
            <a:r>
              <a:rPr lang="es-ES" sz="2200" dirty="0" smtClean="0">
                <a:latin typeface="Calibri" panose="020F0502020204030204" pitchFamily="34" charset="0"/>
                <a:ea typeface="Calibri" panose="020F0502020204030204" pitchFamily="34" charset="0"/>
                <a:cs typeface="Times New Roman" panose="02020603050405020304" pitchFamily="18" charset="0"/>
              </a:rPr>
              <a:t>RANKINGS Y POSICIONAMIENTO.</a:t>
            </a:r>
          </a:p>
          <a:p>
            <a:pPr marL="600075" lvl="1" indent="-257175" algn="just">
              <a:lnSpc>
                <a:spcPct val="115000"/>
              </a:lnSpc>
              <a:spcBef>
                <a:spcPts val="0"/>
              </a:spcBef>
              <a:spcAft>
                <a:spcPts val="750"/>
              </a:spcAft>
              <a:buFont typeface="+mj-lt"/>
              <a:buAutoNum type="romanUcPeriod"/>
              <a:defRPr/>
            </a:pP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662204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5620" y="116633"/>
            <a:ext cx="8764120" cy="1296144"/>
          </a:xfrm>
        </p:spPr>
        <p:txBody>
          <a:bodyPr>
            <a:normAutofit/>
          </a:bodyPr>
          <a:lstStyle/>
          <a:p>
            <a:pPr eaLnBrk="1" hangingPunct="1">
              <a:defRPr/>
            </a:pPr>
            <a:r>
              <a:rPr lang="es-ES" sz="3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RESUMEN ASPECTOS GENERALES QUE INCIDEN EN LA EDUCACIÓN </a:t>
            </a:r>
            <a:r>
              <a:rPr lang="es-419"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SUPERIOR </a:t>
            </a:r>
            <a:r>
              <a:rPr lang="es-ES"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CONTEMPOR</a:t>
            </a:r>
            <a:r>
              <a:rPr lang="es-419"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Á</a:t>
            </a:r>
            <a:r>
              <a:rPr lang="es-ES"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NEA</a:t>
            </a:r>
            <a:r>
              <a:rPr lang="es-ES" sz="3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sz="3200" dirty="0">
              <a:solidFill>
                <a:schemeClr val="tx1"/>
              </a:solidFill>
            </a:endParaRPr>
          </a:p>
        </p:txBody>
      </p:sp>
      <p:sp>
        <p:nvSpPr>
          <p:cNvPr id="3" name="Marcador de contenido 2"/>
          <p:cNvSpPr>
            <a:spLocks noGrp="1"/>
          </p:cNvSpPr>
          <p:nvPr>
            <p:ph idx="1"/>
          </p:nvPr>
        </p:nvSpPr>
        <p:spPr>
          <a:xfrm>
            <a:off x="1715621" y="1556792"/>
            <a:ext cx="8764121" cy="4680520"/>
          </a:xfrm>
        </p:spPr>
        <p:txBody>
          <a:bodyPr/>
          <a:lstStyle/>
          <a:p>
            <a:pPr marL="0" indent="0" algn="just">
              <a:lnSpc>
                <a:spcPct val="115000"/>
              </a:lnSpc>
              <a:spcBef>
                <a:spcPts val="0"/>
              </a:spcBef>
              <a:spcAft>
                <a:spcPts val="750"/>
              </a:spcAft>
              <a:buNone/>
              <a:defRPr/>
            </a:pPr>
            <a:r>
              <a:rPr lang="es-ES" sz="2400" b="1" dirty="0">
                <a:solidFill>
                  <a:schemeClr val="tx1"/>
                </a:solidFill>
                <a:latin typeface="Calibri" panose="020F0502020204030204" pitchFamily="34" charset="0"/>
                <a:cs typeface="Times New Roman" panose="02020603050405020304" pitchFamily="18" charset="0"/>
              </a:rPr>
              <a:t>VI.</a:t>
            </a:r>
            <a:r>
              <a:rPr lang="es-ES_tradnl" sz="2400" b="1" dirty="0">
                <a:solidFill>
                  <a:schemeClr val="tx1"/>
                </a:solidFill>
                <a:effectLst>
                  <a:outerShdw blurRad="38100" dist="38100" dir="2700000" algn="tl">
                    <a:srgbClr val="FFFFFF"/>
                  </a:outerShdw>
                </a:effectLst>
              </a:rPr>
              <a:t>INTENSAS TRANSFORMACIONES Y REFORMAS EN LOS SISTEMAS EDUCATIVOS</a:t>
            </a:r>
          </a:p>
          <a:p>
            <a:pPr marL="0" indent="0" algn="just">
              <a:lnSpc>
                <a:spcPct val="115000"/>
              </a:lnSpc>
              <a:spcBef>
                <a:spcPts val="0"/>
              </a:spcBef>
              <a:spcAft>
                <a:spcPts val="750"/>
              </a:spcAft>
              <a:buNone/>
              <a:defRPr/>
            </a:pPr>
            <a:r>
              <a:rPr lang="es-ES" sz="2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600075" lvl="1" indent="-257175" algn="just">
              <a:lnSpc>
                <a:spcPct val="115000"/>
              </a:lnSpc>
              <a:spcBef>
                <a:spcPts val="0"/>
              </a:spcBef>
              <a:spcAft>
                <a:spcPts val="750"/>
              </a:spcAft>
              <a:buFont typeface="+mj-lt"/>
              <a:buAutoNum type="romanUcPeriod"/>
              <a:defRPr/>
            </a:pPr>
            <a:r>
              <a:rPr lang="es-ES" sz="2000" dirty="0">
                <a:latin typeface="Calibri" panose="020F0502020204030204" pitchFamily="34" charset="0"/>
                <a:ea typeface="Calibri" panose="020F0502020204030204" pitchFamily="34" charset="0"/>
                <a:cs typeface="Times New Roman" panose="02020603050405020304" pitchFamily="18" charset="0"/>
              </a:rPr>
              <a:t>DIVERSIDAD DE TIPOS DE INSTITUCIONES, CURSOS, MODALIDADES DE ESTUDIOS, TRÁNSITOS CURRICULARES.</a:t>
            </a:r>
          </a:p>
          <a:p>
            <a:pPr marL="600075" lvl="1" indent="-257175" algn="just">
              <a:lnSpc>
                <a:spcPct val="115000"/>
              </a:lnSpc>
              <a:spcBef>
                <a:spcPts val="0"/>
              </a:spcBef>
              <a:spcAft>
                <a:spcPts val="750"/>
              </a:spcAft>
              <a:buFont typeface="+mj-lt"/>
              <a:buAutoNum type="romanUcPeriod"/>
              <a:defRPr/>
            </a:pPr>
            <a:r>
              <a:rPr lang="es-ES" sz="2000" dirty="0">
                <a:latin typeface="Calibri" panose="020F0502020204030204" pitchFamily="34" charset="0"/>
                <a:ea typeface="Calibri" panose="020F0502020204030204" pitchFamily="34" charset="0"/>
                <a:cs typeface="Times New Roman" panose="02020603050405020304" pitchFamily="18" charset="0"/>
              </a:rPr>
              <a:t>MODOS DE ENSEÑANZA DINÁMICOS. NECESIDAD DE CONTEXTUALIZAR Y ENSEÑAR A APRENDER.</a:t>
            </a:r>
          </a:p>
          <a:p>
            <a:pPr marL="600075" lvl="1" indent="-257175" algn="just">
              <a:lnSpc>
                <a:spcPct val="115000"/>
              </a:lnSpc>
              <a:spcBef>
                <a:spcPts val="0"/>
              </a:spcBef>
              <a:spcAft>
                <a:spcPts val="750"/>
              </a:spcAft>
              <a:buFont typeface="+mj-lt"/>
              <a:buAutoNum type="romanUcPeriod"/>
              <a:defRPr/>
            </a:pPr>
            <a:r>
              <a:rPr lang="es-ES" sz="2000" dirty="0">
                <a:latin typeface="Calibri" panose="020F0502020204030204" pitchFamily="34" charset="0"/>
                <a:ea typeface="Calibri" panose="020F0502020204030204" pitchFamily="34" charset="0"/>
                <a:cs typeface="Times New Roman" panose="02020603050405020304" pitchFamily="18" charset="0"/>
              </a:rPr>
              <a:t>CAMBIOS EN EL TIPO DE ESTUDIANTE. NECESIDAD DE ASUMIR LA INCLUSION RESPETANTO LA DIVERSIDAD CULTURAL, ECONÓMICA Y SOCIAL.</a:t>
            </a:r>
          </a:p>
          <a:p>
            <a:pPr marL="257175" indent="-257175" algn="just">
              <a:lnSpc>
                <a:spcPct val="115000"/>
              </a:lnSpc>
              <a:spcBef>
                <a:spcPts val="0"/>
              </a:spcBef>
              <a:spcAft>
                <a:spcPts val="750"/>
              </a:spcAft>
              <a:buFont typeface="+mj-lt"/>
              <a:buAutoNum type="romanUcPeriod"/>
              <a:defRPr/>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pPr marL="600075" lvl="1" indent="-257175" algn="just">
              <a:lnSpc>
                <a:spcPct val="115000"/>
              </a:lnSpc>
              <a:spcBef>
                <a:spcPts val="0"/>
              </a:spcBef>
              <a:spcAft>
                <a:spcPts val="750"/>
              </a:spcAft>
              <a:buFont typeface="+mj-lt"/>
              <a:buAutoNum type="romanUcPeriod"/>
              <a:defRPr/>
            </a:pP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82453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5975" y="624110"/>
            <a:ext cx="9418637" cy="776065"/>
          </a:xfrm>
        </p:spPr>
        <p:txBody>
          <a:bodyPr/>
          <a:lstStyle/>
          <a:p>
            <a:r>
              <a:rPr lang="es-419" b="1" dirty="0" smtClean="0">
                <a:solidFill>
                  <a:schemeClr val="tx1"/>
                </a:solidFill>
                <a:latin typeface="Calibri" panose="020F0502020204030204" pitchFamily="34" charset="0"/>
              </a:rPr>
              <a:t>CONTENIDOS </a:t>
            </a:r>
            <a:endParaRPr lang="es-ES_tradnl"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1114425" y="1671639"/>
            <a:ext cx="10390187" cy="4239584"/>
          </a:xfrm>
        </p:spPr>
        <p:txBody>
          <a:bodyPr>
            <a:normAutofit/>
          </a:bodyPr>
          <a:lstStyle/>
          <a:p>
            <a:pPr algn="just">
              <a:buFont typeface="+mj-lt"/>
              <a:buAutoNum type="arabicPeriod"/>
            </a:pPr>
            <a:r>
              <a:rPr lang="es-ES_tradnl" sz="2400" b="1" dirty="0" smtClean="0">
                <a:solidFill>
                  <a:schemeClr val="tx1"/>
                </a:solidFill>
                <a:latin typeface="Calibri" panose="020F0502020204030204" pitchFamily="34" charset="0"/>
              </a:rPr>
              <a:t>LOS PRINCIPALES RETOS DE LA EDUCACIÓN CONTEMPORÁNEA.</a:t>
            </a:r>
            <a:r>
              <a:rPr lang="es-419" sz="2400" b="1" dirty="0" smtClean="0">
                <a:solidFill>
                  <a:schemeClr val="tx1"/>
                </a:solidFill>
                <a:latin typeface="Calibri" panose="020F0502020204030204" pitchFamily="34" charset="0"/>
              </a:rPr>
              <a:t> </a:t>
            </a:r>
            <a:r>
              <a:rPr lang="es-ES_tradnl" sz="2400" b="1" dirty="0" smtClean="0">
                <a:solidFill>
                  <a:schemeClr val="tx1"/>
                </a:solidFill>
                <a:latin typeface="Calibri" panose="020F0502020204030204" pitchFamily="34" charset="0"/>
              </a:rPr>
              <a:t>EQUIDAD, PERTINENCIA Y RESPONSABILIDAD SOCIAL EN LA EDUCACIÓN SUPERIOR.</a:t>
            </a:r>
            <a:endParaRPr lang="es-419" sz="2400" b="1" dirty="0">
              <a:solidFill>
                <a:schemeClr val="tx1"/>
              </a:solidFill>
              <a:latin typeface="Calibri" panose="020F0502020204030204" pitchFamily="34" charset="0"/>
            </a:endParaRPr>
          </a:p>
          <a:p>
            <a:pPr algn="just">
              <a:buFont typeface="+mj-lt"/>
              <a:buAutoNum type="arabicPeriod"/>
            </a:pPr>
            <a:r>
              <a:rPr lang="es-ES_tradnl" sz="2400" b="1" dirty="0" smtClean="0">
                <a:solidFill>
                  <a:schemeClr val="tx1"/>
                </a:solidFill>
                <a:latin typeface="Calibri" panose="020F0502020204030204" pitchFamily="34" charset="0"/>
              </a:rPr>
              <a:t>ANÁLISIS DE EXPERIENCIAS E INVESTIGACIONES SOBRE ACCESO Y TRAYECTORIAS</a:t>
            </a:r>
            <a:r>
              <a:rPr lang="es-419" sz="2400" b="1" dirty="0" smtClean="0">
                <a:solidFill>
                  <a:schemeClr val="tx1"/>
                </a:solidFill>
                <a:latin typeface="Calibri" panose="020F0502020204030204" pitchFamily="34" charset="0"/>
              </a:rPr>
              <a:t> </a:t>
            </a:r>
            <a:r>
              <a:rPr lang="es-ES_tradnl" sz="2400" b="1" dirty="0" smtClean="0">
                <a:solidFill>
                  <a:schemeClr val="tx1"/>
                </a:solidFill>
                <a:latin typeface="Calibri" panose="020F0502020204030204" pitchFamily="34" charset="0"/>
              </a:rPr>
              <a:t>ESTUDIANTILES.</a:t>
            </a:r>
          </a:p>
          <a:p>
            <a:pPr algn="just">
              <a:buFont typeface="+mj-lt"/>
              <a:buAutoNum type="arabicPeriod"/>
            </a:pPr>
            <a:r>
              <a:rPr lang="es-ES_tradnl" sz="2400" b="1" dirty="0" smtClean="0">
                <a:solidFill>
                  <a:schemeClr val="tx1"/>
                </a:solidFill>
                <a:latin typeface="Calibri" panose="020F0502020204030204" pitchFamily="34" charset="0"/>
              </a:rPr>
              <a:t>PERSPECTIVAS Y ALTERNATIVAS PARA ATENDER LOS PRINCIPALES PROBLEMAS EN EL ACCESO Y</a:t>
            </a:r>
            <a:r>
              <a:rPr lang="es-419" sz="2400" b="1" dirty="0" smtClean="0">
                <a:solidFill>
                  <a:schemeClr val="tx1"/>
                </a:solidFill>
                <a:latin typeface="Calibri" panose="020F0502020204030204" pitchFamily="34" charset="0"/>
              </a:rPr>
              <a:t> </a:t>
            </a:r>
            <a:r>
              <a:rPr lang="es-ES_tradnl" sz="2400" b="1" dirty="0" smtClean="0">
                <a:solidFill>
                  <a:schemeClr val="tx1"/>
                </a:solidFill>
                <a:latin typeface="Calibri" panose="020F0502020204030204" pitchFamily="34" charset="0"/>
              </a:rPr>
              <a:t>EL TRÁNSITO DE LOS ESTUDIANTES EN LA EDUCACIÓN SUPERIOR EN URUGUAY.</a:t>
            </a:r>
          </a:p>
        </p:txBody>
      </p:sp>
    </p:spTree>
    <p:extLst>
      <p:ext uri="{BB962C8B-B14F-4D97-AF65-F5344CB8AC3E}">
        <p14:creationId xmlns:p14="http://schemas.microsoft.com/office/powerpoint/2010/main" xmlns="" val="874317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18179" y="188641"/>
            <a:ext cx="8326293" cy="1390923"/>
          </a:xfrm>
        </p:spPr>
        <p:txBody>
          <a:bodyPr>
            <a:normAutofit fontScale="90000"/>
          </a:bodyPr>
          <a:lstStyle/>
          <a:p>
            <a:pPr eaLnBrk="1" hangingPunct="1">
              <a:defRPr/>
            </a:pPr>
            <a:r>
              <a:rPr lang="es-ES" sz="3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RESUMEN ASPECTOS GENERALES QUE INCIDEN EN LA EDUCACIÓN </a:t>
            </a:r>
            <a:r>
              <a:rPr lang="es-419"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SUPERIOR </a:t>
            </a:r>
            <a:r>
              <a:rPr lang="es-ES"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CONTEMPORANEA</a:t>
            </a:r>
            <a:r>
              <a:rPr lang="es-ES" sz="3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sz="3200" dirty="0">
              <a:solidFill>
                <a:schemeClr val="tx1"/>
              </a:solidFill>
            </a:endParaRPr>
          </a:p>
        </p:txBody>
      </p:sp>
      <p:sp>
        <p:nvSpPr>
          <p:cNvPr id="3" name="Marcador de contenido 2"/>
          <p:cNvSpPr>
            <a:spLocks noGrp="1"/>
          </p:cNvSpPr>
          <p:nvPr>
            <p:ph idx="1"/>
          </p:nvPr>
        </p:nvSpPr>
        <p:spPr>
          <a:xfrm>
            <a:off x="1228726" y="1772816"/>
            <a:ext cx="8810626" cy="4464496"/>
          </a:xfrm>
        </p:spPr>
        <p:txBody>
          <a:bodyPr>
            <a:normAutofit lnSpcReduction="10000"/>
          </a:bodyPr>
          <a:lstStyle/>
          <a:p>
            <a:pPr marL="0" indent="0">
              <a:buNone/>
              <a:defRPr/>
            </a:pPr>
            <a:r>
              <a:rPr lang="es-ES" sz="2400" dirty="0">
                <a:solidFill>
                  <a:schemeClr val="tx1"/>
                </a:solidFill>
                <a:latin typeface="Calibri" panose="020F0502020204030204" pitchFamily="34" charset="0"/>
              </a:rPr>
              <a:t>VI. </a:t>
            </a:r>
            <a:r>
              <a:rPr lang="es-ES" sz="2400" b="1" dirty="0">
                <a:solidFill>
                  <a:schemeClr val="tx1"/>
                </a:solidFill>
                <a:latin typeface="Calibri" panose="020F0502020204030204" pitchFamily="34" charset="0"/>
              </a:rPr>
              <a:t>INTERNACIONALIZACIÓN</a:t>
            </a:r>
          </a:p>
          <a:p>
            <a:pPr marL="0" indent="0">
              <a:buNone/>
              <a:defRPr/>
            </a:pPr>
            <a:endParaRPr lang="es-ES" b="1" dirty="0" smtClean="0"/>
          </a:p>
          <a:p>
            <a:pPr algn="just" eaLnBrk="1" hangingPunct="1">
              <a:defRPr/>
            </a:pPr>
            <a:r>
              <a:rPr lang="es-ES" sz="2000" dirty="0">
                <a:solidFill>
                  <a:schemeClr val="tx1"/>
                </a:solidFill>
                <a:latin typeface="Calibri" panose="020F0502020204030204" pitchFamily="34" charset="0"/>
              </a:rPr>
              <a:t>HOMOLOGACIÓN DE LA FORMACIÓN, INTERCAMBIO DE PROFESORES Y ESTUDIANTES. </a:t>
            </a:r>
          </a:p>
          <a:p>
            <a:pPr algn="just" eaLnBrk="1" hangingPunct="1">
              <a:defRPr/>
            </a:pPr>
            <a:r>
              <a:rPr lang="es-ES" sz="2000" dirty="0">
                <a:solidFill>
                  <a:schemeClr val="tx1"/>
                </a:solidFill>
                <a:latin typeface="Calibri" panose="020F0502020204030204" pitchFamily="34" charset="0"/>
              </a:rPr>
              <a:t>PROLIFERACIÓN DE PROGRAMAS DOCENTES Y DE INVESTIGACIÓN, ASÍ COMO DE FOROS CIENTÍFICOS DE CARÁCTER INTERNACIONAL. </a:t>
            </a:r>
          </a:p>
          <a:p>
            <a:pPr algn="just" eaLnBrk="1" hangingPunct="1">
              <a:defRPr/>
            </a:pPr>
            <a:r>
              <a:rPr lang="es-ES" sz="2000" dirty="0">
                <a:solidFill>
                  <a:schemeClr val="tx1"/>
                </a:solidFill>
                <a:latin typeface="Calibri" panose="020F0502020204030204" pitchFamily="34" charset="0"/>
              </a:rPr>
              <a:t> “FUGA DE CEREBROS” </a:t>
            </a:r>
          </a:p>
          <a:p>
            <a:pPr algn="just" eaLnBrk="1" hangingPunct="1">
              <a:defRPr/>
            </a:pPr>
            <a:r>
              <a:rPr lang="es-ES" sz="2000" dirty="0">
                <a:solidFill>
                  <a:schemeClr val="tx1"/>
                </a:solidFill>
                <a:latin typeface="Calibri" panose="020F0502020204030204" pitchFamily="34" charset="0"/>
              </a:rPr>
              <a:t>NECESIDAD DE REDES DE COLABORACIÓN E INTERCAMBIO. PROLIFERACIÓN DE ORGANISMOS INTERNACIONALES, REGIONALES.</a:t>
            </a:r>
          </a:p>
          <a:p>
            <a:pPr algn="just" eaLnBrk="1" hangingPunct="1">
              <a:defRPr/>
            </a:pPr>
            <a:r>
              <a:rPr lang="es-ES" sz="2000" dirty="0">
                <a:solidFill>
                  <a:schemeClr val="tx1"/>
                </a:solidFill>
                <a:latin typeface="Calibri" panose="020F0502020204030204" pitchFamily="34" charset="0"/>
              </a:rPr>
              <a:t>TRANSCULTURACIÓN Y MIMETISMO DE SISTEMAS Y MANERAS EDUCATIVAS FORÁNEAS.</a:t>
            </a:r>
          </a:p>
          <a:p>
            <a:pPr algn="just" eaLnBrk="1" hangingPunct="1">
              <a:defRPr/>
            </a:pPr>
            <a:r>
              <a:rPr lang="es-ES" sz="2000" dirty="0">
                <a:solidFill>
                  <a:schemeClr val="tx1"/>
                </a:solidFill>
                <a:latin typeface="Calibri" panose="020F0502020204030204" pitchFamily="34" charset="0"/>
              </a:rPr>
              <a:t>EDUCACIÓN TRANSNACIONAL.</a:t>
            </a:r>
          </a:p>
          <a:p>
            <a:pPr marL="0" indent="0">
              <a:buNone/>
              <a:defRPr/>
            </a:pPr>
            <a:endParaRPr lang="es-ES" b="1" dirty="0" smtClean="0"/>
          </a:p>
          <a:p>
            <a:pPr marL="0" indent="0">
              <a:buNone/>
              <a:defRPr/>
            </a:pPr>
            <a:endParaRPr lang="en-US" b="1" dirty="0"/>
          </a:p>
        </p:txBody>
      </p:sp>
    </p:spTree>
    <p:extLst>
      <p:ext uri="{BB962C8B-B14F-4D97-AF65-F5344CB8AC3E}">
        <p14:creationId xmlns:p14="http://schemas.microsoft.com/office/powerpoint/2010/main" xmlns="" val="626063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9512" y="252414"/>
            <a:ext cx="9424738" cy="969963"/>
          </a:xfrm>
        </p:spPr>
        <p:txBody>
          <a:bodyPr>
            <a:noAutofit/>
          </a:bodyPr>
          <a:lstStyle/>
          <a:p>
            <a:pPr eaLnBrk="1" hangingPunct="1">
              <a:defRPr/>
            </a:pPr>
            <a:r>
              <a:rPr lang="es-ES" sz="3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RESUMEN ASPECTOS GENERALES QUE INCIDEN EN LA EDUCACIÓN </a:t>
            </a:r>
            <a:r>
              <a:rPr lang="es-419"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SUPERIOR </a:t>
            </a:r>
            <a:r>
              <a:rPr lang="es-ES"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CONTEMPOR</a:t>
            </a:r>
            <a:r>
              <a:rPr lang="es-419"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Á</a:t>
            </a:r>
            <a:r>
              <a:rPr lang="es-ES" sz="3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NEA.</a:t>
            </a:r>
            <a:endParaRPr lang="en-US" sz="3200" dirty="0"/>
          </a:p>
        </p:txBody>
      </p:sp>
      <p:sp>
        <p:nvSpPr>
          <p:cNvPr id="3" name="Marcador de contenido 2"/>
          <p:cNvSpPr>
            <a:spLocks noGrp="1"/>
          </p:cNvSpPr>
          <p:nvPr>
            <p:ph idx="1"/>
          </p:nvPr>
        </p:nvSpPr>
        <p:spPr>
          <a:xfrm>
            <a:off x="1919536" y="1731964"/>
            <a:ext cx="8496944" cy="4865389"/>
          </a:xfrm>
        </p:spPr>
        <p:txBody>
          <a:bodyPr>
            <a:normAutofit lnSpcReduction="10000"/>
          </a:bodyPr>
          <a:lstStyle/>
          <a:p>
            <a:pPr marL="38100" indent="0" algn="just">
              <a:buNone/>
              <a:defRPr/>
            </a:pPr>
            <a:r>
              <a:rPr lang="es-ES_tradnl" sz="2400" b="1" dirty="0" smtClean="0">
                <a:solidFill>
                  <a:schemeClr val="tx1"/>
                </a:solidFill>
                <a:latin typeface="Calibri" panose="020F0502020204030204" pitchFamily="34" charset="0"/>
              </a:rPr>
              <a:t>VII. BÚSQUEDA DE MAYOR VÍNCULO CON NECESIDADES SOCIALES Y ESP. CON EL   MUNDO DEL TRABAJO.</a:t>
            </a:r>
            <a:r>
              <a:rPr lang="es-ES_tradnl" sz="2400" b="1" dirty="0">
                <a:latin typeface="Calibri" panose="020F0502020204030204" pitchFamily="34" charset="0"/>
              </a:rPr>
              <a:t> </a:t>
            </a:r>
            <a:endParaRPr lang="es-ES_tradnl" sz="2400" b="1" dirty="0" smtClean="0">
              <a:latin typeface="Calibri" panose="020F0502020204030204" pitchFamily="34" charset="0"/>
            </a:endParaRPr>
          </a:p>
          <a:p>
            <a:pPr marL="38100" indent="0" algn="just">
              <a:buNone/>
              <a:defRPr/>
            </a:pPr>
            <a:endParaRPr lang="es-ES_tradnl" sz="2400" b="1" dirty="0" smtClean="0">
              <a:latin typeface="Calibri" panose="020F0502020204030204" pitchFamily="34" charset="0"/>
            </a:endParaRPr>
          </a:p>
          <a:p>
            <a:pPr algn="just" eaLnBrk="1" hangingPunct="1">
              <a:defRPr/>
            </a:pPr>
            <a:r>
              <a:rPr lang="es-ES_tradnl" sz="2400" b="1" dirty="0" smtClean="0">
                <a:latin typeface="Calibri" panose="020F0502020204030204" pitchFamily="34" charset="0"/>
              </a:rPr>
              <a:t>La </a:t>
            </a:r>
            <a:r>
              <a:rPr lang="es-ES_tradnl" sz="2400" b="1" dirty="0">
                <a:latin typeface="Calibri" panose="020F0502020204030204" pitchFamily="34" charset="0"/>
              </a:rPr>
              <a:t>formación tanto de Competencias Académicas,  de Desarrollo Personal y Social, y para el Desenvolvimiento Laboral</a:t>
            </a:r>
          </a:p>
          <a:p>
            <a:pPr algn="just" eaLnBrk="1" hangingPunct="1">
              <a:defRPr/>
            </a:pPr>
            <a:r>
              <a:rPr lang="es-ES_tradnl" sz="2400" dirty="0">
                <a:latin typeface="Calibri" panose="020F0502020204030204" pitchFamily="34" charset="0"/>
              </a:rPr>
              <a:t>El reconocimiento de La Responsabilidad de los  Gobiernos en Asegurar el incremento del Empleo de los Graduados, por su Importancia y significación para el Desarrollo Nacional</a:t>
            </a:r>
          </a:p>
          <a:p>
            <a:pPr algn="just" eaLnBrk="1" hangingPunct="1">
              <a:defRPr/>
            </a:pPr>
            <a:r>
              <a:rPr lang="es-ES_tradnl" sz="2400" dirty="0">
                <a:latin typeface="Calibri" panose="020F0502020204030204" pitchFamily="34" charset="0"/>
              </a:rPr>
              <a:t>Convertir a los Graduados en “Creadores de Empleos”, a partir de crear condiciones para que desarrollen pequeñas empresas, tengan acceso a micro-créditos y asociaciones con estos fines. </a:t>
            </a:r>
            <a:endParaRPr lang="es-ES" sz="2400" dirty="0">
              <a:latin typeface="Calibri" panose="020F0502020204030204" pitchFamily="34" charset="0"/>
            </a:endParaRPr>
          </a:p>
          <a:p>
            <a:pPr eaLnBrk="1" hangingPunct="1">
              <a:defRPr/>
            </a:pPr>
            <a:endParaRPr lang="es-ES_tradnl" sz="2400" b="1" dirty="0" smtClean="0">
              <a:solidFill>
                <a:schemeClr val="tx1"/>
              </a:solidFill>
              <a:latin typeface="Calibri" panose="020F0502020204030204" pitchFamily="34" charset="0"/>
            </a:endParaRPr>
          </a:p>
          <a:p>
            <a:pPr eaLnBrk="1" hangingPunct="1">
              <a:defRPr/>
            </a:pPr>
            <a:endParaRPr lang="en-US" dirty="0"/>
          </a:p>
        </p:txBody>
      </p:sp>
    </p:spTree>
    <p:extLst>
      <p:ext uri="{BB962C8B-B14F-4D97-AF65-F5344CB8AC3E}">
        <p14:creationId xmlns:p14="http://schemas.microsoft.com/office/powerpoint/2010/main" xmlns="" val="36337152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9801" y="332657"/>
            <a:ext cx="9077324" cy="969963"/>
          </a:xfrm>
        </p:spPr>
        <p:txBody>
          <a:bodyPr>
            <a:normAutofit fontScale="90000"/>
          </a:bodyPr>
          <a:lstStyle/>
          <a:p>
            <a:pPr eaLnBrk="1" hangingPunct="1">
              <a:defRPr/>
            </a:pPr>
            <a:r>
              <a:rPr lang="es-ES" b="1" dirty="0">
                <a:ln>
                  <a:solidFill>
                    <a:prstClr val="black">
                      <a:lumMod val="75000"/>
                      <a:lumOff val="25000"/>
                      <a:alpha val="10000"/>
                    </a:prstClr>
                  </a:solidFill>
                </a:ln>
                <a:solidFill>
                  <a:schemeClr val="tx1"/>
                </a:solidFill>
                <a:latin typeface="Calibri" panose="020F0502020204030204" pitchFamily="34" charset="0"/>
                <a:ea typeface="Calibri" panose="020F0502020204030204" pitchFamily="34" charset="0"/>
                <a:cs typeface="Times New Roman" panose="02020603050405020304" pitchFamily="18" charset="0"/>
              </a:rPr>
              <a:t>RESUMEN ASPECTOS GENERALES QUE INCIDEN EN LA EDUCACIÓN </a:t>
            </a:r>
            <a:r>
              <a:rPr lang="es-419" b="1" dirty="0" smtClean="0">
                <a:ln>
                  <a:solidFill>
                    <a:prstClr val="black">
                      <a:lumMod val="75000"/>
                      <a:lumOff val="25000"/>
                      <a:alpha val="10000"/>
                    </a:prstClr>
                  </a:solidFill>
                </a:ln>
                <a:solidFill>
                  <a:schemeClr val="tx1"/>
                </a:solidFill>
                <a:latin typeface="Calibri" panose="020F0502020204030204" pitchFamily="34" charset="0"/>
                <a:ea typeface="Calibri" panose="020F0502020204030204" pitchFamily="34" charset="0"/>
                <a:cs typeface="Times New Roman" panose="02020603050405020304" pitchFamily="18" charset="0"/>
              </a:rPr>
              <a:t>SUPERIOR </a:t>
            </a:r>
            <a:r>
              <a:rPr lang="es-ES" b="1" dirty="0" smtClean="0">
                <a:ln>
                  <a:solidFill>
                    <a:prstClr val="black">
                      <a:lumMod val="75000"/>
                      <a:lumOff val="25000"/>
                      <a:alpha val="10000"/>
                    </a:prstClr>
                  </a:solidFill>
                </a:ln>
                <a:solidFill>
                  <a:schemeClr val="tx1"/>
                </a:solidFill>
                <a:latin typeface="Calibri" panose="020F0502020204030204" pitchFamily="34" charset="0"/>
                <a:ea typeface="Calibri" panose="020F0502020204030204" pitchFamily="34" charset="0"/>
                <a:cs typeface="Times New Roman" panose="02020603050405020304" pitchFamily="18" charset="0"/>
              </a:rPr>
              <a:t>CONTEMPORANEA</a:t>
            </a:r>
            <a:r>
              <a:rPr lang="es-ES" b="1" dirty="0">
                <a:ln>
                  <a:solidFill>
                    <a:prstClr val="black">
                      <a:lumMod val="75000"/>
                      <a:lumOff val="25000"/>
                      <a:alpha val="10000"/>
                    </a:prstClr>
                  </a:solidFill>
                </a:ln>
                <a:solidFill>
                  <a:prstClr val="white"/>
                </a:solidFill>
                <a:effectLst>
                  <a:outerShdw blurRad="9525" dist="25400" dir="14640000" algn="tl" rotWithShape="0">
                    <a:prstClr val="black">
                      <a:alpha val="30000"/>
                    </a:prstClr>
                  </a:outerShdw>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3" name="Marcador de contenido 2"/>
          <p:cNvSpPr>
            <a:spLocks noGrp="1"/>
          </p:cNvSpPr>
          <p:nvPr>
            <p:ph idx="1"/>
          </p:nvPr>
        </p:nvSpPr>
        <p:spPr>
          <a:xfrm>
            <a:off x="1775521" y="1579564"/>
            <a:ext cx="9368729" cy="5017789"/>
          </a:xfrm>
        </p:spPr>
        <p:txBody>
          <a:bodyPr>
            <a:normAutofit fontScale="85000" lnSpcReduction="10000"/>
          </a:bodyPr>
          <a:lstStyle/>
          <a:p>
            <a:pPr marL="0" indent="0">
              <a:buClr>
                <a:srgbClr val="DADADA"/>
              </a:buClr>
              <a:buNone/>
              <a:defRPr/>
            </a:pPr>
            <a:r>
              <a:rPr lang="es-ES_tradnl" sz="2800" b="1" dirty="0">
                <a:ln>
                  <a:solidFill>
                    <a:prstClr val="black">
                      <a:lumMod val="75000"/>
                      <a:lumOff val="25000"/>
                      <a:alpha val="10000"/>
                    </a:prstClr>
                  </a:solidFill>
                </a:ln>
                <a:solidFill>
                  <a:schemeClr val="tx1"/>
                </a:solidFill>
                <a:latin typeface="Calibri" panose="020F0502020204030204" pitchFamily="34" charset="0"/>
              </a:rPr>
              <a:t>VIII. VINCULO E – ACTIVIDAD CIENTÍFICA</a:t>
            </a:r>
          </a:p>
          <a:p>
            <a:pPr marL="0" indent="0">
              <a:buClr>
                <a:srgbClr val="DADADA"/>
              </a:buClr>
              <a:buNone/>
              <a:defRPr/>
            </a:pPr>
            <a:endParaRPr lang="es-ES_tradnl" sz="2400" b="1" dirty="0">
              <a:ln>
                <a:solidFill>
                  <a:prstClr val="black">
                    <a:lumMod val="75000"/>
                    <a:lumOff val="25000"/>
                    <a:alpha val="10000"/>
                  </a:prstClr>
                </a:solidFill>
              </a:ln>
              <a:solidFill>
                <a:schemeClr val="tx1"/>
              </a:solidFill>
            </a:endParaRPr>
          </a:p>
          <a:p>
            <a:pPr marL="0" indent="0">
              <a:buClr>
                <a:srgbClr val="DADADA"/>
              </a:buClr>
              <a:buNone/>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La ES contribuye significativamente a la capacidades nacionales de Investigación con: </a:t>
            </a:r>
          </a:p>
          <a:p>
            <a:pPr lvl="1" eaLnBrk="1" hangingPunct="1">
              <a:buClr>
                <a:srgbClr val="DADADA"/>
              </a:buClr>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    el entrenamiento de numerosos Investigadores, </a:t>
            </a:r>
          </a:p>
          <a:p>
            <a:pPr lvl="1" eaLnBrk="1" hangingPunct="1">
              <a:buClr>
                <a:srgbClr val="DADADA"/>
              </a:buClr>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    el </a:t>
            </a:r>
            <a:r>
              <a:rPr lang="es-ES_tradnl" sz="2400" b="1" dirty="0" err="1">
                <a:ln>
                  <a:solidFill>
                    <a:prstClr val="black">
                      <a:lumMod val="75000"/>
                      <a:lumOff val="25000"/>
                      <a:alpha val="10000"/>
                    </a:prstClr>
                  </a:solidFill>
                </a:ln>
                <a:solidFill>
                  <a:schemeClr val="tx1"/>
                </a:solidFill>
                <a:latin typeface="Calibri" panose="020F0502020204030204" pitchFamily="34" charset="0"/>
              </a:rPr>
              <a:t>quasi</a:t>
            </a:r>
            <a:r>
              <a:rPr lang="es-ES_tradnl" sz="2400" b="1" dirty="0">
                <a:ln>
                  <a:solidFill>
                    <a:prstClr val="black">
                      <a:lumMod val="75000"/>
                      <a:lumOff val="25000"/>
                      <a:alpha val="10000"/>
                    </a:prstClr>
                  </a:solidFill>
                </a:ln>
                <a:solidFill>
                  <a:schemeClr val="tx1"/>
                </a:solidFill>
                <a:latin typeface="Calibri" panose="020F0502020204030204" pitchFamily="34" charset="0"/>
              </a:rPr>
              <a:t>-monopolio de los Grados Científicos, </a:t>
            </a:r>
          </a:p>
          <a:p>
            <a:pPr lvl="1" eaLnBrk="1" hangingPunct="1">
              <a:buClr>
                <a:srgbClr val="DADADA"/>
              </a:buClr>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    papel en la definición de las Pol. de Inv. </a:t>
            </a:r>
            <a:r>
              <a:rPr lang="es-ES_tradnl" sz="2400" b="1" dirty="0" smtClean="0">
                <a:ln>
                  <a:solidFill>
                    <a:prstClr val="black">
                      <a:lumMod val="75000"/>
                      <a:lumOff val="25000"/>
                      <a:alpha val="10000"/>
                    </a:prstClr>
                  </a:solidFill>
                </a:ln>
                <a:solidFill>
                  <a:schemeClr val="tx1"/>
                </a:solidFill>
                <a:latin typeface="Calibri" panose="020F0502020204030204" pitchFamily="34" charset="0"/>
              </a:rPr>
              <a:t>Nacional</a:t>
            </a:r>
            <a:r>
              <a:rPr lang="es-ES_tradnl" sz="2400" b="1" dirty="0">
                <a:ln>
                  <a:solidFill>
                    <a:prstClr val="black">
                      <a:lumMod val="75000"/>
                      <a:lumOff val="25000"/>
                      <a:alpha val="10000"/>
                    </a:prstClr>
                  </a:solidFill>
                </a:ln>
                <a:solidFill>
                  <a:schemeClr val="tx1"/>
                </a:solidFill>
                <a:latin typeface="Calibri" panose="020F0502020204030204" pitchFamily="34" charset="0"/>
              </a:rPr>
              <a:t>,</a:t>
            </a:r>
          </a:p>
          <a:p>
            <a:pPr lvl="1" eaLnBrk="1" hangingPunct="1">
              <a:buClr>
                <a:srgbClr val="DADADA"/>
              </a:buClr>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    sus oportunidades para la investigación </a:t>
            </a:r>
            <a:r>
              <a:rPr lang="es-ES_tradnl" sz="2400" b="1" dirty="0" err="1">
                <a:ln>
                  <a:solidFill>
                    <a:prstClr val="black">
                      <a:lumMod val="75000"/>
                      <a:lumOff val="25000"/>
                      <a:alpha val="10000"/>
                    </a:prstClr>
                  </a:solidFill>
                </a:ln>
                <a:solidFill>
                  <a:schemeClr val="tx1"/>
                </a:solidFill>
                <a:latin typeface="Calibri" panose="020F0502020204030204" pitchFamily="34" charset="0"/>
              </a:rPr>
              <a:t>multi</a:t>
            </a:r>
            <a:r>
              <a:rPr lang="es-ES_tradnl" sz="2400" b="1" dirty="0">
                <a:ln>
                  <a:solidFill>
                    <a:prstClr val="black">
                      <a:lumMod val="75000"/>
                      <a:lumOff val="25000"/>
                      <a:alpha val="10000"/>
                    </a:prstClr>
                  </a:solidFill>
                </a:ln>
                <a:solidFill>
                  <a:schemeClr val="tx1"/>
                </a:solidFill>
                <a:latin typeface="Calibri" panose="020F0502020204030204" pitchFamily="34" charset="0"/>
              </a:rPr>
              <a:t>-disciplinaria y la cooperación inter - institucional.</a:t>
            </a:r>
          </a:p>
          <a:p>
            <a:pPr marL="457200" lvl="1" indent="0">
              <a:buClr>
                <a:srgbClr val="DADADA"/>
              </a:buClr>
              <a:buNone/>
              <a:defRPr/>
            </a:pPr>
            <a:endParaRPr lang="es-ES_tradnl" sz="2400" b="1" dirty="0">
              <a:ln>
                <a:solidFill>
                  <a:prstClr val="black">
                    <a:lumMod val="75000"/>
                    <a:lumOff val="25000"/>
                    <a:alpha val="10000"/>
                  </a:prstClr>
                </a:solidFill>
              </a:ln>
              <a:solidFill>
                <a:schemeClr val="tx1"/>
              </a:solidFill>
              <a:latin typeface="Calibri" panose="020F0502020204030204" pitchFamily="34" charset="0"/>
            </a:endParaRPr>
          </a:p>
          <a:p>
            <a:pPr eaLnBrk="1" hangingPunct="1">
              <a:buClr>
                <a:srgbClr val="DADADA"/>
              </a:buClr>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Amplio Debate sobre si todas las IE deben Investigar, a partir del consenso de su decisiva influencia en la calidad de la formación, y su aporte al desarrollo</a:t>
            </a:r>
          </a:p>
          <a:p>
            <a:pPr eaLnBrk="1" hangingPunct="1">
              <a:buClr>
                <a:srgbClr val="DADADA"/>
              </a:buClr>
              <a:defRPr/>
            </a:pPr>
            <a:r>
              <a:rPr lang="es-ES_tradnl" sz="2400" b="1" dirty="0">
                <a:ln>
                  <a:solidFill>
                    <a:prstClr val="black">
                      <a:lumMod val="75000"/>
                      <a:lumOff val="25000"/>
                      <a:alpha val="10000"/>
                    </a:prstClr>
                  </a:solidFill>
                </a:ln>
                <a:solidFill>
                  <a:schemeClr val="tx1"/>
                </a:solidFill>
                <a:latin typeface="Calibri" panose="020F0502020204030204" pitchFamily="34" charset="0"/>
              </a:rPr>
              <a:t> A pesar de ciertos resultados positivos en este campo en los P en Des., es notoria su diferencia con los PD.      </a:t>
            </a:r>
            <a:endParaRPr lang="es-ES" sz="2400" b="1" dirty="0">
              <a:ln>
                <a:solidFill>
                  <a:prstClr val="black">
                    <a:lumMod val="75000"/>
                    <a:lumOff val="25000"/>
                    <a:alpha val="10000"/>
                  </a:prstClr>
                </a:solidFill>
              </a:ln>
              <a:solidFill>
                <a:schemeClr val="tx1"/>
              </a:solidFill>
              <a:latin typeface="Calibri" panose="020F0502020204030204" pitchFamily="34" charset="0"/>
            </a:endParaRPr>
          </a:p>
          <a:p>
            <a:pPr eaLnBrk="1" hangingPunct="1">
              <a:defRPr/>
            </a:pPr>
            <a:endParaRPr lang="en-US" b="1" dirty="0">
              <a:solidFill>
                <a:schemeClr val="tx1"/>
              </a:solidFill>
            </a:endParaRPr>
          </a:p>
        </p:txBody>
      </p:sp>
    </p:spTree>
    <p:extLst>
      <p:ext uri="{BB962C8B-B14F-4D97-AF65-F5344CB8AC3E}">
        <p14:creationId xmlns:p14="http://schemas.microsoft.com/office/powerpoint/2010/main" xmlns="" val="2370870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bwMode="auto">
          <a:xfrm>
            <a:off x="1928813" y="116632"/>
            <a:ext cx="9244011" cy="954931"/>
          </a:xfrm>
          <a:solidFill>
            <a:schemeClr val="bg1"/>
          </a:solidFill>
        </p:spPr>
        <p:txBody>
          <a:bodyPr wrap="square" numCol="1" anchorCtr="0" compatLnSpc="1">
            <a:prstTxWarp prst="textNoShape">
              <a:avLst/>
            </a:prstTxWarp>
            <a:normAutofit/>
          </a:bodyPr>
          <a:lstStyle/>
          <a:p>
            <a:pPr algn="just" eaLnBrk="1" hangingPunct="1">
              <a:defRPr/>
            </a:pPr>
            <a:r>
              <a:rPr lang="es-ES" sz="2800" b="1" dirty="0">
                <a:solidFill>
                  <a:schemeClr val="tx1"/>
                </a:solidFill>
                <a:latin typeface="Calibri" panose="020F0502020204030204" pitchFamily="34" charset="0"/>
              </a:rPr>
              <a:t>RETOS DE LA EDUCACIÓN SUPERIOR  PARA UNA UNIVERSIDAD SOCIALMENTE RESPONSABLE. </a:t>
            </a:r>
          </a:p>
        </p:txBody>
      </p:sp>
      <p:sp>
        <p:nvSpPr>
          <p:cNvPr id="3" name="2 Marcador de contenido"/>
          <p:cNvSpPr>
            <a:spLocks noGrp="1"/>
          </p:cNvSpPr>
          <p:nvPr>
            <p:ph idx="1"/>
          </p:nvPr>
        </p:nvSpPr>
        <p:spPr>
          <a:xfrm>
            <a:off x="1457325" y="1571624"/>
            <a:ext cx="9715499" cy="5025727"/>
          </a:xfrm>
        </p:spPr>
        <p:txBody>
          <a:bodyPr>
            <a:noAutofit/>
          </a:bodyPr>
          <a:lstStyle/>
          <a:p>
            <a:pPr eaLnBrk="1" hangingPunct="1">
              <a:lnSpc>
                <a:spcPct val="120000"/>
              </a:lnSpc>
              <a:defRPr/>
            </a:pPr>
            <a:r>
              <a:rPr lang="es-ES" sz="2400" dirty="0">
                <a:latin typeface="Calibri" panose="020F0502020204030204" pitchFamily="34" charset="0"/>
              </a:rPr>
              <a:t>Reto de la inequidad</a:t>
            </a:r>
          </a:p>
          <a:p>
            <a:pPr eaLnBrk="1" hangingPunct="1">
              <a:lnSpc>
                <a:spcPct val="120000"/>
              </a:lnSpc>
              <a:defRPr/>
            </a:pPr>
            <a:r>
              <a:rPr lang="es-ES" sz="2400" dirty="0">
                <a:latin typeface="Calibri" panose="020F0502020204030204" pitchFamily="34" charset="0"/>
              </a:rPr>
              <a:t>Reto del formalismo y burocratización de la evaluación y acreditación de </a:t>
            </a:r>
            <a:r>
              <a:rPr lang="es-ES" sz="2400" dirty="0" err="1">
                <a:latin typeface="Calibri" panose="020F0502020204030204" pitchFamily="34" charset="0"/>
              </a:rPr>
              <a:t>IES</a:t>
            </a:r>
            <a:r>
              <a:rPr lang="es-ES" sz="2400" dirty="0">
                <a:latin typeface="Calibri" panose="020F0502020204030204" pitchFamily="34" charset="0"/>
              </a:rPr>
              <a:t> y programas</a:t>
            </a:r>
          </a:p>
          <a:p>
            <a:pPr eaLnBrk="1" hangingPunct="1">
              <a:lnSpc>
                <a:spcPct val="120000"/>
              </a:lnSpc>
              <a:defRPr/>
            </a:pPr>
            <a:r>
              <a:rPr lang="es-ES" sz="2400" dirty="0">
                <a:latin typeface="Calibri" panose="020F0502020204030204" pitchFamily="34" charset="0"/>
              </a:rPr>
              <a:t>Reto del mimetismo de las «</a:t>
            </a:r>
            <a:r>
              <a:rPr lang="es-ES" sz="2400" dirty="0" err="1">
                <a:latin typeface="Calibri" panose="020F0502020204030204" pitchFamily="34" charset="0"/>
              </a:rPr>
              <a:t>World</a:t>
            </a:r>
            <a:r>
              <a:rPr lang="es-ES" sz="2400" dirty="0">
                <a:latin typeface="Calibri" panose="020F0502020204030204" pitchFamily="34" charset="0"/>
              </a:rPr>
              <a:t> </a:t>
            </a:r>
            <a:r>
              <a:rPr lang="es-ES" sz="2400" dirty="0" err="1">
                <a:latin typeface="Calibri" panose="020F0502020204030204" pitchFamily="34" charset="0"/>
              </a:rPr>
              <a:t>Class</a:t>
            </a:r>
            <a:r>
              <a:rPr lang="es-ES" sz="2400" dirty="0">
                <a:latin typeface="Calibri" panose="020F0502020204030204" pitchFamily="34" charset="0"/>
              </a:rPr>
              <a:t> </a:t>
            </a:r>
            <a:r>
              <a:rPr lang="es-ES" sz="2400" dirty="0" err="1">
                <a:latin typeface="Calibri" panose="020F0502020204030204" pitchFamily="34" charset="0"/>
              </a:rPr>
              <a:t>Universities</a:t>
            </a:r>
            <a:r>
              <a:rPr lang="es-ES" sz="2400" dirty="0">
                <a:latin typeface="Calibri" panose="020F0502020204030204" pitchFamily="34" charset="0"/>
              </a:rPr>
              <a:t>».</a:t>
            </a:r>
          </a:p>
          <a:p>
            <a:pPr eaLnBrk="1" hangingPunct="1">
              <a:lnSpc>
                <a:spcPct val="120000"/>
              </a:lnSpc>
              <a:defRPr/>
            </a:pPr>
            <a:r>
              <a:rPr lang="es-ES" sz="2400" dirty="0">
                <a:latin typeface="Calibri" panose="020F0502020204030204" pitchFamily="34" charset="0"/>
              </a:rPr>
              <a:t>Reto de privilegiar los indicadores productivistas y de crecimiento económico en detrimento de indicadores que midan valores claves para la equidad, la armonía social y la sostenibilidad del medio ambiente.</a:t>
            </a:r>
          </a:p>
          <a:p>
            <a:pPr eaLnBrk="1" hangingPunct="1">
              <a:lnSpc>
                <a:spcPct val="120000"/>
              </a:lnSpc>
              <a:defRPr/>
            </a:pPr>
            <a:r>
              <a:rPr lang="es-ES" sz="2400" dirty="0">
                <a:latin typeface="Calibri" panose="020F0502020204030204" pitchFamily="34" charset="0"/>
              </a:rPr>
              <a:t>Reto de la «corrupción académica».</a:t>
            </a:r>
          </a:p>
          <a:p>
            <a:pPr eaLnBrk="1" hangingPunct="1">
              <a:lnSpc>
                <a:spcPct val="120000"/>
              </a:lnSpc>
              <a:defRPr/>
            </a:pPr>
            <a:r>
              <a:rPr lang="es-ES" sz="2400" dirty="0">
                <a:latin typeface="Calibri" panose="020F0502020204030204" pitchFamily="34" charset="0"/>
              </a:rPr>
              <a:t>Reto de la acreditación internacional.</a:t>
            </a:r>
          </a:p>
          <a:p>
            <a:pPr eaLnBrk="1" hangingPunct="1">
              <a:lnSpc>
                <a:spcPct val="120000"/>
              </a:lnSpc>
              <a:defRPr/>
            </a:pPr>
            <a:r>
              <a:rPr lang="es-ES" sz="2400" dirty="0">
                <a:latin typeface="Calibri" panose="020F0502020204030204" pitchFamily="34" charset="0"/>
              </a:rPr>
              <a:t>Reto de innovar.</a:t>
            </a:r>
          </a:p>
          <a:p>
            <a:pPr marL="0" indent="0" eaLnBrk="1" hangingPunct="1">
              <a:lnSpc>
                <a:spcPct val="120000"/>
              </a:lnSpc>
              <a:buNone/>
              <a:defRPr/>
            </a:pPr>
            <a:endParaRPr lang="es-ES" sz="2400" dirty="0">
              <a:latin typeface="Calibri" panose="020F0502020204030204" pitchFamily="34" charset="0"/>
            </a:endParaRPr>
          </a:p>
        </p:txBody>
      </p:sp>
    </p:spTree>
    <p:extLst>
      <p:ext uri="{BB962C8B-B14F-4D97-AF65-F5344CB8AC3E}">
        <p14:creationId xmlns:p14="http://schemas.microsoft.com/office/powerpoint/2010/main" xmlns="" val="1113692908"/>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81174" y="333376"/>
            <a:ext cx="9548813" cy="1077218"/>
          </a:xfrm>
          <a:prstGeom prst="rect">
            <a:avLst/>
          </a:prstGeom>
          <a:solidFill>
            <a:schemeClr val="bg1"/>
          </a:solidFill>
        </p:spPr>
        <p:txBody>
          <a:bodyPr wrap="square">
            <a:spAutoFit/>
          </a:bodyPr>
          <a:lstStyle/>
          <a:p>
            <a:pPr algn="just">
              <a:defRPr/>
            </a:pPr>
            <a:r>
              <a:rPr lang="es-ES" sz="3200" b="1" dirty="0">
                <a:latin typeface="Calibri" panose="020F0502020204030204" pitchFamily="34" charset="0"/>
              </a:rPr>
              <a:t>Retos para una educación para un desarrollo sostenible. EDS</a:t>
            </a:r>
            <a:endParaRPr lang="en-US" sz="3200" b="1" dirty="0">
              <a:latin typeface="Calibri" panose="020F0502020204030204" pitchFamily="34" charset="0"/>
            </a:endParaRPr>
          </a:p>
        </p:txBody>
      </p:sp>
      <p:sp>
        <p:nvSpPr>
          <p:cNvPr id="3" name="CuadroTexto 2"/>
          <p:cNvSpPr txBox="1"/>
          <p:nvPr/>
        </p:nvSpPr>
        <p:spPr>
          <a:xfrm>
            <a:off x="1781175" y="1450976"/>
            <a:ext cx="9548812" cy="5078413"/>
          </a:xfrm>
          <a:prstGeom prst="rect">
            <a:avLst/>
          </a:prstGeom>
          <a:noFill/>
        </p:spPr>
        <p:txBody>
          <a:bodyPr wrap="square">
            <a:spAutoFit/>
          </a:bodyPr>
          <a:lstStyle/>
          <a:p>
            <a:pPr marL="214313" indent="-214313">
              <a:lnSpc>
                <a:spcPct val="150000"/>
              </a:lnSpc>
              <a:buFont typeface="Arial" panose="020B0604020202020204" pitchFamily="34" charset="0"/>
              <a:buChar char="•"/>
              <a:defRPr/>
            </a:pPr>
            <a:r>
              <a:rPr lang="es-ES" sz="2400" dirty="0">
                <a:latin typeface="+mj-lt"/>
              </a:rPr>
              <a:t>Preocupación por el bienestar de las cuatro dimensiones de la sostenibilidad: medio ambiente, sociedad, cultura y economía.</a:t>
            </a:r>
          </a:p>
          <a:p>
            <a:pPr marL="214313" indent="-214313">
              <a:lnSpc>
                <a:spcPct val="150000"/>
              </a:lnSpc>
              <a:buFont typeface="Arial" panose="020B0604020202020204" pitchFamily="34" charset="0"/>
              <a:buChar char="•"/>
              <a:defRPr/>
            </a:pPr>
            <a:r>
              <a:rPr lang="es-ES" sz="2400" dirty="0">
                <a:latin typeface="+mj-lt"/>
              </a:rPr>
              <a:t>Necesidad de una variedad de técnicas pedagógicas que promuevan el aprendizaje participativo y pensamiento elevado.</a:t>
            </a:r>
          </a:p>
          <a:p>
            <a:pPr marL="214313" indent="-214313">
              <a:lnSpc>
                <a:spcPct val="150000"/>
              </a:lnSpc>
              <a:buFont typeface="Arial" panose="020B0604020202020204" pitchFamily="34" charset="0"/>
              <a:buChar char="•"/>
              <a:defRPr/>
            </a:pPr>
            <a:r>
              <a:rPr lang="es-ES" sz="2400" dirty="0">
                <a:latin typeface="+mj-lt"/>
              </a:rPr>
              <a:t>Promoción del aprendizaje a lo largo de toda la vida.</a:t>
            </a:r>
          </a:p>
          <a:p>
            <a:pPr marL="214313" indent="-214313">
              <a:lnSpc>
                <a:spcPct val="150000"/>
              </a:lnSpc>
              <a:buFont typeface="Arial" panose="020B0604020202020204" pitchFamily="34" charset="0"/>
              <a:buChar char="•"/>
              <a:defRPr/>
            </a:pPr>
            <a:r>
              <a:rPr lang="es-ES" sz="2400" dirty="0">
                <a:latin typeface="+mj-lt"/>
              </a:rPr>
              <a:t>Relevancia de la educación a nivel local y culturalmente apropiada.</a:t>
            </a:r>
          </a:p>
        </p:txBody>
      </p:sp>
    </p:spTree>
    <p:extLst>
      <p:ext uri="{BB962C8B-B14F-4D97-AF65-F5344CB8AC3E}">
        <p14:creationId xmlns:p14="http://schemas.microsoft.com/office/powerpoint/2010/main" xmlns="" val="37307090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1639" y="624110"/>
            <a:ext cx="9832974" cy="1280890"/>
          </a:xfrm>
        </p:spPr>
        <p:txBody>
          <a:bodyPr/>
          <a:lstStyle/>
          <a:p>
            <a:r>
              <a:rPr lang="es-419" b="1" dirty="0" smtClean="0">
                <a:latin typeface="Calibri" panose="020F0502020204030204" pitchFamily="34" charset="0"/>
              </a:rPr>
              <a:t>CONTRIBUCIÓN AL ESTUDIO DEL ACCESO A LA EDUCACIÓN SUPERIOR</a:t>
            </a:r>
            <a:endParaRPr lang="es-ES_tradnl" b="1" dirty="0">
              <a:latin typeface="Calibri" panose="020F0502020204030204" pitchFamily="34" charset="0"/>
            </a:endParaRPr>
          </a:p>
        </p:txBody>
      </p:sp>
      <p:sp>
        <p:nvSpPr>
          <p:cNvPr id="4" name="CuadroTexto 3"/>
          <p:cNvSpPr txBox="1"/>
          <p:nvPr/>
        </p:nvSpPr>
        <p:spPr>
          <a:xfrm>
            <a:off x="1328738" y="2071687"/>
            <a:ext cx="10472737" cy="4893647"/>
          </a:xfrm>
          <a:prstGeom prst="rect">
            <a:avLst/>
          </a:prstGeom>
          <a:noFill/>
        </p:spPr>
        <p:txBody>
          <a:bodyPr wrap="square" rtlCol="0">
            <a:spAutoFit/>
          </a:bodyPr>
          <a:lstStyle/>
          <a:p>
            <a:r>
              <a:rPr lang="es-ES_tradnl" sz="2400" b="1" dirty="0" smtClean="0">
                <a:latin typeface="Calibri" panose="020F0502020204030204" pitchFamily="34" charset="0"/>
              </a:rPr>
              <a:t>PREMISAS PARA EL ANÁLISIS</a:t>
            </a:r>
            <a:r>
              <a:rPr lang="es-ES_tradnl" sz="2400" dirty="0" smtClean="0">
                <a:latin typeface="Calibri" panose="020F0502020204030204" pitchFamily="34" charset="0"/>
              </a:rPr>
              <a:t>:</a:t>
            </a:r>
          </a:p>
          <a:p>
            <a:endParaRPr lang="es-419" sz="2400" dirty="0" smtClean="0">
              <a:latin typeface="Calibri" panose="020F0502020204030204" pitchFamily="34" charset="0"/>
            </a:endParaRPr>
          </a:p>
          <a:p>
            <a:pPr marL="342900" indent="-342900">
              <a:buFont typeface="Arial" panose="020B0604020202020204" pitchFamily="34" charset="0"/>
              <a:buChar char="•"/>
            </a:pPr>
            <a:r>
              <a:rPr lang="es-ES_tradnl" sz="2400" dirty="0" smtClean="0">
                <a:latin typeface="Calibri" panose="020F0502020204030204" pitchFamily="34" charset="0"/>
              </a:rPr>
              <a:t>El ingreso a la ES no es un momento aislado, sino el inicio de un proceso con etapas mutuamente condicionadas: </a:t>
            </a:r>
            <a:r>
              <a:rPr lang="es-ES_tradnl" sz="2400" b="1" dirty="0" smtClean="0">
                <a:latin typeface="Calibri" panose="020F0502020204030204" pitchFamily="34" charset="0"/>
              </a:rPr>
              <a:t>ACCESO-PROCESO.</a:t>
            </a:r>
            <a:endParaRPr lang="es-419" sz="2400" b="1" dirty="0" smtClean="0">
              <a:latin typeface="Calibri" panose="020F0502020204030204" pitchFamily="34" charset="0"/>
            </a:endParaRPr>
          </a:p>
          <a:p>
            <a:pPr marL="342900" indent="-342900">
              <a:buFont typeface="Arial" panose="020B0604020202020204" pitchFamily="34" charset="0"/>
              <a:buChar char="•"/>
            </a:pPr>
            <a:endParaRPr lang="es-ES_tradnl" sz="2400" dirty="0" smtClean="0">
              <a:latin typeface="Calibri" panose="020F0502020204030204" pitchFamily="34" charset="0"/>
            </a:endParaRPr>
          </a:p>
          <a:p>
            <a:pPr marL="342900" indent="-342900">
              <a:buFont typeface="Arial" panose="020B0604020202020204" pitchFamily="34" charset="0"/>
              <a:buChar char="•"/>
            </a:pPr>
            <a:r>
              <a:rPr lang="es-ES_tradnl" sz="2400" dirty="0" smtClean="0">
                <a:latin typeface="Calibri" panose="020F0502020204030204" pitchFamily="34" charset="0"/>
              </a:rPr>
              <a:t>Existencia de </a:t>
            </a:r>
            <a:r>
              <a:rPr lang="es-ES_tradnl" sz="2400" b="1" dirty="0" smtClean="0">
                <a:latin typeface="Calibri" panose="020F0502020204030204" pitchFamily="34" charset="0"/>
              </a:rPr>
              <a:t>DOS FUERZAS B</a:t>
            </a:r>
            <a:r>
              <a:rPr lang="es-419" sz="2400" b="1" dirty="0" smtClean="0">
                <a:latin typeface="Calibri" panose="020F0502020204030204" pitchFamily="34" charset="0"/>
              </a:rPr>
              <a:t>Á</a:t>
            </a:r>
            <a:r>
              <a:rPr lang="es-ES_tradnl" sz="2400" b="1" dirty="0" smtClean="0">
                <a:latin typeface="Calibri" panose="020F0502020204030204" pitchFamily="34" charset="0"/>
              </a:rPr>
              <a:t>SICAS </a:t>
            </a:r>
            <a:r>
              <a:rPr lang="es-ES_tradnl" sz="2400" dirty="0" smtClean="0">
                <a:latin typeface="Calibri" panose="020F0502020204030204" pitchFamily="34" charset="0"/>
              </a:rPr>
              <a:t>principales, no necesariamente armónicas que influyen:</a:t>
            </a:r>
          </a:p>
          <a:p>
            <a:pPr marL="800100" lvl="1" indent="-342900">
              <a:buFont typeface="Arial" panose="020B0604020202020204" pitchFamily="34" charset="0"/>
              <a:buChar char="•"/>
            </a:pPr>
            <a:r>
              <a:rPr lang="es-ES_tradnl" sz="2400" dirty="0" smtClean="0">
                <a:latin typeface="Calibri" panose="020F0502020204030204" pitchFamily="34" charset="0"/>
              </a:rPr>
              <a:t>El interés individual</a:t>
            </a:r>
          </a:p>
          <a:p>
            <a:pPr marL="800100" lvl="1" indent="-342900">
              <a:buFont typeface="Arial" panose="020B0604020202020204" pitchFamily="34" charset="0"/>
              <a:buChar char="•"/>
            </a:pPr>
            <a:r>
              <a:rPr lang="es-ES_tradnl" sz="2400" dirty="0" smtClean="0">
                <a:latin typeface="Calibri" panose="020F0502020204030204" pitchFamily="34" charset="0"/>
              </a:rPr>
              <a:t>La necesidad de satisfacer los requerimientos de FTC en la economía nacional.</a:t>
            </a:r>
            <a:endParaRPr lang="es-419" sz="2400" dirty="0" smtClean="0">
              <a:latin typeface="Calibri" panose="020F0502020204030204" pitchFamily="34" charset="0"/>
            </a:endParaRPr>
          </a:p>
          <a:p>
            <a:pPr marL="800100" lvl="1" indent="-342900">
              <a:buFont typeface="Arial" panose="020B0604020202020204" pitchFamily="34" charset="0"/>
              <a:buChar char="•"/>
            </a:pPr>
            <a:endParaRPr lang="es-ES_tradnl" sz="2400" dirty="0" smtClean="0">
              <a:latin typeface="Calibri" panose="020F0502020204030204" pitchFamily="34" charset="0"/>
            </a:endParaRPr>
          </a:p>
          <a:p>
            <a:pPr marL="342900" indent="-342900">
              <a:buFont typeface="Arial" panose="020B0604020202020204" pitchFamily="34" charset="0"/>
              <a:buChar char="•"/>
            </a:pPr>
            <a:r>
              <a:rPr lang="es-ES_tradnl" sz="2400" dirty="0" smtClean="0">
                <a:latin typeface="Calibri" panose="020F0502020204030204" pitchFamily="34" charset="0"/>
              </a:rPr>
              <a:t>La existencia de una </a:t>
            </a:r>
            <a:r>
              <a:rPr lang="es-419" sz="2400" dirty="0" smtClean="0">
                <a:latin typeface="Calibri" panose="020F0502020204030204" pitchFamily="34" charset="0"/>
              </a:rPr>
              <a:t>diversidad significativa de tipos de </a:t>
            </a:r>
            <a:r>
              <a:rPr lang="es-ES_tradnl" sz="2400" dirty="0" smtClean="0">
                <a:latin typeface="Calibri" panose="020F0502020204030204" pitchFamily="34" charset="0"/>
              </a:rPr>
              <a:t>IE</a:t>
            </a:r>
            <a:r>
              <a:rPr lang="es-419" sz="2400" dirty="0" smtClean="0">
                <a:latin typeface="Calibri" panose="020F0502020204030204" pitchFamily="34" charset="0"/>
              </a:rPr>
              <a:t>S</a:t>
            </a:r>
            <a:r>
              <a:rPr lang="es-ES_tradnl" sz="2400" dirty="0" smtClean="0">
                <a:latin typeface="Calibri" panose="020F0502020204030204" pitchFamily="34" charset="0"/>
              </a:rPr>
              <a:t>, carreras, tipos de cursos</a:t>
            </a:r>
            <a:r>
              <a:rPr lang="es-419" sz="2400" dirty="0" smtClean="0">
                <a:latin typeface="Calibri" panose="020F0502020204030204" pitchFamily="34" charset="0"/>
              </a:rPr>
              <a:t> que caracterizan los SES en el mundo</a:t>
            </a:r>
            <a:r>
              <a:rPr lang="es-ES_tradnl" sz="2400" dirty="0" smtClean="0">
                <a:latin typeface="Calibri" panose="020F0502020204030204" pitchFamily="34" charset="0"/>
              </a:rPr>
              <a:t>.</a:t>
            </a:r>
            <a:endParaRPr lang="es-ES_tradnl" sz="2400" dirty="0">
              <a:latin typeface="Calibri" panose="020F0502020204030204" pitchFamily="34" charset="0"/>
            </a:endParaRPr>
          </a:p>
        </p:txBody>
      </p:sp>
    </p:spTree>
    <p:extLst>
      <p:ext uri="{BB962C8B-B14F-4D97-AF65-F5344CB8AC3E}">
        <p14:creationId xmlns:p14="http://schemas.microsoft.com/office/powerpoint/2010/main" xmlns="" val="8911096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5389" y="99675"/>
            <a:ext cx="9501000" cy="613019"/>
          </a:xfrm>
        </p:spPr>
        <p:txBody>
          <a:bodyPr>
            <a:normAutofit fontScale="90000"/>
          </a:bodyPr>
          <a:lstStyle/>
          <a:p>
            <a:pPr algn="ctr"/>
            <a:r>
              <a:rPr lang="es-419" b="1" dirty="0" smtClean="0">
                <a:solidFill>
                  <a:schemeClr val="tx1"/>
                </a:solidFill>
                <a:latin typeface="Calibri" panose="020F0502020204030204" pitchFamily="34" charset="0"/>
              </a:rPr>
              <a:t>ACCESO</a:t>
            </a:r>
            <a:endParaRPr lang="en-US"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699247" y="1091953"/>
            <a:ext cx="10805366" cy="5268506"/>
          </a:xfrm>
        </p:spPr>
        <p:txBody>
          <a:bodyPr>
            <a:normAutofit/>
          </a:bodyPr>
          <a:lstStyle/>
          <a:p>
            <a:pPr marL="0" indent="0">
              <a:buNone/>
            </a:pPr>
            <a:r>
              <a:rPr lang="es-419" dirty="0" smtClean="0"/>
              <a:t>     </a:t>
            </a:r>
            <a:endParaRPr lang="es-ES" dirty="0"/>
          </a:p>
          <a:p>
            <a:pPr marL="0" indent="0">
              <a:buNone/>
            </a:pPr>
            <a:r>
              <a:rPr lang="es-ES" sz="2800" b="1" dirty="0">
                <a:solidFill>
                  <a:schemeClr val="tx1"/>
                </a:solidFill>
                <a:latin typeface="Calibri" panose="020F0502020204030204" pitchFamily="34" charset="0"/>
              </a:rPr>
              <a:t>Necesidad de abordar la problemática del ACCESO con una visión INTEGRAL que implica tres niveles de análisis:</a:t>
            </a:r>
          </a:p>
          <a:p>
            <a:endParaRPr lang="es-ES" sz="2800" dirty="0">
              <a:solidFill>
                <a:schemeClr val="tx1"/>
              </a:solidFill>
              <a:latin typeface="Calibri" panose="020F0502020204030204" pitchFamily="34" charset="0"/>
            </a:endParaRPr>
          </a:p>
          <a:p>
            <a:r>
              <a:rPr lang="es-ES" sz="2800" dirty="0">
                <a:solidFill>
                  <a:schemeClr val="tx1"/>
                </a:solidFill>
                <a:latin typeface="Calibri" panose="020F0502020204030204" pitchFamily="34" charset="0"/>
              </a:rPr>
              <a:t> I: </a:t>
            </a:r>
            <a:r>
              <a:rPr lang="es-ES" sz="2800" b="1" dirty="0">
                <a:solidFill>
                  <a:schemeClr val="tx1"/>
                </a:solidFill>
                <a:latin typeface="Calibri" panose="020F0502020204030204" pitchFamily="34" charset="0"/>
              </a:rPr>
              <a:t>Como respuesta o compromiso ante demandas socioeconómicas y </a:t>
            </a:r>
            <a:r>
              <a:rPr lang="es-ES" sz="2800" b="1" dirty="0" smtClean="0">
                <a:solidFill>
                  <a:schemeClr val="tx1"/>
                </a:solidFill>
                <a:latin typeface="Calibri" panose="020F0502020204030204" pitchFamily="34" charset="0"/>
              </a:rPr>
              <a:t>políticas</a:t>
            </a:r>
            <a:endParaRPr lang="es-419" sz="2800" b="1" dirty="0" smtClean="0">
              <a:solidFill>
                <a:schemeClr val="tx1"/>
              </a:solidFill>
              <a:latin typeface="Calibri" panose="020F0502020204030204" pitchFamily="34" charset="0"/>
            </a:endParaRPr>
          </a:p>
          <a:p>
            <a:r>
              <a:rPr lang="es-ES" sz="2800" b="1" dirty="0" smtClean="0">
                <a:solidFill>
                  <a:schemeClr val="tx1"/>
                </a:solidFill>
                <a:latin typeface="Calibri" panose="020F0502020204030204" pitchFamily="34" charset="0"/>
              </a:rPr>
              <a:t>II</a:t>
            </a:r>
            <a:r>
              <a:rPr lang="es-ES" sz="2800" b="1" dirty="0">
                <a:solidFill>
                  <a:schemeClr val="tx1"/>
                </a:solidFill>
                <a:latin typeface="Calibri" panose="020F0502020204030204" pitchFamily="34" charset="0"/>
              </a:rPr>
              <a:t>: En su implicación para el SE en general tanto superior como el precedente y sus </a:t>
            </a:r>
            <a:r>
              <a:rPr lang="es-ES" sz="2800" b="1" dirty="0" smtClean="0">
                <a:solidFill>
                  <a:schemeClr val="tx1"/>
                </a:solidFill>
                <a:latin typeface="Calibri" panose="020F0502020204030204" pitchFamily="34" charset="0"/>
              </a:rPr>
              <a:t>consecuencias</a:t>
            </a:r>
            <a:endParaRPr lang="es-419" sz="2800" b="1" dirty="0" smtClean="0">
              <a:solidFill>
                <a:schemeClr val="tx1"/>
              </a:solidFill>
              <a:latin typeface="Calibri" panose="020F0502020204030204" pitchFamily="34" charset="0"/>
            </a:endParaRPr>
          </a:p>
          <a:p>
            <a:r>
              <a:rPr lang="es-ES" sz="2800" b="1" dirty="0" smtClean="0">
                <a:solidFill>
                  <a:schemeClr val="tx1"/>
                </a:solidFill>
                <a:latin typeface="Calibri" panose="020F0502020204030204" pitchFamily="34" charset="0"/>
              </a:rPr>
              <a:t>III</a:t>
            </a:r>
            <a:r>
              <a:rPr lang="es-ES" sz="2800" b="1" dirty="0">
                <a:solidFill>
                  <a:schemeClr val="tx1"/>
                </a:solidFill>
                <a:latin typeface="Calibri" panose="020F0502020204030204" pitchFamily="34" charset="0"/>
              </a:rPr>
              <a:t>: En sus implicaciones para el propio Sistema de Acceso.</a:t>
            </a:r>
          </a:p>
          <a:p>
            <a:endParaRPr lang="es-ES" sz="2800" dirty="0">
              <a:solidFill>
                <a:schemeClr val="tx1"/>
              </a:solidFill>
              <a:latin typeface="Calibri" panose="020F0502020204030204" pitchFamily="34" charset="0"/>
            </a:endParaRPr>
          </a:p>
          <a:p>
            <a:endParaRPr lang="en-US" sz="28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2615596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18" y="153463"/>
            <a:ext cx="9043800" cy="693702"/>
          </a:xfrm>
        </p:spPr>
        <p:txBody>
          <a:bodyPr>
            <a:normAutofit/>
          </a:bodyPr>
          <a:lstStyle/>
          <a:p>
            <a:pPr algn="ctr"/>
            <a:r>
              <a:rPr lang="es-419" sz="3200" b="1" dirty="0" smtClean="0">
                <a:latin typeface="Calibri" panose="020F0502020204030204" pitchFamily="34" charset="0"/>
              </a:rPr>
              <a:t>ACCESO</a:t>
            </a:r>
            <a:endParaRPr lang="en-US" sz="3200" b="1" dirty="0">
              <a:latin typeface="Calibri" panose="020F0502020204030204" pitchFamily="34" charset="0"/>
            </a:endParaRPr>
          </a:p>
        </p:txBody>
      </p:sp>
      <p:sp>
        <p:nvSpPr>
          <p:cNvPr id="3" name="Marcador de contenido 2"/>
          <p:cNvSpPr>
            <a:spLocks noGrp="1"/>
          </p:cNvSpPr>
          <p:nvPr>
            <p:ph idx="1"/>
          </p:nvPr>
        </p:nvSpPr>
        <p:spPr>
          <a:xfrm>
            <a:off x="1239650" y="773206"/>
            <a:ext cx="10536423" cy="5311587"/>
          </a:xfrm>
        </p:spPr>
        <p:txBody>
          <a:bodyPr>
            <a:normAutofit fontScale="92500" lnSpcReduction="10000"/>
          </a:bodyPr>
          <a:lstStyle/>
          <a:p>
            <a:r>
              <a:rPr lang="es-ES" sz="2400" b="1" dirty="0">
                <a:solidFill>
                  <a:schemeClr val="tx1"/>
                </a:solidFill>
                <a:latin typeface="Calibri" panose="020F0502020204030204" pitchFamily="34" charset="0"/>
              </a:rPr>
              <a:t>Componentes del sistema:</a:t>
            </a:r>
          </a:p>
          <a:p>
            <a:pPr lvl="1"/>
            <a:r>
              <a:rPr lang="es-ES" sz="2400" dirty="0">
                <a:solidFill>
                  <a:schemeClr val="tx1"/>
                </a:solidFill>
                <a:latin typeface="Calibri" panose="020F0502020204030204" pitchFamily="34" charset="0"/>
              </a:rPr>
              <a:t>Población</a:t>
            </a:r>
          </a:p>
          <a:p>
            <a:pPr lvl="1"/>
            <a:r>
              <a:rPr lang="es-ES" sz="2400" dirty="0">
                <a:solidFill>
                  <a:schemeClr val="tx1"/>
                </a:solidFill>
                <a:latin typeface="Calibri" panose="020F0502020204030204" pitchFamily="34" charset="0"/>
              </a:rPr>
              <a:t>Criterios de selección</a:t>
            </a:r>
          </a:p>
          <a:p>
            <a:pPr lvl="1"/>
            <a:r>
              <a:rPr lang="es-ES" sz="2400" dirty="0">
                <a:solidFill>
                  <a:schemeClr val="tx1"/>
                </a:solidFill>
                <a:latin typeface="Calibri" panose="020F0502020204030204" pitchFamily="34" charset="0"/>
              </a:rPr>
              <a:t>Política</a:t>
            </a:r>
          </a:p>
          <a:p>
            <a:pPr lvl="1"/>
            <a:r>
              <a:rPr lang="es-ES" sz="2400" dirty="0">
                <a:solidFill>
                  <a:schemeClr val="tx1"/>
                </a:solidFill>
                <a:latin typeface="Calibri" panose="020F0502020204030204" pitchFamily="34" charset="0"/>
              </a:rPr>
              <a:t>Oportunidades</a:t>
            </a:r>
          </a:p>
          <a:p>
            <a:pPr lvl="1"/>
            <a:r>
              <a:rPr lang="es-ES" sz="2400" dirty="0">
                <a:solidFill>
                  <a:schemeClr val="tx1"/>
                </a:solidFill>
                <a:latin typeface="Calibri" panose="020F0502020204030204" pitchFamily="34" charset="0"/>
              </a:rPr>
              <a:t>Tipo de curso o </a:t>
            </a:r>
            <a:r>
              <a:rPr lang="es-ES" sz="2400" dirty="0" smtClean="0">
                <a:solidFill>
                  <a:schemeClr val="tx1"/>
                </a:solidFill>
                <a:latin typeface="Calibri" panose="020F0502020204030204" pitchFamily="34" charset="0"/>
              </a:rPr>
              <a:t>programa</a:t>
            </a:r>
            <a:endParaRPr lang="es-419" sz="2400" dirty="0" smtClean="0">
              <a:solidFill>
                <a:schemeClr val="tx1"/>
              </a:solidFill>
              <a:latin typeface="Calibri" panose="020F0502020204030204" pitchFamily="34" charset="0"/>
            </a:endParaRPr>
          </a:p>
          <a:p>
            <a:pPr marL="457200" lvl="1" indent="0">
              <a:buNone/>
            </a:pPr>
            <a:endParaRPr lang="es-ES" sz="2400" dirty="0">
              <a:solidFill>
                <a:schemeClr val="tx1"/>
              </a:solidFill>
              <a:latin typeface="Calibri" panose="020F0502020204030204" pitchFamily="34" charset="0"/>
            </a:endParaRPr>
          </a:p>
          <a:p>
            <a:r>
              <a:rPr lang="es-ES" sz="2400" b="1" dirty="0">
                <a:solidFill>
                  <a:schemeClr val="tx1"/>
                </a:solidFill>
                <a:latin typeface="Calibri" panose="020F0502020204030204" pitchFamily="34" charset="0"/>
              </a:rPr>
              <a:t>Procedimientos de </a:t>
            </a:r>
            <a:r>
              <a:rPr lang="es-ES" sz="2400" b="1" dirty="0" smtClean="0">
                <a:solidFill>
                  <a:schemeClr val="tx1"/>
                </a:solidFill>
                <a:latin typeface="Calibri" panose="020F0502020204030204" pitchFamily="34" charset="0"/>
              </a:rPr>
              <a:t>selección</a:t>
            </a:r>
            <a:endParaRPr lang="es-419" sz="2400" b="1" dirty="0" smtClean="0">
              <a:solidFill>
                <a:schemeClr val="tx1"/>
              </a:solidFill>
              <a:latin typeface="Calibri" panose="020F0502020204030204" pitchFamily="34" charset="0"/>
            </a:endParaRPr>
          </a:p>
          <a:p>
            <a:pPr lvl="1" algn="just"/>
            <a:r>
              <a:rPr lang="es-ES" sz="2400" b="1" dirty="0" smtClean="0">
                <a:solidFill>
                  <a:schemeClr val="tx1"/>
                </a:solidFill>
                <a:latin typeface="Calibri" panose="020F0502020204030204" pitchFamily="34" charset="0"/>
              </a:rPr>
              <a:t>Logros </a:t>
            </a:r>
            <a:r>
              <a:rPr lang="es-ES" sz="2400" b="1" dirty="0">
                <a:solidFill>
                  <a:schemeClr val="tx1"/>
                </a:solidFill>
                <a:latin typeface="Calibri" panose="020F0502020204030204" pitchFamily="34" charset="0"/>
              </a:rPr>
              <a:t>escolares </a:t>
            </a:r>
            <a:r>
              <a:rPr lang="es-ES" sz="2400" dirty="0">
                <a:solidFill>
                  <a:schemeClr val="tx1"/>
                </a:solidFill>
                <a:latin typeface="Calibri" panose="020F0502020204030204" pitchFamily="34" charset="0"/>
              </a:rPr>
              <a:t>(promedios educación media, posición dentro del grupo al final del año, exámenes orientados a diferentes materias, concursos de conocimientos)</a:t>
            </a:r>
          </a:p>
          <a:p>
            <a:pPr lvl="1" algn="just"/>
            <a:r>
              <a:rPr lang="es-ES" sz="2400" b="1" dirty="0">
                <a:solidFill>
                  <a:schemeClr val="tx1"/>
                </a:solidFill>
                <a:latin typeface="Calibri" panose="020F0502020204030204" pitchFamily="34" charset="0"/>
              </a:rPr>
              <a:t>Aptitudes escolares </a:t>
            </a:r>
            <a:r>
              <a:rPr lang="es-ES" sz="2400" dirty="0">
                <a:solidFill>
                  <a:schemeClr val="tx1"/>
                </a:solidFill>
                <a:latin typeface="Calibri" panose="020F0502020204030204" pitchFamily="34" charset="0"/>
              </a:rPr>
              <a:t>(rasgos de personalidad) (exámenes de aptitud general, cartas de recomendación, aplicación de ensayos, cuestionarios biografías)</a:t>
            </a:r>
          </a:p>
          <a:p>
            <a:pPr lvl="1" algn="just"/>
            <a:r>
              <a:rPr lang="es-ES" sz="2400" b="1" dirty="0">
                <a:solidFill>
                  <a:schemeClr val="tx1"/>
                </a:solidFill>
                <a:latin typeface="Calibri" panose="020F0502020204030204" pitchFamily="34" charset="0"/>
              </a:rPr>
              <a:t>Criterio formal </a:t>
            </a:r>
            <a:r>
              <a:rPr lang="es-ES" sz="2400" dirty="0">
                <a:solidFill>
                  <a:schemeClr val="tx1"/>
                </a:solidFill>
                <a:latin typeface="Calibri" panose="020F0502020204030204" pitchFamily="34" charset="0"/>
              </a:rPr>
              <a:t>(tiempo de espera, sorteo)</a:t>
            </a:r>
          </a:p>
          <a:p>
            <a:pPr lvl="1"/>
            <a:endParaRPr lang="es-ES" sz="2400" dirty="0">
              <a:solidFill>
                <a:schemeClr val="tx1"/>
              </a:solidFill>
              <a:latin typeface="Calibri" panose="020F0502020204030204" pitchFamily="34" charset="0"/>
            </a:endParaRPr>
          </a:p>
          <a:p>
            <a:pPr lvl="1" algn="just"/>
            <a:endParaRPr lang="es-419" sz="2400" dirty="0" smtClean="0">
              <a:solidFill>
                <a:schemeClr val="tx1"/>
              </a:solidFill>
              <a:latin typeface="Calibri" panose="020F0502020204030204" pitchFamily="34" charset="0"/>
            </a:endParaRPr>
          </a:p>
          <a:p>
            <a:pPr lvl="1"/>
            <a:endParaRPr lang="es-ES" dirty="0"/>
          </a:p>
          <a:p>
            <a:pPr lvl="1"/>
            <a:endParaRPr lang="en-US" dirty="0"/>
          </a:p>
        </p:txBody>
      </p:sp>
    </p:spTree>
    <p:extLst>
      <p:ext uri="{BB962C8B-B14F-4D97-AF65-F5344CB8AC3E}">
        <p14:creationId xmlns:p14="http://schemas.microsoft.com/office/powerpoint/2010/main" xmlns="" val="27936112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0882" y="220699"/>
            <a:ext cx="8870961" cy="666807"/>
          </a:xfrm>
        </p:spPr>
        <p:txBody>
          <a:bodyPr>
            <a:normAutofit/>
          </a:bodyPr>
          <a:lstStyle/>
          <a:p>
            <a:pPr algn="ctr"/>
            <a:r>
              <a:rPr lang="es-419" sz="3200" b="1" dirty="0" smtClean="0">
                <a:solidFill>
                  <a:schemeClr val="tx1"/>
                </a:solidFill>
                <a:latin typeface="Calibri" panose="020F0502020204030204" pitchFamily="34" charset="0"/>
              </a:rPr>
              <a:t>ACCESO</a:t>
            </a:r>
            <a:endParaRPr lang="en-US" sz="3200"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600075" y="1328738"/>
            <a:ext cx="10904538" cy="5214937"/>
          </a:xfrm>
        </p:spPr>
        <p:txBody>
          <a:bodyPr>
            <a:normAutofit fontScale="92500" lnSpcReduction="20000"/>
          </a:bodyPr>
          <a:lstStyle/>
          <a:p>
            <a:pPr marL="0" indent="0">
              <a:buNone/>
            </a:pPr>
            <a:r>
              <a:rPr lang="es-ES" sz="2800" dirty="0">
                <a:solidFill>
                  <a:schemeClr val="tx1"/>
                </a:solidFill>
                <a:latin typeface="Calibri" panose="020F0502020204030204" pitchFamily="34" charset="0"/>
              </a:rPr>
              <a:t>Modelos de Acceso a la Educación </a:t>
            </a:r>
            <a:r>
              <a:rPr lang="es-ES" sz="2800" dirty="0" smtClean="0">
                <a:solidFill>
                  <a:schemeClr val="tx1"/>
                </a:solidFill>
                <a:latin typeface="Calibri" panose="020F0502020204030204" pitchFamily="34" charset="0"/>
              </a:rPr>
              <a:t>Superior</a:t>
            </a:r>
            <a:r>
              <a:rPr lang="es-419" sz="2800" dirty="0" smtClean="0">
                <a:solidFill>
                  <a:schemeClr val="tx1"/>
                </a:solidFill>
                <a:latin typeface="Calibri" panose="020F0502020204030204" pitchFamily="34" charset="0"/>
              </a:rPr>
              <a:t>. (Martin Trow, 2014)</a:t>
            </a:r>
            <a:endParaRPr lang="es-ES" sz="2800" dirty="0">
              <a:solidFill>
                <a:schemeClr val="tx1"/>
              </a:solidFill>
              <a:latin typeface="Calibri" panose="020F0502020204030204" pitchFamily="34" charset="0"/>
            </a:endParaRPr>
          </a:p>
          <a:p>
            <a:endParaRPr lang="es-ES" sz="2800" dirty="0">
              <a:solidFill>
                <a:schemeClr val="tx1"/>
              </a:solidFill>
              <a:latin typeface="Calibri" panose="020F0502020204030204" pitchFamily="34" charset="0"/>
            </a:endParaRPr>
          </a:p>
          <a:p>
            <a:r>
              <a:rPr lang="es-ES" sz="2400" b="1" dirty="0">
                <a:solidFill>
                  <a:schemeClr val="tx1"/>
                </a:solidFill>
                <a:latin typeface="Calibri" panose="020F0502020204030204" pitchFamily="34" charset="0"/>
              </a:rPr>
              <a:t>UNIVERSAL</a:t>
            </a:r>
            <a:r>
              <a:rPr lang="es-ES" sz="2400" dirty="0">
                <a:solidFill>
                  <a:schemeClr val="tx1"/>
                </a:solidFill>
                <a:latin typeface="Calibri" panose="020F0502020204030204" pitchFamily="34" charset="0"/>
              </a:rPr>
              <a:t> con tasas mayores al </a:t>
            </a:r>
            <a:r>
              <a:rPr lang="es-419" sz="2400" dirty="0" smtClean="0">
                <a:solidFill>
                  <a:schemeClr val="tx1"/>
                </a:solidFill>
                <a:latin typeface="Calibri" panose="020F0502020204030204" pitchFamily="34" charset="0"/>
              </a:rPr>
              <a:t>50</a:t>
            </a:r>
            <a:r>
              <a:rPr lang="es-ES" sz="2400" dirty="0" smtClean="0">
                <a:solidFill>
                  <a:schemeClr val="tx1"/>
                </a:solidFill>
                <a:latin typeface="Calibri" panose="020F0502020204030204" pitchFamily="34" charset="0"/>
              </a:rPr>
              <a:t>%</a:t>
            </a:r>
            <a:endParaRPr lang="es-ES" sz="2400" dirty="0">
              <a:solidFill>
                <a:schemeClr val="tx1"/>
              </a:solidFill>
              <a:latin typeface="Calibri" panose="020F0502020204030204" pitchFamily="34" charset="0"/>
            </a:endParaRPr>
          </a:p>
          <a:p>
            <a:r>
              <a:rPr lang="es-ES" sz="2400" b="1" dirty="0">
                <a:solidFill>
                  <a:schemeClr val="tx1"/>
                </a:solidFill>
                <a:latin typeface="Calibri" panose="020F0502020204030204" pitchFamily="34" charset="0"/>
              </a:rPr>
              <a:t>DE MASAS </a:t>
            </a:r>
            <a:r>
              <a:rPr lang="es-ES" sz="2400" dirty="0">
                <a:solidFill>
                  <a:schemeClr val="tx1"/>
                </a:solidFill>
                <a:latin typeface="Calibri" panose="020F0502020204030204" pitchFamily="34" charset="0"/>
              </a:rPr>
              <a:t>con tasas de </a:t>
            </a:r>
            <a:r>
              <a:rPr lang="es-419" sz="2400" dirty="0" smtClean="0">
                <a:solidFill>
                  <a:schemeClr val="tx1"/>
                </a:solidFill>
                <a:latin typeface="Calibri" panose="020F0502020204030204" pitchFamily="34" charset="0"/>
              </a:rPr>
              <a:t>16 al 50</a:t>
            </a:r>
            <a:r>
              <a:rPr lang="es-ES" sz="2400" dirty="0" smtClean="0">
                <a:solidFill>
                  <a:schemeClr val="tx1"/>
                </a:solidFill>
                <a:latin typeface="Calibri" panose="020F0502020204030204" pitchFamily="34" charset="0"/>
              </a:rPr>
              <a:t>%</a:t>
            </a:r>
            <a:endParaRPr lang="es-ES" sz="2400" dirty="0">
              <a:solidFill>
                <a:schemeClr val="tx1"/>
              </a:solidFill>
              <a:latin typeface="Calibri" panose="020F0502020204030204" pitchFamily="34" charset="0"/>
            </a:endParaRPr>
          </a:p>
          <a:p>
            <a:r>
              <a:rPr lang="es-ES" sz="2400" b="1" dirty="0">
                <a:solidFill>
                  <a:schemeClr val="tx1"/>
                </a:solidFill>
                <a:latin typeface="Calibri" panose="020F0502020204030204" pitchFamily="34" charset="0"/>
              </a:rPr>
              <a:t>DE ÉLITE </a:t>
            </a:r>
            <a:r>
              <a:rPr lang="es-ES" sz="2400" dirty="0">
                <a:solidFill>
                  <a:schemeClr val="tx1"/>
                </a:solidFill>
                <a:latin typeface="Calibri" panose="020F0502020204030204" pitchFamily="34" charset="0"/>
              </a:rPr>
              <a:t>con tasas menores al 15 %</a:t>
            </a:r>
          </a:p>
          <a:p>
            <a:endParaRPr lang="es-ES" sz="2400" dirty="0">
              <a:solidFill>
                <a:schemeClr val="tx1"/>
              </a:solidFill>
              <a:latin typeface="Calibri" panose="020F0502020204030204" pitchFamily="34" charset="0"/>
            </a:endParaRPr>
          </a:p>
          <a:p>
            <a:pPr marL="0" indent="0">
              <a:buNone/>
            </a:pPr>
            <a:r>
              <a:rPr lang="es-ES" sz="2400" dirty="0">
                <a:solidFill>
                  <a:schemeClr val="tx1"/>
                </a:solidFill>
                <a:latin typeface="Calibri" panose="020F0502020204030204" pitchFamily="34" charset="0"/>
              </a:rPr>
              <a:t>En América Latina la mayoría de los países clasifican en el </a:t>
            </a:r>
            <a:r>
              <a:rPr lang="es-ES" sz="2400" b="1" dirty="0">
                <a:solidFill>
                  <a:schemeClr val="tx1"/>
                </a:solidFill>
                <a:latin typeface="Calibri" panose="020F0502020204030204" pitchFamily="34" charset="0"/>
              </a:rPr>
              <a:t>acceso de masas</a:t>
            </a:r>
            <a:r>
              <a:rPr lang="es-ES" sz="2400" dirty="0" smtClean="0">
                <a:solidFill>
                  <a:schemeClr val="tx1"/>
                </a:solidFill>
                <a:latin typeface="Calibri" panose="020F0502020204030204" pitchFamily="34" charset="0"/>
              </a:rPr>
              <a:t>.</a:t>
            </a:r>
            <a:r>
              <a:rPr lang="es-419" sz="2400" dirty="0" smtClean="0">
                <a:solidFill>
                  <a:schemeClr val="tx1"/>
                </a:solidFill>
                <a:latin typeface="Calibri" panose="020F0502020204030204" pitchFamily="34" charset="0"/>
              </a:rPr>
              <a:t> </a:t>
            </a:r>
            <a:r>
              <a:rPr lang="es-ES_tradnl" sz="2400" dirty="0" smtClean="0">
                <a:solidFill>
                  <a:schemeClr val="tx1"/>
                </a:solidFill>
                <a:latin typeface="Calibri" panose="020F0502020204030204" pitchFamily="34" charset="0"/>
              </a:rPr>
              <a:t>A</a:t>
            </a:r>
            <a:r>
              <a:rPr lang="es-419" sz="2400" dirty="0" smtClean="0">
                <a:solidFill>
                  <a:schemeClr val="tx1"/>
                </a:solidFill>
                <a:latin typeface="Calibri" panose="020F0502020204030204" pitchFamily="34" charset="0"/>
              </a:rPr>
              <a:t>proximadamente TBM 43%. </a:t>
            </a:r>
            <a:r>
              <a:rPr lang="es-ES_tradnl" sz="2400" dirty="0" smtClean="0">
                <a:solidFill>
                  <a:schemeClr val="tx1"/>
                </a:solidFill>
                <a:latin typeface="Calibri" panose="020F0502020204030204" pitchFamily="34" charset="0"/>
              </a:rPr>
              <a:t>A</a:t>
            </a:r>
            <a:r>
              <a:rPr lang="es-419" sz="2400" dirty="0" smtClean="0">
                <a:solidFill>
                  <a:schemeClr val="tx1"/>
                </a:solidFill>
                <a:latin typeface="Calibri" panose="020F0502020204030204" pitchFamily="34" charset="0"/>
              </a:rPr>
              <a:t> nivel mundo: 36%</a:t>
            </a:r>
          </a:p>
          <a:p>
            <a:pPr marL="0" indent="0">
              <a:buNone/>
            </a:pPr>
            <a:endParaRPr lang="es-419" sz="2400" dirty="0">
              <a:solidFill>
                <a:schemeClr val="tx1"/>
              </a:solidFill>
              <a:latin typeface="Calibri" panose="020F0502020204030204" pitchFamily="34" charset="0"/>
            </a:endParaRPr>
          </a:p>
          <a:p>
            <a:pPr marL="0" indent="0">
              <a:buNone/>
            </a:pPr>
            <a:r>
              <a:rPr lang="es-419" sz="2400" dirty="0" smtClean="0">
                <a:solidFill>
                  <a:schemeClr val="tx1"/>
                </a:solidFill>
                <a:latin typeface="Calibri" panose="020F0502020204030204" pitchFamily="34" charset="0"/>
              </a:rPr>
              <a:t>Indicadores: </a:t>
            </a:r>
            <a:r>
              <a:rPr lang="es-419" sz="2400" b="1" dirty="0" smtClean="0">
                <a:solidFill>
                  <a:schemeClr val="tx1"/>
                </a:solidFill>
                <a:latin typeface="Calibri" panose="020F0502020204030204" pitchFamily="34" charset="0"/>
              </a:rPr>
              <a:t>Aptitud para el acceso (obligación, derecho/calificación, privilegio</a:t>
            </a:r>
            <a:r>
              <a:rPr lang="es-419" sz="2400" dirty="0" smtClean="0">
                <a:solidFill>
                  <a:schemeClr val="tx1"/>
                </a:solidFill>
                <a:latin typeface="Calibri" panose="020F0502020204030204" pitchFamily="34" charset="0"/>
              </a:rPr>
              <a:t>); Funciones  de la educación superior; curriculum y formas de aprendizaje; “carrera” de estudiante; dirección y gestión universitaria; características de la IES; </a:t>
            </a:r>
            <a:r>
              <a:rPr lang="es-419" sz="2400" b="1" dirty="0" smtClean="0">
                <a:solidFill>
                  <a:schemeClr val="tx1"/>
                </a:solidFill>
                <a:latin typeface="Calibri" panose="020F0502020204030204" pitchFamily="34" charset="0"/>
              </a:rPr>
              <a:t>acceso y selección (Abierto, con equidad; meritocrático con programas de apoyo, meritocrático</a:t>
            </a:r>
            <a:r>
              <a:rPr lang="es-419" sz="2400" dirty="0" smtClean="0">
                <a:solidFill>
                  <a:schemeClr val="tx1"/>
                </a:solidFill>
                <a:latin typeface="Calibri" panose="020F0502020204030204" pitchFamily="34" charset="0"/>
              </a:rPr>
              <a:t>); formas de administración académica; gobierno interno.</a:t>
            </a:r>
            <a:endParaRPr lang="es-ES" sz="2400" dirty="0">
              <a:solidFill>
                <a:schemeClr val="tx1"/>
              </a:solidFill>
              <a:latin typeface="Calibri" panose="020F0502020204030204" pitchFamily="34" charset="0"/>
            </a:endParaRPr>
          </a:p>
          <a:p>
            <a:endParaRPr lang="en-US" sz="28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526339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5353" y="188260"/>
            <a:ext cx="9689259" cy="658906"/>
          </a:xfrm>
        </p:spPr>
        <p:txBody>
          <a:bodyPr>
            <a:normAutofit/>
          </a:bodyPr>
          <a:lstStyle/>
          <a:p>
            <a:r>
              <a:rPr lang="es-419" sz="3200" b="1" dirty="0" smtClean="0">
                <a:solidFill>
                  <a:schemeClr val="tx1"/>
                </a:solidFill>
                <a:latin typeface="Calibri" panose="020F0502020204030204" pitchFamily="34" charset="0"/>
              </a:rPr>
              <a:t>RETOS AL ACCESO</a:t>
            </a:r>
            <a:endParaRPr lang="en-US" sz="3200"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753035" y="1317810"/>
            <a:ext cx="10845706" cy="5204013"/>
          </a:xfrm>
        </p:spPr>
        <p:txBody>
          <a:bodyPr>
            <a:normAutofit/>
          </a:bodyPr>
          <a:lstStyle/>
          <a:p>
            <a:pPr marL="0" indent="0">
              <a:buNone/>
            </a:pPr>
            <a:r>
              <a:rPr lang="es-ES" sz="2400" dirty="0">
                <a:solidFill>
                  <a:schemeClr val="tx1"/>
                </a:solidFill>
                <a:latin typeface="Calibri" panose="020F0502020204030204" pitchFamily="34" charset="0"/>
              </a:rPr>
              <a:t>Atención a las disparidades significativas en:</a:t>
            </a:r>
          </a:p>
          <a:p>
            <a:pPr algn="just"/>
            <a:r>
              <a:rPr lang="es-ES" sz="2400" dirty="0">
                <a:solidFill>
                  <a:schemeClr val="tx1"/>
                </a:solidFill>
                <a:latin typeface="Calibri" panose="020F0502020204030204" pitchFamily="34" charset="0"/>
              </a:rPr>
              <a:t>los </a:t>
            </a:r>
            <a:r>
              <a:rPr lang="es-ES" sz="2400" b="1" dirty="0">
                <a:solidFill>
                  <a:schemeClr val="tx1"/>
                </a:solidFill>
                <a:latin typeface="Calibri" panose="020F0502020204030204" pitchFamily="34" charset="0"/>
              </a:rPr>
              <a:t>niveles de preparación </a:t>
            </a:r>
            <a:r>
              <a:rPr lang="es-ES" sz="2400" dirty="0">
                <a:solidFill>
                  <a:schemeClr val="tx1"/>
                </a:solidFill>
                <a:latin typeface="Calibri" panose="020F0502020204030204" pitchFamily="34" charset="0"/>
              </a:rPr>
              <a:t>de los que acceden en orden de lograr una mayor equidad del acceso</a:t>
            </a:r>
          </a:p>
          <a:p>
            <a:pPr algn="just"/>
            <a:r>
              <a:rPr lang="es-ES" sz="2400" b="1" dirty="0">
                <a:solidFill>
                  <a:schemeClr val="tx1"/>
                </a:solidFill>
                <a:latin typeface="Calibri" panose="020F0502020204030204" pitchFamily="34" charset="0"/>
              </a:rPr>
              <a:t>tipos de instituciones de ES </a:t>
            </a:r>
            <a:r>
              <a:rPr lang="es-ES" sz="2400" dirty="0">
                <a:solidFill>
                  <a:schemeClr val="tx1"/>
                </a:solidFill>
                <a:latin typeface="Calibri" panose="020F0502020204030204" pitchFamily="34" charset="0"/>
              </a:rPr>
              <a:t>y programas en orden de lograr estándares de calidad para el ingreso al mundo de trabajo. Egreso.</a:t>
            </a:r>
          </a:p>
          <a:p>
            <a:pPr algn="just"/>
            <a:r>
              <a:rPr lang="es-ES" sz="2400" b="1" dirty="0">
                <a:solidFill>
                  <a:schemeClr val="tx1"/>
                </a:solidFill>
                <a:latin typeface="Calibri" panose="020F0502020204030204" pitchFamily="34" charset="0"/>
              </a:rPr>
              <a:t>Requerimientos nacionales e internacionales en cuanto a educación permanente a lo largo de toda la vida y como bien público</a:t>
            </a:r>
            <a:r>
              <a:rPr lang="es-ES" sz="2400" dirty="0">
                <a:solidFill>
                  <a:schemeClr val="tx1"/>
                </a:solidFill>
                <a:latin typeface="Calibri" panose="020F0502020204030204" pitchFamily="34" charset="0"/>
              </a:rPr>
              <a:t>.</a:t>
            </a:r>
          </a:p>
          <a:p>
            <a:pPr algn="just"/>
            <a:r>
              <a:rPr lang="es-ES" sz="2400" b="1" dirty="0">
                <a:solidFill>
                  <a:schemeClr val="tx1"/>
                </a:solidFill>
                <a:latin typeface="Calibri" panose="020F0502020204030204" pitchFamily="34" charset="0"/>
              </a:rPr>
              <a:t>Incrementos en la incorporación de grupos en desventaja social con garantías de continuidad</a:t>
            </a:r>
            <a:r>
              <a:rPr lang="es-ES" sz="2400" dirty="0">
                <a:solidFill>
                  <a:schemeClr val="tx1"/>
                </a:solidFill>
                <a:latin typeface="Calibri" panose="020F0502020204030204" pitchFamily="34" charset="0"/>
              </a:rPr>
              <a:t>.</a:t>
            </a:r>
          </a:p>
          <a:p>
            <a:pPr marL="0" indent="0" algn="just">
              <a:buNone/>
            </a:pPr>
            <a:endParaRPr lang="es-ES" sz="2400" dirty="0"/>
          </a:p>
          <a:p>
            <a:pPr algn="just"/>
            <a:endParaRPr lang="en-US" dirty="0"/>
          </a:p>
        </p:txBody>
      </p:sp>
    </p:spTree>
    <p:extLst>
      <p:ext uri="{BB962C8B-B14F-4D97-AF65-F5344CB8AC3E}">
        <p14:creationId xmlns:p14="http://schemas.microsoft.com/office/powerpoint/2010/main" xmlns="" val="1306301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7338" y="214314"/>
            <a:ext cx="9153899" cy="1128712"/>
          </a:xfrm>
        </p:spPr>
        <p:txBody>
          <a:bodyPr/>
          <a:lstStyle/>
          <a:p>
            <a:r>
              <a:rPr lang="en-US" dirty="0" smtClean="0">
                <a:latin typeface="Calibri" panose="020F0502020204030204" pitchFamily="34" charset="0"/>
              </a:rPr>
              <a:t>I</a:t>
            </a:r>
            <a:r>
              <a:rPr lang="es-419" dirty="0" smtClean="0">
                <a:latin typeface="Calibri" panose="020F0502020204030204" pitchFamily="34" charset="0"/>
              </a:rPr>
              <a:t>ntroducción necesaria</a:t>
            </a:r>
            <a:endParaRPr lang="en-US" dirty="0">
              <a:latin typeface="Calibri" panose="020F0502020204030204" pitchFamily="34" charset="0"/>
            </a:endParaRPr>
          </a:p>
        </p:txBody>
      </p:sp>
      <p:sp>
        <p:nvSpPr>
          <p:cNvPr id="3" name="Marcador de contenido 2"/>
          <p:cNvSpPr>
            <a:spLocks noGrp="1"/>
          </p:cNvSpPr>
          <p:nvPr>
            <p:ph idx="1"/>
          </p:nvPr>
        </p:nvSpPr>
        <p:spPr>
          <a:xfrm>
            <a:off x="1171575" y="1343026"/>
            <a:ext cx="10392896" cy="5071221"/>
          </a:xfrm>
        </p:spPr>
        <p:txBody>
          <a:bodyPr>
            <a:noAutofit/>
          </a:bodyPr>
          <a:lstStyle/>
          <a:p>
            <a:pPr algn="just"/>
            <a:r>
              <a:rPr lang="es-ES" sz="2400" b="1" dirty="0" smtClean="0">
                <a:solidFill>
                  <a:schemeClr val="tx1"/>
                </a:solidFill>
                <a:latin typeface="Calibri" panose="020F0502020204030204" pitchFamily="34" charset="0"/>
              </a:rPr>
              <a:t>VÍNCULO EDUCACIÓN</a:t>
            </a:r>
            <a:r>
              <a:rPr lang="es-419" sz="2400" b="1" dirty="0" smtClean="0">
                <a:solidFill>
                  <a:schemeClr val="tx1"/>
                </a:solidFill>
                <a:latin typeface="Calibri" panose="020F0502020204030204" pitchFamily="34" charset="0"/>
              </a:rPr>
              <a:t>,</a:t>
            </a:r>
            <a:r>
              <a:rPr lang="es-ES" sz="2400" b="1" dirty="0" smtClean="0">
                <a:solidFill>
                  <a:schemeClr val="tx1"/>
                </a:solidFill>
                <a:latin typeface="Calibri" panose="020F0502020204030204" pitchFamily="34" charset="0"/>
              </a:rPr>
              <a:t> DESARROLLO</a:t>
            </a:r>
            <a:r>
              <a:rPr lang="es-419" sz="2400" b="1" dirty="0" smtClean="0">
                <a:solidFill>
                  <a:schemeClr val="tx1"/>
                </a:solidFill>
                <a:latin typeface="Calibri" panose="020F0502020204030204" pitchFamily="34" charset="0"/>
              </a:rPr>
              <a:t>, SOCIEDAD</a:t>
            </a:r>
            <a:endParaRPr lang="es-ES" sz="2400" b="1" dirty="0" smtClean="0">
              <a:solidFill>
                <a:schemeClr val="tx1"/>
              </a:solidFill>
              <a:latin typeface="Calibri" panose="020F0502020204030204" pitchFamily="34" charset="0"/>
            </a:endParaRPr>
          </a:p>
          <a:p>
            <a:pPr algn="just"/>
            <a:r>
              <a:rPr lang="es-ES" sz="2400" b="1" dirty="0" smtClean="0">
                <a:solidFill>
                  <a:schemeClr val="tx1"/>
                </a:solidFill>
                <a:latin typeface="Calibri" panose="020F0502020204030204" pitchFamily="34" charset="0"/>
              </a:rPr>
              <a:t>Importancia </a:t>
            </a:r>
            <a:r>
              <a:rPr lang="es-ES" sz="2400" b="1" dirty="0">
                <a:solidFill>
                  <a:schemeClr val="tx1"/>
                </a:solidFill>
                <a:latin typeface="Calibri" panose="020F0502020204030204" pitchFamily="34" charset="0"/>
              </a:rPr>
              <a:t>creciente de la educación superior como </a:t>
            </a:r>
            <a:r>
              <a:rPr lang="es-ES" sz="2400" b="1" dirty="0" smtClean="0">
                <a:solidFill>
                  <a:schemeClr val="tx1"/>
                </a:solidFill>
                <a:latin typeface="Calibri" panose="020F0502020204030204" pitchFamily="34" charset="0"/>
              </a:rPr>
              <a:t>DERECHO HUMANO Y BIEN PÚBLICO. </a:t>
            </a:r>
            <a:endParaRPr lang="es-ES" sz="2400" b="1" dirty="0">
              <a:solidFill>
                <a:schemeClr val="tx1"/>
              </a:solidFill>
              <a:latin typeface="Calibri" panose="020F0502020204030204" pitchFamily="34" charset="0"/>
            </a:endParaRPr>
          </a:p>
          <a:p>
            <a:pPr algn="just"/>
            <a:r>
              <a:rPr lang="es-ES" sz="2400" b="1" dirty="0" smtClean="0">
                <a:solidFill>
                  <a:schemeClr val="tx1"/>
                </a:solidFill>
                <a:latin typeface="Calibri" panose="020F0502020204030204" pitchFamily="34" charset="0"/>
              </a:rPr>
              <a:t>Divorcio </a:t>
            </a:r>
            <a:r>
              <a:rPr lang="es-ES" sz="2400" b="1" dirty="0">
                <a:solidFill>
                  <a:schemeClr val="tx1"/>
                </a:solidFill>
                <a:latin typeface="Calibri" panose="020F0502020204030204" pitchFamily="34" charset="0"/>
              </a:rPr>
              <a:t>educación general y educación  superior</a:t>
            </a:r>
          </a:p>
          <a:p>
            <a:pPr algn="just"/>
            <a:r>
              <a:rPr lang="es-ES" sz="2400" b="1" dirty="0" smtClean="0">
                <a:solidFill>
                  <a:schemeClr val="tx1"/>
                </a:solidFill>
                <a:latin typeface="Calibri" panose="020F0502020204030204" pitchFamily="34" charset="0"/>
              </a:rPr>
              <a:t>MASIFICACIÓN </a:t>
            </a:r>
            <a:r>
              <a:rPr lang="es-ES" sz="2400" b="1" dirty="0">
                <a:solidFill>
                  <a:schemeClr val="tx1"/>
                </a:solidFill>
                <a:latin typeface="Calibri" panose="020F0502020204030204" pitchFamily="34" charset="0"/>
              </a:rPr>
              <a:t>de la educación general a partir de la obligatoria de estudios escolares primarios y en muchos casos secundarios y amplios programas de alfabetización aun con inequidades manifiestas y sin cumplimiento de sus metas cualitativas y cuantitativas.</a:t>
            </a:r>
          </a:p>
          <a:p>
            <a:pPr algn="just"/>
            <a:r>
              <a:rPr lang="es-ES" sz="2400" b="1" dirty="0" smtClean="0">
                <a:solidFill>
                  <a:schemeClr val="tx1"/>
                </a:solidFill>
                <a:latin typeface="Calibri" panose="020F0502020204030204" pitchFamily="34" charset="0"/>
              </a:rPr>
              <a:t>NECESIDAD DE EDUCACIÓN PERMANENTE POR Y PARA LA VIDA</a:t>
            </a:r>
            <a:endParaRPr lang="es-ES" sz="2400" b="1" dirty="0">
              <a:solidFill>
                <a:schemeClr val="tx1"/>
              </a:solidFill>
              <a:latin typeface="Calibri" panose="020F0502020204030204" pitchFamily="34" charset="0"/>
            </a:endParaRPr>
          </a:p>
          <a:p>
            <a:pPr algn="just"/>
            <a:r>
              <a:rPr lang="es-ES" sz="2400" b="1" dirty="0" smtClean="0">
                <a:solidFill>
                  <a:schemeClr val="tx1"/>
                </a:solidFill>
                <a:latin typeface="Calibri" panose="020F0502020204030204" pitchFamily="34" charset="0"/>
              </a:rPr>
              <a:t>PRIORIDAD DEL CONOCIMIENTO COMO FUENTE DE VIDA DIGNA Y SEGURA</a:t>
            </a:r>
          </a:p>
          <a:p>
            <a:pPr algn="just"/>
            <a:r>
              <a:rPr lang="es-ES" sz="2400" b="1" dirty="0" smtClean="0">
                <a:solidFill>
                  <a:schemeClr val="tx1"/>
                </a:solidFill>
                <a:latin typeface="Calibri" panose="020F0502020204030204" pitchFamily="34" charset="0"/>
              </a:rPr>
              <a:t>NECESIDAD DE UNA COMPRENSIÓN MULTIDIMENSIONAL DEL CONTEXTO CONTEMPORÁNEOS y </a:t>
            </a:r>
            <a:r>
              <a:rPr lang="es-ES" sz="2400" b="1" dirty="0">
                <a:solidFill>
                  <a:schemeClr val="tx1"/>
                </a:solidFill>
                <a:latin typeface="Calibri" panose="020F0502020204030204" pitchFamily="34" charset="0"/>
              </a:rPr>
              <a:t>sus retos a alcanzar para logra una sociedad sostenible.</a:t>
            </a:r>
          </a:p>
          <a:p>
            <a:endParaRPr lang="en-US" sz="24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37546934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5353" y="188260"/>
            <a:ext cx="9689259" cy="658906"/>
          </a:xfrm>
        </p:spPr>
        <p:txBody>
          <a:bodyPr>
            <a:normAutofit/>
          </a:bodyPr>
          <a:lstStyle/>
          <a:p>
            <a:r>
              <a:rPr lang="es-419" sz="3200" b="1" dirty="0" smtClean="0">
                <a:solidFill>
                  <a:schemeClr val="tx1"/>
                </a:solidFill>
                <a:latin typeface="Calibri" panose="020F0502020204030204" pitchFamily="34" charset="0"/>
              </a:rPr>
              <a:t>RETOS AL ACCESO</a:t>
            </a:r>
            <a:endParaRPr lang="en-US" sz="3200"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753035" y="1317810"/>
            <a:ext cx="10845706" cy="5204013"/>
          </a:xfrm>
        </p:spPr>
        <p:txBody>
          <a:bodyPr>
            <a:normAutofit/>
          </a:bodyPr>
          <a:lstStyle/>
          <a:p>
            <a:pPr marL="0" indent="0">
              <a:buNone/>
            </a:pPr>
            <a:r>
              <a:rPr lang="es-ES" sz="2400" dirty="0">
                <a:solidFill>
                  <a:schemeClr val="tx1"/>
                </a:solidFill>
                <a:latin typeface="Calibri" panose="020F0502020204030204" pitchFamily="34" charset="0"/>
              </a:rPr>
              <a:t>Atención a las disparidades significativas en:</a:t>
            </a:r>
          </a:p>
          <a:p>
            <a:pPr algn="just"/>
            <a:r>
              <a:rPr lang="es-ES" sz="2400" dirty="0" smtClean="0">
                <a:solidFill>
                  <a:schemeClr val="tx1"/>
                </a:solidFill>
                <a:latin typeface="Calibri" panose="020F0502020204030204" pitchFamily="34" charset="0"/>
              </a:rPr>
              <a:t>Extensión </a:t>
            </a:r>
            <a:r>
              <a:rPr lang="es-ES" sz="2400" dirty="0">
                <a:solidFill>
                  <a:schemeClr val="tx1"/>
                </a:solidFill>
                <a:latin typeface="Calibri" panose="020F0502020204030204" pitchFamily="34" charset="0"/>
              </a:rPr>
              <a:t>de la </a:t>
            </a:r>
            <a:r>
              <a:rPr lang="es-ES" sz="2400" b="1" dirty="0" smtClean="0">
                <a:solidFill>
                  <a:schemeClr val="tx1"/>
                </a:solidFill>
                <a:latin typeface="Calibri" panose="020F0502020204030204" pitchFamily="34" charset="0"/>
              </a:rPr>
              <a:t>virtualización de la educación superior </a:t>
            </a:r>
          </a:p>
          <a:p>
            <a:pPr algn="just"/>
            <a:r>
              <a:rPr lang="es-ES" sz="2400" b="1" dirty="0" smtClean="0">
                <a:solidFill>
                  <a:schemeClr val="tx1"/>
                </a:solidFill>
                <a:latin typeface="Calibri" panose="020F0502020204030204" pitchFamily="34" charset="0"/>
              </a:rPr>
              <a:t>Atención a las respuesta diversificada </a:t>
            </a:r>
            <a:r>
              <a:rPr lang="es-ES" sz="2400" dirty="0" smtClean="0">
                <a:solidFill>
                  <a:schemeClr val="tx1"/>
                </a:solidFill>
                <a:latin typeface="Calibri" panose="020F0502020204030204" pitchFamily="34" charset="0"/>
              </a:rPr>
              <a:t>de instituciones y programas con adecuación a las necesidades de desarrollo económico y social de cada país y región.</a:t>
            </a:r>
          </a:p>
          <a:p>
            <a:pPr algn="just"/>
            <a:r>
              <a:rPr lang="es-ES" sz="2400" b="1" dirty="0" smtClean="0">
                <a:solidFill>
                  <a:schemeClr val="tx1"/>
                </a:solidFill>
                <a:latin typeface="Calibri" panose="020F0502020204030204" pitchFamily="34" charset="0"/>
              </a:rPr>
              <a:t>Concepción </a:t>
            </a:r>
            <a:r>
              <a:rPr lang="es-ES" sz="2400" b="1" dirty="0">
                <a:solidFill>
                  <a:schemeClr val="tx1"/>
                </a:solidFill>
                <a:latin typeface="Calibri" panose="020F0502020204030204" pitchFamily="34" charset="0"/>
              </a:rPr>
              <a:t>de la educación y en particular la de tercer nivel como definitoria para lograr un desarrollo humano sostenible. Concepción del acceso como trayectoria hasta el egreso y mas allá, hasta el éxito laboral</a:t>
            </a:r>
            <a:endParaRPr lang="es-ES" sz="2400" dirty="0">
              <a:solidFill>
                <a:schemeClr val="tx1"/>
              </a:solidFill>
              <a:latin typeface="Calibri" panose="020F0502020204030204" pitchFamily="34" charset="0"/>
            </a:endParaRPr>
          </a:p>
          <a:p>
            <a:pPr algn="just"/>
            <a:endParaRPr lang="es-ES" dirty="0"/>
          </a:p>
          <a:p>
            <a:pPr algn="just"/>
            <a:endParaRPr lang="en-US" dirty="0"/>
          </a:p>
        </p:txBody>
      </p:sp>
    </p:spTree>
    <p:extLst>
      <p:ext uri="{BB962C8B-B14F-4D97-AF65-F5344CB8AC3E}">
        <p14:creationId xmlns:p14="http://schemas.microsoft.com/office/powerpoint/2010/main" xmlns="" val="28350801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340645" y="1391037"/>
            <a:ext cx="10517980" cy="2308324"/>
          </a:xfrm>
          <a:prstGeom prst="rect">
            <a:avLst/>
          </a:prstGeom>
          <a:noFill/>
        </p:spPr>
        <p:txBody>
          <a:bodyPr wrap="square" rtlCol="0">
            <a:spAutoFit/>
          </a:bodyPr>
          <a:lstStyle/>
          <a:p>
            <a:pPr defTabSz="457200">
              <a:lnSpc>
                <a:spcPct val="150000"/>
              </a:lnSpc>
            </a:pPr>
            <a:r>
              <a:rPr lang="es-ES" sz="2400" b="1" dirty="0">
                <a:latin typeface="Calibri" panose="020F0502020204030204" pitchFamily="34" charset="0"/>
              </a:rPr>
              <a:t>I. PERTINENCIA. </a:t>
            </a:r>
            <a:r>
              <a:rPr lang="es-ES" sz="2400" b="1" u="sng" dirty="0">
                <a:latin typeface="Calibri" panose="020F0502020204030204" pitchFamily="34" charset="0"/>
              </a:rPr>
              <a:t>Pertinencia del acceso </a:t>
            </a:r>
            <a:r>
              <a:rPr lang="es-ES" sz="2400" b="1" dirty="0">
                <a:latin typeface="Calibri" panose="020F0502020204030204" pitchFamily="34" charset="0"/>
              </a:rPr>
              <a:t>como una de las aristas de la pertinencia de las políticas de la educación superior, tiene un doble componente a satisfacer: </a:t>
            </a:r>
          </a:p>
          <a:p>
            <a:pPr marL="285750" indent="-285750" defTabSz="457200">
              <a:lnSpc>
                <a:spcPct val="150000"/>
              </a:lnSpc>
              <a:buFont typeface="Arial" panose="020B0604020202020204" pitchFamily="34" charset="0"/>
              <a:buChar char="•"/>
            </a:pPr>
            <a:r>
              <a:rPr lang="es-ES" sz="2400" b="1" dirty="0">
                <a:latin typeface="Calibri" panose="020F0502020204030204" pitchFamily="34" charset="0"/>
              </a:rPr>
              <a:t>el componente de reproducción de profesionales para el mundo laboral y </a:t>
            </a:r>
          </a:p>
          <a:p>
            <a:pPr marL="285750" indent="-285750" defTabSz="457200">
              <a:lnSpc>
                <a:spcPct val="150000"/>
              </a:lnSpc>
              <a:buFont typeface="Arial" panose="020B0604020202020204" pitchFamily="34" charset="0"/>
              <a:buChar char="•"/>
            </a:pPr>
            <a:r>
              <a:rPr lang="es-ES" sz="2400" b="1" dirty="0">
                <a:latin typeface="Calibri" panose="020F0502020204030204" pitchFamily="34" charset="0"/>
              </a:rPr>
              <a:t>la satisfacción espiritual de quienes desean alcanzar un grado universitario.  </a:t>
            </a:r>
            <a:endParaRPr lang="en-US" sz="2400" b="1" dirty="0">
              <a:latin typeface="Calibri" panose="020F0502020204030204" pitchFamily="34" charset="0"/>
            </a:endParaRPr>
          </a:p>
        </p:txBody>
      </p:sp>
      <p:sp>
        <p:nvSpPr>
          <p:cNvPr id="4" name="CuadroTexto 3"/>
          <p:cNvSpPr txBox="1"/>
          <p:nvPr/>
        </p:nvSpPr>
        <p:spPr>
          <a:xfrm>
            <a:off x="1157288" y="3687901"/>
            <a:ext cx="10701337" cy="2616101"/>
          </a:xfrm>
          <a:prstGeom prst="rect">
            <a:avLst/>
          </a:prstGeom>
          <a:noFill/>
        </p:spPr>
        <p:txBody>
          <a:bodyPr wrap="square" rtlCol="0">
            <a:spAutoFit/>
          </a:bodyPr>
          <a:lstStyle/>
          <a:p>
            <a:pPr algn="just" defTabSz="457200">
              <a:lnSpc>
                <a:spcPct val="150000"/>
              </a:lnSpc>
            </a:pPr>
            <a:r>
              <a:rPr lang="es-ES" sz="2400" b="1" dirty="0">
                <a:latin typeface="Calibri" panose="020F0502020204030204" pitchFamily="34" charset="0"/>
              </a:rPr>
              <a:t>La dimensión social </a:t>
            </a:r>
            <a:r>
              <a:rPr lang="es-ES" sz="2400" dirty="0">
                <a:latin typeface="Calibri" panose="020F0502020204030204" pitchFamily="34" charset="0"/>
              </a:rPr>
              <a:t>concierne a </a:t>
            </a:r>
            <a:r>
              <a:rPr lang="es-ES" sz="2400" b="1" dirty="0">
                <a:latin typeface="Calibri" panose="020F0502020204030204" pitchFamily="34" charset="0"/>
              </a:rPr>
              <a:t>la inserción consciente de la educación superior en el entramado social de su contexto, su implicación en la solución y análisis de conflictos y compromiso para la mitigación de situaciones de desigualdad, vulnerabilidad y desventaja social.</a:t>
            </a:r>
          </a:p>
          <a:p>
            <a:pPr algn="just" defTabSz="457200"/>
            <a:endParaRPr lang="es-ES" sz="2000" dirty="0">
              <a:solidFill>
                <a:prstClr val="black"/>
              </a:solidFill>
            </a:endParaRPr>
          </a:p>
        </p:txBody>
      </p:sp>
      <p:sp>
        <p:nvSpPr>
          <p:cNvPr id="5" name="CuadroTexto 4"/>
          <p:cNvSpPr txBox="1"/>
          <p:nvPr/>
        </p:nvSpPr>
        <p:spPr>
          <a:xfrm>
            <a:off x="1728788" y="571500"/>
            <a:ext cx="9101137" cy="584775"/>
          </a:xfrm>
          <a:prstGeom prst="rect">
            <a:avLst/>
          </a:prstGeom>
          <a:noFill/>
        </p:spPr>
        <p:txBody>
          <a:bodyPr wrap="square" rtlCol="0">
            <a:spAutoFit/>
          </a:bodyPr>
          <a:lstStyle/>
          <a:p>
            <a:pPr algn="ctr" defTabSz="457200"/>
            <a:r>
              <a:rPr lang="es-ES" sz="2400" b="1" dirty="0">
                <a:solidFill>
                  <a:prstClr val="black"/>
                </a:solidFill>
              </a:rPr>
              <a:t> </a:t>
            </a:r>
            <a:r>
              <a:rPr lang="es-ES" sz="3200" b="1" dirty="0">
                <a:solidFill>
                  <a:prstClr val="black"/>
                </a:solidFill>
                <a:latin typeface="Calibri" panose="020F0502020204030204" pitchFamily="34" charset="0"/>
              </a:rPr>
              <a:t>OPORTUNIDADES EFECTIVAS DE ACCESO</a:t>
            </a:r>
            <a:endParaRPr lang="en-US" sz="32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18478972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43050" y="985838"/>
            <a:ext cx="10315576" cy="2908489"/>
          </a:xfrm>
          <a:prstGeom prst="rect">
            <a:avLst/>
          </a:prstGeom>
          <a:noFill/>
        </p:spPr>
        <p:txBody>
          <a:bodyPr wrap="square" rtlCol="0">
            <a:spAutoFit/>
          </a:bodyPr>
          <a:lstStyle/>
          <a:p>
            <a:pPr algn="just" defTabSz="457200">
              <a:lnSpc>
                <a:spcPct val="150000"/>
              </a:lnSpc>
            </a:pPr>
            <a:r>
              <a:rPr lang="es-ES" sz="2000" b="1" dirty="0">
                <a:solidFill>
                  <a:prstClr val="black"/>
                </a:solidFill>
              </a:rPr>
              <a:t>II.</a:t>
            </a:r>
            <a:r>
              <a:rPr lang="es-ES" sz="2000" dirty="0">
                <a:solidFill>
                  <a:prstClr val="black"/>
                </a:solidFill>
              </a:rPr>
              <a:t> </a:t>
            </a:r>
            <a:r>
              <a:rPr lang="es-ES" sz="2200" b="1" u="sng" dirty="0">
                <a:solidFill>
                  <a:prstClr val="black"/>
                </a:solidFill>
              </a:rPr>
              <a:t>EQUIDAD EN EDUCACIÓN : </a:t>
            </a:r>
            <a:r>
              <a:rPr lang="es-ES" sz="2000" b="1" dirty="0">
                <a:solidFill>
                  <a:prstClr val="black"/>
                </a:solidFill>
              </a:rPr>
              <a:t>dimensiones de análisis: </a:t>
            </a:r>
          </a:p>
          <a:p>
            <a:pPr marL="342900" indent="-342900" algn="just" defTabSz="457200">
              <a:lnSpc>
                <a:spcPct val="150000"/>
              </a:lnSpc>
              <a:buFont typeface="Arial" panose="020B0604020202020204" pitchFamily="34" charset="0"/>
              <a:buChar char="•"/>
            </a:pPr>
            <a:r>
              <a:rPr lang="es-ES" sz="2000" b="1" dirty="0">
                <a:solidFill>
                  <a:prstClr val="black"/>
                </a:solidFill>
              </a:rPr>
              <a:t>Como justicia social </a:t>
            </a:r>
          </a:p>
          <a:p>
            <a:pPr marL="342900" indent="-342900" algn="just" defTabSz="457200">
              <a:lnSpc>
                <a:spcPct val="150000"/>
              </a:lnSpc>
              <a:buFont typeface="Arial" panose="020B0604020202020204" pitchFamily="34" charset="0"/>
              <a:buChar char="•"/>
            </a:pPr>
            <a:r>
              <a:rPr lang="es-ES" sz="2000" b="1" dirty="0">
                <a:solidFill>
                  <a:prstClr val="black"/>
                </a:solidFill>
              </a:rPr>
              <a:t>Como inclusión</a:t>
            </a:r>
            <a:r>
              <a:rPr lang="es-ES" sz="2000" dirty="0">
                <a:solidFill>
                  <a:prstClr val="black"/>
                </a:solidFill>
              </a:rPr>
              <a:t> </a:t>
            </a:r>
            <a:r>
              <a:rPr lang="es-ES" sz="2000" b="1" dirty="0">
                <a:solidFill>
                  <a:prstClr val="black"/>
                </a:solidFill>
              </a:rPr>
              <a:t>o acceso </a:t>
            </a:r>
            <a:r>
              <a:rPr lang="es-ES" sz="2000" dirty="0">
                <a:solidFill>
                  <a:prstClr val="black"/>
                </a:solidFill>
              </a:rPr>
              <a:t>e incorporan </a:t>
            </a:r>
            <a:r>
              <a:rPr lang="es-ES" sz="2000" b="1" dirty="0">
                <a:solidFill>
                  <a:prstClr val="black"/>
                </a:solidFill>
              </a:rPr>
              <a:t>estudios sobre igualdad de oportunidades </a:t>
            </a:r>
            <a:r>
              <a:rPr lang="es-ES" sz="2000" dirty="0">
                <a:solidFill>
                  <a:prstClr val="black"/>
                </a:solidFill>
              </a:rPr>
              <a:t>en el que se privilegia la </a:t>
            </a:r>
            <a:r>
              <a:rPr lang="es-ES" sz="2000" b="1" dirty="0">
                <a:solidFill>
                  <a:prstClr val="black"/>
                </a:solidFill>
              </a:rPr>
              <a:t>incidencia de los antecedentes socioeconómicos sobre el nivel de logro de los estudiantes, la distribución de recursos y las condiciones de la infraestructura educativa. </a:t>
            </a:r>
            <a:endParaRPr lang="en-US" sz="2000" b="1" dirty="0">
              <a:solidFill>
                <a:prstClr val="black"/>
              </a:solidFill>
            </a:endParaRPr>
          </a:p>
        </p:txBody>
      </p:sp>
      <p:sp>
        <p:nvSpPr>
          <p:cNvPr id="3" name="CuadroTexto 2"/>
          <p:cNvSpPr txBox="1"/>
          <p:nvPr/>
        </p:nvSpPr>
        <p:spPr>
          <a:xfrm>
            <a:off x="971550" y="4132750"/>
            <a:ext cx="10887076" cy="2492990"/>
          </a:xfrm>
          <a:prstGeom prst="rect">
            <a:avLst/>
          </a:prstGeom>
          <a:noFill/>
        </p:spPr>
        <p:txBody>
          <a:bodyPr wrap="square" rtlCol="0">
            <a:spAutoFit/>
          </a:bodyPr>
          <a:lstStyle/>
          <a:p>
            <a:pPr marL="285750" indent="-285750" algn="just" defTabSz="457200">
              <a:lnSpc>
                <a:spcPct val="150000"/>
              </a:lnSpc>
              <a:buFont typeface="Arial" panose="020B0604020202020204" pitchFamily="34" charset="0"/>
              <a:buChar char="•"/>
            </a:pPr>
            <a:r>
              <a:rPr lang="es-ES" sz="2000" dirty="0">
                <a:solidFill>
                  <a:prstClr val="black"/>
                </a:solidFill>
              </a:rPr>
              <a:t>la existencia de </a:t>
            </a:r>
            <a:r>
              <a:rPr lang="es-ES" sz="2000" b="1" dirty="0">
                <a:solidFill>
                  <a:prstClr val="black"/>
                </a:solidFill>
              </a:rPr>
              <a:t>espacios de vulnerabilidad en el acceso </a:t>
            </a:r>
            <a:r>
              <a:rPr lang="es-ES" sz="2000" dirty="0">
                <a:solidFill>
                  <a:prstClr val="black"/>
                </a:solidFill>
              </a:rPr>
              <a:t>a la educación superior </a:t>
            </a:r>
          </a:p>
          <a:p>
            <a:pPr marL="285750" indent="-285750" algn="just" defTabSz="457200">
              <a:lnSpc>
                <a:spcPct val="150000"/>
              </a:lnSpc>
              <a:buFont typeface="Arial" panose="020B0604020202020204" pitchFamily="34" charset="0"/>
              <a:buChar char="•"/>
            </a:pPr>
            <a:r>
              <a:rPr lang="es-ES" sz="2000" dirty="0">
                <a:solidFill>
                  <a:prstClr val="black"/>
                </a:solidFill>
              </a:rPr>
              <a:t>la </a:t>
            </a:r>
            <a:r>
              <a:rPr lang="es-ES" sz="2000" b="1" dirty="0">
                <a:solidFill>
                  <a:prstClr val="black"/>
                </a:solidFill>
              </a:rPr>
              <a:t>formulación de políticas integrales </a:t>
            </a:r>
            <a:r>
              <a:rPr lang="es-ES" sz="2000" dirty="0">
                <a:solidFill>
                  <a:prstClr val="black"/>
                </a:solidFill>
              </a:rPr>
              <a:t>que aborden tanto factores contextuales como institucionales de mayor alcance</a:t>
            </a:r>
          </a:p>
          <a:p>
            <a:pPr marL="285750" indent="-285750" algn="just" defTabSz="457200">
              <a:lnSpc>
                <a:spcPct val="150000"/>
              </a:lnSpc>
              <a:buFont typeface="Arial" panose="020B0604020202020204" pitchFamily="34" charset="0"/>
              <a:buChar char="•"/>
            </a:pPr>
            <a:r>
              <a:rPr lang="es-ES" sz="2000" b="1" dirty="0">
                <a:solidFill>
                  <a:prstClr val="black"/>
                </a:solidFill>
              </a:rPr>
              <a:t>Identificación de los fines  y propósitos </a:t>
            </a:r>
            <a:r>
              <a:rPr lang="es-ES" sz="2000" dirty="0">
                <a:solidFill>
                  <a:prstClr val="black"/>
                </a:solidFill>
              </a:rPr>
              <a:t>de la educación superior </a:t>
            </a:r>
          </a:p>
          <a:p>
            <a:pPr algn="ctr" defTabSz="457200">
              <a:lnSpc>
                <a:spcPct val="150000"/>
              </a:lnSpc>
            </a:pPr>
            <a:r>
              <a:rPr lang="es-ES" sz="2400" dirty="0">
                <a:solidFill>
                  <a:prstClr val="black"/>
                </a:solidFill>
              </a:rPr>
              <a:t>                     </a:t>
            </a:r>
            <a:endParaRPr lang="en-US" sz="2400" b="1" dirty="0">
              <a:solidFill>
                <a:prstClr val="black"/>
              </a:solidFill>
            </a:endParaRPr>
          </a:p>
        </p:txBody>
      </p:sp>
      <p:sp>
        <p:nvSpPr>
          <p:cNvPr id="5" name="CuadroTexto 4"/>
          <p:cNvSpPr txBox="1"/>
          <p:nvPr/>
        </p:nvSpPr>
        <p:spPr>
          <a:xfrm>
            <a:off x="1857375" y="285750"/>
            <a:ext cx="8801100" cy="461665"/>
          </a:xfrm>
          <a:prstGeom prst="rect">
            <a:avLst/>
          </a:prstGeom>
          <a:noFill/>
        </p:spPr>
        <p:txBody>
          <a:bodyPr wrap="square" rtlCol="0">
            <a:spAutoFit/>
          </a:bodyPr>
          <a:lstStyle/>
          <a:p>
            <a:pPr algn="ctr" defTabSz="457200"/>
            <a:r>
              <a:rPr lang="es-ES" sz="2400" b="1" dirty="0">
                <a:solidFill>
                  <a:prstClr val="black"/>
                </a:solidFill>
              </a:rPr>
              <a:t>OPORTUNIDADES EFECTIVAS DE ACCESO</a:t>
            </a:r>
            <a:endParaRPr lang="en-US" sz="2400" b="1" dirty="0">
              <a:solidFill>
                <a:prstClr val="black"/>
              </a:solidFill>
            </a:endParaRPr>
          </a:p>
        </p:txBody>
      </p:sp>
    </p:spTree>
    <p:extLst>
      <p:ext uri="{BB962C8B-B14F-4D97-AF65-F5344CB8AC3E}">
        <p14:creationId xmlns:p14="http://schemas.microsoft.com/office/powerpoint/2010/main" xmlns="" val="31509588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557338" y="1128712"/>
            <a:ext cx="9929812" cy="4801314"/>
          </a:xfrm>
          <a:prstGeom prst="rect">
            <a:avLst/>
          </a:prstGeom>
          <a:noFill/>
        </p:spPr>
        <p:txBody>
          <a:bodyPr wrap="square" rtlCol="0">
            <a:spAutoFit/>
          </a:bodyPr>
          <a:lstStyle/>
          <a:p>
            <a:pPr algn="just" defTabSz="457200">
              <a:lnSpc>
                <a:spcPct val="150000"/>
              </a:lnSpc>
            </a:pPr>
            <a:r>
              <a:rPr lang="es-ES" sz="2400" b="1" dirty="0">
                <a:solidFill>
                  <a:prstClr val="black"/>
                </a:solidFill>
              </a:rPr>
              <a:t>La EQUIDAD EN LAS OPORTUNIDADES DE ACCESO se expresa en términos de la desigualdad e inequidad en relación a las condiciones, </a:t>
            </a:r>
            <a:r>
              <a:rPr lang="es-ES" sz="2400" b="1" i="1" u="sng" dirty="0">
                <a:solidFill>
                  <a:prstClr val="black"/>
                </a:solidFill>
              </a:rPr>
              <a:t>opciones y posibilidades que tienen las personas de acceder a las oportunidades de ingreso a la educación superior </a:t>
            </a:r>
            <a:r>
              <a:rPr lang="es-ES" sz="2400" b="1" dirty="0">
                <a:solidFill>
                  <a:prstClr val="black"/>
                </a:solidFill>
              </a:rPr>
              <a:t>e implica la </a:t>
            </a:r>
            <a:r>
              <a:rPr lang="es-ES" sz="2400" b="1" u="sng" dirty="0">
                <a:solidFill>
                  <a:prstClr val="black"/>
                </a:solidFill>
              </a:rPr>
              <a:t>participación efectiva en procesos, instituciones y prácticas prevalecientes</a:t>
            </a:r>
            <a:r>
              <a:rPr lang="es-ES" sz="2400" b="1" dirty="0">
                <a:solidFill>
                  <a:prstClr val="black"/>
                </a:solidFill>
              </a:rPr>
              <a:t>, para satisfacer las necesidades sociales y culturales en la distribución de recursos educativos adecuados.</a:t>
            </a:r>
          </a:p>
          <a:p>
            <a:pPr defTabSz="457200"/>
            <a:endParaRPr lang="es-ES" dirty="0">
              <a:solidFill>
                <a:prstClr val="black"/>
              </a:solidFill>
            </a:endParaRPr>
          </a:p>
        </p:txBody>
      </p:sp>
    </p:spTree>
    <p:extLst>
      <p:ext uri="{BB962C8B-B14F-4D97-AF65-F5344CB8AC3E}">
        <p14:creationId xmlns:p14="http://schemas.microsoft.com/office/powerpoint/2010/main" xmlns="" val="22575417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28762" y="285751"/>
            <a:ext cx="10186987" cy="6740307"/>
          </a:xfrm>
          <a:prstGeom prst="rect">
            <a:avLst/>
          </a:prstGeom>
          <a:noFill/>
        </p:spPr>
        <p:txBody>
          <a:bodyPr wrap="square" rtlCol="0">
            <a:spAutoFit/>
          </a:bodyPr>
          <a:lstStyle/>
          <a:p>
            <a:pPr algn="just" defTabSz="457200">
              <a:lnSpc>
                <a:spcPct val="150000"/>
              </a:lnSpc>
            </a:pPr>
            <a:r>
              <a:rPr lang="es-ES" sz="2400" b="1" dirty="0">
                <a:solidFill>
                  <a:prstClr val="black"/>
                </a:solidFill>
              </a:rPr>
              <a:t>Concepción de la </a:t>
            </a:r>
            <a:r>
              <a:rPr lang="es-ES" sz="2400" b="1" u="sng" dirty="0">
                <a:solidFill>
                  <a:prstClr val="black"/>
                </a:solidFill>
              </a:rPr>
              <a:t>ACCESIBILIDAD</a:t>
            </a:r>
            <a:r>
              <a:rPr lang="es-ES" sz="2400" b="1" dirty="0">
                <a:solidFill>
                  <a:prstClr val="black"/>
                </a:solidFill>
              </a:rPr>
              <a:t> como una </a:t>
            </a:r>
            <a:r>
              <a:rPr lang="es-ES" sz="2400" b="1" u="sng" dirty="0">
                <a:solidFill>
                  <a:prstClr val="black"/>
                </a:solidFill>
              </a:rPr>
              <a:t>cualidad necesaria de la educación superior contemporánea</a:t>
            </a:r>
            <a:r>
              <a:rPr lang="es-ES" sz="2400" b="1" dirty="0">
                <a:solidFill>
                  <a:prstClr val="black"/>
                </a:solidFill>
              </a:rPr>
              <a:t>, que incluye, como elementos contentivos de su significado:</a:t>
            </a:r>
          </a:p>
          <a:p>
            <a:pPr marL="914400" lvl="1" indent="-457200" algn="just" defTabSz="457200">
              <a:lnSpc>
                <a:spcPct val="150000"/>
              </a:lnSpc>
              <a:buFont typeface="Arial" panose="020B0604020202020204" pitchFamily="34" charset="0"/>
              <a:buChar char="•"/>
            </a:pPr>
            <a:r>
              <a:rPr lang="es-ES" sz="2400" b="1" dirty="0">
                <a:solidFill>
                  <a:prstClr val="black"/>
                </a:solidFill>
              </a:rPr>
              <a:t> la disposición de </a:t>
            </a:r>
            <a:r>
              <a:rPr lang="es-ES" sz="2400" b="1" u="sng" dirty="0">
                <a:solidFill>
                  <a:prstClr val="black"/>
                </a:solidFill>
              </a:rPr>
              <a:t>oportunidades efectivas</a:t>
            </a:r>
            <a:r>
              <a:rPr lang="es-ES" sz="2400" b="1" dirty="0">
                <a:solidFill>
                  <a:prstClr val="black"/>
                </a:solidFill>
              </a:rPr>
              <a:t>,</a:t>
            </a:r>
          </a:p>
          <a:p>
            <a:pPr marL="914400" lvl="1" indent="-457200" algn="just" defTabSz="457200">
              <a:lnSpc>
                <a:spcPct val="150000"/>
              </a:lnSpc>
              <a:buFont typeface="Arial" panose="020B0604020202020204" pitchFamily="34" charset="0"/>
              <a:buChar char="•"/>
            </a:pPr>
            <a:r>
              <a:rPr lang="es-ES" sz="2400" b="1" dirty="0">
                <a:solidFill>
                  <a:prstClr val="black"/>
                </a:solidFill>
              </a:rPr>
              <a:t> las </a:t>
            </a:r>
            <a:r>
              <a:rPr lang="es-ES" sz="2400" b="1" u="sng" dirty="0">
                <a:solidFill>
                  <a:prstClr val="black"/>
                </a:solidFill>
              </a:rPr>
              <a:t>posibilidades reales </a:t>
            </a:r>
            <a:r>
              <a:rPr lang="es-ES" sz="2400" b="1" dirty="0">
                <a:solidFill>
                  <a:prstClr val="black"/>
                </a:solidFill>
              </a:rPr>
              <a:t>de acceso provenientes del contexto y</a:t>
            </a:r>
          </a:p>
          <a:p>
            <a:pPr marL="914400" lvl="1" indent="-457200" algn="just" defTabSz="457200">
              <a:lnSpc>
                <a:spcPct val="150000"/>
              </a:lnSpc>
              <a:buFont typeface="Arial" panose="020B0604020202020204" pitchFamily="34" charset="0"/>
              <a:buChar char="•"/>
            </a:pPr>
            <a:r>
              <a:rPr lang="es-ES" sz="2400" b="1" dirty="0">
                <a:solidFill>
                  <a:prstClr val="black"/>
                </a:solidFill>
              </a:rPr>
              <a:t>una intención de </a:t>
            </a:r>
            <a:r>
              <a:rPr lang="es-ES" sz="2400" b="1" u="sng" dirty="0">
                <a:solidFill>
                  <a:prstClr val="black"/>
                </a:solidFill>
              </a:rPr>
              <a:t>sostenibilidad</a:t>
            </a:r>
            <a:r>
              <a:rPr lang="es-ES" sz="2400" b="1" dirty="0">
                <a:solidFill>
                  <a:prstClr val="black"/>
                </a:solidFill>
              </a:rPr>
              <a:t>  que garantice su adecuación al dinamismo tanto del sistema de educación superior como del entorno económico, social y cultural. </a:t>
            </a:r>
          </a:p>
          <a:p>
            <a:pPr algn="just" defTabSz="457200">
              <a:lnSpc>
                <a:spcPct val="150000"/>
              </a:lnSpc>
            </a:pPr>
            <a:endParaRPr lang="es-ES" sz="2400" b="1" dirty="0">
              <a:solidFill>
                <a:prstClr val="black"/>
              </a:solidFill>
            </a:endParaRPr>
          </a:p>
          <a:p>
            <a:pPr algn="just" defTabSz="457200">
              <a:lnSpc>
                <a:spcPct val="150000"/>
              </a:lnSpc>
            </a:pPr>
            <a:r>
              <a:rPr lang="es-ES" sz="2400" b="1" dirty="0">
                <a:solidFill>
                  <a:prstClr val="black"/>
                </a:solidFill>
              </a:rPr>
              <a:t>DIRECCIONALIDAD E INTEGRALIDAD EN EL ANÁLISIS DE LAS OPORTUNIDADES DE ACCESO</a:t>
            </a:r>
          </a:p>
        </p:txBody>
      </p:sp>
    </p:spTree>
    <p:extLst>
      <p:ext uri="{BB962C8B-B14F-4D97-AF65-F5344CB8AC3E}">
        <p14:creationId xmlns:p14="http://schemas.microsoft.com/office/powerpoint/2010/main" xmlns="" val="42134735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3436" y="215155"/>
            <a:ext cx="11923058" cy="6678751"/>
          </a:xfrm>
          <a:prstGeom prst="rect">
            <a:avLst/>
          </a:prstGeom>
          <a:noFill/>
        </p:spPr>
        <p:txBody>
          <a:bodyPr wrap="square" rtlCol="0">
            <a:spAutoFit/>
          </a:bodyPr>
          <a:lstStyle/>
          <a:p>
            <a:r>
              <a:rPr lang="es-419" sz="2800" b="1" dirty="0">
                <a:solidFill>
                  <a:prstClr val="black"/>
                </a:solidFill>
              </a:rPr>
              <a:t> ARGUMENTOS QUE SUSTENTAN LA INCORPORACIÓN DEL TEMA DE LA    EQUIDAD EN LA EDUCACIÓN SUPERIOR .</a:t>
            </a:r>
          </a:p>
          <a:p>
            <a:pPr algn="just"/>
            <a:endParaRPr lang="es-419" sz="2800" b="1" dirty="0">
              <a:solidFill>
                <a:prstClr val="black"/>
              </a:solidFill>
            </a:endParaRPr>
          </a:p>
          <a:p>
            <a:pPr marL="800100" lvl="1" indent="-342900" algn="just">
              <a:buFont typeface="+mj-lt"/>
              <a:buAutoNum type="arabicPeriod"/>
            </a:pPr>
            <a:r>
              <a:rPr lang="es-419" sz="2800" b="1" dirty="0">
                <a:solidFill>
                  <a:prstClr val="black"/>
                </a:solidFill>
              </a:rPr>
              <a:t>SIGNIFICACIÓN PARA EL DESARROLLO DE LAS NACIONES.</a:t>
            </a:r>
          </a:p>
          <a:p>
            <a:pPr lvl="1" algn="just"/>
            <a:endParaRPr lang="es-419" sz="2800" b="1" dirty="0">
              <a:solidFill>
                <a:prstClr val="black"/>
              </a:solidFill>
            </a:endParaRPr>
          </a:p>
          <a:p>
            <a:pPr marL="1257300" lvl="2" indent="-342900" algn="just">
              <a:buFont typeface="+mj-lt"/>
              <a:buAutoNum type="arabicPeriod"/>
            </a:pPr>
            <a:r>
              <a:rPr lang="es-419" sz="2400" b="1" dirty="0">
                <a:solidFill>
                  <a:prstClr val="black"/>
                </a:solidFill>
              </a:rPr>
              <a:t>ORGANISMOS INTERNACIONALES QUE ABOGAN POR EL ANÁLISIS DE LAS DESIGUALDADES E INEQUIDADES </a:t>
            </a:r>
            <a:r>
              <a:rPr lang="es-419" sz="2400" dirty="0">
                <a:solidFill>
                  <a:prstClr val="black"/>
                </a:solidFill>
              </a:rPr>
              <a:t>PRESENTES EN LAS SOCIEDADES ACTUALES COMO FACTOR QUE FRENA CUALQUIER APROXIMACIÓN SÓLIDA AL DESARROLLO ECONÓMICO Y SOCIAL. </a:t>
            </a:r>
          </a:p>
          <a:p>
            <a:pPr marL="1714500" lvl="3" indent="-342900" algn="just">
              <a:buFont typeface="Arial" panose="020B0604020202020204" pitchFamily="34" charset="0"/>
              <a:buChar char="•"/>
            </a:pPr>
            <a:r>
              <a:rPr lang="es-419" sz="2400" b="1" dirty="0">
                <a:solidFill>
                  <a:prstClr val="black"/>
                </a:solidFill>
              </a:rPr>
              <a:t>OCDE; CEPAL 2003, 2007,  DOCUMENTOS TRILOGIA DE LA IGUALDAD PARA AMÉRICA LATINA, 2010, 2012 Y 2014; POST 2015, 2018; ONU: PARADIGMA DE DESARROLLO HUMANO SOSTENIBLE. METAS DE LA AGENDA 2030. OBJETIVO DE DESARROLLO No. 4; METAS EDUCATIVAS PARA AMÉRICA LATINA HASTA 2021. UDUAL-CEPAL; UNESCO. 1998, DELORS: CRES 2008; PARIS 2009;  CRES 2018.</a:t>
            </a:r>
          </a:p>
          <a:p>
            <a:pPr marL="1714500" lvl="3" indent="-342900" algn="just">
              <a:buFont typeface="Arial" panose="020B0604020202020204" pitchFamily="34" charset="0"/>
              <a:buChar char="•"/>
            </a:pPr>
            <a:endParaRPr lang="es-419" sz="2400" b="1" dirty="0">
              <a:solidFill>
                <a:prstClr val="black"/>
              </a:solidFill>
            </a:endParaRPr>
          </a:p>
          <a:p>
            <a:pPr marL="1714500" lvl="3" indent="-342900">
              <a:buFont typeface="+mj-lt"/>
              <a:buAutoNum type="arabicPeriod"/>
            </a:pPr>
            <a:endParaRPr lang="en-US" sz="2400" dirty="0">
              <a:solidFill>
                <a:prstClr val="black"/>
              </a:solidFill>
            </a:endParaRPr>
          </a:p>
        </p:txBody>
      </p:sp>
    </p:spTree>
    <p:extLst>
      <p:ext uri="{BB962C8B-B14F-4D97-AF65-F5344CB8AC3E}">
        <p14:creationId xmlns:p14="http://schemas.microsoft.com/office/powerpoint/2010/main" xmlns="" val="14729899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55811" y="340659"/>
            <a:ext cx="11367247" cy="6186309"/>
          </a:xfrm>
          <a:prstGeom prst="rect">
            <a:avLst/>
          </a:prstGeom>
          <a:noFill/>
        </p:spPr>
        <p:txBody>
          <a:bodyPr wrap="square" rtlCol="0">
            <a:spAutoFit/>
          </a:bodyPr>
          <a:lstStyle/>
          <a:p>
            <a:r>
              <a:rPr lang="es-419" sz="2800" b="1" dirty="0">
                <a:solidFill>
                  <a:prstClr val="black"/>
                </a:solidFill>
              </a:rPr>
              <a:t>2. SIGNIFICACIÓN PARA LA EDUCACIÓN Y EN PARTICULAR LA EDUCACIÓN SUPERIOR.</a:t>
            </a:r>
          </a:p>
          <a:p>
            <a:endParaRPr lang="es-419" sz="2800" b="1" dirty="0">
              <a:solidFill>
                <a:prstClr val="black"/>
              </a:solidFill>
            </a:endParaRPr>
          </a:p>
          <a:p>
            <a:pPr marL="342900" indent="-342900" algn="just">
              <a:buFont typeface="Arial" panose="020B0604020202020204" pitchFamily="34" charset="0"/>
              <a:buChar char="•"/>
            </a:pPr>
            <a:r>
              <a:rPr lang="es-419" sz="2400" b="1" dirty="0">
                <a:solidFill>
                  <a:prstClr val="black"/>
                </a:solidFill>
              </a:rPr>
              <a:t>PAPEL CRECIENTE DE LA EDUCACIÓN </a:t>
            </a:r>
            <a:r>
              <a:rPr lang="es-419" sz="2400" dirty="0">
                <a:solidFill>
                  <a:prstClr val="black"/>
                </a:solidFill>
              </a:rPr>
              <a:t>EN LA MITIGACIÓN DE SITUACIONES SOCIALES PRESENTES Y DE SU INCIDENCIA EN EL DESARROLLO ECONÓMICO.</a:t>
            </a:r>
          </a:p>
          <a:p>
            <a:pPr marL="342900" indent="-342900" algn="just">
              <a:buFont typeface="Arial" panose="020B0604020202020204" pitchFamily="34" charset="0"/>
              <a:buChar char="•"/>
            </a:pPr>
            <a:r>
              <a:rPr lang="es-419" sz="2400" b="1" dirty="0">
                <a:solidFill>
                  <a:prstClr val="black"/>
                </a:solidFill>
              </a:rPr>
              <a:t>NECESIDAD DE CONOCER PARA TRANSFORMAR </a:t>
            </a:r>
            <a:r>
              <a:rPr lang="es-419" sz="2400" dirty="0">
                <a:solidFill>
                  <a:prstClr val="black"/>
                </a:solidFill>
              </a:rPr>
              <a:t>Y PARTICIPAR </a:t>
            </a:r>
          </a:p>
          <a:p>
            <a:pPr marL="342900" indent="-342900" algn="just">
              <a:buFont typeface="Arial" panose="020B0604020202020204" pitchFamily="34" charset="0"/>
              <a:buChar char="•"/>
            </a:pPr>
            <a:r>
              <a:rPr lang="es-ES" sz="2400" dirty="0">
                <a:solidFill>
                  <a:prstClr val="black"/>
                </a:solidFill>
              </a:rPr>
              <a:t>IMPORTANCIA DEL </a:t>
            </a:r>
            <a:r>
              <a:rPr lang="es-ES" sz="2400" b="1" dirty="0">
                <a:solidFill>
                  <a:prstClr val="black"/>
                </a:solidFill>
              </a:rPr>
              <a:t>APRENDIZAJE PERMANENTE</a:t>
            </a:r>
            <a:r>
              <a:rPr lang="es-419" sz="2400" b="1" dirty="0">
                <a:solidFill>
                  <a:prstClr val="black"/>
                </a:solidFill>
              </a:rPr>
              <a:t> E </a:t>
            </a:r>
            <a:r>
              <a:rPr lang="es-ES" sz="2400" b="1" dirty="0">
                <a:solidFill>
                  <a:prstClr val="black"/>
                </a:solidFill>
              </a:rPr>
              <a:t>INCREMENTO DEL VALOR DEL CONOCIMIENTO.</a:t>
            </a:r>
          </a:p>
          <a:p>
            <a:pPr marL="342900" indent="-342900" algn="just">
              <a:buFont typeface="Arial" panose="020B0604020202020204" pitchFamily="34" charset="0"/>
              <a:buChar char="•"/>
            </a:pPr>
            <a:r>
              <a:rPr lang="es-419" sz="2400" b="1" dirty="0">
                <a:solidFill>
                  <a:prstClr val="black"/>
                </a:solidFill>
              </a:rPr>
              <a:t>REDIMENSIONAMIENTO DE LOS FINES DE LA EDUCACIÓN SUPERIOR </a:t>
            </a:r>
            <a:r>
              <a:rPr lang="es-419" sz="2400" dirty="0">
                <a:solidFill>
                  <a:prstClr val="black"/>
                </a:solidFill>
              </a:rPr>
              <a:t>Y SU CONTRIBUCIÓN A LA CONFORMACIÓN DE UNA CIUDADANIA ÉTICA E INTEGRAL Y DE UN PROFESIONAL PERTINENTE.</a:t>
            </a:r>
          </a:p>
          <a:p>
            <a:pPr marL="342900" indent="-342900" algn="just">
              <a:buFont typeface="Arial" panose="020B0604020202020204" pitchFamily="34" charset="0"/>
              <a:buChar char="•"/>
            </a:pPr>
            <a:r>
              <a:rPr lang="es-419" sz="2400" dirty="0">
                <a:solidFill>
                  <a:prstClr val="black"/>
                </a:solidFill>
              </a:rPr>
              <a:t>NECESIDAD DE </a:t>
            </a:r>
            <a:r>
              <a:rPr lang="es-419" sz="2400" b="1" dirty="0">
                <a:solidFill>
                  <a:prstClr val="black"/>
                </a:solidFill>
              </a:rPr>
              <a:t>ACERCAR EL PARADIGMA DE DESARROLLO A LA EDUCACIÓN.</a:t>
            </a:r>
          </a:p>
          <a:p>
            <a:pPr marL="342900" indent="-342900" algn="just">
              <a:buFont typeface="Arial" panose="020B0604020202020204" pitchFamily="34" charset="0"/>
              <a:buChar char="•"/>
            </a:pPr>
            <a:r>
              <a:rPr lang="es-419" sz="2400" dirty="0">
                <a:solidFill>
                  <a:prstClr val="black"/>
                </a:solidFill>
              </a:rPr>
              <a:t>NECESIDAD DE </a:t>
            </a:r>
            <a:r>
              <a:rPr lang="es-419" sz="2400" b="1" dirty="0">
                <a:solidFill>
                  <a:prstClr val="black"/>
                </a:solidFill>
              </a:rPr>
              <a:t>DOTAR DE LAS CAPACIDADES NECESARIAS EN EL INDIVIDUO PARA ACCEDER A LAS OPORTUNIDADES QUE LE PERMITAN ALCANZAR UNA VIDA DIGNA.</a:t>
            </a:r>
          </a:p>
          <a:p>
            <a:pPr marL="342900" indent="-342900" algn="just">
              <a:buFont typeface="Arial" panose="020B0604020202020204" pitchFamily="34" charset="0"/>
              <a:buChar char="•"/>
            </a:pPr>
            <a:r>
              <a:rPr lang="es-419" sz="2400" b="1" dirty="0">
                <a:solidFill>
                  <a:prstClr val="black"/>
                </a:solidFill>
              </a:rPr>
              <a:t>DEMANDA </a:t>
            </a:r>
            <a:r>
              <a:rPr lang="en-US" sz="2400" b="1" dirty="0">
                <a:solidFill>
                  <a:prstClr val="black"/>
                </a:solidFill>
              </a:rPr>
              <a:t>ACTUAL</a:t>
            </a:r>
            <a:r>
              <a:rPr lang="es-419" sz="2400" b="1" dirty="0">
                <a:solidFill>
                  <a:prstClr val="black"/>
                </a:solidFill>
              </a:rPr>
              <a:t> DE EDUCACIÓN SUPERIOR</a:t>
            </a:r>
            <a:r>
              <a:rPr lang="es-419" sz="2400" dirty="0">
                <a:solidFill>
                  <a:prstClr val="black"/>
                </a:solidFill>
              </a:rPr>
              <a:t> EN LA MAYORIA DE LAS NACIONES.</a:t>
            </a:r>
          </a:p>
          <a:p>
            <a:endParaRPr lang="en-US" sz="2400" b="1" dirty="0">
              <a:solidFill>
                <a:prstClr val="black"/>
              </a:solidFill>
            </a:endParaRPr>
          </a:p>
        </p:txBody>
      </p:sp>
    </p:spTree>
    <p:extLst>
      <p:ext uri="{BB962C8B-B14F-4D97-AF65-F5344CB8AC3E}">
        <p14:creationId xmlns:p14="http://schemas.microsoft.com/office/powerpoint/2010/main" xmlns="" val="22036123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233082"/>
            <a:ext cx="12030637" cy="6309420"/>
          </a:xfrm>
          <a:prstGeom prst="rect">
            <a:avLst/>
          </a:prstGeom>
          <a:noFill/>
        </p:spPr>
        <p:txBody>
          <a:bodyPr wrap="square" rtlCol="0">
            <a:spAutoFit/>
          </a:bodyPr>
          <a:lstStyle/>
          <a:p>
            <a:pPr algn="just"/>
            <a:r>
              <a:rPr lang="es-419" sz="2800" b="1" dirty="0">
                <a:solidFill>
                  <a:prstClr val="black"/>
                </a:solidFill>
              </a:rPr>
              <a:t>CONCEPTO DE EQUIDAD: Idea esencial como respeto a las diferencias. </a:t>
            </a:r>
          </a:p>
          <a:p>
            <a:pPr algn="just"/>
            <a:endParaRPr lang="es-419" sz="2800" b="1" dirty="0">
              <a:solidFill>
                <a:prstClr val="black"/>
              </a:solidFill>
            </a:endParaRPr>
          </a:p>
          <a:p>
            <a:pPr algn="just"/>
            <a:r>
              <a:rPr lang="en-US" sz="2800" b="1" dirty="0">
                <a:solidFill>
                  <a:prstClr val="black"/>
                </a:solidFill>
              </a:rPr>
              <a:t>A</a:t>
            </a:r>
            <a:r>
              <a:rPr lang="es-419" sz="2800" b="1" dirty="0">
                <a:solidFill>
                  <a:prstClr val="black"/>
                </a:solidFill>
              </a:rPr>
              <a:t>bordaje desde diferentes conceptos y dimensiones de análisis. </a:t>
            </a:r>
            <a:r>
              <a:rPr lang="en-US" sz="2800" b="1" dirty="0">
                <a:solidFill>
                  <a:prstClr val="black"/>
                </a:solidFill>
              </a:rPr>
              <a:t>E</a:t>
            </a:r>
            <a:r>
              <a:rPr lang="es-419" sz="2800" b="1" dirty="0">
                <a:solidFill>
                  <a:prstClr val="black"/>
                </a:solidFill>
              </a:rPr>
              <a:t>ntre las mas significativas:</a:t>
            </a:r>
          </a:p>
          <a:p>
            <a:pPr algn="just"/>
            <a:endParaRPr lang="es-419" sz="2800" dirty="0">
              <a:solidFill>
                <a:prstClr val="black"/>
              </a:solidFill>
            </a:endParaRPr>
          </a:p>
          <a:p>
            <a:pPr marL="342900" indent="-342900" algn="just">
              <a:buFont typeface="Arial" panose="020B0604020202020204" pitchFamily="34" charset="0"/>
              <a:buChar char="•"/>
            </a:pPr>
            <a:r>
              <a:rPr lang="en-US" sz="2400" dirty="0">
                <a:solidFill>
                  <a:prstClr val="black"/>
                </a:solidFill>
              </a:rPr>
              <a:t>L</a:t>
            </a:r>
            <a:r>
              <a:rPr lang="es-419" sz="2400" dirty="0">
                <a:solidFill>
                  <a:prstClr val="black"/>
                </a:solidFill>
              </a:rPr>
              <a:t>a </a:t>
            </a:r>
            <a:r>
              <a:rPr lang="es-419" sz="2400" b="1" dirty="0">
                <a:solidFill>
                  <a:prstClr val="black"/>
                </a:solidFill>
              </a:rPr>
              <a:t>dimensión filosófica</a:t>
            </a:r>
            <a:r>
              <a:rPr lang="es-419" sz="2400" dirty="0">
                <a:solidFill>
                  <a:prstClr val="black"/>
                </a:solidFill>
              </a:rPr>
              <a:t>: Libertad, Capacidades para acceder a oportunidades. Justicia social.</a:t>
            </a:r>
          </a:p>
          <a:p>
            <a:pPr marL="285750" indent="-285750" algn="just">
              <a:buFont typeface="Arial" panose="020B0604020202020204" pitchFamily="34" charset="0"/>
              <a:buChar char="•"/>
            </a:pPr>
            <a:r>
              <a:rPr lang="es-419" sz="2400" dirty="0">
                <a:solidFill>
                  <a:prstClr val="black"/>
                </a:solidFill>
              </a:rPr>
              <a:t>La </a:t>
            </a:r>
            <a:r>
              <a:rPr lang="es-419" sz="2400" b="1" dirty="0">
                <a:solidFill>
                  <a:prstClr val="black"/>
                </a:solidFill>
              </a:rPr>
              <a:t>dimensón sociológica</a:t>
            </a:r>
            <a:r>
              <a:rPr lang="es-419" sz="2400" dirty="0">
                <a:solidFill>
                  <a:prstClr val="black"/>
                </a:solidFill>
              </a:rPr>
              <a:t>: Muy vinculada a la anterior con el ingrediente contextual y de participación efectiva del individuo en su entorno social y cultural. </a:t>
            </a:r>
            <a:r>
              <a:rPr lang="en-US" sz="2400" dirty="0">
                <a:solidFill>
                  <a:prstClr val="black"/>
                </a:solidFill>
              </a:rPr>
              <a:t>A</a:t>
            </a:r>
            <a:r>
              <a:rPr lang="es-419" sz="2400" dirty="0">
                <a:solidFill>
                  <a:prstClr val="black"/>
                </a:solidFill>
              </a:rPr>
              <a:t>sociado a los temas de exclusión y marginación.</a:t>
            </a:r>
          </a:p>
          <a:p>
            <a:pPr marL="285750" indent="-285750" algn="just">
              <a:buFont typeface="Arial" panose="020B0604020202020204" pitchFamily="34" charset="0"/>
              <a:buChar char="•"/>
            </a:pPr>
            <a:r>
              <a:rPr lang="es-419" sz="2400" dirty="0">
                <a:solidFill>
                  <a:prstClr val="black"/>
                </a:solidFill>
              </a:rPr>
              <a:t>La </a:t>
            </a:r>
            <a:r>
              <a:rPr lang="es-419" sz="2400" b="1" dirty="0">
                <a:solidFill>
                  <a:prstClr val="black"/>
                </a:solidFill>
              </a:rPr>
              <a:t>dimensión económica</a:t>
            </a:r>
            <a:r>
              <a:rPr lang="es-419" sz="2400" dirty="0">
                <a:solidFill>
                  <a:prstClr val="black"/>
                </a:solidFill>
              </a:rPr>
              <a:t>: Inequidades económicas por status social y económico, laboral, en el acceso a servicios, vulnerabilidad territorial entre otros.</a:t>
            </a:r>
          </a:p>
          <a:p>
            <a:pPr marL="285750" indent="-285750" algn="just">
              <a:buFont typeface="Arial" panose="020B0604020202020204" pitchFamily="34" charset="0"/>
              <a:buChar char="•"/>
            </a:pPr>
            <a:r>
              <a:rPr lang="es-419" sz="2400" dirty="0">
                <a:solidFill>
                  <a:prstClr val="black"/>
                </a:solidFill>
              </a:rPr>
              <a:t>La </a:t>
            </a:r>
            <a:r>
              <a:rPr lang="es-419" sz="2400" b="1" dirty="0">
                <a:solidFill>
                  <a:prstClr val="black"/>
                </a:solidFill>
              </a:rPr>
              <a:t>dimensión psicológica</a:t>
            </a:r>
            <a:r>
              <a:rPr lang="es-419" sz="2400" dirty="0">
                <a:solidFill>
                  <a:prstClr val="black"/>
                </a:solidFill>
              </a:rPr>
              <a:t>: El respecto a la diversidad y a la integridad del hombre en su condición singular y humana. </a:t>
            </a:r>
          </a:p>
          <a:p>
            <a:pPr marL="285750" indent="-285750" algn="just">
              <a:buFont typeface="Arial" panose="020B0604020202020204" pitchFamily="34" charset="0"/>
              <a:buChar char="•"/>
            </a:pPr>
            <a:r>
              <a:rPr lang="en-US" sz="2400" dirty="0">
                <a:solidFill>
                  <a:prstClr val="black"/>
                </a:solidFill>
              </a:rPr>
              <a:t>L</a:t>
            </a:r>
            <a:r>
              <a:rPr lang="es-419" sz="2400" dirty="0">
                <a:solidFill>
                  <a:prstClr val="black"/>
                </a:solidFill>
              </a:rPr>
              <a:t>a </a:t>
            </a:r>
            <a:r>
              <a:rPr lang="es-419" sz="2400" b="1" dirty="0">
                <a:solidFill>
                  <a:prstClr val="black"/>
                </a:solidFill>
              </a:rPr>
              <a:t>dimensión pedagógica</a:t>
            </a:r>
            <a:r>
              <a:rPr lang="es-419" sz="2400" dirty="0">
                <a:solidFill>
                  <a:prstClr val="black"/>
                </a:solidFill>
              </a:rPr>
              <a:t>: La atención a las disparidades y capacidades desiguales de aprendizaje ya sea por historia de vida o condición fisica y/o psicológica.</a:t>
            </a:r>
          </a:p>
          <a:p>
            <a:pPr marL="285750" indent="-285750">
              <a:buFont typeface="Arial" panose="020B0604020202020204" pitchFamily="34" charset="0"/>
              <a:buChar char="•"/>
            </a:pPr>
            <a:endParaRPr lang="en-US" sz="2400" dirty="0">
              <a:solidFill>
                <a:prstClr val="black"/>
              </a:solidFill>
            </a:endParaRPr>
          </a:p>
        </p:txBody>
      </p:sp>
    </p:spTree>
    <p:extLst>
      <p:ext uri="{BB962C8B-B14F-4D97-AF65-F5344CB8AC3E}">
        <p14:creationId xmlns:p14="http://schemas.microsoft.com/office/powerpoint/2010/main" xmlns="" val="4068387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6115" y="591671"/>
            <a:ext cx="11717298" cy="2923877"/>
          </a:xfrm>
          <a:prstGeom prst="rect">
            <a:avLst/>
          </a:prstGeom>
          <a:noFill/>
        </p:spPr>
        <p:txBody>
          <a:bodyPr wrap="square" rtlCol="0">
            <a:spAutoFit/>
          </a:bodyPr>
          <a:lstStyle/>
          <a:p>
            <a:pPr algn="just"/>
            <a:r>
              <a:rPr lang="es-419" sz="2400" b="1" dirty="0" smtClean="0">
                <a:solidFill>
                  <a:prstClr val="black"/>
                </a:solidFill>
              </a:rPr>
              <a:t>Interacción </a:t>
            </a:r>
            <a:r>
              <a:rPr lang="es-419" sz="2400" b="1" dirty="0">
                <a:solidFill>
                  <a:prstClr val="black"/>
                </a:solidFill>
              </a:rPr>
              <a:t>en el concepto de equidad de tres conceptos de enorme importancia social: la igualdad, la justicia y la inclusión. </a:t>
            </a:r>
          </a:p>
          <a:p>
            <a:pPr algn="just"/>
            <a:endParaRPr lang="es-419" sz="2400" dirty="0">
              <a:solidFill>
                <a:prstClr val="black"/>
              </a:solidFill>
            </a:endParaRPr>
          </a:p>
          <a:p>
            <a:pPr algn="just"/>
            <a:r>
              <a:rPr lang="es-419" sz="2800" dirty="0">
                <a:solidFill>
                  <a:prstClr val="black"/>
                </a:solidFill>
              </a:rPr>
              <a:t>D</a:t>
            </a:r>
            <a:r>
              <a:rPr lang="es-419" sz="2800" dirty="0" smtClean="0">
                <a:solidFill>
                  <a:prstClr val="black"/>
                </a:solidFill>
              </a:rPr>
              <a:t>ebate </a:t>
            </a:r>
            <a:r>
              <a:rPr lang="es-419" sz="2800" dirty="0">
                <a:solidFill>
                  <a:prstClr val="black"/>
                </a:solidFill>
              </a:rPr>
              <a:t>para establecer diferencias y puntos de contacto. </a:t>
            </a:r>
            <a:r>
              <a:rPr lang="en-US" sz="2800" dirty="0">
                <a:solidFill>
                  <a:prstClr val="black"/>
                </a:solidFill>
              </a:rPr>
              <a:t>S</a:t>
            </a:r>
            <a:r>
              <a:rPr lang="es-419" sz="2800" dirty="0">
                <a:solidFill>
                  <a:prstClr val="black"/>
                </a:solidFill>
              </a:rPr>
              <a:t>e distribuye el artículo </a:t>
            </a:r>
            <a:r>
              <a:rPr lang="es-ES" sz="2800" dirty="0">
                <a:solidFill>
                  <a:prstClr val="black"/>
                </a:solidFill>
              </a:rPr>
              <a:t>EQUIDAD EDUCATIVA:</a:t>
            </a:r>
            <a:r>
              <a:rPr lang="es-419" sz="2800" dirty="0">
                <a:solidFill>
                  <a:prstClr val="black"/>
                </a:solidFill>
              </a:rPr>
              <a:t> </a:t>
            </a:r>
            <a:r>
              <a:rPr lang="es-ES" sz="2800" dirty="0">
                <a:solidFill>
                  <a:prstClr val="black"/>
                </a:solidFill>
              </a:rPr>
              <a:t>AVANCES EN LA DEFINICIÓN DE SU CONCEPTO</a:t>
            </a:r>
            <a:r>
              <a:rPr lang="es-419" sz="2800" dirty="0">
                <a:solidFill>
                  <a:prstClr val="black"/>
                </a:solidFill>
              </a:rPr>
              <a:t>. </a:t>
            </a:r>
            <a:r>
              <a:rPr lang="es-ES" sz="2800" dirty="0">
                <a:solidFill>
                  <a:prstClr val="black"/>
                </a:solidFill>
              </a:rPr>
              <a:t>TERESA BRACHO GONZÁLEZ / JIMENA HERNÁNDEZ FERNÁNDEZ</a:t>
            </a:r>
            <a:r>
              <a:rPr lang="es-419" sz="2800" dirty="0">
                <a:solidFill>
                  <a:prstClr val="black"/>
                </a:solidFill>
              </a:rPr>
              <a:t> para la realización de un trabajo </a:t>
            </a:r>
            <a:r>
              <a:rPr lang="es-419" sz="2800" dirty="0" smtClean="0">
                <a:solidFill>
                  <a:prstClr val="black"/>
                </a:solidFill>
              </a:rPr>
              <a:t>grupal.</a:t>
            </a:r>
            <a:endParaRPr lang="en-US" sz="2800" dirty="0">
              <a:solidFill>
                <a:prstClr val="black"/>
              </a:solidFill>
            </a:endParaRPr>
          </a:p>
        </p:txBody>
      </p:sp>
      <p:sp>
        <p:nvSpPr>
          <p:cNvPr id="3" name="CuadroTexto 2"/>
          <p:cNvSpPr txBox="1"/>
          <p:nvPr/>
        </p:nvSpPr>
        <p:spPr>
          <a:xfrm>
            <a:off x="497541" y="4114801"/>
            <a:ext cx="11335871" cy="2246769"/>
          </a:xfrm>
          <a:prstGeom prst="rect">
            <a:avLst/>
          </a:prstGeom>
          <a:noFill/>
        </p:spPr>
        <p:txBody>
          <a:bodyPr wrap="square" rtlCol="0">
            <a:spAutoFit/>
          </a:bodyPr>
          <a:lstStyle/>
          <a:p>
            <a:r>
              <a:rPr lang="es-419" sz="2800" b="1" dirty="0">
                <a:solidFill>
                  <a:prstClr val="black"/>
                </a:solidFill>
              </a:rPr>
              <a:t>Conclusiones del </a:t>
            </a:r>
            <a:r>
              <a:rPr lang="es-419" sz="2800" b="1" dirty="0" smtClean="0">
                <a:solidFill>
                  <a:prstClr val="black"/>
                </a:solidFill>
              </a:rPr>
              <a:t>debate:</a:t>
            </a:r>
            <a:endParaRPr lang="es-419" sz="2800" b="1" dirty="0">
              <a:solidFill>
                <a:prstClr val="black"/>
              </a:solidFill>
            </a:endParaRPr>
          </a:p>
          <a:p>
            <a:endParaRPr lang="es-419" sz="2800" b="1" dirty="0">
              <a:solidFill>
                <a:prstClr val="black"/>
              </a:solidFill>
            </a:endParaRPr>
          </a:p>
          <a:p>
            <a:r>
              <a:rPr lang="es-419" sz="2800" b="1" dirty="0" smtClean="0">
                <a:solidFill>
                  <a:prstClr val="black"/>
                </a:solidFill>
              </a:rPr>
              <a:t>1. Equidad en el sistema educativo tiene que ver con la formación de capacidades o capacidades adquiridas que son útiles para transformar las oportunidades educativas en resultados.</a:t>
            </a:r>
            <a:endParaRPr lang="en-US" sz="2800" b="1" dirty="0">
              <a:solidFill>
                <a:prstClr val="black"/>
              </a:solidFill>
            </a:endParaRPr>
          </a:p>
        </p:txBody>
      </p:sp>
    </p:spTree>
    <p:extLst>
      <p:ext uri="{BB962C8B-B14F-4D97-AF65-F5344CB8AC3E}">
        <p14:creationId xmlns:p14="http://schemas.microsoft.com/office/powerpoint/2010/main" xmlns="" val="15348806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7030" y="464457"/>
            <a:ext cx="11030856" cy="1200329"/>
          </a:xfrm>
          <a:prstGeom prst="rect">
            <a:avLst/>
          </a:prstGeom>
          <a:noFill/>
        </p:spPr>
        <p:txBody>
          <a:bodyPr wrap="square" rtlCol="0">
            <a:spAutoFit/>
          </a:bodyPr>
          <a:lstStyle/>
          <a:p>
            <a:pPr algn="just"/>
            <a:r>
              <a:rPr lang="es-419" sz="2400" b="1" dirty="0">
                <a:solidFill>
                  <a:prstClr val="black"/>
                </a:solidFill>
              </a:rPr>
              <a:t>2. E</a:t>
            </a:r>
            <a:r>
              <a:rPr lang="es-ES" sz="2400" b="1" dirty="0">
                <a:solidFill>
                  <a:prstClr val="black"/>
                </a:solidFill>
              </a:rPr>
              <a:t>l nuevo reto de los</a:t>
            </a:r>
            <a:r>
              <a:rPr lang="es-419" sz="2400" b="1" dirty="0">
                <a:solidFill>
                  <a:prstClr val="black"/>
                </a:solidFill>
              </a:rPr>
              <a:t> </a:t>
            </a:r>
            <a:r>
              <a:rPr lang="es-ES" sz="2400" b="1" dirty="0">
                <a:solidFill>
                  <a:prstClr val="black"/>
                </a:solidFill>
              </a:rPr>
              <a:t>sistemas educativos es lograr que la distribución del servicio no sólo sea</a:t>
            </a:r>
            <a:r>
              <a:rPr lang="es-419" sz="2400" b="1" dirty="0">
                <a:solidFill>
                  <a:prstClr val="black"/>
                </a:solidFill>
              </a:rPr>
              <a:t> </a:t>
            </a:r>
            <a:r>
              <a:rPr lang="es-ES" sz="2400" b="1" dirty="0">
                <a:solidFill>
                  <a:prstClr val="black"/>
                </a:solidFill>
              </a:rPr>
              <a:t>igualitaria sino también justa, de calidad y satisfaga las necesidades particulares</a:t>
            </a:r>
            <a:r>
              <a:rPr lang="es-419" sz="2400" b="1" dirty="0">
                <a:solidFill>
                  <a:prstClr val="black"/>
                </a:solidFill>
              </a:rPr>
              <a:t> </a:t>
            </a:r>
            <a:r>
              <a:rPr lang="es-ES" sz="2400" b="1" dirty="0">
                <a:solidFill>
                  <a:prstClr val="black"/>
                </a:solidFill>
              </a:rPr>
              <a:t>de quienes lo reciben (López, 2004).</a:t>
            </a:r>
            <a:endParaRPr lang="en-US" sz="2400" b="1" dirty="0">
              <a:solidFill>
                <a:prstClr val="black"/>
              </a:solidFill>
            </a:endParaRPr>
          </a:p>
        </p:txBody>
      </p:sp>
      <p:sp>
        <p:nvSpPr>
          <p:cNvPr id="3" name="CuadroTexto 2"/>
          <p:cNvSpPr txBox="1"/>
          <p:nvPr/>
        </p:nvSpPr>
        <p:spPr>
          <a:xfrm>
            <a:off x="537030" y="2090056"/>
            <a:ext cx="11321141" cy="1569660"/>
          </a:xfrm>
          <a:prstGeom prst="rect">
            <a:avLst/>
          </a:prstGeom>
          <a:noFill/>
        </p:spPr>
        <p:txBody>
          <a:bodyPr wrap="square" rtlCol="0">
            <a:spAutoFit/>
          </a:bodyPr>
          <a:lstStyle/>
          <a:p>
            <a:pPr algn="just"/>
            <a:r>
              <a:rPr lang="es-419" sz="2400" b="1" dirty="0">
                <a:solidFill>
                  <a:prstClr val="black"/>
                </a:solidFill>
              </a:rPr>
              <a:t>3. E</a:t>
            </a:r>
            <a:r>
              <a:rPr lang="es-ES" sz="2400" b="1" dirty="0" err="1">
                <a:solidFill>
                  <a:prstClr val="black"/>
                </a:solidFill>
              </a:rPr>
              <a:t>quidad</a:t>
            </a:r>
            <a:r>
              <a:rPr lang="es-ES" sz="2400" b="1" dirty="0">
                <a:solidFill>
                  <a:prstClr val="black"/>
                </a:solidFill>
              </a:rPr>
              <a:t> </a:t>
            </a:r>
            <a:r>
              <a:rPr lang="es-419" sz="2400" b="1" dirty="0">
                <a:solidFill>
                  <a:prstClr val="black"/>
                </a:solidFill>
              </a:rPr>
              <a:t>- </a:t>
            </a:r>
            <a:r>
              <a:rPr lang="es-ES" sz="2400" b="1" dirty="0">
                <a:solidFill>
                  <a:prstClr val="black"/>
                </a:solidFill>
              </a:rPr>
              <a:t> justicia</a:t>
            </a:r>
            <a:r>
              <a:rPr lang="es-419" sz="2400" b="1" dirty="0">
                <a:solidFill>
                  <a:prstClr val="black"/>
                </a:solidFill>
              </a:rPr>
              <a:t> - igualdad</a:t>
            </a:r>
            <a:r>
              <a:rPr lang="es-ES" sz="2400" b="1" dirty="0">
                <a:solidFill>
                  <a:prstClr val="black"/>
                </a:solidFill>
              </a:rPr>
              <a:t>,  se argumenta </a:t>
            </a:r>
            <a:r>
              <a:rPr lang="es-419" sz="2400" b="1" dirty="0">
                <a:solidFill>
                  <a:prstClr val="black"/>
                </a:solidFill>
              </a:rPr>
              <a:t>a partir de </a:t>
            </a:r>
            <a:r>
              <a:rPr lang="es-ES" sz="2400" b="1" dirty="0">
                <a:solidFill>
                  <a:prstClr val="black"/>
                </a:solidFill>
              </a:rPr>
              <a:t>que la distribución de</a:t>
            </a:r>
            <a:r>
              <a:rPr lang="es-419" sz="2400" b="1" dirty="0">
                <a:solidFill>
                  <a:prstClr val="black"/>
                </a:solidFill>
              </a:rPr>
              <a:t> </a:t>
            </a:r>
            <a:r>
              <a:rPr lang="es-ES" sz="2400" b="1" dirty="0">
                <a:solidFill>
                  <a:prstClr val="black"/>
                </a:solidFill>
              </a:rPr>
              <a:t>los bienes debe realizarse de acuerdo con lo que cada quien merece. La justicia</a:t>
            </a:r>
            <a:r>
              <a:rPr lang="es-419" sz="2400" b="1" dirty="0">
                <a:solidFill>
                  <a:prstClr val="black"/>
                </a:solidFill>
              </a:rPr>
              <a:t> </a:t>
            </a:r>
            <a:r>
              <a:rPr lang="es-ES" sz="2400" b="1" dirty="0">
                <a:solidFill>
                  <a:prstClr val="black"/>
                </a:solidFill>
              </a:rPr>
              <a:t>se sustenta en el derecho, de manera que dado a que todos los sujetos son</a:t>
            </a:r>
            <a:r>
              <a:rPr lang="es-419" sz="2400" b="1" dirty="0">
                <a:solidFill>
                  <a:prstClr val="black"/>
                </a:solidFill>
              </a:rPr>
              <a:t> </a:t>
            </a:r>
            <a:r>
              <a:rPr lang="es-ES" sz="2400" b="1" dirty="0">
                <a:solidFill>
                  <a:prstClr val="black"/>
                </a:solidFill>
              </a:rPr>
              <a:t>iguales ante la ley, nadie debe ser privado de lo que por derecho le</a:t>
            </a:r>
            <a:r>
              <a:rPr lang="es-419" sz="2400" b="1" dirty="0">
                <a:solidFill>
                  <a:prstClr val="black"/>
                </a:solidFill>
              </a:rPr>
              <a:t> </a:t>
            </a:r>
            <a:r>
              <a:rPr lang="es-ES" sz="2400" b="1" dirty="0">
                <a:solidFill>
                  <a:prstClr val="black"/>
                </a:solidFill>
              </a:rPr>
              <a:t>corresponde. </a:t>
            </a:r>
            <a:endParaRPr lang="en-US" sz="2400" b="1" dirty="0">
              <a:solidFill>
                <a:prstClr val="black"/>
              </a:solidFill>
            </a:endParaRPr>
          </a:p>
        </p:txBody>
      </p:sp>
      <p:sp>
        <p:nvSpPr>
          <p:cNvPr id="7" name="CuadroTexto 6"/>
          <p:cNvSpPr txBox="1"/>
          <p:nvPr/>
        </p:nvSpPr>
        <p:spPr>
          <a:xfrm>
            <a:off x="537031" y="4151086"/>
            <a:ext cx="11321140" cy="2123658"/>
          </a:xfrm>
          <a:prstGeom prst="rect">
            <a:avLst/>
          </a:prstGeom>
          <a:noFill/>
        </p:spPr>
        <p:txBody>
          <a:bodyPr wrap="square" rtlCol="0">
            <a:spAutoFit/>
          </a:bodyPr>
          <a:lstStyle/>
          <a:p>
            <a:pPr algn="just"/>
            <a:r>
              <a:rPr lang="es-419" sz="2800" b="1" dirty="0">
                <a:solidFill>
                  <a:prstClr val="black"/>
                </a:solidFill>
              </a:rPr>
              <a:t>4. </a:t>
            </a:r>
            <a:r>
              <a:rPr lang="es-ES" sz="2800" b="1" dirty="0">
                <a:solidFill>
                  <a:prstClr val="black"/>
                </a:solidFill>
              </a:rPr>
              <a:t>Equidad como</a:t>
            </a:r>
            <a:r>
              <a:rPr lang="es-419" sz="2800" b="1" dirty="0">
                <a:solidFill>
                  <a:prstClr val="black"/>
                </a:solidFill>
              </a:rPr>
              <a:t> </a:t>
            </a:r>
            <a:r>
              <a:rPr lang="es-ES" sz="2800" b="1" dirty="0">
                <a:solidFill>
                  <a:prstClr val="black"/>
                </a:solidFill>
              </a:rPr>
              <a:t>inclusión; implica la necesidad de generar en todos las capacidades mínimas</a:t>
            </a:r>
            <a:r>
              <a:rPr lang="es-419" sz="2800" b="1" dirty="0">
                <a:solidFill>
                  <a:prstClr val="black"/>
                </a:solidFill>
              </a:rPr>
              <a:t> </a:t>
            </a:r>
            <a:r>
              <a:rPr lang="es-ES" sz="2800" b="1" dirty="0">
                <a:solidFill>
                  <a:prstClr val="black"/>
                </a:solidFill>
              </a:rPr>
              <a:t>necesarias para funcionar en la sociedad.</a:t>
            </a:r>
            <a:endParaRPr lang="es-419" sz="2800" b="1" dirty="0">
              <a:solidFill>
                <a:prstClr val="black"/>
              </a:solidFill>
            </a:endParaRPr>
          </a:p>
          <a:p>
            <a:pPr algn="just"/>
            <a:endParaRPr lang="es-419" sz="2800" b="1" dirty="0">
              <a:solidFill>
                <a:prstClr val="black"/>
              </a:solidFill>
            </a:endParaRPr>
          </a:p>
          <a:p>
            <a:pPr algn="just"/>
            <a:r>
              <a:rPr lang="es-419" sz="2400" dirty="0">
                <a:solidFill>
                  <a:prstClr val="black"/>
                </a:solidFill>
              </a:rPr>
              <a:t>-Este aspecto es de especial relevancia en estos momentos en el que proliferan diversos acercamientos en pos de alcanzar mayores niveles de equidad e inclusión educativa.-</a:t>
            </a:r>
            <a:endParaRPr lang="es-ES" sz="2400" dirty="0">
              <a:solidFill>
                <a:prstClr val="black"/>
              </a:solidFill>
            </a:endParaRPr>
          </a:p>
        </p:txBody>
      </p:sp>
    </p:spTree>
    <p:extLst>
      <p:ext uri="{BB962C8B-B14F-4D97-AF65-F5344CB8AC3E}">
        <p14:creationId xmlns:p14="http://schemas.microsoft.com/office/powerpoint/2010/main" xmlns="" val="3694893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85788" y="715196"/>
            <a:ext cx="11458575" cy="5624617"/>
          </a:xfrm>
          <a:prstGeom prst="rect">
            <a:avLst/>
          </a:prstGeom>
          <a:solidFill>
            <a:schemeClr val="bg1">
              <a:lumMod val="95000"/>
            </a:schemeClr>
          </a:solidFill>
          <a:ln w="38100" cap="rnd">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defTabSz="457200"/>
            <a:endParaRPr lang="es-ES" dirty="0">
              <a:solidFill>
                <a:prstClr val="white"/>
              </a:solidFill>
            </a:endParaRPr>
          </a:p>
          <a:p>
            <a:pPr defTabSz="457200">
              <a:spcBef>
                <a:spcPts val="300"/>
              </a:spcBef>
              <a:spcAft>
                <a:spcPts val="300"/>
              </a:spcAft>
            </a:pPr>
            <a:r>
              <a:rPr lang="es-ES" dirty="0" smtClean="0">
                <a:solidFill>
                  <a:prstClr val="black">
                    <a:lumMod val="85000"/>
                    <a:lumOff val="15000"/>
                  </a:prstClr>
                </a:solidFill>
              </a:rPr>
              <a:t>1</a:t>
            </a:r>
            <a:r>
              <a:rPr lang="es-ES" sz="2000" dirty="0">
                <a:solidFill>
                  <a:prstClr val="black">
                    <a:lumMod val="85000"/>
                    <a:lumOff val="15000"/>
                  </a:prstClr>
                </a:solidFill>
              </a:rPr>
              <a:t>. </a:t>
            </a:r>
            <a:r>
              <a:rPr lang="es-ES" sz="2400" b="1" dirty="0">
                <a:solidFill>
                  <a:prstClr val="black">
                    <a:lumMod val="85000"/>
                    <a:lumOff val="15000"/>
                  </a:prstClr>
                </a:solidFill>
                <a:latin typeface="Calibri" panose="020F0502020204030204" pitchFamily="34" charset="0"/>
              </a:rPr>
              <a:t>Debate y significación internacional de la educación superior. </a:t>
            </a:r>
          </a:p>
          <a:p>
            <a:pPr defTabSz="457200">
              <a:spcBef>
                <a:spcPts val="300"/>
              </a:spcBef>
              <a:spcAft>
                <a:spcPts val="300"/>
              </a:spcAft>
            </a:pPr>
            <a:r>
              <a:rPr lang="es-ES" sz="2400" b="1" dirty="0">
                <a:solidFill>
                  <a:prstClr val="black">
                    <a:lumMod val="85000"/>
                    <a:lumOff val="15000"/>
                  </a:prstClr>
                </a:solidFill>
                <a:latin typeface="Calibri" panose="020F0502020204030204" pitchFamily="34" charset="0"/>
              </a:rPr>
              <a:t>	 </a:t>
            </a:r>
            <a:r>
              <a:rPr lang="es-ES" sz="2400" dirty="0">
                <a:solidFill>
                  <a:prstClr val="black">
                    <a:lumMod val="85000"/>
                    <a:lumOff val="15000"/>
                  </a:prstClr>
                </a:solidFill>
                <a:latin typeface="Calibri" panose="020F0502020204030204" pitchFamily="34" charset="0"/>
              </a:rPr>
              <a:t>Pertinencia, equidad y responsabilidad social </a:t>
            </a:r>
          </a:p>
          <a:p>
            <a:pPr defTabSz="457200">
              <a:spcBef>
                <a:spcPts val="300"/>
              </a:spcBef>
              <a:spcAft>
                <a:spcPts val="300"/>
              </a:spcAft>
            </a:pPr>
            <a:r>
              <a:rPr lang="es-ES" sz="2400" dirty="0">
                <a:solidFill>
                  <a:prstClr val="black">
                    <a:lumMod val="85000"/>
                    <a:lumOff val="15000"/>
                  </a:prstClr>
                </a:solidFill>
                <a:latin typeface="Calibri" panose="020F0502020204030204" pitchFamily="34" charset="0"/>
              </a:rPr>
              <a:t>              Importancia del conocimiento</a:t>
            </a:r>
          </a:p>
          <a:p>
            <a:pPr defTabSz="457200">
              <a:spcBef>
                <a:spcPts val="300"/>
              </a:spcBef>
              <a:spcAft>
                <a:spcPts val="300"/>
              </a:spcAft>
            </a:pPr>
            <a:r>
              <a:rPr lang="es-ES" sz="2400" dirty="0">
                <a:solidFill>
                  <a:prstClr val="black">
                    <a:lumMod val="85000"/>
                    <a:lumOff val="15000"/>
                  </a:prstClr>
                </a:solidFill>
                <a:latin typeface="Calibri" panose="020F0502020204030204" pitchFamily="34" charset="0"/>
              </a:rPr>
              <a:t>	 La educación superior como bien público y derecho humano</a:t>
            </a:r>
          </a:p>
          <a:p>
            <a:pPr defTabSz="457200">
              <a:spcBef>
                <a:spcPts val="300"/>
              </a:spcBef>
              <a:spcAft>
                <a:spcPts val="300"/>
              </a:spcAft>
            </a:pPr>
            <a:r>
              <a:rPr lang="es-ES" sz="2400" b="1" dirty="0" smtClean="0">
                <a:solidFill>
                  <a:prstClr val="black">
                    <a:lumMod val="85000"/>
                    <a:lumOff val="15000"/>
                  </a:prstClr>
                </a:solidFill>
                <a:latin typeface="Calibri" panose="020F0502020204030204" pitchFamily="34" charset="0"/>
              </a:rPr>
              <a:t>2</a:t>
            </a:r>
            <a:r>
              <a:rPr lang="es-ES" sz="2400" b="1" dirty="0">
                <a:solidFill>
                  <a:prstClr val="black">
                    <a:lumMod val="85000"/>
                    <a:lumOff val="15000"/>
                  </a:prstClr>
                </a:solidFill>
                <a:latin typeface="Calibri" panose="020F0502020204030204" pitchFamily="34" charset="0"/>
              </a:rPr>
              <a:t>. Contexto socioeconómico mundial </a:t>
            </a:r>
          </a:p>
          <a:p>
            <a:pPr defTabSz="457200">
              <a:spcBef>
                <a:spcPts val="300"/>
              </a:spcBef>
              <a:spcAft>
                <a:spcPts val="300"/>
              </a:spcAft>
            </a:pPr>
            <a:r>
              <a:rPr lang="es-ES" sz="2400" b="1" dirty="0">
                <a:solidFill>
                  <a:prstClr val="black">
                    <a:lumMod val="85000"/>
                    <a:lumOff val="15000"/>
                  </a:prstClr>
                </a:solidFill>
                <a:latin typeface="Calibri" panose="020F0502020204030204" pitchFamily="34" charset="0"/>
              </a:rPr>
              <a:t>	</a:t>
            </a:r>
            <a:r>
              <a:rPr lang="es-ES" sz="2400" dirty="0">
                <a:solidFill>
                  <a:prstClr val="black">
                    <a:lumMod val="85000"/>
                    <a:lumOff val="15000"/>
                  </a:prstClr>
                </a:solidFill>
                <a:latin typeface="Calibri" panose="020F0502020204030204" pitchFamily="34" charset="0"/>
              </a:rPr>
              <a:t>Desarrollo humano sostenible</a:t>
            </a:r>
          </a:p>
          <a:p>
            <a:pPr defTabSz="457200">
              <a:spcBef>
                <a:spcPts val="300"/>
              </a:spcBef>
              <a:spcAft>
                <a:spcPts val="300"/>
              </a:spcAft>
            </a:pPr>
            <a:r>
              <a:rPr lang="es-ES" sz="2400" dirty="0">
                <a:solidFill>
                  <a:prstClr val="black">
                    <a:lumMod val="85000"/>
                    <a:lumOff val="15000"/>
                  </a:prstClr>
                </a:solidFill>
                <a:latin typeface="Calibri" panose="020F0502020204030204" pitchFamily="34" charset="0"/>
              </a:rPr>
              <a:t>             Retos  sociales contemporáneos</a:t>
            </a:r>
          </a:p>
          <a:p>
            <a:pPr defTabSz="457200">
              <a:spcBef>
                <a:spcPts val="300"/>
              </a:spcBef>
              <a:spcAft>
                <a:spcPts val="300"/>
              </a:spcAft>
            </a:pPr>
            <a:r>
              <a:rPr lang="es-ES" sz="2400" dirty="0">
                <a:solidFill>
                  <a:prstClr val="black">
                    <a:lumMod val="85000"/>
                    <a:lumOff val="15000"/>
                  </a:prstClr>
                </a:solidFill>
                <a:latin typeface="Calibri" panose="020F0502020204030204" pitchFamily="34" charset="0"/>
              </a:rPr>
              <a:t>	Dinámica del mundo laboral y económico</a:t>
            </a:r>
          </a:p>
          <a:p>
            <a:pPr defTabSz="457200">
              <a:spcBef>
                <a:spcPts val="300"/>
              </a:spcBef>
              <a:spcAft>
                <a:spcPts val="300"/>
              </a:spcAft>
            </a:pPr>
            <a:r>
              <a:rPr lang="es-ES" sz="2400" b="1" dirty="0" smtClean="0">
                <a:solidFill>
                  <a:prstClr val="black">
                    <a:lumMod val="85000"/>
                    <a:lumOff val="15000"/>
                  </a:prstClr>
                </a:solidFill>
                <a:latin typeface="Calibri" panose="020F0502020204030204" pitchFamily="34" charset="0"/>
              </a:rPr>
              <a:t>3</a:t>
            </a:r>
            <a:r>
              <a:rPr lang="es-ES" sz="2400" b="1" dirty="0">
                <a:solidFill>
                  <a:prstClr val="black">
                    <a:lumMod val="85000"/>
                    <a:lumOff val="15000"/>
                  </a:prstClr>
                </a:solidFill>
                <a:latin typeface="Calibri" panose="020F0502020204030204" pitchFamily="34" charset="0"/>
              </a:rPr>
              <a:t>. Contexto socioeconómico cubano y significación y papel de la educación superior </a:t>
            </a:r>
          </a:p>
          <a:p>
            <a:pPr defTabSz="457200">
              <a:spcBef>
                <a:spcPts val="300"/>
              </a:spcBef>
              <a:spcAft>
                <a:spcPts val="300"/>
              </a:spcAft>
            </a:pPr>
            <a:r>
              <a:rPr lang="es-ES" sz="2400" b="1" dirty="0">
                <a:solidFill>
                  <a:prstClr val="black">
                    <a:lumMod val="85000"/>
                    <a:lumOff val="15000"/>
                  </a:prstClr>
                </a:solidFill>
                <a:latin typeface="Calibri" panose="020F0502020204030204" pitchFamily="34" charset="0"/>
              </a:rPr>
              <a:t>	</a:t>
            </a:r>
            <a:r>
              <a:rPr lang="es-ES" sz="2400" dirty="0">
                <a:solidFill>
                  <a:prstClr val="black">
                    <a:lumMod val="85000"/>
                    <a:lumOff val="15000"/>
                  </a:prstClr>
                </a:solidFill>
                <a:latin typeface="Calibri" panose="020F0502020204030204" pitchFamily="34" charset="0"/>
              </a:rPr>
              <a:t>Retos económicos y  sociales</a:t>
            </a:r>
          </a:p>
          <a:p>
            <a:pPr defTabSz="457200">
              <a:spcBef>
                <a:spcPts val="300"/>
              </a:spcBef>
              <a:spcAft>
                <a:spcPts val="300"/>
              </a:spcAft>
            </a:pPr>
            <a:r>
              <a:rPr lang="es-ES" sz="2400" dirty="0">
                <a:solidFill>
                  <a:prstClr val="black">
                    <a:lumMod val="85000"/>
                    <a:lumOff val="15000"/>
                  </a:prstClr>
                </a:solidFill>
                <a:latin typeface="Calibri" panose="020F0502020204030204" pitchFamily="34" charset="0"/>
              </a:rPr>
              <a:t>	Dinámicas del mundo del trabajo y sus implicaciones en la </a:t>
            </a:r>
            <a:r>
              <a:rPr lang="es-ES" sz="2400" dirty="0" smtClean="0">
                <a:solidFill>
                  <a:prstClr val="black">
                    <a:lumMod val="85000"/>
                    <a:lumOff val="15000"/>
                  </a:prstClr>
                </a:solidFill>
                <a:latin typeface="Calibri" panose="020F0502020204030204" pitchFamily="34" charset="0"/>
              </a:rPr>
              <a:t>economía      </a:t>
            </a:r>
            <a:endParaRPr lang="es-ES" sz="2400" dirty="0">
              <a:solidFill>
                <a:prstClr val="black">
                  <a:lumMod val="85000"/>
                  <a:lumOff val="15000"/>
                </a:prstClr>
              </a:solidFill>
              <a:latin typeface="Calibri" panose="020F0502020204030204" pitchFamily="34" charset="0"/>
            </a:endParaRPr>
          </a:p>
          <a:p>
            <a:pPr defTabSz="457200">
              <a:spcBef>
                <a:spcPts val="300"/>
              </a:spcBef>
              <a:spcAft>
                <a:spcPts val="300"/>
              </a:spcAft>
            </a:pPr>
            <a:r>
              <a:rPr lang="es-ES" sz="2000" dirty="0">
                <a:solidFill>
                  <a:prstClr val="black">
                    <a:lumMod val="85000"/>
                    <a:lumOff val="15000"/>
                  </a:prstClr>
                </a:solidFill>
              </a:rPr>
              <a:t>           </a:t>
            </a:r>
          </a:p>
        </p:txBody>
      </p:sp>
      <p:sp>
        <p:nvSpPr>
          <p:cNvPr id="3" name="2 CuadroTexto"/>
          <p:cNvSpPr txBox="1"/>
          <p:nvPr/>
        </p:nvSpPr>
        <p:spPr>
          <a:xfrm>
            <a:off x="1714501" y="191976"/>
            <a:ext cx="9629774" cy="584775"/>
          </a:xfrm>
          <a:prstGeom prst="rect">
            <a:avLst/>
          </a:prstGeom>
          <a:solidFill>
            <a:schemeClr val="bg1">
              <a:lumMod val="9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wrap="square" rtlCol="0">
            <a:spAutoFit/>
          </a:bodyPr>
          <a:lstStyle/>
          <a:p>
            <a:pPr algn="ctr" defTabSz="457200"/>
            <a:r>
              <a:rPr lang="es-ES" sz="3200" b="1" dirty="0">
                <a:solidFill>
                  <a:prstClr val="black">
                    <a:lumMod val="85000"/>
                    <a:lumOff val="15000"/>
                  </a:prstClr>
                </a:solidFill>
                <a:latin typeface="Calibri" panose="020F0502020204030204" pitchFamily="34" charset="0"/>
              </a:rPr>
              <a:t>PREMISAS PARA EL ANÁLISIS</a:t>
            </a:r>
          </a:p>
        </p:txBody>
      </p:sp>
    </p:spTree>
    <p:extLst>
      <p:ext uri="{BB962C8B-B14F-4D97-AF65-F5344CB8AC3E}">
        <p14:creationId xmlns:p14="http://schemas.microsoft.com/office/powerpoint/2010/main" xmlns="" val="25566987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6859" y="185739"/>
            <a:ext cx="11383254" cy="800100"/>
          </a:xfrm>
        </p:spPr>
        <p:txBody>
          <a:bodyPr>
            <a:noAutofit/>
          </a:bodyPr>
          <a:lstStyle/>
          <a:p>
            <a:r>
              <a:rPr lang="es-419" sz="3200" b="1" dirty="0" smtClean="0"/>
              <a:t>INCLUSIÓN EN LA EDUCACIÓN. APROXIMACIONES PARA SU ANÁLISIS.  </a:t>
            </a:r>
            <a:endParaRPr lang="en-US" sz="3200" b="1" dirty="0"/>
          </a:p>
        </p:txBody>
      </p:sp>
      <p:sp>
        <p:nvSpPr>
          <p:cNvPr id="3" name="Marcador de contenido 2"/>
          <p:cNvSpPr>
            <a:spLocks noGrp="1"/>
          </p:cNvSpPr>
          <p:nvPr>
            <p:ph idx="1"/>
          </p:nvPr>
        </p:nvSpPr>
        <p:spPr>
          <a:xfrm>
            <a:off x="0" y="1157288"/>
            <a:ext cx="11800113" cy="5572125"/>
          </a:xfrm>
        </p:spPr>
        <p:txBody>
          <a:bodyPr>
            <a:normAutofit fontScale="92500" lnSpcReduction="10000"/>
          </a:bodyPr>
          <a:lstStyle/>
          <a:p>
            <a:pPr algn="just">
              <a:lnSpc>
                <a:spcPct val="120000"/>
              </a:lnSpc>
            </a:pPr>
            <a:r>
              <a:rPr lang="es-419" sz="2400" b="1" dirty="0" smtClean="0"/>
              <a:t>Dimensión culalitativa de la democratización de la educación superior</a:t>
            </a:r>
            <a:r>
              <a:rPr lang="es-419" sz="2400" dirty="0" smtClean="0"/>
              <a:t>.</a:t>
            </a:r>
            <a:r>
              <a:rPr lang="es-419" sz="2400" dirty="0"/>
              <a:t> Se asume como </a:t>
            </a:r>
            <a:r>
              <a:rPr lang="es-419" sz="2400" dirty="0" smtClean="0"/>
              <a:t>tal siempre </a:t>
            </a:r>
            <a:r>
              <a:rPr lang="es-419" sz="2400" dirty="0"/>
              <a:t>que ademas del ingreso efectivo se garantice a todos el derecho a permanecer, aprender y egresar satisfactoriamente</a:t>
            </a:r>
            <a:endParaRPr lang="es-419" sz="2400" dirty="0" smtClean="0"/>
          </a:p>
          <a:p>
            <a:pPr algn="just">
              <a:lnSpc>
                <a:spcPct val="120000"/>
              </a:lnSpc>
            </a:pPr>
            <a:r>
              <a:rPr lang="es-419" sz="2400" dirty="0" smtClean="0"/>
              <a:t>Implica </a:t>
            </a:r>
            <a:r>
              <a:rPr lang="es-419" sz="2400" b="1" dirty="0" smtClean="0"/>
              <a:t>apertura a sectores que no lograban ingresar a este nivel educativo</a:t>
            </a:r>
            <a:r>
              <a:rPr lang="es-419" sz="2400" dirty="0" smtClean="0"/>
              <a:t>. </a:t>
            </a:r>
            <a:r>
              <a:rPr lang="en-US" sz="2400" dirty="0" smtClean="0"/>
              <a:t>V</a:t>
            </a:r>
            <a:r>
              <a:rPr lang="es-419" sz="2400" dirty="0" smtClean="0"/>
              <a:t>isibilidad de un contexto complejo y diverso en el cual se presenta una gama amplia de problemas disímiles que caracterizan a sus ciudadanos y los hace diferentes. </a:t>
            </a:r>
          </a:p>
          <a:p>
            <a:pPr algn="just">
              <a:lnSpc>
                <a:spcPct val="120000"/>
              </a:lnSpc>
            </a:pPr>
            <a:r>
              <a:rPr lang="es-419" b="1" dirty="0" smtClean="0"/>
              <a:t>Inclusión excluyente (Ezcurra), Puerta giratoria (Tinto</a:t>
            </a:r>
            <a:r>
              <a:rPr lang="es-419" dirty="0" smtClean="0"/>
              <a:t>). Inclusión educativa infiere </a:t>
            </a:r>
            <a:r>
              <a:rPr lang="es-419" b="1" dirty="0" smtClean="0"/>
              <a:t>trayectorias escolares continuas y completas </a:t>
            </a:r>
            <a:r>
              <a:rPr lang="es-419" dirty="0" smtClean="0"/>
              <a:t>de ahí la necesidad de potenciar posibilidades de inclusión para todos lo cual requiere de acciones específicas para permanecer y egresar.</a:t>
            </a:r>
            <a:r>
              <a:rPr lang="es-ES" b="1" dirty="0"/>
              <a:t> </a:t>
            </a:r>
            <a:endParaRPr lang="es-419" b="1" dirty="0" smtClean="0"/>
          </a:p>
          <a:p>
            <a:pPr algn="just">
              <a:lnSpc>
                <a:spcPct val="120000"/>
              </a:lnSpc>
            </a:pPr>
            <a:r>
              <a:rPr lang="es-ES" sz="2400" dirty="0" smtClean="0"/>
              <a:t>La </a:t>
            </a:r>
            <a:r>
              <a:rPr lang="es-ES" sz="2400" dirty="0"/>
              <a:t>inclusión es el </a:t>
            </a:r>
            <a:r>
              <a:rPr lang="es-ES" sz="2400" b="1" dirty="0"/>
              <a:t>proceso por el cual pueden cerrarse las brechas estructurales de productividad, capacidades (educativas) y condiciones de empleo</a:t>
            </a:r>
            <a:r>
              <a:rPr lang="es-ES" sz="2400" dirty="0"/>
              <a:t>, que son los principales factores de la desigualdad. </a:t>
            </a:r>
            <a:r>
              <a:rPr lang="es-419" sz="2400" dirty="0" smtClean="0"/>
              <a:t>CEPAL 2015</a:t>
            </a:r>
          </a:p>
          <a:p>
            <a:endParaRPr lang="es-419" dirty="0" smtClean="0"/>
          </a:p>
          <a:p>
            <a:pPr marL="0" indent="0">
              <a:buNone/>
            </a:pPr>
            <a:endParaRPr lang="es-419" dirty="0" smtClean="0"/>
          </a:p>
        </p:txBody>
      </p:sp>
    </p:spTree>
    <p:extLst>
      <p:ext uri="{BB962C8B-B14F-4D97-AF65-F5344CB8AC3E}">
        <p14:creationId xmlns:p14="http://schemas.microsoft.com/office/powerpoint/2010/main" xmlns="" val="3103036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9125" y="207964"/>
            <a:ext cx="10515600" cy="649288"/>
          </a:xfrm>
        </p:spPr>
        <p:txBody>
          <a:bodyPr>
            <a:normAutofit fontScale="90000"/>
          </a:bodyPr>
          <a:lstStyle/>
          <a:p>
            <a:r>
              <a:rPr lang="es-ES" b="1" dirty="0" smtClean="0"/>
              <a:t>EQUIDAD EN EDUCACIÓN</a:t>
            </a:r>
            <a:endParaRPr lang="en-US" b="1" dirty="0"/>
          </a:p>
        </p:txBody>
      </p:sp>
      <p:sp>
        <p:nvSpPr>
          <p:cNvPr id="3" name="Marcador de contenido 2"/>
          <p:cNvSpPr>
            <a:spLocks noGrp="1"/>
          </p:cNvSpPr>
          <p:nvPr>
            <p:ph idx="1"/>
          </p:nvPr>
        </p:nvSpPr>
        <p:spPr>
          <a:xfrm>
            <a:off x="308088" y="967121"/>
            <a:ext cx="11575823" cy="5429250"/>
          </a:xfrm>
        </p:spPr>
        <p:txBody>
          <a:bodyPr>
            <a:normAutofit fontScale="92500" lnSpcReduction="10000"/>
          </a:bodyPr>
          <a:lstStyle/>
          <a:p>
            <a:pPr algn="just">
              <a:lnSpc>
                <a:spcPct val="100000"/>
              </a:lnSpc>
              <a:buFont typeface="Wingdings" panose="05000000000000000000" pitchFamily="2" charset="2"/>
              <a:buChar char="ü"/>
            </a:pPr>
            <a:r>
              <a:rPr lang="es-ES" b="1" dirty="0" smtClean="0"/>
              <a:t>Equidad en el sistema educativo tiene que ver con la formación de capacidades o capacidades adquiridas que son útiles para transformar las oportunidades educativas en resultados.</a:t>
            </a:r>
            <a:r>
              <a:rPr lang="es-419" b="1" smtClean="0"/>
              <a:t> Bracho, T., 2010.</a:t>
            </a:r>
            <a:endParaRPr lang="es-419" b="1" dirty="0" smtClean="0"/>
          </a:p>
          <a:p>
            <a:pPr algn="just">
              <a:lnSpc>
                <a:spcPct val="100000"/>
              </a:lnSpc>
              <a:buFont typeface="Wingdings" panose="05000000000000000000" pitchFamily="2" charset="2"/>
              <a:buChar char="ü"/>
            </a:pPr>
            <a:r>
              <a:rPr lang="es-419" b="1" dirty="0" smtClean="0"/>
              <a:t>Oportunidades reales con que cuentan las personas para acceder al sistema educativo y para desarrollar habilidades efectivas útiles que se adquieren mediante la educación. Sen, 1992, Rawls, 2000.</a:t>
            </a:r>
            <a:endParaRPr lang="es-ES" b="1" dirty="0" smtClean="0"/>
          </a:p>
          <a:p>
            <a:pPr algn="just">
              <a:lnSpc>
                <a:spcPct val="100000"/>
              </a:lnSpc>
            </a:pPr>
            <a:endParaRPr lang="es-419" dirty="0" smtClean="0"/>
          </a:p>
          <a:p>
            <a:pPr algn="just">
              <a:lnSpc>
                <a:spcPct val="100000"/>
              </a:lnSpc>
            </a:pPr>
            <a:r>
              <a:rPr lang="es-ES" dirty="0" smtClean="0"/>
              <a:t>Tres </a:t>
            </a:r>
            <a:r>
              <a:rPr lang="es-ES" dirty="0"/>
              <a:t>niveles </a:t>
            </a:r>
            <a:r>
              <a:rPr lang="es-ES" dirty="0" smtClean="0"/>
              <a:t>que permiten </a:t>
            </a:r>
            <a:r>
              <a:rPr lang="es-ES" dirty="0"/>
              <a:t>configurar el concepto en el campo de la educación, </a:t>
            </a:r>
            <a:r>
              <a:rPr lang="es-ES" dirty="0" smtClean="0"/>
              <a:t>que </a:t>
            </a:r>
            <a:r>
              <a:rPr lang="es-ES" dirty="0"/>
              <a:t>posibilita establecer límites propicios para ahondar en múltiples aristas de análisis de los temas de equidad en la educación. </a:t>
            </a:r>
            <a:endParaRPr lang="es-419" dirty="0" smtClean="0"/>
          </a:p>
          <a:p>
            <a:pPr lvl="1" algn="just">
              <a:lnSpc>
                <a:spcPct val="100000"/>
              </a:lnSpc>
            </a:pPr>
            <a:r>
              <a:rPr lang="es-ES" sz="2800" dirty="0" smtClean="0"/>
              <a:t>macro-equidad</a:t>
            </a:r>
            <a:r>
              <a:rPr lang="es-ES" sz="2800" dirty="0"/>
              <a:t>, como la arista que corresponde a la “equidad en educación”; </a:t>
            </a:r>
            <a:endParaRPr lang="es-ES" sz="2800" dirty="0" smtClean="0"/>
          </a:p>
          <a:p>
            <a:pPr lvl="1" algn="just">
              <a:lnSpc>
                <a:spcPct val="100000"/>
              </a:lnSpc>
            </a:pPr>
            <a:r>
              <a:rPr lang="es-ES" sz="2800" dirty="0" smtClean="0"/>
              <a:t>meso-equidad</a:t>
            </a:r>
            <a:r>
              <a:rPr lang="es-ES" sz="2800" dirty="0"/>
              <a:t>, que responde a la “equidad educativa”; y </a:t>
            </a:r>
            <a:endParaRPr lang="es-ES" sz="2800" dirty="0" smtClean="0"/>
          </a:p>
          <a:p>
            <a:pPr lvl="1" algn="just">
              <a:lnSpc>
                <a:spcPct val="100000"/>
              </a:lnSpc>
            </a:pPr>
            <a:r>
              <a:rPr lang="es-ES" sz="2800" dirty="0" smtClean="0"/>
              <a:t>micro-equidad</a:t>
            </a:r>
            <a:r>
              <a:rPr lang="es-ES" sz="2800" dirty="0"/>
              <a:t>, relativa a la “equidad pedagógica</a:t>
            </a:r>
            <a:r>
              <a:rPr lang="es-ES" sz="2800" dirty="0" smtClean="0"/>
              <a:t>”.</a:t>
            </a:r>
            <a:endParaRPr lang="es-419" sz="2800" dirty="0" smtClean="0"/>
          </a:p>
        </p:txBody>
      </p:sp>
    </p:spTree>
    <p:extLst>
      <p:ext uri="{BB962C8B-B14F-4D97-AF65-F5344CB8AC3E}">
        <p14:creationId xmlns:p14="http://schemas.microsoft.com/office/powerpoint/2010/main" xmlns="" val="22935480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4800" y="425449"/>
            <a:ext cx="11182350" cy="5946775"/>
          </a:xfrm>
        </p:spPr>
        <p:txBody>
          <a:bodyPr>
            <a:normAutofit/>
          </a:bodyPr>
          <a:lstStyle/>
          <a:p>
            <a:pPr algn="just">
              <a:lnSpc>
                <a:spcPct val="100000"/>
              </a:lnSpc>
            </a:pPr>
            <a:r>
              <a:rPr lang="es-ES" b="1" dirty="0" smtClean="0"/>
              <a:t>Equidad en educación</a:t>
            </a:r>
            <a:r>
              <a:rPr lang="es-ES" dirty="0" smtClean="0"/>
              <a:t>: </a:t>
            </a:r>
            <a:r>
              <a:rPr lang="es-ES" sz="2600" dirty="0" smtClean="0"/>
              <a:t>Políticas educativas articuladas en planes, programas y medidas orientadas a promover justicia social y la inclusión en el marco de una educación para todos. Su objeto son las barreras relacionadas con la motivación, institucionales, económicas, culturales, sociales y familiares que explican las situaciones de inequidad educativa</a:t>
            </a:r>
            <a:r>
              <a:rPr lang="es-ES" dirty="0" smtClean="0"/>
              <a:t>. </a:t>
            </a:r>
            <a:endParaRPr lang="en-US" dirty="0" smtClean="0"/>
          </a:p>
          <a:p>
            <a:pPr algn="just">
              <a:lnSpc>
                <a:spcPct val="100000"/>
              </a:lnSpc>
            </a:pPr>
            <a:r>
              <a:rPr lang="es-ES" b="1" dirty="0" smtClean="0"/>
              <a:t>Equidad educativa</a:t>
            </a:r>
            <a:r>
              <a:rPr lang="es-ES" dirty="0" smtClean="0"/>
              <a:t>: “</a:t>
            </a:r>
            <a:r>
              <a:rPr lang="es-ES" sz="2600" dirty="0" smtClean="0"/>
              <a:t>Definida como el estado que caracteriza al proceso educativo en el que intervienen una serie de estructuras internas y/o externas, como los sistemas de orientación y apoyo educativo, que promueven y generan condiciones, experiencias y situaciones pedagógicas orientadas al éxito educativo para todos”.</a:t>
            </a:r>
            <a:endParaRPr lang="en-US" sz="2600" dirty="0" smtClean="0"/>
          </a:p>
          <a:p>
            <a:pPr algn="just">
              <a:lnSpc>
                <a:spcPct val="100000"/>
              </a:lnSpc>
            </a:pPr>
            <a:r>
              <a:rPr lang="es-ES" b="1" dirty="0" smtClean="0"/>
              <a:t>Equidad Pedagógica</a:t>
            </a:r>
            <a:r>
              <a:rPr lang="es-ES" dirty="0" smtClean="0"/>
              <a:t>: </a:t>
            </a:r>
            <a:r>
              <a:rPr lang="es-ES" sz="2600" dirty="0" smtClean="0"/>
              <a:t>“Se refiere a las estrategias didácticas y de aprendizaje que disponen los docentes para la consecución del éxito educativo de todos los alumnos”. </a:t>
            </a:r>
            <a:r>
              <a:rPr lang="es-ES" dirty="0" smtClean="0"/>
              <a:t>(</a:t>
            </a:r>
            <a:r>
              <a:rPr lang="es-ES" dirty="0" err="1" smtClean="0"/>
              <a:t>Reimers</a:t>
            </a:r>
            <a:r>
              <a:rPr lang="es-ES" dirty="0" smtClean="0"/>
              <a:t>, 2002)</a:t>
            </a:r>
            <a:endParaRPr lang="en-US" dirty="0" smtClean="0"/>
          </a:p>
          <a:p>
            <a:endParaRPr lang="en-US" sz="2400" dirty="0"/>
          </a:p>
        </p:txBody>
      </p:sp>
    </p:spTree>
    <p:extLst>
      <p:ext uri="{BB962C8B-B14F-4D97-AF65-F5344CB8AC3E}">
        <p14:creationId xmlns:p14="http://schemas.microsoft.com/office/powerpoint/2010/main" xmlns="" val="18185904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96686" y="275773"/>
            <a:ext cx="10319657" cy="954107"/>
          </a:xfrm>
          <a:prstGeom prst="rect">
            <a:avLst/>
          </a:prstGeom>
          <a:noFill/>
        </p:spPr>
        <p:txBody>
          <a:bodyPr wrap="square" rtlCol="0">
            <a:spAutoFit/>
          </a:bodyPr>
          <a:lstStyle/>
          <a:p>
            <a:r>
              <a:rPr lang="es-419" sz="2800" dirty="0">
                <a:solidFill>
                  <a:prstClr val="black"/>
                </a:solidFill>
              </a:rPr>
              <a:t>Se enfoca desde diversas perspectivas que configuran el ámbito educativo:</a:t>
            </a:r>
          </a:p>
        </p:txBody>
      </p:sp>
      <p:graphicFrame>
        <p:nvGraphicFramePr>
          <p:cNvPr id="4" name="Tabla 3"/>
          <p:cNvGraphicFramePr>
            <a:graphicFrameLocks noGrp="1"/>
          </p:cNvGraphicFramePr>
          <p:nvPr>
            <p:extLst/>
          </p:nvPr>
        </p:nvGraphicFramePr>
        <p:xfrm>
          <a:off x="261258" y="1494972"/>
          <a:ext cx="11538858" cy="4923758"/>
        </p:xfrm>
        <a:graphic>
          <a:graphicData uri="http://schemas.openxmlformats.org/drawingml/2006/table">
            <a:tbl>
              <a:tblPr firstRow="1" bandRow="1">
                <a:tableStyleId>{5C22544A-7EE6-4342-B048-85BDC9FD1C3A}</a:tableStyleId>
              </a:tblPr>
              <a:tblGrid>
                <a:gridCol w="3846286"/>
                <a:gridCol w="3846286"/>
                <a:gridCol w="3846286"/>
              </a:tblGrid>
              <a:tr h="1055674">
                <a:tc>
                  <a:txBody>
                    <a:bodyPr/>
                    <a:lstStyle/>
                    <a:p>
                      <a:pPr algn="just"/>
                      <a:r>
                        <a:rPr lang="es-419" sz="2800" dirty="0" smtClean="0"/>
                        <a:t>Categorias</a:t>
                      </a:r>
                      <a:endParaRPr lang="en-US" sz="2800" dirty="0"/>
                    </a:p>
                  </a:txBody>
                  <a:tcPr/>
                </a:tc>
                <a:tc>
                  <a:txBody>
                    <a:bodyPr/>
                    <a:lstStyle/>
                    <a:p>
                      <a:pPr algn="just"/>
                      <a:r>
                        <a:rPr lang="es-419" sz="2800" dirty="0" smtClean="0"/>
                        <a:t>Niveles</a:t>
                      </a:r>
                      <a:endParaRPr lang="en-US" sz="2800" dirty="0"/>
                    </a:p>
                  </a:txBody>
                  <a:tcPr/>
                </a:tc>
                <a:tc>
                  <a:txBody>
                    <a:bodyPr/>
                    <a:lstStyle/>
                    <a:p>
                      <a:pPr algn="just"/>
                      <a:endParaRPr lang="en-US" sz="2800" dirty="0"/>
                    </a:p>
                  </a:txBody>
                  <a:tcPr/>
                </a:tc>
              </a:tr>
              <a:tr h="1224569">
                <a:tc>
                  <a:txBody>
                    <a:bodyPr/>
                    <a:lstStyle/>
                    <a:p>
                      <a:pPr algn="just"/>
                      <a:r>
                        <a:rPr lang="es-419" sz="2800" b="1" dirty="0" smtClean="0"/>
                        <a:t>Sistemas</a:t>
                      </a:r>
                      <a:endParaRPr lang="en-US" sz="2800" b="1" dirty="0"/>
                    </a:p>
                  </a:txBody>
                  <a:tcPr/>
                </a:tc>
                <a:tc>
                  <a:txBody>
                    <a:bodyPr/>
                    <a:lstStyle/>
                    <a:p>
                      <a:pPr algn="just"/>
                      <a:r>
                        <a:rPr lang="es-419" sz="2800" dirty="0" smtClean="0"/>
                        <a:t>Macroequidad</a:t>
                      </a:r>
                      <a:endParaRPr lang="en-US" sz="2800" dirty="0"/>
                    </a:p>
                  </a:txBody>
                  <a:tcPr/>
                </a:tc>
                <a:tc>
                  <a:txBody>
                    <a:bodyPr/>
                    <a:lstStyle/>
                    <a:p>
                      <a:pPr algn="just"/>
                      <a:r>
                        <a:rPr lang="es-419" sz="2800" dirty="0" smtClean="0"/>
                        <a:t>Equidad</a:t>
                      </a:r>
                      <a:r>
                        <a:rPr lang="es-419" sz="2800" baseline="0" dirty="0" smtClean="0"/>
                        <a:t> en educación</a:t>
                      </a:r>
                      <a:endParaRPr lang="en-US" sz="2800" dirty="0"/>
                    </a:p>
                  </a:txBody>
                  <a:tcPr/>
                </a:tc>
              </a:tr>
              <a:tr h="709473">
                <a:tc>
                  <a:txBody>
                    <a:bodyPr/>
                    <a:lstStyle/>
                    <a:p>
                      <a:pPr algn="just"/>
                      <a:r>
                        <a:rPr lang="es-419" sz="2800" b="1" dirty="0" smtClean="0"/>
                        <a:t>Instituciones</a:t>
                      </a:r>
                      <a:endParaRPr lang="en-US" sz="2800" b="1" dirty="0"/>
                    </a:p>
                  </a:txBody>
                  <a:tcPr/>
                </a:tc>
                <a:tc>
                  <a:txBody>
                    <a:bodyPr/>
                    <a:lstStyle/>
                    <a:p>
                      <a:pPr algn="just"/>
                      <a:r>
                        <a:rPr lang="es-419" sz="2800" dirty="0" smtClean="0"/>
                        <a:t>Mesoequidad</a:t>
                      </a:r>
                      <a:endParaRPr lang="en-US" sz="2800" dirty="0"/>
                    </a:p>
                  </a:txBody>
                  <a:tcPr/>
                </a:tc>
                <a:tc>
                  <a:txBody>
                    <a:bodyPr/>
                    <a:lstStyle/>
                    <a:p>
                      <a:pPr algn="just"/>
                      <a:r>
                        <a:rPr lang="es-419" sz="2800" dirty="0" smtClean="0"/>
                        <a:t>Equidad educativa</a:t>
                      </a:r>
                      <a:endParaRPr lang="en-US" sz="2800" dirty="0"/>
                    </a:p>
                  </a:txBody>
                  <a:tcPr/>
                </a:tc>
              </a:tr>
              <a:tr h="1224569">
                <a:tc>
                  <a:txBody>
                    <a:bodyPr/>
                    <a:lstStyle/>
                    <a:p>
                      <a:pPr algn="just"/>
                      <a:r>
                        <a:rPr lang="es-419" sz="2800" b="1" dirty="0" smtClean="0"/>
                        <a:t>Procesos</a:t>
                      </a:r>
                      <a:endParaRPr lang="en-US" sz="2800" b="1" dirty="0"/>
                    </a:p>
                  </a:txBody>
                  <a:tcPr/>
                </a:tc>
                <a:tc>
                  <a:txBody>
                    <a:bodyPr/>
                    <a:lstStyle/>
                    <a:p>
                      <a:pPr algn="just"/>
                      <a:r>
                        <a:rPr lang="en-US" sz="2800" dirty="0" smtClean="0"/>
                        <a:t>M</a:t>
                      </a:r>
                      <a:r>
                        <a:rPr lang="es-419" sz="2800" dirty="0" smtClean="0"/>
                        <a:t>eso y Microequidad</a:t>
                      </a:r>
                      <a:r>
                        <a:rPr lang="es-419" sz="2800" baseline="0" dirty="0" smtClean="0"/>
                        <a:t> en cuanto al PEA</a:t>
                      </a:r>
                      <a:endParaRPr lang="en-US" sz="2800" dirty="0"/>
                    </a:p>
                  </a:txBody>
                  <a:tcPr/>
                </a:tc>
                <a:tc>
                  <a:txBody>
                    <a:bodyPr/>
                    <a:lstStyle/>
                    <a:p>
                      <a:pPr algn="just"/>
                      <a:r>
                        <a:rPr lang="en-US" sz="2800" dirty="0" smtClean="0"/>
                        <a:t>E</a:t>
                      </a:r>
                      <a:r>
                        <a:rPr lang="es-419" sz="2800" dirty="0" smtClean="0"/>
                        <a:t>quidad educativa y equidad pedagógica</a:t>
                      </a:r>
                      <a:endParaRPr lang="en-US" sz="2800" dirty="0"/>
                    </a:p>
                  </a:txBody>
                  <a:tcPr/>
                </a:tc>
              </a:tr>
              <a:tr h="709473">
                <a:tc>
                  <a:txBody>
                    <a:bodyPr/>
                    <a:lstStyle/>
                    <a:p>
                      <a:pPr algn="just"/>
                      <a:r>
                        <a:rPr lang="es-419" sz="2800" b="1" dirty="0" smtClean="0"/>
                        <a:t>Actores</a:t>
                      </a:r>
                      <a:endParaRPr lang="en-US" sz="2800" b="1" dirty="0"/>
                    </a:p>
                  </a:txBody>
                  <a:tcPr/>
                </a:tc>
                <a:tc>
                  <a:txBody>
                    <a:bodyPr/>
                    <a:lstStyle/>
                    <a:p>
                      <a:pPr algn="just"/>
                      <a:r>
                        <a:rPr lang="es-419" sz="2800" dirty="0" smtClean="0"/>
                        <a:t>Microequidad</a:t>
                      </a:r>
                      <a:endParaRPr lang="en-US" sz="2800" dirty="0"/>
                    </a:p>
                  </a:txBody>
                  <a:tcPr/>
                </a:tc>
                <a:tc>
                  <a:txBody>
                    <a:bodyPr/>
                    <a:lstStyle/>
                    <a:p>
                      <a:pPr algn="just"/>
                      <a:r>
                        <a:rPr lang="es-419" sz="2800" dirty="0" smtClean="0"/>
                        <a:t>Equidad pedagógica</a:t>
                      </a:r>
                      <a:endParaRPr lang="en-US" sz="2800" dirty="0"/>
                    </a:p>
                  </a:txBody>
                  <a:tcPr/>
                </a:tc>
              </a:tr>
            </a:tbl>
          </a:graphicData>
        </a:graphic>
      </p:graphicFrame>
    </p:spTree>
    <p:extLst>
      <p:ext uri="{BB962C8B-B14F-4D97-AF65-F5344CB8AC3E}">
        <p14:creationId xmlns:p14="http://schemas.microsoft.com/office/powerpoint/2010/main" xmlns="" val="15823466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7882" y="365126"/>
            <a:ext cx="10815918" cy="820738"/>
          </a:xfrm>
        </p:spPr>
        <p:txBody>
          <a:bodyPr>
            <a:normAutofit fontScale="90000"/>
          </a:bodyPr>
          <a:lstStyle/>
          <a:p>
            <a:r>
              <a:rPr lang="es-419" b="1" dirty="0" smtClean="0"/>
              <a:t>EQUIDAD EN LA EDUCACIÓN. </a:t>
            </a:r>
            <a:r>
              <a:rPr lang="en-US" dirty="0" smtClean="0"/>
              <a:t>A</a:t>
            </a:r>
            <a:r>
              <a:rPr lang="es-419" dirty="0" smtClean="0"/>
              <a:t> modo de conclusión</a:t>
            </a:r>
            <a:endParaRPr lang="en-US" dirty="0"/>
          </a:p>
        </p:txBody>
      </p:sp>
      <p:sp>
        <p:nvSpPr>
          <p:cNvPr id="3" name="Marcador de contenido 2"/>
          <p:cNvSpPr>
            <a:spLocks noGrp="1"/>
          </p:cNvSpPr>
          <p:nvPr>
            <p:ph idx="1"/>
          </p:nvPr>
        </p:nvSpPr>
        <p:spPr>
          <a:xfrm>
            <a:off x="428625" y="1343026"/>
            <a:ext cx="10925175" cy="5129212"/>
          </a:xfrm>
        </p:spPr>
        <p:txBody>
          <a:bodyPr>
            <a:normAutofit fontScale="85000" lnSpcReduction="20000"/>
          </a:bodyPr>
          <a:lstStyle/>
          <a:p>
            <a:pPr marL="0" indent="0" algn="just">
              <a:lnSpc>
                <a:spcPct val="110000"/>
              </a:lnSpc>
              <a:buNone/>
            </a:pPr>
            <a:r>
              <a:rPr lang="es-ES" dirty="0"/>
              <a:t>“Para que exista equidad deben estar presentes dos componentes que interactúen entre sí; </a:t>
            </a:r>
            <a:endParaRPr lang="es-419" dirty="0" smtClean="0"/>
          </a:p>
          <a:p>
            <a:pPr marL="0" indent="0" algn="just">
              <a:lnSpc>
                <a:spcPct val="110000"/>
              </a:lnSpc>
              <a:buNone/>
            </a:pPr>
            <a:endParaRPr lang="es-419" dirty="0" smtClean="0"/>
          </a:p>
          <a:p>
            <a:pPr algn="just">
              <a:lnSpc>
                <a:spcPct val="110000"/>
              </a:lnSpc>
            </a:pPr>
            <a:r>
              <a:rPr lang="es-ES" dirty="0" smtClean="0"/>
              <a:t>uno </a:t>
            </a:r>
            <a:r>
              <a:rPr lang="es-ES" dirty="0"/>
              <a:t>es la </a:t>
            </a:r>
            <a:r>
              <a:rPr lang="es-ES" b="1" dirty="0"/>
              <a:t>capacidad como elemento </a:t>
            </a:r>
            <a:r>
              <a:rPr lang="es-ES" dirty="0"/>
              <a:t>que permite el acceso y </a:t>
            </a:r>
            <a:endParaRPr lang="es-419" dirty="0" smtClean="0"/>
          </a:p>
          <a:p>
            <a:pPr algn="just">
              <a:lnSpc>
                <a:spcPct val="110000"/>
              </a:lnSpc>
            </a:pPr>
            <a:r>
              <a:rPr lang="es-ES" dirty="0" smtClean="0"/>
              <a:t>el </a:t>
            </a:r>
            <a:r>
              <a:rPr lang="es-ES" dirty="0"/>
              <a:t>otro es la </a:t>
            </a:r>
            <a:r>
              <a:rPr lang="es-ES" b="1" dirty="0"/>
              <a:t>oportunidad que brinda el entorno para el despliegue de esa capacidad creada. </a:t>
            </a:r>
            <a:endParaRPr lang="es-419" b="1" dirty="0" smtClean="0"/>
          </a:p>
          <a:p>
            <a:pPr marL="0" indent="0" algn="just">
              <a:lnSpc>
                <a:spcPct val="110000"/>
              </a:lnSpc>
              <a:buNone/>
            </a:pPr>
            <a:endParaRPr lang="es-419" b="1" dirty="0" smtClean="0"/>
          </a:p>
          <a:p>
            <a:pPr marL="0" indent="0" algn="just">
              <a:lnSpc>
                <a:spcPct val="110000"/>
              </a:lnSpc>
              <a:buNone/>
            </a:pPr>
            <a:r>
              <a:rPr lang="es-ES" dirty="0" smtClean="0"/>
              <a:t>El </a:t>
            </a:r>
            <a:r>
              <a:rPr lang="es-ES" dirty="0"/>
              <a:t>concepto equidad </a:t>
            </a:r>
            <a:r>
              <a:rPr lang="es-ES" b="1" dirty="0"/>
              <a:t>no solo comprende la creación de capacidades, sino también el uso que el individuo puede hacer de estas</a:t>
            </a:r>
            <a:r>
              <a:rPr lang="es-ES" dirty="0"/>
              <a:t>, de manera que solo se da la equidad cuando existe cierta armonía entre ambas partes </a:t>
            </a:r>
            <a:r>
              <a:rPr lang="es-ES" b="1" dirty="0"/>
              <a:t>que permita el despliegue de las capacidades de todos los grupos sociales en el aprovechamiento de las oportunidades”.</a:t>
            </a:r>
            <a:endParaRPr lang="en-US" b="1" dirty="0"/>
          </a:p>
          <a:p>
            <a:pPr marL="0" indent="0" algn="r">
              <a:buNone/>
            </a:pPr>
            <a:r>
              <a:rPr lang="es-ES" dirty="0"/>
              <a:t>V. </a:t>
            </a:r>
            <a:r>
              <a:rPr lang="es-ES" dirty="0" err="1"/>
              <a:t>Togores</a:t>
            </a:r>
            <a:r>
              <a:rPr lang="es-ES" dirty="0"/>
              <a:t> (2013</a:t>
            </a:r>
            <a:endParaRPr lang="en-US" dirty="0"/>
          </a:p>
        </p:txBody>
      </p:sp>
    </p:spTree>
    <p:extLst>
      <p:ext uri="{BB962C8B-B14F-4D97-AF65-F5344CB8AC3E}">
        <p14:creationId xmlns:p14="http://schemas.microsoft.com/office/powerpoint/2010/main" xmlns="" val="15791534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95425" y="2894013"/>
            <a:ext cx="10515600" cy="1325563"/>
          </a:xfrm>
        </p:spPr>
        <p:txBody>
          <a:bodyPr/>
          <a:lstStyle/>
          <a:p>
            <a:r>
              <a:rPr lang="es-419" b="1" dirty="0" smtClean="0"/>
              <a:t>CONCLUYE PRIMERA PARTE DEL CURSO</a:t>
            </a:r>
            <a:endParaRPr lang="es-ES_tradnl" b="1" dirty="0"/>
          </a:p>
        </p:txBody>
      </p:sp>
    </p:spTree>
    <p:extLst>
      <p:ext uri="{BB962C8B-B14F-4D97-AF65-F5344CB8AC3E}">
        <p14:creationId xmlns:p14="http://schemas.microsoft.com/office/powerpoint/2010/main" xmlns="" val="40351663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4425" y="2843213"/>
            <a:ext cx="10225087" cy="876300"/>
          </a:xfrm>
        </p:spPr>
        <p:txBody>
          <a:bodyPr>
            <a:normAutofit fontScale="90000"/>
          </a:bodyPr>
          <a:lstStyle/>
          <a:p>
            <a:pPr algn="just"/>
            <a:r>
              <a:rPr lang="es-419" b="1" dirty="0" smtClean="0"/>
              <a:t>EL ESTUDIO DE LAS TRAYECTORIAS EDUCATIVAS. EXPERIENCIAS DE APOYO A LOS ESTUDIANTES EN SU TRÁNSITO POR LA EDUCACIÓN SUPEROR.</a:t>
            </a:r>
            <a:endParaRPr lang="es-ES_tradnl" b="1" dirty="0"/>
          </a:p>
        </p:txBody>
      </p:sp>
    </p:spTree>
    <p:extLst>
      <p:ext uri="{BB962C8B-B14F-4D97-AF65-F5344CB8AC3E}">
        <p14:creationId xmlns:p14="http://schemas.microsoft.com/office/powerpoint/2010/main" xmlns="" val="30894428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1625" y="171450"/>
            <a:ext cx="9932987" cy="714375"/>
          </a:xfrm>
        </p:spPr>
        <p:txBody>
          <a:bodyPr>
            <a:normAutofit fontScale="90000"/>
          </a:bodyPr>
          <a:lstStyle/>
          <a:p>
            <a:pPr marL="342900" lvl="0" indent="-342900" algn="ctr">
              <a:lnSpc>
                <a:spcPct val="115000"/>
              </a:lnSpc>
              <a:spcAft>
                <a:spcPts val="1000"/>
              </a:spcAft>
              <a:tabLst>
                <a:tab pos="1371600" algn="l"/>
              </a:tabLst>
            </a:pPr>
            <a:r>
              <a:rPr lang="en-US" b="1" kern="50" dirty="0">
                <a:solidFill>
                  <a:srgbClr val="000000"/>
                </a:solidFill>
                <a:latin typeface="Liberation Serif"/>
                <a:ea typeface="Times New Roman" panose="02020603050405020304" pitchFamily="18" charset="0"/>
                <a:cs typeface="Times New Roman" panose="02020603050405020304" pitchFamily="18" charset="0"/>
              </a:rPr>
              <a:t>TRAYECTORIA EDUCATIVA</a:t>
            </a:r>
            <a:r>
              <a:rPr lang="en-US" kern="50" dirty="0">
                <a:solidFill>
                  <a:srgbClr val="000000"/>
                </a:solidFill>
                <a:latin typeface="Liberation Serif"/>
                <a:ea typeface="Times New Roman" panose="02020603050405020304" pitchFamily="18" charset="0"/>
                <a:cs typeface="Times New Roman" panose="02020603050405020304" pitchFamily="18" charset="0"/>
              </a:rPr>
              <a:t> </a:t>
            </a:r>
            <a:r>
              <a:rPr lang="es-ES_tradnl" sz="2400" kern="50" dirty="0">
                <a:solidFill>
                  <a:srgbClr val="000000"/>
                </a:solidFill>
                <a:latin typeface="Liberation Serif"/>
                <a:ea typeface="Times New Roman" panose="02020603050405020304" pitchFamily="18" charset="0"/>
                <a:cs typeface="Calibri" panose="020F0502020204030204" pitchFamily="34" charset="0"/>
              </a:rPr>
              <a:t/>
            </a:r>
            <a:br>
              <a:rPr lang="es-ES_tradnl" sz="2400" kern="50" dirty="0">
                <a:solidFill>
                  <a:srgbClr val="000000"/>
                </a:solidFill>
                <a:latin typeface="Liberation Serif"/>
                <a:ea typeface="Times New Roman" panose="02020603050405020304" pitchFamily="18" charset="0"/>
                <a:cs typeface="Calibri" panose="020F0502020204030204" pitchFamily="34" charset="0"/>
              </a:rPr>
            </a:br>
            <a:endParaRPr lang="es-ES_tradnl" dirty="0"/>
          </a:p>
        </p:txBody>
      </p:sp>
      <p:sp>
        <p:nvSpPr>
          <p:cNvPr id="3" name="Marcador de contenido 2"/>
          <p:cNvSpPr>
            <a:spLocks noGrp="1"/>
          </p:cNvSpPr>
          <p:nvPr>
            <p:ph idx="1"/>
          </p:nvPr>
        </p:nvSpPr>
        <p:spPr>
          <a:xfrm>
            <a:off x="1328737" y="757239"/>
            <a:ext cx="10715625" cy="6100762"/>
          </a:xfrm>
        </p:spPr>
        <p:txBody>
          <a:bodyPr>
            <a:normAutofit fontScale="85000" lnSpcReduction="10000"/>
          </a:bodyPr>
          <a:lstStyle/>
          <a:p>
            <a:pPr marL="0" indent="0" algn="just">
              <a:buNone/>
            </a:pPr>
            <a:endParaRPr lang="es-419" sz="2000" dirty="0" smtClean="0">
              <a:solidFill>
                <a:schemeClr val="tx1"/>
              </a:solidFill>
              <a:latin typeface="Calibri" panose="020F0502020204030204" pitchFamily="34" charset="0"/>
            </a:endParaRPr>
          </a:p>
          <a:p>
            <a:pPr marL="0" indent="0" algn="just">
              <a:buNone/>
            </a:pPr>
            <a:r>
              <a:rPr lang="es-ES_tradnl" sz="2400" dirty="0" smtClean="0">
                <a:solidFill>
                  <a:schemeClr val="tx1"/>
                </a:solidFill>
                <a:latin typeface="Calibri" panose="020F0502020204030204" pitchFamily="34" charset="0"/>
              </a:rPr>
              <a:t>La </a:t>
            </a:r>
            <a:r>
              <a:rPr lang="es-ES_tradnl" sz="2400" dirty="0">
                <a:solidFill>
                  <a:schemeClr val="tx1"/>
                </a:solidFill>
                <a:latin typeface="Calibri" panose="020F0502020204030204" pitchFamily="34" charset="0"/>
              </a:rPr>
              <a:t>concepción de trayectoria educativa, implica pensar los </a:t>
            </a:r>
            <a:r>
              <a:rPr lang="es-ES_tradnl" sz="2400" b="1" dirty="0">
                <a:solidFill>
                  <a:schemeClr val="tx1"/>
                </a:solidFill>
                <a:latin typeface="Calibri" panose="020F0502020204030204" pitchFamily="34" charset="0"/>
              </a:rPr>
              <a:t>recorridos subjetivos </a:t>
            </a:r>
            <a:r>
              <a:rPr lang="es-ES_tradnl" sz="2400" dirty="0">
                <a:solidFill>
                  <a:schemeClr val="tx1"/>
                </a:solidFill>
                <a:latin typeface="Calibri" panose="020F0502020204030204" pitchFamily="34" charset="0"/>
              </a:rPr>
              <a:t>de los estudiantes en el marco de una estructura institucional y social que le da sentido. </a:t>
            </a:r>
            <a:endParaRPr lang="es-419" sz="2400" dirty="0" smtClean="0">
              <a:solidFill>
                <a:schemeClr val="tx1"/>
              </a:solidFill>
              <a:latin typeface="Calibri" panose="020F0502020204030204" pitchFamily="34" charset="0"/>
            </a:endParaRPr>
          </a:p>
          <a:p>
            <a:pPr algn="just"/>
            <a:r>
              <a:rPr lang="es-ES_tradnl" sz="2800" b="1" dirty="0" smtClean="0">
                <a:solidFill>
                  <a:schemeClr val="tx1"/>
                </a:solidFill>
                <a:latin typeface="Calibri" panose="020F0502020204030204" pitchFamily="34" charset="0"/>
              </a:rPr>
              <a:t>Trayectorias </a:t>
            </a:r>
            <a:r>
              <a:rPr lang="es-ES_tradnl" sz="2800" b="1" dirty="0">
                <a:solidFill>
                  <a:schemeClr val="tx1"/>
                </a:solidFill>
                <a:latin typeface="Calibri" panose="020F0502020204030204" pitchFamily="34" charset="0"/>
              </a:rPr>
              <a:t>teóricas versus trayectorias reales: encauzadas y no </a:t>
            </a:r>
            <a:r>
              <a:rPr lang="es-ES_tradnl" sz="2800" b="1" dirty="0" smtClean="0">
                <a:solidFill>
                  <a:schemeClr val="tx1"/>
                </a:solidFill>
                <a:latin typeface="Calibri" panose="020F0502020204030204" pitchFamily="34" charset="0"/>
              </a:rPr>
              <a:t>encauzadas</a:t>
            </a:r>
            <a:r>
              <a:rPr lang="es-419" sz="2800" b="1" dirty="0" smtClean="0">
                <a:solidFill>
                  <a:schemeClr val="tx1"/>
                </a:solidFill>
                <a:latin typeface="Calibri" panose="020F0502020204030204" pitchFamily="34" charset="0"/>
              </a:rPr>
              <a:t> </a:t>
            </a:r>
            <a:r>
              <a:rPr lang="es-ES_tradnl" sz="2400" dirty="0" smtClean="0">
                <a:solidFill>
                  <a:schemeClr val="tx1"/>
                </a:solidFill>
                <a:latin typeface="Calibri" panose="020F0502020204030204" pitchFamily="34" charset="0"/>
              </a:rPr>
              <a:t>(</a:t>
            </a:r>
            <a:r>
              <a:rPr lang="es-ES_tradnl" sz="2400" dirty="0" err="1">
                <a:solidFill>
                  <a:schemeClr val="tx1"/>
                </a:solidFill>
                <a:latin typeface="Calibri" panose="020F0502020204030204" pitchFamily="34" charset="0"/>
              </a:rPr>
              <a:t>Terigi</a:t>
            </a:r>
            <a:r>
              <a:rPr lang="es-ES_tradnl" sz="2400" dirty="0">
                <a:solidFill>
                  <a:schemeClr val="tx1"/>
                </a:solidFill>
                <a:latin typeface="Calibri" panose="020F0502020204030204" pitchFamily="34" charset="0"/>
              </a:rPr>
              <a:t>, 2009).</a:t>
            </a:r>
          </a:p>
          <a:p>
            <a:pPr marL="0" indent="0" algn="just">
              <a:buNone/>
            </a:pPr>
            <a:endParaRPr lang="es-419" sz="2400" b="1" dirty="0" smtClean="0">
              <a:solidFill>
                <a:schemeClr val="tx1"/>
              </a:solidFill>
              <a:latin typeface="Calibri" panose="020F0502020204030204" pitchFamily="34" charset="0"/>
            </a:endParaRPr>
          </a:p>
          <a:p>
            <a:pPr algn="just"/>
            <a:r>
              <a:rPr lang="es-ES_tradnl" sz="2400" b="1" dirty="0" smtClean="0">
                <a:solidFill>
                  <a:schemeClr val="tx1"/>
                </a:solidFill>
                <a:latin typeface="Calibri" panose="020F0502020204030204" pitchFamily="34" charset="0"/>
              </a:rPr>
              <a:t>Las </a:t>
            </a:r>
            <a:r>
              <a:rPr lang="es-ES_tradnl" sz="2400" b="1" dirty="0">
                <a:solidFill>
                  <a:schemeClr val="tx1"/>
                </a:solidFill>
                <a:latin typeface="Calibri" panose="020F0502020204030204" pitchFamily="34" charset="0"/>
              </a:rPr>
              <a:t>trayectorias escolares </a:t>
            </a:r>
            <a:r>
              <a:rPr lang="es-ES_tradnl" sz="2400" b="1" dirty="0" smtClean="0">
                <a:solidFill>
                  <a:schemeClr val="tx1"/>
                </a:solidFill>
                <a:latin typeface="Calibri" panose="020F0502020204030204" pitchFamily="34" charset="0"/>
              </a:rPr>
              <a:t>teóricas</a:t>
            </a:r>
            <a:r>
              <a:rPr lang="es-419" sz="2400" b="1" dirty="0" smtClean="0">
                <a:solidFill>
                  <a:schemeClr val="tx1"/>
                </a:solidFill>
                <a:latin typeface="Calibri" panose="020F0502020204030204" pitchFamily="34" charset="0"/>
              </a:rPr>
              <a:t>: </a:t>
            </a:r>
            <a:r>
              <a:rPr lang="es-ES_tradnl" sz="2400" dirty="0" smtClean="0">
                <a:solidFill>
                  <a:schemeClr val="tx1"/>
                </a:solidFill>
                <a:latin typeface="Calibri" panose="020F0502020204030204" pitchFamily="34" charset="0"/>
              </a:rPr>
              <a:t>aquellas </a:t>
            </a:r>
            <a:r>
              <a:rPr lang="es-ES_tradnl" sz="2400" dirty="0">
                <a:solidFill>
                  <a:schemeClr val="tx1"/>
                </a:solidFill>
                <a:latin typeface="Calibri" panose="020F0502020204030204" pitchFamily="34" charset="0"/>
              </a:rPr>
              <a:t>que el sistema educativo define desde su organización y determinaciones. Las mismas expresan recorridos en los sujetos por tal sistema que siguen un trayecto lineal y establecido, en tiempos previstos por períodos estándares. </a:t>
            </a:r>
            <a:endParaRPr lang="es-419" sz="2400" dirty="0" smtClean="0">
              <a:solidFill>
                <a:schemeClr val="tx1"/>
              </a:solidFill>
              <a:latin typeface="Calibri" panose="020F0502020204030204" pitchFamily="34" charset="0"/>
            </a:endParaRPr>
          </a:p>
          <a:p>
            <a:pPr algn="just"/>
            <a:r>
              <a:rPr lang="es-419" sz="2400" b="1" dirty="0" smtClean="0">
                <a:solidFill>
                  <a:schemeClr val="tx1"/>
                </a:solidFill>
                <a:latin typeface="Calibri" panose="020F0502020204030204" pitchFamily="34" charset="0"/>
              </a:rPr>
              <a:t>Las</a:t>
            </a:r>
            <a:r>
              <a:rPr lang="es-ES_tradnl" sz="2400" b="1" dirty="0" smtClean="0">
                <a:solidFill>
                  <a:schemeClr val="tx1"/>
                </a:solidFill>
                <a:latin typeface="Calibri" panose="020F0502020204030204" pitchFamily="34" charset="0"/>
              </a:rPr>
              <a:t> </a:t>
            </a:r>
            <a:r>
              <a:rPr lang="es-ES_tradnl" sz="2400" b="1" dirty="0">
                <a:solidFill>
                  <a:schemeClr val="tx1"/>
                </a:solidFill>
                <a:latin typeface="Calibri" panose="020F0502020204030204" pitchFamily="34" charset="0"/>
              </a:rPr>
              <a:t>trayectorias escolares </a:t>
            </a:r>
            <a:r>
              <a:rPr lang="es-ES_tradnl" sz="2400" b="1" dirty="0" smtClean="0">
                <a:solidFill>
                  <a:schemeClr val="tx1"/>
                </a:solidFill>
                <a:latin typeface="Calibri" panose="020F0502020204030204" pitchFamily="34" charset="0"/>
              </a:rPr>
              <a:t>reales</a:t>
            </a:r>
            <a:r>
              <a:rPr lang="es-419" sz="2400" b="1" dirty="0" smtClean="0">
                <a:solidFill>
                  <a:schemeClr val="tx1"/>
                </a:solidFill>
                <a:latin typeface="Calibri" panose="020F0502020204030204" pitchFamily="34" charset="0"/>
              </a:rPr>
              <a:t>: </a:t>
            </a:r>
            <a:r>
              <a:rPr lang="es-419" sz="2400" dirty="0" smtClean="0">
                <a:solidFill>
                  <a:schemeClr val="tx1"/>
                </a:solidFill>
                <a:latin typeface="Calibri" panose="020F0502020204030204" pitchFamily="34" charset="0"/>
              </a:rPr>
              <a:t>C</a:t>
            </a:r>
            <a:r>
              <a:rPr lang="es-ES_tradnl" sz="2400" dirty="0" err="1" smtClean="0">
                <a:solidFill>
                  <a:schemeClr val="tx1"/>
                </a:solidFill>
                <a:latin typeface="Calibri" panose="020F0502020204030204" pitchFamily="34" charset="0"/>
              </a:rPr>
              <a:t>onviven</a:t>
            </a:r>
            <a:r>
              <a:rPr lang="es-ES_tradnl" sz="2400" dirty="0" smtClean="0">
                <a:solidFill>
                  <a:schemeClr val="tx1"/>
                </a:solidFill>
                <a:latin typeface="Calibri" panose="020F0502020204030204" pitchFamily="34" charset="0"/>
              </a:rPr>
              <a:t> </a:t>
            </a:r>
            <a:r>
              <a:rPr lang="es-ES_tradnl" sz="2400" dirty="0">
                <a:solidFill>
                  <a:schemeClr val="tx1"/>
                </a:solidFill>
                <a:latin typeface="Calibri" panose="020F0502020204030204" pitchFamily="34" charset="0"/>
              </a:rPr>
              <a:t>dos clases de trayectorias, y las denomina como: </a:t>
            </a:r>
            <a:r>
              <a:rPr lang="es-ES_tradnl" sz="2400" b="1" dirty="0">
                <a:solidFill>
                  <a:schemeClr val="tx1"/>
                </a:solidFill>
                <a:latin typeface="Calibri" panose="020F0502020204030204" pitchFamily="34" charset="0"/>
              </a:rPr>
              <a:t>trayectorias encauzadas y trayectorias no encauzadas</a:t>
            </a:r>
            <a:r>
              <a:rPr lang="es-ES_tradnl" sz="2400" dirty="0">
                <a:solidFill>
                  <a:schemeClr val="tx1"/>
                </a:solidFill>
                <a:latin typeface="Calibri" panose="020F0502020204030204" pitchFamily="34" charset="0"/>
              </a:rPr>
              <a:t>. Las primeras hacen referencia a itinerarios frecuentes que se aproximan y/o coinciden con las trayectorias teóricas. Mientras que las segundas remiten a itinerarios que no siguen ese cauce, muchos sujetos llevan adelante su escolarización de modos variables y heterogéneos. </a:t>
            </a:r>
            <a:endParaRPr lang="es-419" sz="2400" dirty="0" smtClean="0">
              <a:solidFill>
                <a:schemeClr val="tx1"/>
              </a:solidFill>
              <a:latin typeface="Calibri" panose="020F0502020204030204" pitchFamily="34" charset="0"/>
            </a:endParaRPr>
          </a:p>
          <a:p>
            <a:pPr marL="0" indent="0" algn="just">
              <a:buNone/>
            </a:pPr>
            <a:endParaRPr lang="es-419" sz="2400" dirty="0" smtClean="0">
              <a:solidFill>
                <a:schemeClr val="tx1"/>
              </a:solidFill>
              <a:latin typeface="Calibri" panose="020F0502020204030204" pitchFamily="34" charset="0"/>
            </a:endParaRPr>
          </a:p>
          <a:p>
            <a:pPr marL="0" indent="0" algn="just">
              <a:buNone/>
            </a:pPr>
            <a:r>
              <a:rPr lang="es-419" sz="2800" b="1" dirty="0" smtClean="0">
                <a:solidFill>
                  <a:schemeClr val="tx1"/>
                </a:solidFill>
                <a:latin typeface="Calibri" panose="020F0502020204030204" pitchFamily="34" charset="0"/>
              </a:rPr>
              <a:t>Se</a:t>
            </a:r>
            <a:r>
              <a:rPr lang="es-ES_tradnl" sz="2800" b="1" dirty="0" smtClean="0">
                <a:solidFill>
                  <a:schemeClr val="tx1"/>
                </a:solidFill>
                <a:latin typeface="Calibri" panose="020F0502020204030204" pitchFamily="34" charset="0"/>
              </a:rPr>
              <a:t> </a:t>
            </a:r>
            <a:r>
              <a:rPr lang="es-ES_tradnl" sz="2800" b="1" dirty="0">
                <a:solidFill>
                  <a:schemeClr val="tx1"/>
                </a:solidFill>
                <a:latin typeface="Calibri" panose="020F0502020204030204" pitchFamily="34" charset="0"/>
              </a:rPr>
              <a:t>puede afirmar que constantemente se está atravesado por la tensión existente entre la idea de trayectoria ideal y la trayectoria real de cada uno de los integrantes de las organizaciones educativas.</a:t>
            </a:r>
          </a:p>
          <a:p>
            <a:pPr algn="just"/>
            <a:endParaRPr lang="es-419" sz="2800" b="1" dirty="0" smtClean="0">
              <a:solidFill>
                <a:schemeClr val="tx1"/>
              </a:solidFill>
              <a:latin typeface="Calibri" panose="020F0502020204030204" pitchFamily="34" charset="0"/>
            </a:endParaRPr>
          </a:p>
          <a:p>
            <a:pPr marL="0" indent="0" algn="just">
              <a:buNone/>
            </a:pPr>
            <a:endParaRPr lang="es-ES_tradnl" sz="20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14611899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1625" y="171450"/>
            <a:ext cx="9932987" cy="714375"/>
          </a:xfrm>
        </p:spPr>
        <p:txBody>
          <a:bodyPr>
            <a:normAutofit fontScale="90000"/>
          </a:bodyPr>
          <a:lstStyle/>
          <a:p>
            <a:pPr marL="342900" lvl="0" indent="-342900" algn="ctr">
              <a:lnSpc>
                <a:spcPct val="115000"/>
              </a:lnSpc>
              <a:spcAft>
                <a:spcPts val="1000"/>
              </a:spcAft>
              <a:tabLst>
                <a:tab pos="1371600" algn="l"/>
              </a:tabLst>
            </a:pPr>
            <a:r>
              <a:rPr lang="en-US" b="1" kern="50" dirty="0">
                <a:solidFill>
                  <a:srgbClr val="000000"/>
                </a:solidFill>
                <a:latin typeface="Liberation Serif"/>
                <a:ea typeface="Times New Roman" panose="02020603050405020304" pitchFamily="18" charset="0"/>
                <a:cs typeface="Times New Roman" panose="02020603050405020304" pitchFamily="18" charset="0"/>
              </a:rPr>
              <a:t>TRAYECTORIA EDUCATIVA</a:t>
            </a:r>
            <a:r>
              <a:rPr lang="en-US" kern="50" dirty="0">
                <a:solidFill>
                  <a:srgbClr val="000000"/>
                </a:solidFill>
                <a:latin typeface="Liberation Serif"/>
                <a:ea typeface="Times New Roman" panose="02020603050405020304" pitchFamily="18" charset="0"/>
                <a:cs typeface="Times New Roman" panose="02020603050405020304" pitchFamily="18" charset="0"/>
              </a:rPr>
              <a:t> </a:t>
            </a:r>
            <a:r>
              <a:rPr lang="es-ES_tradnl" sz="2400" kern="50" dirty="0">
                <a:solidFill>
                  <a:srgbClr val="000000"/>
                </a:solidFill>
                <a:latin typeface="Liberation Serif"/>
                <a:ea typeface="Times New Roman" panose="02020603050405020304" pitchFamily="18" charset="0"/>
                <a:cs typeface="Calibri" panose="020F0502020204030204" pitchFamily="34" charset="0"/>
              </a:rPr>
              <a:t/>
            </a:r>
            <a:br>
              <a:rPr lang="es-ES_tradnl" sz="2400" kern="50" dirty="0">
                <a:solidFill>
                  <a:srgbClr val="000000"/>
                </a:solidFill>
                <a:latin typeface="Liberation Serif"/>
                <a:ea typeface="Times New Roman" panose="02020603050405020304" pitchFamily="18" charset="0"/>
                <a:cs typeface="Calibri" panose="020F0502020204030204" pitchFamily="34" charset="0"/>
              </a:rPr>
            </a:br>
            <a:endParaRPr lang="es-ES_tradnl" dirty="0"/>
          </a:p>
        </p:txBody>
      </p:sp>
      <p:sp>
        <p:nvSpPr>
          <p:cNvPr id="3" name="Marcador de contenido 2"/>
          <p:cNvSpPr>
            <a:spLocks noGrp="1"/>
          </p:cNvSpPr>
          <p:nvPr>
            <p:ph idx="1"/>
          </p:nvPr>
        </p:nvSpPr>
        <p:spPr>
          <a:xfrm>
            <a:off x="1214203" y="1004341"/>
            <a:ext cx="10830160" cy="5853659"/>
          </a:xfrm>
        </p:spPr>
        <p:txBody>
          <a:bodyPr>
            <a:normAutofit/>
          </a:bodyPr>
          <a:lstStyle/>
          <a:p>
            <a:pPr marL="0" indent="0" algn="just">
              <a:buNone/>
            </a:pPr>
            <a:endParaRPr lang="es-ES_tradnl" sz="2000" b="1" dirty="0">
              <a:solidFill>
                <a:schemeClr val="tx1"/>
              </a:solidFill>
              <a:latin typeface="Calibri" panose="020F0502020204030204" pitchFamily="34" charset="0"/>
            </a:endParaRPr>
          </a:p>
          <a:p>
            <a:pPr algn="just"/>
            <a:r>
              <a:rPr lang="es-ES_tradnl" sz="2400" dirty="0">
                <a:solidFill>
                  <a:schemeClr val="tx1"/>
                </a:solidFill>
                <a:latin typeface="Calibri" panose="020F0502020204030204" pitchFamily="34" charset="0"/>
              </a:rPr>
              <a:t>Pensar en las </a:t>
            </a:r>
            <a:r>
              <a:rPr lang="es-ES_tradnl" sz="2400" b="1" dirty="0">
                <a:solidFill>
                  <a:schemeClr val="tx1"/>
                </a:solidFill>
                <a:latin typeface="Calibri" panose="020F0502020204030204" pitchFamily="34" charset="0"/>
              </a:rPr>
              <a:t>trayectorias reales implica los apoyos consecuentes </a:t>
            </a:r>
            <a:r>
              <a:rPr lang="es-ES_tradnl" sz="2400" dirty="0">
                <a:solidFill>
                  <a:schemeClr val="tx1"/>
                </a:solidFill>
                <a:latin typeface="Calibri" panose="020F0502020204030204" pitchFamily="34" charset="0"/>
              </a:rPr>
              <a:t>a los estudiantes al contemplar las trayectorias como </a:t>
            </a:r>
            <a:r>
              <a:rPr lang="es-ES_tradnl" sz="2400" b="1" dirty="0">
                <a:solidFill>
                  <a:schemeClr val="tx1"/>
                </a:solidFill>
                <a:latin typeface="Calibri" panose="020F0502020204030204" pitchFamily="34" charset="0"/>
              </a:rPr>
              <a:t>recorridos heterogéneos</a:t>
            </a:r>
            <a:r>
              <a:rPr lang="es-ES_tradnl" sz="2400" dirty="0">
                <a:solidFill>
                  <a:schemeClr val="tx1"/>
                </a:solidFill>
                <a:latin typeface="Calibri" panose="020F0502020204030204" pitchFamily="34" charset="0"/>
              </a:rPr>
              <a:t>, una de sus consecuencias es pensar los </a:t>
            </a:r>
            <a:r>
              <a:rPr lang="es-ES_tradnl" sz="2400" b="1" dirty="0">
                <a:solidFill>
                  <a:schemeClr val="tx1"/>
                </a:solidFill>
                <a:latin typeface="Calibri" panose="020F0502020204030204" pitchFamily="34" charset="0"/>
              </a:rPr>
              <a:t>apoyos de forma completamente personalizada, de manera que el andamiaje brindado sea ajustado a las dificultades </a:t>
            </a:r>
            <a:r>
              <a:rPr lang="es-ES_tradnl" sz="2400" dirty="0">
                <a:solidFill>
                  <a:schemeClr val="tx1"/>
                </a:solidFill>
                <a:latin typeface="Calibri" panose="020F0502020204030204" pitchFamily="34" charset="0"/>
              </a:rPr>
              <a:t>que se plantee sortear el estudiante para el logro de trayectorias completas</a:t>
            </a:r>
            <a:r>
              <a:rPr lang="es-ES_tradnl" sz="2400" dirty="0" smtClean="0">
                <a:solidFill>
                  <a:schemeClr val="tx1"/>
                </a:solidFill>
                <a:latin typeface="Calibri" panose="020F0502020204030204" pitchFamily="34" charset="0"/>
              </a:rPr>
              <a:t>.</a:t>
            </a:r>
            <a:endParaRPr lang="es-419" sz="2400" dirty="0" smtClean="0">
              <a:solidFill>
                <a:schemeClr val="tx1"/>
              </a:solidFill>
              <a:latin typeface="Calibri" panose="020F0502020204030204" pitchFamily="34" charset="0"/>
            </a:endParaRPr>
          </a:p>
          <a:p>
            <a:pPr marL="0" indent="0" algn="just">
              <a:buNone/>
            </a:pPr>
            <a:endParaRPr lang="es-ES_tradnl" sz="2400" dirty="0">
              <a:solidFill>
                <a:schemeClr val="tx1"/>
              </a:solidFill>
              <a:latin typeface="Calibri" panose="020F0502020204030204" pitchFamily="34" charset="0"/>
            </a:endParaRPr>
          </a:p>
          <a:p>
            <a:pPr algn="just"/>
            <a:r>
              <a:rPr lang="es-ES_tradnl" sz="2400" dirty="0">
                <a:solidFill>
                  <a:schemeClr val="tx1"/>
                </a:solidFill>
                <a:latin typeface="Calibri" panose="020F0502020204030204" pitchFamily="34" charset="0"/>
              </a:rPr>
              <a:t>La concepción así planteada de trayectoria habilita la </a:t>
            </a:r>
            <a:r>
              <a:rPr lang="es-ES_tradnl" sz="2400" b="1" dirty="0">
                <a:solidFill>
                  <a:schemeClr val="tx1"/>
                </a:solidFill>
                <a:latin typeface="Calibri" panose="020F0502020204030204" pitchFamily="34" charset="0"/>
              </a:rPr>
              <a:t>posibilidad de pensar un recorrido no ya de un estudiante solo en el marco del sistema educativo, sino en realidad de una trayectoria de ese recorrido donde ese sujeto está con otros</a:t>
            </a:r>
            <a:r>
              <a:rPr lang="es-ES_tradnl" sz="2400" dirty="0">
                <a:solidFill>
                  <a:schemeClr val="tx1"/>
                </a:solidFill>
                <a:latin typeface="Calibri" panose="020F0502020204030204" pitchFamily="34" charset="0"/>
              </a:rPr>
              <a:t>. En ese estar con otros hay un nosotros responsable políticamente de ese recorrido. </a:t>
            </a:r>
          </a:p>
          <a:p>
            <a:pPr algn="just"/>
            <a:endParaRPr lang="es-ES_tradnl" sz="2000" dirty="0">
              <a:solidFill>
                <a:schemeClr val="tx1"/>
              </a:solidFill>
              <a:latin typeface="Calibri" panose="020F0502020204030204" pitchFamily="34" charset="0"/>
            </a:endParaRPr>
          </a:p>
          <a:p>
            <a:pPr algn="r"/>
            <a:r>
              <a:rPr lang="es-419" sz="1400" dirty="0" smtClean="0">
                <a:solidFill>
                  <a:schemeClr val="tx1"/>
                </a:solidFill>
              </a:rPr>
              <a:t>Terigi, 2009,</a:t>
            </a:r>
            <a:r>
              <a:rPr lang="es-ES_tradnl" sz="1400" dirty="0">
                <a:solidFill>
                  <a:schemeClr val="tx1"/>
                </a:solidFill>
              </a:rPr>
              <a:t> </a:t>
            </a:r>
            <a:r>
              <a:rPr lang="es-ES_tradnl" sz="1400" dirty="0" err="1">
                <a:solidFill>
                  <a:schemeClr val="tx1"/>
                </a:solidFill>
              </a:rPr>
              <a:t>Terigi</a:t>
            </a:r>
            <a:r>
              <a:rPr lang="es-ES_tradnl" sz="1400" dirty="0">
                <a:solidFill>
                  <a:schemeClr val="tx1"/>
                </a:solidFill>
              </a:rPr>
              <a:t> (2009), </a:t>
            </a:r>
            <a:r>
              <a:rPr lang="es-ES_tradnl" sz="1400" dirty="0" err="1">
                <a:solidFill>
                  <a:schemeClr val="tx1"/>
                </a:solidFill>
              </a:rPr>
              <a:t>Borzese</a:t>
            </a:r>
            <a:r>
              <a:rPr lang="es-ES_tradnl" sz="1400" dirty="0">
                <a:solidFill>
                  <a:schemeClr val="tx1"/>
                </a:solidFill>
              </a:rPr>
              <a:t> y García (2009), </a:t>
            </a:r>
            <a:r>
              <a:rPr lang="es-ES_tradnl" sz="1400" dirty="0" err="1">
                <a:solidFill>
                  <a:schemeClr val="tx1"/>
                </a:solidFill>
              </a:rPr>
              <a:t>Nicastro</a:t>
            </a:r>
            <a:r>
              <a:rPr lang="es-ES_tradnl" sz="1400" dirty="0">
                <a:solidFill>
                  <a:schemeClr val="tx1"/>
                </a:solidFill>
              </a:rPr>
              <a:t> y Greco (2009), </a:t>
            </a:r>
            <a:r>
              <a:rPr lang="es-ES_tradnl" sz="1400" dirty="0" err="1">
                <a:solidFill>
                  <a:schemeClr val="tx1"/>
                </a:solidFill>
              </a:rPr>
              <a:t>Ardoino</a:t>
            </a:r>
            <a:r>
              <a:rPr lang="es-ES_tradnl" sz="1400" dirty="0">
                <a:solidFill>
                  <a:schemeClr val="tx1"/>
                </a:solidFill>
              </a:rPr>
              <a:t> 2005</a:t>
            </a:r>
          </a:p>
        </p:txBody>
      </p:sp>
    </p:spTree>
    <p:extLst>
      <p:ext uri="{BB962C8B-B14F-4D97-AF65-F5344CB8AC3E}">
        <p14:creationId xmlns:p14="http://schemas.microsoft.com/office/powerpoint/2010/main" xmlns="" val="39893953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3888" y="249356"/>
            <a:ext cx="9540902" cy="814946"/>
          </a:xfrm>
        </p:spPr>
        <p:txBody>
          <a:bodyPr>
            <a:normAutofit fontScale="90000"/>
          </a:bodyPr>
          <a:lstStyle/>
          <a:p>
            <a:pPr algn="ctr"/>
            <a:r>
              <a:rPr lang="es-ES_tradnl" b="1" dirty="0">
                <a:solidFill>
                  <a:schemeClr val="tx1"/>
                </a:solidFill>
              </a:rPr>
              <a:t>PERMANENCIA / DESVINCULACIÓN</a:t>
            </a:r>
            <a:br>
              <a:rPr lang="es-ES_tradnl" b="1" dirty="0">
                <a:solidFill>
                  <a:schemeClr val="tx1"/>
                </a:solidFill>
              </a:rPr>
            </a:br>
            <a:endParaRPr lang="es-ES_tradnl" b="1" dirty="0">
              <a:solidFill>
                <a:schemeClr val="tx1"/>
              </a:solidFill>
            </a:endParaRPr>
          </a:p>
        </p:txBody>
      </p:sp>
      <p:sp>
        <p:nvSpPr>
          <p:cNvPr id="3" name="Marcador de contenido 2"/>
          <p:cNvSpPr>
            <a:spLocks noGrp="1"/>
          </p:cNvSpPr>
          <p:nvPr>
            <p:ph idx="1"/>
          </p:nvPr>
        </p:nvSpPr>
        <p:spPr>
          <a:xfrm>
            <a:off x="1014413" y="1064303"/>
            <a:ext cx="10490199" cy="5561350"/>
          </a:xfrm>
        </p:spPr>
        <p:txBody>
          <a:bodyPr>
            <a:normAutofit fontScale="92500" lnSpcReduction="20000"/>
          </a:bodyPr>
          <a:lstStyle/>
          <a:p>
            <a:pPr marL="0" lvl="0" indent="0" algn="just" defTabSz="914400">
              <a:lnSpc>
                <a:spcPct val="90000"/>
              </a:lnSpc>
              <a:buClrTx/>
              <a:buNone/>
            </a:pPr>
            <a:endParaRPr lang="es-419" sz="2600" dirty="0" smtClean="0">
              <a:solidFill>
                <a:prstClr val="black"/>
              </a:solidFill>
              <a:latin typeface="Calibri" panose="020F0502020204030204"/>
            </a:endParaRPr>
          </a:p>
          <a:p>
            <a:pPr marL="0" lvl="0" indent="0" algn="just" defTabSz="914400">
              <a:lnSpc>
                <a:spcPct val="90000"/>
              </a:lnSpc>
              <a:buClrTx/>
              <a:buNone/>
            </a:pPr>
            <a:r>
              <a:rPr lang="es-ES" sz="2600" dirty="0" smtClean="0">
                <a:solidFill>
                  <a:prstClr val="black"/>
                </a:solidFill>
                <a:latin typeface="Calibri" panose="020F0502020204030204"/>
              </a:rPr>
              <a:t>Por </a:t>
            </a:r>
            <a:r>
              <a:rPr lang="es-ES" sz="2600" dirty="0">
                <a:solidFill>
                  <a:prstClr val="black"/>
                </a:solidFill>
                <a:latin typeface="Calibri" panose="020F0502020204030204"/>
              </a:rPr>
              <a:t>permanencia, se entiende la </a:t>
            </a:r>
            <a:r>
              <a:rPr lang="es-ES" sz="2600" b="1" dirty="0">
                <a:solidFill>
                  <a:prstClr val="black"/>
                </a:solidFill>
                <a:latin typeface="Calibri" panose="020F0502020204030204"/>
              </a:rPr>
              <a:t>capacidad de la institución </a:t>
            </a:r>
            <a:r>
              <a:rPr lang="es-ES" sz="2600" dirty="0">
                <a:solidFill>
                  <a:prstClr val="black"/>
                </a:solidFill>
                <a:latin typeface="Calibri" panose="020F0502020204030204"/>
              </a:rPr>
              <a:t>educativa para </a:t>
            </a:r>
            <a:r>
              <a:rPr lang="es-ES" sz="2600" b="1" dirty="0">
                <a:solidFill>
                  <a:prstClr val="black"/>
                </a:solidFill>
                <a:latin typeface="Calibri" panose="020F0502020204030204"/>
              </a:rPr>
              <a:t>promover y concretar las trayectorias educativas completas </a:t>
            </a:r>
            <a:r>
              <a:rPr lang="es-ES" sz="2600" dirty="0">
                <a:solidFill>
                  <a:prstClr val="black"/>
                </a:solidFill>
                <a:latin typeface="Calibri" panose="020F0502020204030204"/>
              </a:rPr>
              <a:t>de los estudiantes. </a:t>
            </a:r>
          </a:p>
          <a:p>
            <a:pPr marL="0" lvl="0" indent="0" algn="just" defTabSz="914400">
              <a:lnSpc>
                <a:spcPct val="90000"/>
              </a:lnSpc>
              <a:buClrTx/>
              <a:buNone/>
            </a:pPr>
            <a:endParaRPr lang="es-419" sz="2600" dirty="0" smtClean="0">
              <a:solidFill>
                <a:prstClr val="black"/>
              </a:solidFill>
              <a:latin typeface="Calibri" panose="020F0502020204030204"/>
            </a:endParaRPr>
          </a:p>
          <a:p>
            <a:pPr marL="0" lvl="0" indent="0" algn="just" defTabSz="914400">
              <a:lnSpc>
                <a:spcPct val="90000"/>
              </a:lnSpc>
              <a:buClrTx/>
              <a:buNone/>
            </a:pPr>
            <a:r>
              <a:rPr lang="es-419" sz="2600" dirty="0" smtClean="0">
                <a:solidFill>
                  <a:prstClr val="black"/>
                </a:solidFill>
                <a:latin typeface="Calibri" panose="020F0502020204030204"/>
              </a:rPr>
              <a:t>Ligada a factores como: </a:t>
            </a:r>
          </a:p>
          <a:p>
            <a:pPr algn="just" defTabSz="914400">
              <a:lnSpc>
                <a:spcPct val="90000"/>
              </a:lnSpc>
              <a:buClrTx/>
            </a:pPr>
            <a:r>
              <a:rPr lang="es-ES_tradnl" sz="2600" dirty="0" smtClean="0">
                <a:solidFill>
                  <a:prstClr val="black"/>
                </a:solidFill>
                <a:latin typeface="Calibri" panose="020F0502020204030204"/>
              </a:rPr>
              <a:t> </a:t>
            </a:r>
            <a:r>
              <a:rPr lang="es-ES_tradnl" sz="2600" dirty="0">
                <a:solidFill>
                  <a:prstClr val="black"/>
                </a:solidFill>
                <a:latin typeface="Calibri" panose="020F0502020204030204"/>
              </a:rPr>
              <a:t>las características de la institución, </a:t>
            </a:r>
            <a:endParaRPr lang="es-419" sz="2600" dirty="0" smtClean="0">
              <a:solidFill>
                <a:prstClr val="black"/>
              </a:solidFill>
              <a:latin typeface="Calibri" panose="020F0502020204030204"/>
            </a:endParaRPr>
          </a:p>
          <a:p>
            <a:pPr algn="just" defTabSz="914400">
              <a:lnSpc>
                <a:spcPct val="90000"/>
              </a:lnSpc>
              <a:buClrTx/>
            </a:pPr>
            <a:r>
              <a:rPr lang="es-ES_tradnl" sz="2600" dirty="0" smtClean="0">
                <a:solidFill>
                  <a:prstClr val="black"/>
                </a:solidFill>
                <a:latin typeface="Calibri" panose="020F0502020204030204"/>
              </a:rPr>
              <a:t>las </a:t>
            </a:r>
            <a:r>
              <a:rPr lang="es-ES_tradnl" sz="2600" dirty="0">
                <a:solidFill>
                  <a:prstClr val="black"/>
                </a:solidFill>
                <a:latin typeface="Calibri" panose="020F0502020204030204"/>
              </a:rPr>
              <a:t>particularidades del estudiante respecto a su situación socio demográfica, </a:t>
            </a:r>
            <a:endParaRPr lang="es-419" sz="2600" dirty="0" smtClean="0">
              <a:solidFill>
                <a:prstClr val="black"/>
              </a:solidFill>
              <a:latin typeface="Calibri" panose="020F0502020204030204"/>
            </a:endParaRPr>
          </a:p>
          <a:p>
            <a:pPr algn="just" defTabSz="914400">
              <a:lnSpc>
                <a:spcPct val="90000"/>
              </a:lnSpc>
              <a:buClrTx/>
            </a:pPr>
            <a:r>
              <a:rPr lang="es-ES_tradnl" sz="2600" dirty="0" smtClean="0">
                <a:solidFill>
                  <a:prstClr val="black"/>
                </a:solidFill>
                <a:latin typeface="Calibri" panose="020F0502020204030204"/>
              </a:rPr>
              <a:t>la </a:t>
            </a:r>
            <a:r>
              <a:rPr lang="es-ES_tradnl" sz="2600" dirty="0">
                <a:solidFill>
                  <a:prstClr val="black"/>
                </a:solidFill>
                <a:latin typeface="Calibri" panose="020F0502020204030204"/>
              </a:rPr>
              <a:t>situación económica de la familia y las expectativas sobre las probabilidades de egreso o no en los estudios de nivel superior así como </a:t>
            </a:r>
            <a:endParaRPr lang="es-419" sz="2600" dirty="0" smtClean="0">
              <a:solidFill>
                <a:prstClr val="black"/>
              </a:solidFill>
              <a:latin typeface="Calibri" panose="020F0502020204030204"/>
            </a:endParaRPr>
          </a:p>
          <a:p>
            <a:pPr algn="just" defTabSz="914400">
              <a:lnSpc>
                <a:spcPct val="90000"/>
              </a:lnSpc>
              <a:buClrTx/>
            </a:pPr>
            <a:r>
              <a:rPr lang="es-ES_tradnl" sz="2600" dirty="0" smtClean="0">
                <a:solidFill>
                  <a:prstClr val="black"/>
                </a:solidFill>
                <a:latin typeface="Calibri" panose="020F0502020204030204"/>
              </a:rPr>
              <a:t>la </a:t>
            </a:r>
            <a:r>
              <a:rPr lang="es-ES_tradnl" sz="2600" dirty="0">
                <a:solidFill>
                  <a:prstClr val="black"/>
                </a:solidFill>
                <a:latin typeface="Calibri" panose="020F0502020204030204"/>
              </a:rPr>
              <a:t>formación previa, entre otros aspectos a destacar.</a:t>
            </a:r>
          </a:p>
          <a:p>
            <a:pPr marL="0" lvl="0" indent="0" algn="just" defTabSz="914400">
              <a:lnSpc>
                <a:spcPct val="90000"/>
              </a:lnSpc>
              <a:buClrTx/>
              <a:buNone/>
            </a:pPr>
            <a:endParaRPr lang="es-419" sz="2600" dirty="0">
              <a:solidFill>
                <a:prstClr val="black"/>
              </a:solidFill>
              <a:latin typeface="Calibri" panose="020F0502020204030204"/>
            </a:endParaRPr>
          </a:p>
          <a:p>
            <a:pPr marL="0" lvl="0" indent="0" algn="just" defTabSz="914400">
              <a:lnSpc>
                <a:spcPct val="90000"/>
              </a:lnSpc>
              <a:spcBef>
                <a:spcPts val="1800"/>
              </a:spcBef>
              <a:buClrTx/>
              <a:buNone/>
            </a:pPr>
            <a:r>
              <a:rPr lang="es-419" sz="2600" b="1" dirty="0" smtClean="0">
                <a:solidFill>
                  <a:prstClr val="black"/>
                </a:solidFill>
                <a:latin typeface="Calibri" panose="020F0502020204030204"/>
              </a:rPr>
              <a:t>DESVINCULACIÓN: </a:t>
            </a:r>
            <a:r>
              <a:rPr lang="es-419" sz="2600" dirty="0" smtClean="0">
                <a:solidFill>
                  <a:prstClr val="black"/>
                </a:solidFill>
                <a:latin typeface="Calibri" panose="020F0502020204030204"/>
              </a:rPr>
              <a:t>H</a:t>
            </a:r>
            <a:r>
              <a:rPr lang="es-ES" sz="2600" dirty="0" err="1" smtClean="0">
                <a:solidFill>
                  <a:prstClr val="black"/>
                </a:solidFill>
                <a:latin typeface="Calibri" panose="020F0502020204030204"/>
              </a:rPr>
              <a:t>ace</a:t>
            </a:r>
            <a:r>
              <a:rPr lang="es-ES" sz="2600" dirty="0" smtClean="0">
                <a:solidFill>
                  <a:prstClr val="black"/>
                </a:solidFill>
                <a:latin typeface="Calibri" panose="020F0502020204030204"/>
              </a:rPr>
              <a:t> </a:t>
            </a:r>
            <a:r>
              <a:rPr lang="es-ES" sz="2600" dirty="0">
                <a:solidFill>
                  <a:prstClr val="black"/>
                </a:solidFill>
                <a:latin typeface="Calibri" panose="020F0502020204030204"/>
              </a:rPr>
              <a:t>referencia al componente vincular del mismo, no se deposita la responsabilidad en el estudiante sino que entran en juego aspectos contextuales acorde a la posición de asumir la responsabilidad institucional en este fenómeno. </a:t>
            </a:r>
          </a:p>
          <a:p>
            <a:pPr marL="0" lvl="0" indent="0" algn="just" defTabSz="914400">
              <a:lnSpc>
                <a:spcPct val="90000"/>
              </a:lnSpc>
              <a:buClrTx/>
              <a:buNone/>
            </a:pPr>
            <a:endParaRPr lang="es-419" dirty="0" smtClean="0">
              <a:solidFill>
                <a:prstClr val="black"/>
              </a:solidFill>
              <a:latin typeface="Calibri" panose="020F0502020204030204"/>
            </a:endParaRPr>
          </a:p>
          <a:p>
            <a:pPr marL="0" lvl="0" indent="0" algn="just" defTabSz="914400">
              <a:lnSpc>
                <a:spcPct val="90000"/>
              </a:lnSpc>
              <a:buClrTx/>
              <a:buNone/>
            </a:pPr>
            <a:endParaRPr lang="es-419" dirty="0">
              <a:solidFill>
                <a:prstClr val="black"/>
              </a:solidFill>
              <a:latin typeface="Calibri" panose="020F0502020204030204"/>
            </a:endParaRPr>
          </a:p>
          <a:p>
            <a:pPr marL="0" lvl="0" indent="0" algn="just" defTabSz="914400">
              <a:lnSpc>
                <a:spcPct val="90000"/>
              </a:lnSpc>
              <a:buClrTx/>
              <a:buNone/>
            </a:pPr>
            <a:endParaRPr lang="es-ES_tradnl" dirty="0">
              <a:solidFill>
                <a:prstClr val="black"/>
              </a:solidFill>
              <a:latin typeface="Calibri" panose="020F0502020204030204"/>
            </a:endParaRPr>
          </a:p>
          <a:p>
            <a:pPr marL="0" lvl="0" indent="0" algn="just" defTabSz="914400">
              <a:lnSpc>
                <a:spcPct val="90000"/>
              </a:lnSpc>
              <a:buClrTx/>
              <a:buNone/>
            </a:pPr>
            <a:endParaRPr lang="es-419" sz="2600" dirty="0">
              <a:solidFill>
                <a:prstClr val="black"/>
              </a:solidFill>
              <a:latin typeface="Calibri" panose="020F0502020204030204"/>
            </a:endParaRPr>
          </a:p>
          <a:p>
            <a:endParaRPr lang="es-ES_tradnl" dirty="0"/>
          </a:p>
        </p:txBody>
      </p:sp>
    </p:spTree>
    <p:extLst>
      <p:ext uri="{BB962C8B-B14F-4D97-AF65-F5344CB8AC3E}">
        <p14:creationId xmlns:p14="http://schemas.microsoft.com/office/powerpoint/2010/main" xmlns="" val="1762154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551329" y="188914"/>
            <a:ext cx="11293009" cy="1151855"/>
          </a:xfrm>
          <a:solidFill>
            <a:schemeClr val="bg1"/>
          </a:solidFill>
        </p:spPr>
        <p:style>
          <a:lnRef idx="1">
            <a:schemeClr val="dk1"/>
          </a:lnRef>
          <a:fillRef idx="2">
            <a:schemeClr val="dk1"/>
          </a:fillRef>
          <a:effectRef idx="1">
            <a:schemeClr val="dk1"/>
          </a:effectRef>
          <a:fontRef idx="minor">
            <a:schemeClr val="dk1"/>
          </a:fontRef>
        </p:style>
        <p:txBody>
          <a:bodyPr/>
          <a:lstStyle/>
          <a:p>
            <a:pPr algn="just">
              <a:defRPr/>
            </a:pPr>
            <a:r>
              <a:rPr lang="es-ES" sz="3200" b="1" dirty="0" smtClean="0">
                <a:solidFill>
                  <a:schemeClr val="tx1"/>
                </a:solidFill>
                <a:latin typeface="Calibri" panose="020F0502020204030204" pitchFamily="34" charset="0"/>
              </a:rPr>
              <a:t>ELEMENTOS ESENCIALES PARA LA COMPRENSIÓN DE LA EDUCACIÓN</a:t>
            </a:r>
            <a:r>
              <a:rPr lang="es-MX" sz="3200" b="1" dirty="0" smtClean="0">
                <a:solidFill>
                  <a:schemeClr val="tx1"/>
                </a:solidFill>
                <a:latin typeface="Calibri" panose="020F0502020204030204" pitchFamily="34" charset="0"/>
              </a:rPr>
              <a:t> </a:t>
            </a:r>
            <a:endParaRPr lang="es-MX" sz="3200" b="1" dirty="0">
              <a:solidFill>
                <a:schemeClr val="tx1"/>
              </a:solidFill>
              <a:latin typeface="Calibri" panose="020F0502020204030204" pitchFamily="34" charset="0"/>
            </a:endParaRPr>
          </a:p>
        </p:txBody>
      </p:sp>
      <p:sp>
        <p:nvSpPr>
          <p:cNvPr id="55299" name="Rectangle 3"/>
          <p:cNvSpPr>
            <a:spLocks noGrp="1" noChangeArrowheads="1"/>
          </p:cNvSpPr>
          <p:nvPr>
            <p:ph type="subTitle" idx="1"/>
          </p:nvPr>
        </p:nvSpPr>
        <p:spPr>
          <a:xfrm>
            <a:off x="551329" y="1628800"/>
            <a:ext cx="11293009" cy="5040560"/>
          </a:xfrm>
          <a:solidFill>
            <a:schemeClr val="bg1"/>
          </a:solidFill>
          <a:ln w="38100"/>
        </p:spPr>
        <p:style>
          <a:lnRef idx="1">
            <a:schemeClr val="dk1"/>
          </a:lnRef>
          <a:fillRef idx="2">
            <a:schemeClr val="dk1"/>
          </a:fillRef>
          <a:effectRef idx="1">
            <a:schemeClr val="dk1"/>
          </a:effectRef>
          <a:fontRef idx="minor">
            <a:schemeClr val="dk1"/>
          </a:fontRef>
        </p:style>
        <p:txBody>
          <a:bodyPr>
            <a:normAutofit/>
          </a:bodyPr>
          <a:lstStyle/>
          <a:p>
            <a:pPr algn="l">
              <a:lnSpc>
                <a:spcPct val="90000"/>
              </a:lnSpc>
              <a:buFontTx/>
              <a:buChar char="•"/>
              <a:defRPr/>
            </a:pPr>
            <a:endParaRPr lang="es-MX" sz="2800" dirty="0">
              <a:solidFill>
                <a:schemeClr val="tx1"/>
              </a:solidFill>
              <a:latin typeface="+mj-lt"/>
            </a:endParaRPr>
          </a:p>
          <a:p>
            <a:pPr algn="just">
              <a:lnSpc>
                <a:spcPct val="110000"/>
              </a:lnSpc>
              <a:buFontTx/>
              <a:buChar char="•"/>
              <a:defRPr/>
            </a:pPr>
            <a:r>
              <a:rPr lang="es-MX" sz="2800" b="1" dirty="0">
                <a:solidFill>
                  <a:schemeClr val="tx1"/>
                </a:solidFill>
                <a:latin typeface="Calibri" panose="020F0502020204030204" pitchFamily="34" charset="0"/>
              </a:rPr>
              <a:t>Complejidad de la educación como fenómeno social e histórico concreto.</a:t>
            </a:r>
          </a:p>
          <a:p>
            <a:pPr algn="just">
              <a:lnSpc>
                <a:spcPct val="110000"/>
              </a:lnSpc>
              <a:defRPr/>
            </a:pPr>
            <a:endParaRPr lang="es-MX" sz="2800" b="1" dirty="0">
              <a:solidFill>
                <a:schemeClr val="tx1"/>
              </a:solidFill>
              <a:latin typeface="Calibri" panose="020F0502020204030204" pitchFamily="34" charset="0"/>
            </a:endParaRPr>
          </a:p>
          <a:p>
            <a:pPr algn="just">
              <a:lnSpc>
                <a:spcPct val="110000"/>
              </a:lnSpc>
              <a:buFontTx/>
              <a:buChar char="•"/>
              <a:defRPr/>
            </a:pPr>
            <a:r>
              <a:rPr lang="es-MX" sz="2800" b="1" dirty="0">
                <a:solidFill>
                  <a:schemeClr val="tx1"/>
                </a:solidFill>
                <a:latin typeface="Calibri" panose="020F0502020204030204" pitchFamily="34" charset="0"/>
              </a:rPr>
              <a:t>Función social de transmisión y asimilación de la cultura (socialización) y de formación y desarrollo de la personalidad.</a:t>
            </a:r>
          </a:p>
          <a:p>
            <a:pPr algn="just">
              <a:lnSpc>
                <a:spcPct val="110000"/>
              </a:lnSpc>
              <a:defRPr/>
            </a:pPr>
            <a:endParaRPr lang="es-ES" sz="2800" b="1" dirty="0">
              <a:solidFill>
                <a:schemeClr val="tx1"/>
              </a:solidFill>
              <a:latin typeface="Calibri" panose="020F0502020204030204" pitchFamily="34" charset="0"/>
            </a:endParaRPr>
          </a:p>
          <a:p>
            <a:pPr algn="just">
              <a:lnSpc>
                <a:spcPct val="110000"/>
              </a:lnSpc>
              <a:buFontTx/>
              <a:buChar char="•"/>
              <a:defRPr/>
            </a:pPr>
            <a:r>
              <a:rPr lang="es-ES" sz="2800" b="1" dirty="0">
                <a:solidFill>
                  <a:schemeClr val="tx1"/>
                </a:solidFill>
                <a:latin typeface="Calibri" panose="020F0502020204030204" pitchFamily="34" charset="0"/>
              </a:rPr>
              <a:t>Carácter interactivo, relacional, donde intervienen múltiples agentes e influencias</a:t>
            </a:r>
            <a:r>
              <a:rPr lang="es-ES" sz="3000" b="1" dirty="0">
                <a:solidFill>
                  <a:schemeClr val="tx1"/>
                </a:solidFill>
                <a:latin typeface="Calibri" panose="020F0502020204030204" pitchFamily="34" charset="0"/>
              </a:rPr>
              <a:t>. </a:t>
            </a:r>
            <a:endParaRPr lang="es-MX" sz="30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16149048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3087" y="309785"/>
            <a:ext cx="9661525" cy="690340"/>
          </a:xfrm>
        </p:spPr>
        <p:txBody>
          <a:bodyPr/>
          <a:lstStyle/>
          <a:p>
            <a:pPr algn="ctr"/>
            <a:r>
              <a:rPr lang="es-419" b="1" dirty="0" smtClean="0">
                <a:solidFill>
                  <a:schemeClr val="tx1"/>
                </a:solidFill>
                <a:latin typeface="Calibri" panose="020F0502020204030204" pitchFamily="34" charset="0"/>
              </a:rPr>
              <a:t>C</a:t>
            </a:r>
            <a:r>
              <a:rPr lang="es-ES_tradnl" b="1" dirty="0" smtClean="0">
                <a:solidFill>
                  <a:schemeClr val="tx1"/>
                </a:solidFill>
                <a:latin typeface="Calibri" panose="020F0502020204030204" pitchFamily="34" charset="0"/>
              </a:rPr>
              <a:t>APITAL CULTURAL </a:t>
            </a:r>
            <a:endParaRPr lang="es-ES_tradnl"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1042988" y="1585913"/>
            <a:ext cx="10461624" cy="5029200"/>
          </a:xfrm>
        </p:spPr>
        <p:txBody>
          <a:bodyPr>
            <a:normAutofit/>
          </a:bodyPr>
          <a:lstStyle/>
          <a:p>
            <a:pPr algn="just"/>
            <a:r>
              <a:rPr lang="es-ES_tradnl" sz="2400" dirty="0" smtClean="0">
                <a:solidFill>
                  <a:schemeClr val="tx1"/>
                </a:solidFill>
                <a:latin typeface="Calibri" panose="020F0502020204030204" pitchFamily="34" charset="0"/>
              </a:rPr>
              <a:t>Incluir </a:t>
            </a:r>
            <a:r>
              <a:rPr lang="es-ES_tradnl" sz="2400" dirty="0">
                <a:solidFill>
                  <a:schemeClr val="tx1"/>
                </a:solidFill>
                <a:latin typeface="Calibri" panose="020F0502020204030204" pitchFamily="34" charset="0"/>
              </a:rPr>
              <a:t>como variable sustantiva para permanecer o desvincularse de la </a:t>
            </a:r>
            <a:r>
              <a:rPr lang="es-ES_tradnl" sz="2400" dirty="0" smtClean="0">
                <a:solidFill>
                  <a:schemeClr val="tx1"/>
                </a:solidFill>
                <a:latin typeface="Calibri" panose="020F0502020204030204" pitchFamily="34" charset="0"/>
              </a:rPr>
              <a:t>I</a:t>
            </a:r>
            <a:r>
              <a:rPr lang="es-419" sz="2400" dirty="0" smtClean="0">
                <a:solidFill>
                  <a:schemeClr val="tx1"/>
                </a:solidFill>
                <a:latin typeface="Calibri" panose="020F0502020204030204" pitchFamily="34" charset="0"/>
              </a:rPr>
              <a:t>ES</a:t>
            </a:r>
            <a:r>
              <a:rPr lang="es-ES_tradnl" sz="2400" dirty="0" smtClean="0">
                <a:solidFill>
                  <a:schemeClr val="tx1"/>
                </a:solidFill>
                <a:latin typeface="Calibri" panose="020F0502020204030204" pitchFamily="34" charset="0"/>
              </a:rPr>
              <a:t> </a:t>
            </a:r>
            <a:r>
              <a:rPr lang="es-ES_tradnl" sz="2400" dirty="0">
                <a:solidFill>
                  <a:schemeClr val="tx1"/>
                </a:solidFill>
                <a:latin typeface="Calibri" panose="020F0502020204030204" pitchFamily="34" charset="0"/>
              </a:rPr>
              <a:t>el capital cultural que posee el estudiante, </a:t>
            </a:r>
            <a:r>
              <a:rPr lang="es-ES_tradnl" sz="2400" b="1" dirty="0">
                <a:solidFill>
                  <a:schemeClr val="tx1"/>
                </a:solidFill>
                <a:latin typeface="Calibri" panose="020F0502020204030204" pitchFamily="34" charset="0"/>
              </a:rPr>
              <a:t>responde al convencimiento que no solo las determinantes económicas o académicas tienen impacto en este fenómeno, sino que los recursos personales y familiares de los estudiantes así como las redes vinculares, deben ser especialmente atendidos.</a:t>
            </a:r>
          </a:p>
          <a:p>
            <a:pPr algn="just"/>
            <a:endParaRPr lang="es-ES_tradnl" sz="2400" b="1" dirty="0">
              <a:solidFill>
                <a:schemeClr val="tx1"/>
              </a:solidFill>
              <a:latin typeface="Calibri" panose="020F0502020204030204" pitchFamily="34" charset="0"/>
            </a:endParaRPr>
          </a:p>
          <a:p>
            <a:pPr algn="just"/>
            <a:r>
              <a:rPr lang="es-ES_tradnl" sz="2400" dirty="0">
                <a:solidFill>
                  <a:schemeClr val="tx1"/>
                </a:solidFill>
                <a:latin typeface="Calibri" panose="020F0502020204030204" pitchFamily="34" charset="0"/>
              </a:rPr>
              <a:t>Es un concepto clave para comprender cómo las instituciones educativas, a través de mecanismos tan complejos como sutiles, </a:t>
            </a:r>
            <a:r>
              <a:rPr lang="es-ES_tradnl" sz="2400" b="1" dirty="0">
                <a:solidFill>
                  <a:schemeClr val="tx1"/>
                </a:solidFill>
                <a:latin typeface="Calibri" panose="020F0502020204030204" pitchFamily="34" charset="0"/>
              </a:rPr>
              <a:t>producen y reproducen las condiciones sociales favoreciendo al mantenimiento del statu quo.</a:t>
            </a:r>
          </a:p>
          <a:p>
            <a:pPr algn="just"/>
            <a:endParaRPr lang="es-ES_tradnl" sz="2400" b="1" dirty="0">
              <a:solidFill>
                <a:schemeClr val="tx1"/>
              </a:solidFill>
              <a:latin typeface="Calibri" panose="020F0502020204030204" pitchFamily="34" charset="0"/>
            </a:endParaRPr>
          </a:p>
          <a:p>
            <a:pPr marL="0" indent="0" algn="r">
              <a:buNone/>
            </a:pPr>
            <a:r>
              <a:rPr lang="es-ES_tradnl" dirty="0">
                <a:solidFill>
                  <a:schemeClr val="tx1"/>
                </a:solidFill>
                <a:latin typeface="Calibri" panose="020F0502020204030204" pitchFamily="34" charset="0"/>
              </a:rPr>
              <a:t>Bourdieu (1979), Bourdieu y </a:t>
            </a:r>
            <a:r>
              <a:rPr lang="es-ES_tradnl" dirty="0" err="1">
                <a:solidFill>
                  <a:schemeClr val="tx1"/>
                </a:solidFill>
                <a:latin typeface="Calibri" panose="020F0502020204030204" pitchFamily="34" charset="0"/>
              </a:rPr>
              <a:t>Passeron</a:t>
            </a:r>
            <a:r>
              <a:rPr lang="es-ES_tradnl" dirty="0">
                <a:solidFill>
                  <a:schemeClr val="tx1"/>
                </a:solidFill>
                <a:latin typeface="Calibri" panose="020F0502020204030204" pitchFamily="34" charset="0"/>
              </a:rPr>
              <a:t> (2009), Berger (2000), Ezcurra (2011), De Armas (2014), Carbajal, Colombo y </a:t>
            </a:r>
            <a:r>
              <a:rPr lang="es-ES_tradnl" dirty="0" err="1">
                <a:solidFill>
                  <a:schemeClr val="tx1"/>
                </a:solidFill>
                <a:latin typeface="Calibri" panose="020F0502020204030204" pitchFamily="34" charset="0"/>
              </a:rPr>
              <a:t>Rovner</a:t>
            </a:r>
            <a:r>
              <a:rPr lang="es-ES_tradnl" dirty="0">
                <a:solidFill>
                  <a:schemeClr val="tx1"/>
                </a:solidFill>
                <a:latin typeface="Calibri" panose="020F0502020204030204" pitchFamily="34" charset="0"/>
              </a:rPr>
              <a:t> (2017), Ramos (2017)</a:t>
            </a:r>
          </a:p>
          <a:p>
            <a:pPr marL="0" indent="0" algn="r">
              <a:buNone/>
            </a:pPr>
            <a:endParaRPr lang="es-419"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xmlns="" val="30423797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6649" y="200025"/>
            <a:ext cx="9918701" cy="800100"/>
          </a:xfrm>
        </p:spPr>
        <p:txBody>
          <a:bodyPr>
            <a:normAutofit fontScale="90000"/>
          </a:bodyPr>
          <a:lstStyle/>
          <a:p>
            <a:pPr algn="ctr"/>
            <a:r>
              <a:rPr lang="es-ES_tradnl" b="1" dirty="0">
                <a:solidFill>
                  <a:schemeClr val="tx1"/>
                </a:solidFill>
                <a:latin typeface="Calibri" panose="020F0502020204030204" pitchFamily="34" charset="0"/>
              </a:rPr>
              <a:t>VINCULOS Y REDES</a:t>
            </a:r>
            <a:br>
              <a:rPr lang="es-ES_tradnl" b="1" dirty="0">
                <a:solidFill>
                  <a:schemeClr val="tx1"/>
                </a:solidFill>
                <a:latin typeface="Calibri" panose="020F0502020204030204" pitchFamily="34" charset="0"/>
              </a:rPr>
            </a:br>
            <a:endParaRPr lang="es-ES_tradnl"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1057275" y="871538"/>
            <a:ext cx="10744200" cy="5986461"/>
          </a:xfrm>
        </p:spPr>
        <p:txBody>
          <a:bodyPr>
            <a:normAutofit/>
          </a:bodyPr>
          <a:lstStyle/>
          <a:p>
            <a:endParaRPr lang="es-ES_tradnl" dirty="0"/>
          </a:p>
          <a:p>
            <a:pPr algn="just"/>
            <a:r>
              <a:rPr lang="es-ES_tradnl" sz="2800" dirty="0">
                <a:solidFill>
                  <a:schemeClr val="tx1"/>
                </a:solidFill>
                <a:latin typeface="Calibri" panose="020F0502020204030204" pitchFamily="34" charset="0"/>
              </a:rPr>
              <a:t>El vínculo incluye a los sujetos, a los objetos, y al proceso de construcción de sus interacciones. </a:t>
            </a:r>
          </a:p>
          <a:p>
            <a:pPr algn="just"/>
            <a:r>
              <a:rPr lang="es-ES_tradnl" sz="2800" dirty="0">
                <a:solidFill>
                  <a:schemeClr val="tx1"/>
                </a:solidFill>
                <a:latin typeface="Calibri" panose="020F0502020204030204" pitchFamily="34" charset="0"/>
              </a:rPr>
              <a:t>La interacción entre pares surge como un elemento potencialmente favorecedor para la institución  aspecto central en la posibilidad de permanecer o desvincularse de la misma.</a:t>
            </a:r>
          </a:p>
          <a:p>
            <a:pPr algn="just"/>
            <a:r>
              <a:rPr lang="es-ES_tradnl" sz="2800" dirty="0">
                <a:solidFill>
                  <a:schemeClr val="tx1"/>
                </a:solidFill>
                <a:latin typeface="Calibri" panose="020F0502020204030204" pitchFamily="34" charset="0"/>
              </a:rPr>
              <a:t>Los vínculos y las redes en tanto intercambio entre estudiantes poseedores de capitales culturales diferentes contrarrestan las diferencias originadas por esta razón. </a:t>
            </a:r>
            <a:endParaRPr lang="es-419" sz="2800" dirty="0" smtClean="0">
              <a:solidFill>
                <a:schemeClr val="tx1"/>
              </a:solidFill>
              <a:latin typeface="Calibri" panose="020F0502020204030204" pitchFamily="34" charset="0"/>
            </a:endParaRPr>
          </a:p>
          <a:p>
            <a:pPr algn="just"/>
            <a:endParaRPr lang="es-ES_tradnl" sz="2800" dirty="0">
              <a:solidFill>
                <a:schemeClr val="tx1"/>
              </a:solidFill>
              <a:latin typeface="Calibri" panose="020F0502020204030204" pitchFamily="34" charset="0"/>
            </a:endParaRPr>
          </a:p>
          <a:p>
            <a:pPr algn="r"/>
            <a:r>
              <a:rPr lang="es-ES_tradnl" sz="1700" dirty="0" smtClean="0">
                <a:latin typeface="Calibri" panose="020F0502020204030204" pitchFamily="34" charset="0"/>
              </a:rPr>
              <a:t>Autores</a:t>
            </a:r>
            <a:r>
              <a:rPr lang="es-ES_tradnl" sz="1700" dirty="0">
                <a:latin typeface="Calibri" panose="020F0502020204030204" pitchFamily="34" charset="0"/>
              </a:rPr>
              <a:t>: Freud (1914) </a:t>
            </a:r>
            <a:r>
              <a:rPr lang="es-ES_tradnl" sz="1700" dirty="0" err="1">
                <a:latin typeface="Calibri" panose="020F0502020204030204" pitchFamily="34" charset="0"/>
              </a:rPr>
              <a:t>Pichon-Rivière</a:t>
            </a:r>
            <a:r>
              <a:rPr lang="es-ES_tradnl" sz="1700" dirty="0">
                <a:latin typeface="Calibri" panose="020F0502020204030204" pitchFamily="34" charset="0"/>
              </a:rPr>
              <a:t> (1979,1985) Requena Santos (1989)</a:t>
            </a:r>
          </a:p>
          <a:p>
            <a:endParaRPr lang="es-ES_tradnl" dirty="0"/>
          </a:p>
        </p:txBody>
      </p:sp>
    </p:spTree>
    <p:extLst>
      <p:ext uri="{BB962C8B-B14F-4D97-AF65-F5344CB8AC3E}">
        <p14:creationId xmlns:p14="http://schemas.microsoft.com/office/powerpoint/2010/main" xmlns="" val="1129233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3100" y="214313"/>
            <a:ext cx="9901237" cy="1328737"/>
          </a:xfrm>
        </p:spPr>
        <p:txBody>
          <a:bodyPr>
            <a:normAutofit/>
          </a:bodyPr>
          <a:lstStyle/>
          <a:p>
            <a:r>
              <a:rPr lang="es-ES_tradnl" sz="3200" b="1" dirty="0">
                <a:solidFill>
                  <a:schemeClr val="tx1"/>
                </a:solidFill>
              </a:rPr>
              <a:t>VISIÓN SOCIO CONSTRUCTIVISTA DEL APRENDIZAJE</a:t>
            </a:r>
          </a:p>
        </p:txBody>
      </p:sp>
      <p:sp>
        <p:nvSpPr>
          <p:cNvPr id="3" name="Marcador de contenido 2"/>
          <p:cNvSpPr>
            <a:spLocks noGrp="1"/>
          </p:cNvSpPr>
          <p:nvPr>
            <p:ph idx="1"/>
          </p:nvPr>
        </p:nvSpPr>
        <p:spPr>
          <a:xfrm>
            <a:off x="542925" y="2014538"/>
            <a:ext cx="10961688" cy="4471986"/>
          </a:xfrm>
        </p:spPr>
        <p:txBody>
          <a:bodyPr>
            <a:normAutofit/>
          </a:bodyPr>
          <a:lstStyle/>
          <a:p>
            <a:pPr algn="just"/>
            <a:r>
              <a:rPr lang="es-ES_tradnl" sz="2400" dirty="0">
                <a:solidFill>
                  <a:schemeClr val="tx1"/>
                </a:solidFill>
                <a:latin typeface="Calibri" panose="020F0502020204030204" pitchFamily="34" charset="0"/>
              </a:rPr>
              <a:t>El aprendizaje desde la mirada socio-constructivista toma los aportes de </a:t>
            </a:r>
            <a:r>
              <a:rPr lang="es-ES_tradnl" sz="2400" dirty="0" err="1">
                <a:solidFill>
                  <a:schemeClr val="tx1"/>
                </a:solidFill>
                <a:latin typeface="Calibri" panose="020F0502020204030204" pitchFamily="34" charset="0"/>
              </a:rPr>
              <a:t>Coll</a:t>
            </a:r>
            <a:r>
              <a:rPr lang="es-ES_tradnl" sz="2400" dirty="0">
                <a:solidFill>
                  <a:schemeClr val="tx1"/>
                </a:solidFill>
                <a:latin typeface="Calibri" panose="020F0502020204030204" pitchFamily="34" charset="0"/>
              </a:rPr>
              <a:t> en relación al lugar central que ocupa el aprendiz en su propio proceso de </a:t>
            </a:r>
            <a:r>
              <a:rPr lang="es-ES_tradnl" sz="2400" dirty="0" smtClean="0">
                <a:solidFill>
                  <a:schemeClr val="tx1"/>
                </a:solidFill>
                <a:latin typeface="Calibri" panose="020F0502020204030204" pitchFamily="34" charset="0"/>
              </a:rPr>
              <a:t>aprendizaje</a:t>
            </a:r>
            <a:r>
              <a:rPr lang="es-419" sz="2400" dirty="0" smtClean="0">
                <a:solidFill>
                  <a:schemeClr val="tx1"/>
                </a:solidFill>
                <a:latin typeface="Calibri" panose="020F0502020204030204" pitchFamily="34" charset="0"/>
              </a:rPr>
              <a:t>.</a:t>
            </a:r>
          </a:p>
          <a:p>
            <a:pPr marL="0" indent="0" algn="just">
              <a:buNone/>
            </a:pPr>
            <a:r>
              <a:rPr lang="es-ES_tradnl" sz="2400" dirty="0" smtClean="0">
                <a:solidFill>
                  <a:schemeClr val="tx1"/>
                </a:solidFill>
                <a:latin typeface="Calibri" panose="020F0502020204030204" pitchFamily="34" charset="0"/>
              </a:rPr>
              <a:t> </a:t>
            </a:r>
            <a:endParaRPr lang="es-ES_tradnl" sz="2400" dirty="0">
              <a:solidFill>
                <a:schemeClr val="tx1"/>
              </a:solidFill>
              <a:latin typeface="Calibri" panose="020F0502020204030204" pitchFamily="34" charset="0"/>
            </a:endParaRPr>
          </a:p>
          <a:p>
            <a:pPr algn="just"/>
            <a:r>
              <a:rPr lang="es-ES_tradnl" sz="2400" dirty="0">
                <a:solidFill>
                  <a:schemeClr val="tx1"/>
                </a:solidFill>
                <a:latin typeface="Calibri" panose="020F0502020204030204" pitchFamily="34" charset="0"/>
              </a:rPr>
              <a:t>La perspectiva </a:t>
            </a:r>
            <a:r>
              <a:rPr lang="es-ES_tradnl" sz="2400" dirty="0" err="1">
                <a:solidFill>
                  <a:schemeClr val="tx1"/>
                </a:solidFill>
                <a:latin typeface="Calibri" panose="020F0502020204030204" pitchFamily="34" charset="0"/>
              </a:rPr>
              <a:t>vigotskiana</a:t>
            </a:r>
            <a:r>
              <a:rPr lang="es-ES_tradnl" sz="2400" dirty="0">
                <a:solidFill>
                  <a:schemeClr val="tx1"/>
                </a:solidFill>
                <a:latin typeface="Calibri" panose="020F0502020204030204" pitchFamily="34" charset="0"/>
              </a:rPr>
              <a:t> permite establecer cómo los vínculos entre iguales trabajan en esa ZDP, donde el estudiante que ya tiene experiencia colabora con el que no la tiene en la trasmisión de la experiencia o en la búsqueda compartida de soluciones. </a:t>
            </a:r>
            <a:endParaRPr lang="es-419" sz="2400" dirty="0" smtClean="0">
              <a:solidFill>
                <a:schemeClr val="tx1"/>
              </a:solidFill>
              <a:latin typeface="Calibri" panose="020F0502020204030204" pitchFamily="34" charset="0"/>
            </a:endParaRPr>
          </a:p>
          <a:p>
            <a:pPr algn="just"/>
            <a:endParaRPr lang="es-419" sz="2400" dirty="0">
              <a:solidFill>
                <a:schemeClr val="tx1"/>
              </a:solidFill>
              <a:latin typeface="Calibri" panose="020F0502020204030204" pitchFamily="34" charset="0"/>
            </a:endParaRPr>
          </a:p>
          <a:p>
            <a:pPr algn="r"/>
            <a:r>
              <a:rPr lang="es-ES_tradnl" sz="1600" dirty="0" err="1">
                <a:solidFill>
                  <a:schemeClr val="tx1"/>
                </a:solidFill>
                <a:latin typeface="Calibri" panose="020F0502020204030204" pitchFamily="34" charset="0"/>
              </a:rPr>
              <a:t>Vigotsky</a:t>
            </a:r>
            <a:r>
              <a:rPr lang="es-ES_tradnl" sz="1600" dirty="0">
                <a:solidFill>
                  <a:schemeClr val="tx1"/>
                </a:solidFill>
                <a:latin typeface="Calibri" panose="020F0502020204030204" pitchFamily="34" charset="0"/>
              </a:rPr>
              <a:t> (1995), </a:t>
            </a:r>
            <a:r>
              <a:rPr lang="es-ES_tradnl" sz="1600" dirty="0" err="1">
                <a:solidFill>
                  <a:schemeClr val="tx1"/>
                </a:solidFill>
                <a:latin typeface="Calibri" panose="020F0502020204030204" pitchFamily="34" charset="0"/>
              </a:rPr>
              <a:t>Coll</a:t>
            </a:r>
            <a:r>
              <a:rPr lang="es-ES_tradnl" sz="1600" dirty="0">
                <a:solidFill>
                  <a:schemeClr val="tx1"/>
                </a:solidFill>
                <a:latin typeface="Calibri" panose="020F0502020204030204" pitchFamily="34" charset="0"/>
              </a:rPr>
              <a:t> (2010), </a:t>
            </a:r>
            <a:r>
              <a:rPr lang="es-ES_tradnl" sz="1600" dirty="0" err="1">
                <a:solidFill>
                  <a:schemeClr val="tx1"/>
                </a:solidFill>
                <a:latin typeface="Calibri" panose="020F0502020204030204" pitchFamily="34" charset="0"/>
              </a:rPr>
              <a:t>Topping</a:t>
            </a:r>
            <a:r>
              <a:rPr lang="es-ES_tradnl" sz="1600" dirty="0">
                <a:solidFill>
                  <a:schemeClr val="tx1"/>
                </a:solidFill>
                <a:latin typeface="Calibri" panose="020F0502020204030204" pitchFamily="34" charset="0"/>
              </a:rPr>
              <a:t> (1996), </a:t>
            </a:r>
            <a:r>
              <a:rPr lang="es-ES_tradnl" sz="1600" dirty="0" err="1">
                <a:solidFill>
                  <a:schemeClr val="tx1"/>
                </a:solidFill>
                <a:latin typeface="Calibri" panose="020F0502020204030204" pitchFamily="34" charset="0"/>
              </a:rPr>
              <a:t>Santiviago</a:t>
            </a:r>
            <a:r>
              <a:rPr lang="es-ES_tradnl" sz="1600" dirty="0">
                <a:solidFill>
                  <a:schemeClr val="tx1"/>
                </a:solidFill>
                <a:latin typeface="Calibri" panose="020F0502020204030204" pitchFamily="34" charset="0"/>
              </a:rPr>
              <a:t> (2010), Duran ( 2012) Duran y Flores et al. (2015, p.32)</a:t>
            </a:r>
          </a:p>
          <a:p>
            <a:pPr marL="0" indent="0" algn="r">
              <a:buNone/>
            </a:pPr>
            <a:endParaRPr lang="es-ES_tradnl"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32458434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5925" y="195485"/>
            <a:ext cx="9818687" cy="1280890"/>
          </a:xfrm>
        </p:spPr>
        <p:txBody>
          <a:bodyPr/>
          <a:lstStyle/>
          <a:p>
            <a:pPr algn="ctr"/>
            <a:r>
              <a:rPr lang="es-419" b="1" dirty="0" smtClean="0">
                <a:solidFill>
                  <a:schemeClr val="tx1"/>
                </a:solidFill>
                <a:latin typeface="Calibri" panose="020F0502020204030204" pitchFamily="34" charset="0"/>
              </a:rPr>
              <a:t>Consideración de Apoyo y Dispositivos de Intervención</a:t>
            </a:r>
            <a:endParaRPr lang="es-ES_tradnl"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642938" y="1476376"/>
            <a:ext cx="11210130" cy="4610100"/>
          </a:xfrm>
        </p:spPr>
        <p:txBody>
          <a:bodyPr>
            <a:normAutofit lnSpcReduction="10000"/>
          </a:bodyPr>
          <a:lstStyle/>
          <a:p>
            <a:pPr marL="0" indent="0">
              <a:buNone/>
            </a:pPr>
            <a:r>
              <a:rPr lang="es-419" sz="2400" b="1" dirty="0" smtClean="0">
                <a:solidFill>
                  <a:schemeClr val="tx1"/>
                </a:solidFill>
                <a:latin typeface="Calibri" panose="020F0502020204030204" pitchFamily="34" charset="0"/>
              </a:rPr>
              <a:t>APOYO INHERENTE A LA ENSEÑANZA</a:t>
            </a:r>
          </a:p>
          <a:p>
            <a:r>
              <a:rPr lang="es-ES_tradnl" sz="2400" dirty="0" smtClean="0">
                <a:solidFill>
                  <a:schemeClr val="tx1"/>
                </a:solidFill>
                <a:latin typeface="Calibri" panose="020F0502020204030204" pitchFamily="34" charset="0"/>
              </a:rPr>
              <a:t>Tensión </a:t>
            </a:r>
            <a:r>
              <a:rPr lang="es-ES_tradnl" sz="2400" dirty="0">
                <a:solidFill>
                  <a:schemeClr val="tx1"/>
                </a:solidFill>
                <a:latin typeface="Calibri" panose="020F0502020204030204" pitchFamily="34" charset="0"/>
              </a:rPr>
              <a:t>focalizada y universal</a:t>
            </a:r>
          </a:p>
          <a:p>
            <a:r>
              <a:rPr lang="es-ES_tradnl" sz="2400" dirty="0">
                <a:solidFill>
                  <a:schemeClr val="tx1"/>
                </a:solidFill>
                <a:latin typeface="Calibri" panose="020F0502020204030204" pitchFamily="34" charset="0"/>
              </a:rPr>
              <a:t>Consonancia con la trayectoria encauzada</a:t>
            </a:r>
          </a:p>
          <a:p>
            <a:r>
              <a:rPr lang="es-ES_tradnl" sz="2400" dirty="0">
                <a:solidFill>
                  <a:schemeClr val="tx1"/>
                </a:solidFill>
                <a:latin typeface="Calibri" panose="020F0502020204030204" pitchFamily="34" charset="0"/>
              </a:rPr>
              <a:t>Construcción de la demanda</a:t>
            </a:r>
          </a:p>
          <a:p>
            <a:r>
              <a:rPr lang="es-ES_tradnl" sz="2400" dirty="0">
                <a:solidFill>
                  <a:schemeClr val="tx1"/>
                </a:solidFill>
                <a:latin typeface="Calibri" panose="020F0502020204030204" pitchFamily="34" charset="0"/>
              </a:rPr>
              <a:t>Inherente a la función de la </a:t>
            </a:r>
            <a:r>
              <a:rPr lang="es-ES_tradnl" sz="2400" dirty="0" smtClean="0">
                <a:solidFill>
                  <a:schemeClr val="tx1"/>
                </a:solidFill>
                <a:latin typeface="Calibri" panose="020F0502020204030204" pitchFamily="34" charset="0"/>
              </a:rPr>
              <a:t>enseñanza</a:t>
            </a:r>
            <a:endParaRPr lang="es-419" sz="2400" dirty="0" smtClean="0">
              <a:solidFill>
                <a:schemeClr val="tx1"/>
              </a:solidFill>
              <a:latin typeface="Calibri" panose="020F0502020204030204" pitchFamily="34" charset="0"/>
            </a:endParaRPr>
          </a:p>
          <a:p>
            <a:endParaRPr lang="es-419" sz="2400" dirty="0">
              <a:solidFill>
                <a:schemeClr val="tx1"/>
              </a:solidFill>
              <a:latin typeface="Calibri" panose="020F0502020204030204" pitchFamily="34" charset="0"/>
            </a:endParaRPr>
          </a:p>
          <a:p>
            <a:pPr marL="0" indent="0" algn="just">
              <a:buNone/>
            </a:pPr>
            <a:r>
              <a:rPr lang="es-419" sz="2400" b="1" dirty="0" smtClean="0">
                <a:solidFill>
                  <a:schemeClr val="tx1"/>
                </a:solidFill>
                <a:latin typeface="Calibri" panose="020F0502020204030204" pitchFamily="34" charset="0"/>
              </a:rPr>
              <a:t>DISPOSITIVOS DE INTERVENCIÓN: </a:t>
            </a:r>
            <a:r>
              <a:rPr lang="es-ES_tradnl" sz="2400" dirty="0">
                <a:solidFill>
                  <a:schemeClr val="tx1"/>
                </a:solidFill>
                <a:latin typeface="Calibri" panose="020F0502020204030204" pitchFamily="34" charset="0"/>
              </a:rPr>
              <a:t>deben ser parte de la función de la enseñanza que permita introducir cambios en las modalidades de la misma, a la vez que sean una opción posible para el colectivo de estudiantes. </a:t>
            </a:r>
            <a:endParaRPr lang="es-419" sz="2400" dirty="0" smtClean="0">
              <a:solidFill>
                <a:schemeClr val="tx1"/>
              </a:solidFill>
              <a:latin typeface="Calibri" panose="020F0502020204030204" pitchFamily="34" charset="0"/>
            </a:endParaRPr>
          </a:p>
          <a:p>
            <a:r>
              <a:rPr lang="es-419" sz="2400" b="1" dirty="0" smtClean="0">
                <a:solidFill>
                  <a:schemeClr val="tx1"/>
                </a:solidFill>
                <a:latin typeface="Calibri" panose="020F0502020204030204" pitchFamily="34" charset="0"/>
              </a:rPr>
              <a:t>transversales, de enseñanza, de orientación y de apoyo psicológico.</a:t>
            </a:r>
          </a:p>
          <a:p>
            <a:pPr marL="0" indent="0">
              <a:buNone/>
            </a:pPr>
            <a:endParaRPr lang="es-ES_tradnl" sz="2400" b="1" dirty="0">
              <a:solidFill>
                <a:schemeClr val="tx1"/>
              </a:solidFill>
              <a:latin typeface="Calibri" panose="020F0502020204030204" pitchFamily="34" charset="0"/>
            </a:endParaRPr>
          </a:p>
          <a:p>
            <a:pPr marL="0" indent="0">
              <a:buNone/>
            </a:pPr>
            <a:endParaRPr lang="es-ES_tradnl" sz="2400" dirty="0">
              <a:latin typeface="Calibri" panose="020F0502020204030204" pitchFamily="34" charset="0"/>
            </a:endParaRPr>
          </a:p>
        </p:txBody>
      </p:sp>
    </p:spTree>
    <p:extLst>
      <p:ext uri="{BB962C8B-B14F-4D97-AF65-F5344CB8AC3E}">
        <p14:creationId xmlns:p14="http://schemas.microsoft.com/office/powerpoint/2010/main" xmlns="" val="2743236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1624" y="142876"/>
            <a:ext cx="10044113" cy="1100138"/>
          </a:xfrm>
        </p:spPr>
        <p:txBody>
          <a:bodyPr>
            <a:normAutofit/>
          </a:bodyPr>
          <a:lstStyle/>
          <a:p>
            <a:r>
              <a:rPr lang="es-419" sz="3200" b="1" dirty="0" smtClean="0">
                <a:solidFill>
                  <a:schemeClr val="tx1"/>
                </a:solidFill>
                <a:latin typeface="Calibri" panose="020F0502020204030204" pitchFamily="34" charset="0"/>
              </a:rPr>
              <a:t>EXPERIENCIAS EN PROGRAMAS DE APOYO A LAS TRAYECTORIAS</a:t>
            </a:r>
            <a:endParaRPr lang="es-ES_tradnl" sz="3200"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857249" y="1357313"/>
            <a:ext cx="11129963" cy="5243512"/>
          </a:xfrm>
        </p:spPr>
        <p:txBody>
          <a:bodyPr>
            <a:normAutofit/>
          </a:bodyPr>
          <a:lstStyle/>
          <a:p>
            <a:pPr marL="0" indent="0">
              <a:buNone/>
            </a:pPr>
            <a:r>
              <a:rPr lang="es-ES_tradnl" sz="2000" dirty="0">
                <a:solidFill>
                  <a:schemeClr val="tx1"/>
                </a:solidFill>
                <a:latin typeface="Calibri" panose="020F0502020204030204" pitchFamily="34" charset="0"/>
              </a:rPr>
              <a:t>Se evidenció, que existen </a:t>
            </a:r>
            <a:r>
              <a:rPr lang="es-ES_tradnl" sz="2000" b="1" dirty="0">
                <a:solidFill>
                  <a:schemeClr val="tx1"/>
                </a:solidFill>
                <a:latin typeface="Calibri" panose="020F0502020204030204" pitchFamily="34" charset="0"/>
              </a:rPr>
              <a:t>aspectos positivos para el logro de la permanencia estudiantil pero que hay otros aún no considerados y que pueden aportar a la efectividad de los mismos</a:t>
            </a:r>
            <a:r>
              <a:rPr lang="es-ES_tradnl" sz="2000" dirty="0">
                <a:solidFill>
                  <a:schemeClr val="tx1"/>
                </a:solidFill>
                <a:latin typeface="Calibri" panose="020F0502020204030204" pitchFamily="34" charset="0"/>
              </a:rPr>
              <a:t>. Las cuestiones destacables emanadas del análisis fueron: </a:t>
            </a:r>
            <a:endParaRPr lang="es-419" sz="2000" dirty="0" smtClean="0">
              <a:solidFill>
                <a:schemeClr val="tx1"/>
              </a:solidFill>
              <a:latin typeface="Calibri" panose="020F0502020204030204" pitchFamily="34" charset="0"/>
            </a:endParaRPr>
          </a:p>
          <a:p>
            <a:pPr marL="0" indent="0">
              <a:buNone/>
            </a:pPr>
            <a:endParaRPr lang="es-ES_tradnl" sz="2000" dirty="0">
              <a:solidFill>
                <a:schemeClr val="tx1"/>
              </a:solidFill>
              <a:latin typeface="Calibri" panose="020F0502020204030204" pitchFamily="34" charset="0"/>
            </a:endParaRPr>
          </a:p>
          <a:p>
            <a:r>
              <a:rPr lang="es-ES_tradnl" sz="2000" dirty="0" smtClean="0">
                <a:solidFill>
                  <a:schemeClr val="tx1"/>
                </a:solidFill>
                <a:latin typeface="Calibri" panose="020F0502020204030204" pitchFamily="34" charset="0"/>
              </a:rPr>
              <a:t>La </a:t>
            </a:r>
            <a:r>
              <a:rPr lang="es-ES_tradnl" sz="2000" b="1" dirty="0">
                <a:solidFill>
                  <a:schemeClr val="tx1"/>
                </a:solidFill>
                <a:latin typeface="Calibri" panose="020F0502020204030204" pitchFamily="34" charset="0"/>
              </a:rPr>
              <a:t>inexistencia de sustentos teóricos explícitos </a:t>
            </a:r>
            <a:r>
              <a:rPr lang="es-ES_tradnl" sz="2000" dirty="0">
                <a:solidFill>
                  <a:schemeClr val="tx1"/>
                </a:solidFill>
                <a:latin typeface="Calibri" panose="020F0502020204030204" pitchFamily="34" charset="0"/>
              </a:rPr>
              <a:t>y por lo tanto la inexistencia de fundamentos teóricos propios del programa, como base para la legitimación y solidez del mismo.</a:t>
            </a:r>
          </a:p>
          <a:p>
            <a:r>
              <a:rPr lang="es-ES_tradnl" sz="2000" dirty="0" smtClean="0">
                <a:solidFill>
                  <a:schemeClr val="tx1"/>
                </a:solidFill>
                <a:latin typeface="Calibri" panose="020F0502020204030204" pitchFamily="34" charset="0"/>
              </a:rPr>
              <a:t>Las </a:t>
            </a:r>
            <a:r>
              <a:rPr lang="es-ES_tradnl" sz="2000" b="1" dirty="0">
                <a:solidFill>
                  <a:schemeClr val="tx1"/>
                </a:solidFill>
                <a:latin typeface="Calibri" panose="020F0502020204030204" pitchFamily="34" charset="0"/>
              </a:rPr>
              <a:t>metodologías </a:t>
            </a:r>
            <a:r>
              <a:rPr lang="es-ES_tradnl" sz="2000" b="1" dirty="0" smtClean="0">
                <a:solidFill>
                  <a:schemeClr val="tx1"/>
                </a:solidFill>
                <a:latin typeface="Calibri" panose="020F0502020204030204" pitchFamily="34" charset="0"/>
              </a:rPr>
              <a:t>son </a:t>
            </a:r>
            <a:r>
              <a:rPr lang="es-ES_tradnl" sz="2000" b="1" dirty="0">
                <a:solidFill>
                  <a:schemeClr val="tx1"/>
                </a:solidFill>
                <a:latin typeface="Calibri" panose="020F0502020204030204" pitchFamily="34" charset="0"/>
              </a:rPr>
              <a:t>mas receptivas que activas respecto al estudiante</a:t>
            </a:r>
            <a:r>
              <a:rPr lang="es-ES_tradnl" sz="2000" dirty="0">
                <a:solidFill>
                  <a:schemeClr val="tx1"/>
                </a:solidFill>
                <a:latin typeface="Calibri" panose="020F0502020204030204" pitchFamily="34" charset="0"/>
              </a:rPr>
              <a:t>. Si bien se habla de acceso irrestricto, se explicita que los estudiantes deben gestionar su participación en el </a:t>
            </a:r>
            <a:r>
              <a:rPr lang="es-ES_tradnl" sz="2000" dirty="0" smtClean="0">
                <a:solidFill>
                  <a:schemeClr val="tx1"/>
                </a:solidFill>
                <a:latin typeface="Calibri" panose="020F0502020204030204" pitchFamily="34" charset="0"/>
              </a:rPr>
              <a:t>programa</a:t>
            </a:r>
            <a:r>
              <a:rPr lang="es-419" sz="2000" dirty="0" smtClean="0">
                <a:solidFill>
                  <a:schemeClr val="tx1"/>
                </a:solidFill>
                <a:latin typeface="Calibri" panose="020F0502020204030204" pitchFamily="34" charset="0"/>
              </a:rPr>
              <a:t>.</a:t>
            </a:r>
            <a:r>
              <a:rPr lang="es-ES_tradnl" sz="2000" dirty="0" smtClean="0">
                <a:solidFill>
                  <a:schemeClr val="tx1"/>
                </a:solidFill>
                <a:latin typeface="Calibri" panose="020F0502020204030204" pitchFamily="34" charset="0"/>
              </a:rPr>
              <a:t> </a:t>
            </a:r>
            <a:endParaRPr lang="es-ES_tradnl" sz="2000" dirty="0">
              <a:solidFill>
                <a:schemeClr val="tx1"/>
              </a:solidFill>
              <a:latin typeface="Calibri" panose="020F0502020204030204" pitchFamily="34" charset="0"/>
            </a:endParaRPr>
          </a:p>
          <a:p>
            <a:r>
              <a:rPr lang="es-ES_tradnl" sz="2000" dirty="0" smtClean="0">
                <a:solidFill>
                  <a:schemeClr val="tx1"/>
                </a:solidFill>
                <a:latin typeface="Calibri" panose="020F0502020204030204" pitchFamily="34" charset="0"/>
              </a:rPr>
              <a:t>Las </a:t>
            </a:r>
            <a:r>
              <a:rPr lang="es-ES_tradnl" sz="2000" dirty="0">
                <a:solidFill>
                  <a:schemeClr val="tx1"/>
                </a:solidFill>
                <a:latin typeface="Calibri" panose="020F0502020204030204" pitchFamily="34" charset="0"/>
              </a:rPr>
              <a:t>actividades realizadas se incluyen en lo que se ha definido como </a:t>
            </a:r>
            <a:r>
              <a:rPr lang="es-ES_tradnl" sz="2000" b="1" dirty="0">
                <a:solidFill>
                  <a:schemeClr val="tx1"/>
                </a:solidFill>
                <a:latin typeface="Calibri" panose="020F0502020204030204" pitchFamily="34" charset="0"/>
              </a:rPr>
              <a:t>innovaciones periféricas </a:t>
            </a:r>
            <a:r>
              <a:rPr lang="es-ES_tradnl" sz="2000" dirty="0">
                <a:solidFill>
                  <a:schemeClr val="tx1"/>
                </a:solidFill>
                <a:latin typeface="Calibri" panose="020F0502020204030204" pitchFamily="34" charset="0"/>
              </a:rPr>
              <a:t>Ezcurra (2011) que tiene como una de sus consecuencias mas importantes el bajo impacto de las mismas.</a:t>
            </a:r>
          </a:p>
          <a:p>
            <a:r>
              <a:rPr lang="es-ES_tradnl" sz="2000" dirty="0" smtClean="0">
                <a:solidFill>
                  <a:schemeClr val="tx1"/>
                </a:solidFill>
                <a:latin typeface="Calibri" panose="020F0502020204030204" pitchFamily="34" charset="0"/>
              </a:rPr>
              <a:t>Son </a:t>
            </a:r>
            <a:r>
              <a:rPr lang="es-ES_tradnl" sz="2000" dirty="0">
                <a:solidFill>
                  <a:schemeClr val="tx1"/>
                </a:solidFill>
                <a:latin typeface="Calibri" panose="020F0502020204030204" pitchFamily="34" charset="0"/>
              </a:rPr>
              <a:t>excepcionales las </a:t>
            </a:r>
            <a:r>
              <a:rPr lang="es-ES_tradnl" sz="2000" b="1" dirty="0">
                <a:solidFill>
                  <a:schemeClr val="tx1"/>
                </a:solidFill>
                <a:latin typeface="Calibri" panose="020F0502020204030204" pitchFamily="34" charset="0"/>
              </a:rPr>
              <a:t>experiencias inter institucionales </a:t>
            </a:r>
            <a:r>
              <a:rPr lang="es-ES_tradnl" sz="2000" dirty="0">
                <a:solidFill>
                  <a:schemeClr val="tx1"/>
                </a:solidFill>
                <a:latin typeface="Calibri" panose="020F0502020204030204" pitchFamily="34" charset="0"/>
              </a:rPr>
              <a:t>lo cual impacta en la calidad del apoyo a los estudiantes  para el logro de trayectorias educativas completas.</a:t>
            </a:r>
          </a:p>
        </p:txBody>
      </p:sp>
    </p:spTree>
    <p:extLst>
      <p:ext uri="{BB962C8B-B14F-4D97-AF65-F5344CB8AC3E}">
        <p14:creationId xmlns:p14="http://schemas.microsoft.com/office/powerpoint/2010/main" xmlns="" val="4511135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8537" y="324073"/>
            <a:ext cx="8911687" cy="1280890"/>
          </a:xfrm>
        </p:spPr>
        <p:txBody>
          <a:bodyPr/>
          <a:lstStyle/>
          <a:p>
            <a:pPr algn="ctr"/>
            <a:r>
              <a:rPr lang="es-ES_tradnl" b="1" dirty="0" smtClean="0">
                <a:solidFill>
                  <a:schemeClr val="tx1"/>
                </a:solidFill>
                <a:latin typeface="Calibri" panose="020F0502020204030204" pitchFamily="34" charset="0"/>
              </a:rPr>
              <a:t>T</a:t>
            </a:r>
            <a:r>
              <a:rPr lang="es-419" b="1" dirty="0" smtClean="0">
                <a:solidFill>
                  <a:schemeClr val="tx1"/>
                </a:solidFill>
                <a:latin typeface="Calibri" panose="020F0502020204030204" pitchFamily="34" charset="0"/>
              </a:rPr>
              <a:t>RABAJO GRUPAL.</a:t>
            </a:r>
            <a:endParaRPr lang="es-ES_tradnl" b="1" dirty="0">
              <a:solidFill>
                <a:schemeClr val="tx1"/>
              </a:solidFill>
              <a:latin typeface="Calibri" panose="020F0502020204030204" pitchFamily="34" charset="0"/>
            </a:endParaRPr>
          </a:p>
        </p:txBody>
      </p:sp>
      <p:sp>
        <p:nvSpPr>
          <p:cNvPr id="3" name="Marcador de contenido 2"/>
          <p:cNvSpPr>
            <a:spLocks noGrp="1"/>
          </p:cNvSpPr>
          <p:nvPr>
            <p:ph idx="1"/>
          </p:nvPr>
        </p:nvSpPr>
        <p:spPr>
          <a:xfrm>
            <a:off x="745331" y="1762125"/>
            <a:ext cx="10856119" cy="4567238"/>
          </a:xfrm>
        </p:spPr>
        <p:txBody>
          <a:bodyPr>
            <a:normAutofit/>
          </a:bodyPr>
          <a:lstStyle/>
          <a:p>
            <a:pPr algn="just">
              <a:buFont typeface="+mj-lt"/>
              <a:buAutoNum type="arabicPeriod"/>
            </a:pPr>
            <a:r>
              <a:rPr lang="es-ES_tradnl" sz="2800" dirty="0" smtClean="0">
                <a:solidFill>
                  <a:schemeClr val="tx1"/>
                </a:solidFill>
                <a:latin typeface="Calibri" panose="020F0502020204030204" pitchFamily="34" charset="0"/>
              </a:rPr>
              <a:t>E</a:t>
            </a:r>
            <a:r>
              <a:rPr lang="es-419" sz="2800" dirty="0" smtClean="0">
                <a:solidFill>
                  <a:schemeClr val="tx1"/>
                </a:solidFill>
                <a:latin typeface="Calibri" panose="020F0502020204030204" pitchFamily="34" charset="0"/>
              </a:rPr>
              <a:t>xperiencias en acciones de atención a la permanencia de los estudiantes en la IES.</a:t>
            </a:r>
          </a:p>
          <a:p>
            <a:pPr algn="just">
              <a:buFont typeface="+mj-lt"/>
              <a:buAutoNum type="arabicPeriod"/>
            </a:pPr>
            <a:endParaRPr lang="es-419" sz="2800" dirty="0" smtClean="0">
              <a:solidFill>
                <a:schemeClr val="tx1"/>
              </a:solidFill>
              <a:latin typeface="Calibri" panose="020F0502020204030204" pitchFamily="34" charset="0"/>
            </a:endParaRPr>
          </a:p>
          <a:p>
            <a:pPr algn="just">
              <a:buFont typeface="+mj-lt"/>
              <a:buAutoNum type="arabicPeriod"/>
            </a:pPr>
            <a:r>
              <a:rPr lang="es-419" sz="2800" dirty="0" smtClean="0">
                <a:solidFill>
                  <a:schemeClr val="tx1"/>
                </a:solidFill>
                <a:latin typeface="Calibri" panose="020F0502020204030204" pitchFamily="34" charset="0"/>
              </a:rPr>
              <a:t>Perspectivas y/o posibles dispositivos de apoyo, teniendo en cuenta:  </a:t>
            </a:r>
          </a:p>
          <a:p>
            <a:pPr lvl="1" algn="just">
              <a:buFont typeface="+mj-lt"/>
              <a:buAutoNum type="arabicPeriod"/>
            </a:pPr>
            <a:r>
              <a:rPr lang="es-419" sz="2600" dirty="0" smtClean="0">
                <a:solidFill>
                  <a:schemeClr val="tx1"/>
                </a:solidFill>
                <a:latin typeface="Calibri" panose="020F0502020204030204" pitchFamily="34" charset="0"/>
              </a:rPr>
              <a:t>contexto </a:t>
            </a:r>
          </a:p>
          <a:p>
            <a:pPr lvl="1" algn="just">
              <a:buFont typeface="+mj-lt"/>
              <a:buAutoNum type="arabicPeriod"/>
            </a:pPr>
            <a:r>
              <a:rPr lang="es-419" sz="2600" dirty="0" smtClean="0">
                <a:solidFill>
                  <a:schemeClr val="tx1"/>
                </a:solidFill>
                <a:latin typeface="Calibri" panose="020F0502020204030204" pitchFamily="34" charset="0"/>
              </a:rPr>
              <a:t>las características de los estudiantes que ingresan</a:t>
            </a:r>
          </a:p>
          <a:p>
            <a:pPr lvl="1" algn="just">
              <a:buFont typeface="+mj-lt"/>
              <a:buAutoNum type="arabicPeriod"/>
            </a:pPr>
            <a:r>
              <a:rPr lang="es-419" sz="2600" dirty="0">
                <a:solidFill>
                  <a:schemeClr val="tx1"/>
                </a:solidFill>
                <a:latin typeface="Calibri" panose="020F0502020204030204" pitchFamily="34" charset="0"/>
              </a:rPr>
              <a:t>c</a:t>
            </a:r>
            <a:r>
              <a:rPr lang="es-419" sz="2600" dirty="0" smtClean="0">
                <a:solidFill>
                  <a:schemeClr val="tx1"/>
                </a:solidFill>
                <a:latin typeface="Calibri" panose="020F0502020204030204" pitchFamily="34" charset="0"/>
              </a:rPr>
              <a:t>aracterísticas institucionales</a:t>
            </a:r>
          </a:p>
          <a:p>
            <a:pPr lvl="1" algn="just">
              <a:buFont typeface="+mj-lt"/>
              <a:buAutoNum type="arabicPeriod"/>
            </a:pPr>
            <a:r>
              <a:rPr lang="es-419" sz="2600" dirty="0" smtClean="0">
                <a:solidFill>
                  <a:schemeClr val="tx1"/>
                </a:solidFill>
                <a:latin typeface="Calibri" panose="020F0502020204030204" pitchFamily="34" charset="0"/>
              </a:rPr>
              <a:t>otras</a:t>
            </a:r>
            <a:endParaRPr lang="es-ES_tradnl"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28610143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78575" y="2788555"/>
            <a:ext cx="8911687" cy="1280890"/>
          </a:xfrm>
        </p:spPr>
        <p:txBody>
          <a:bodyPr/>
          <a:lstStyle/>
          <a:p>
            <a:r>
              <a:rPr lang="es-419" dirty="0" smtClean="0"/>
              <a:t>SANTIVIAGO, C. 2018, UDELAR, PROPONE</a:t>
            </a:r>
            <a:endParaRPr lang="es-ES_tradnl" dirty="0"/>
          </a:p>
        </p:txBody>
      </p:sp>
    </p:spTree>
    <p:extLst>
      <p:ext uri="{BB962C8B-B14F-4D97-AF65-F5344CB8AC3E}">
        <p14:creationId xmlns:p14="http://schemas.microsoft.com/office/powerpoint/2010/main" xmlns="" val="12034681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2241256"/>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I.OBJETIVO </a:t>
            </a:r>
            <a:r>
              <a:rPr lang="es-419" sz="2400" b="1" kern="50" dirty="0">
                <a:solidFill>
                  <a:srgbClr val="000000"/>
                </a:solidFill>
                <a:latin typeface="Calibri" panose="020F0502020204030204" pitchFamily="34" charset="0"/>
              </a:rPr>
              <a:t>DEL </a:t>
            </a:r>
            <a:r>
              <a:rPr lang="es-419" sz="2400" b="1" kern="50" dirty="0" smtClean="0">
                <a:solidFill>
                  <a:srgbClr val="000000"/>
                </a:solidFill>
                <a:latin typeface="Calibri" panose="020F0502020204030204" pitchFamily="34" charset="0"/>
              </a:rPr>
              <a:t>PROGRAMA</a:t>
            </a:r>
          </a:p>
          <a:p>
            <a:pPr marL="0" indent="0" algn="just">
              <a:lnSpc>
                <a:spcPct val="200000"/>
              </a:lnSpc>
              <a:spcBef>
                <a:spcPts val="0"/>
              </a:spcBef>
              <a:buNone/>
            </a:pPr>
            <a:endParaRPr lang="en-US" sz="2400" dirty="0"/>
          </a:p>
        </p:txBody>
      </p:sp>
      <p:pic>
        <p:nvPicPr>
          <p:cNvPr id="5" name="Imagen 4"/>
          <p:cNvPicPr>
            <a:picLocks noChangeAspect="1"/>
          </p:cNvPicPr>
          <p:nvPr/>
        </p:nvPicPr>
        <p:blipFill>
          <a:blip r:embed="rId2"/>
          <a:stretch>
            <a:fillRect/>
          </a:stretch>
        </p:blipFill>
        <p:spPr>
          <a:xfrm>
            <a:off x="598587" y="2112448"/>
            <a:ext cx="3463925" cy="2068920"/>
          </a:xfrm>
          <a:prstGeom prst="rect">
            <a:avLst/>
          </a:prstGeom>
        </p:spPr>
      </p:pic>
      <p:sp>
        <p:nvSpPr>
          <p:cNvPr id="7" name="Título 1"/>
          <p:cNvSpPr txBox="1">
            <a:spLocks/>
          </p:cNvSpPr>
          <p:nvPr/>
        </p:nvSpPr>
        <p:spPr>
          <a:xfrm>
            <a:off x="699977" y="8861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dirty="0" smtClean="0">
                <a:solidFill>
                  <a:prstClr val="black"/>
                </a:solidFill>
              </a:rPr>
              <a:t>PROCEDIMIENTO METODOLÓGICO PARA EL DISEÑO DEL PATE</a:t>
            </a:r>
            <a:endParaRPr lang="en-US" sz="3200" b="1" dirty="0">
              <a:solidFill>
                <a:prstClr val="black"/>
              </a:solidFill>
            </a:endParaRPr>
          </a:p>
        </p:txBody>
      </p:sp>
      <p:sp>
        <p:nvSpPr>
          <p:cNvPr id="12" name="Rectángulo 11"/>
          <p:cNvSpPr/>
          <p:nvPr/>
        </p:nvSpPr>
        <p:spPr>
          <a:xfrm>
            <a:off x="4580234" y="3429638"/>
            <a:ext cx="6892296" cy="1791260"/>
          </a:xfrm>
          <a:prstGeom prst="rect">
            <a:avLst/>
          </a:prstGeom>
        </p:spPr>
        <p:txBody>
          <a:bodyPr wrap="square">
            <a:spAutoFit/>
          </a:bodyPr>
          <a:lstStyle/>
          <a:p>
            <a:pPr algn="just">
              <a:lnSpc>
                <a:spcPct val="115000"/>
              </a:lnSpc>
            </a:pPr>
            <a:r>
              <a:rPr lang="es-ES" sz="2400" kern="50" dirty="0">
                <a:solidFill>
                  <a:srgbClr val="000000"/>
                </a:solidFill>
              </a:rPr>
              <a:t>Orientar y acompañar las trayectorias educativas de los estudiantes a lo largo de todo el proceso desde el pre ingreso al egreso efectivo considerando las distintas dimensiones en juego</a:t>
            </a:r>
            <a:endParaRPr lang="es-419" sz="2800" kern="50" dirty="0">
              <a:solidFill>
                <a:srgbClr val="000000"/>
              </a:solidFill>
            </a:endParaRPr>
          </a:p>
        </p:txBody>
      </p:sp>
    </p:spTree>
    <p:extLst>
      <p:ext uri="{BB962C8B-B14F-4D97-AF65-F5344CB8AC3E}">
        <p14:creationId xmlns:p14="http://schemas.microsoft.com/office/powerpoint/2010/main" xmlns="" val="30334902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1784052"/>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II. CONCEPTOS CLAVES</a:t>
            </a:r>
            <a:endParaRPr lang="en-US" sz="2400" b="1" dirty="0" smtClean="0">
              <a:latin typeface="Arial" panose="020B0604020202020204" pitchFamily="34" charset="0"/>
            </a:endParaRPr>
          </a:p>
          <a:p>
            <a:pPr marL="0" indent="0" algn="just">
              <a:lnSpc>
                <a:spcPct val="200000"/>
              </a:lnSpc>
              <a:spcBef>
                <a:spcPts val="0"/>
              </a:spcBef>
              <a:buNone/>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
        <p:nvSpPr>
          <p:cNvPr id="13" name="Rectángulo 12"/>
          <p:cNvSpPr/>
          <p:nvPr/>
        </p:nvSpPr>
        <p:spPr>
          <a:xfrm>
            <a:off x="5119577" y="2734742"/>
            <a:ext cx="6096000" cy="1862048"/>
          </a:xfrm>
          <a:prstGeom prst="rect">
            <a:avLst/>
          </a:prstGeom>
        </p:spPr>
        <p:txBody>
          <a:bodyPr>
            <a:spAutoFit/>
          </a:bodyPr>
          <a:lstStyle/>
          <a:p>
            <a:pPr marL="800100" lvl="1" indent="-342900">
              <a:lnSpc>
                <a:spcPct val="115000"/>
              </a:lnSpc>
              <a:buFont typeface="+mj-lt"/>
              <a:buAutoNum type="arabicPeriod"/>
            </a:pPr>
            <a:r>
              <a:rPr lang="es-419" sz="2000" kern="50" dirty="0">
                <a:solidFill>
                  <a:srgbClr val="000000"/>
                </a:solidFill>
              </a:rPr>
              <a:t>Participación estudiantil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Responsabilidad institucional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Flexibilidad del programa</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Inter-institucionalidad</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La construcción de la demanda</a:t>
            </a:r>
          </a:p>
        </p:txBody>
      </p:sp>
      <p:grpSp>
        <p:nvGrpSpPr>
          <p:cNvPr id="8" name="Grupo 7"/>
          <p:cNvGrpSpPr/>
          <p:nvPr/>
        </p:nvGrpSpPr>
        <p:grpSpPr>
          <a:xfrm>
            <a:off x="2892062" y="2778642"/>
            <a:ext cx="8941983" cy="3796222"/>
            <a:chOff x="2892062" y="2778642"/>
            <a:chExt cx="8941983" cy="3796222"/>
          </a:xfrm>
        </p:grpSpPr>
        <p:sp>
          <p:nvSpPr>
            <p:cNvPr id="4" name="Llamada con línea 2 (sin borde) 3"/>
            <p:cNvSpPr/>
            <p:nvPr/>
          </p:nvSpPr>
          <p:spPr>
            <a:xfrm>
              <a:off x="2892062" y="4859079"/>
              <a:ext cx="8941983" cy="1715785"/>
            </a:xfrm>
            <a:prstGeom prst="callout2">
              <a:avLst>
                <a:gd name="adj1" fmla="val 18218"/>
                <a:gd name="adj2" fmla="val -3339"/>
                <a:gd name="adj3" fmla="val 18750"/>
                <a:gd name="adj4" fmla="val -16667"/>
                <a:gd name="adj5" fmla="val -105564"/>
                <a:gd name="adj6" fmla="val 30146"/>
              </a:avLst>
            </a:prstGeom>
            <a:ln w="50800">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ES" dirty="0">
                  <a:solidFill>
                    <a:prstClr val="black"/>
                  </a:solidFill>
                  <a:ea typeface="Calibri" panose="020F0502020204030204" pitchFamily="34" charset="0"/>
                  <a:cs typeface="Arial Narrow" panose="020B0606020202030204" pitchFamily="34" charset="0"/>
                </a:rPr>
                <a:t>Definida como el involucramiento del estudiante en su propio proceso de formación. Concepto central en términos de permanencia que tiene como una de sus condiciones que no sean beneficiarios sino actores. Para lo cual se requiere entre otras cosas que la institución genere canales que así la hagan posible.</a:t>
              </a:r>
            </a:p>
            <a:p>
              <a:pPr algn="just"/>
              <a:r>
                <a:rPr lang="x-none" dirty="0">
                  <a:solidFill>
                    <a:prstClr val="black"/>
                  </a:solidFill>
                  <a:ea typeface="Calibri" panose="020F0502020204030204" pitchFamily="34" charset="0"/>
                  <a:cs typeface="Times New Roman" panose="02020603050405020304" pitchFamily="18" charset="0"/>
                </a:rPr>
                <a:t>                                                                                         (Elaboración propia)</a:t>
              </a:r>
            </a:p>
          </p:txBody>
        </p:sp>
        <p:sp>
          <p:nvSpPr>
            <p:cNvPr id="6" name="Elipse 5"/>
            <p:cNvSpPr/>
            <p:nvPr/>
          </p:nvSpPr>
          <p:spPr>
            <a:xfrm>
              <a:off x="5548423" y="2778642"/>
              <a:ext cx="350874" cy="3827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pSp>
    </p:spTree>
    <p:extLst>
      <p:ext uri="{BB962C8B-B14F-4D97-AF65-F5344CB8AC3E}">
        <p14:creationId xmlns:p14="http://schemas.microsoft.com/office/powerpoint/2010/main" xmlns="" val="35368383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1784052"/>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II. CONCEPTOS CLAVES</a:t>
            </a:r>
            <a:endParaRPr lang="en-US" sz="2400" b="1" dirty="0" smtClean="0">
              <a:latin typeface="Arial" panose="020B0604020202020204" pitchFamily="34" charset="0"/>
            </a:endParaRPr>
          </a:p>
          <a:p>
            <a:pPr marL="0" indent="0" algn="just">
              <a:lnSpc>
                <a:spcPct val="200000"/>
              </a:lnSpc>
              <a:spcBef>
                <a:spcPts val="0"/>
              </a:spcBef>
              <a:buNone/>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
        <p:nvSpPr>
          <p:cNvPr id="13" name="Rectángulo 12"/>
          <p:cNvSpPr/>
          <p:nvPr/>
        </p:nvSpPr>
        <p:spPr>
          <a:xfrm>
            <a:off x="5119577" y="2734742"/>
            <a:ext cx="6096000" cy="1862048"/>
          </a:xfrm>
          <a:prstGeom prst="rect">
            <a:avLst/>
          </a:prstGeom>
        </p:spPr>
        <p:txBody>
          <a:bodyPr>
            <a:spAutoFit/>
          </a:bodyPr>
          <a:lstStyle/>
          <a:p>
            <a:pPr marL="800100" lvl="1" indent="-342900">
              <a:lnSpc>
                <a:spcPct val="115000"/>
              </a:lnSpc>
              <a:buFont typeface="+mj-lt"/>
              <a:buAutoNum type="arabicPeriod"/>
            </a:pPr>
            <a:r>
              <a:rPr lang="es-419" sz="2000" kern="50" dirty="0">
                <a:solidFill>
                  <a:srgbClr val="000000"/>
                </a:solidFill>
              </a:rPr>
              <a:t>Participación estudiantil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Responsabilidad institucional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Flexibilidad del programa</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Inter-institucionalidad</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La construcción de la demanda</a:t>
            </a:r>
          </a:p>
        </p:txBody>
      </p:sp>
      <p:grpSp>
        <p:nvGrpSpPr>
          <p:cNvPr id="8" name="Grupo 7"/>
          <p:cNvGrpSpPr/>
          <p:nvPr/>
        </p:nvGrpSpPr>
        <p:grpSpPr>
          <a:xfrm>
            <a:off x="2892062" y="3129523"/>
            <a:ext cx="8941983" cy="3445341"/>
            <a:chOff x="2892062" y="3129523"/>
            <a:chExt cx="8941983" cy="3445341"/>
          </a:xfrm>
        </p:grpSpPr>
        <p:sp>
          <p:nvSpPr>
            <p:cNvPr id="4" name="Llamada con línea 2 (sin borde) 3"/>
            <p:cNvSpPr/>
            <p:nvPr/>
          </p:nvSpPr>
          <p:spPr>
            <a:xfrm>
              <a:off x="2892062" y="4859079"/>
              <a:ext cx="8941983" cy="1715785"/>
            </a:xfrm>
            <a:prstGeom prst="callout2">
              <a:avLst>
                <a:gd name="adj1" fmla="val 18218"/>
                <a:gd name="adj2" fmla="val -3339"/>
                <a:gd name="adj3" fmla="val 18750"/>
                <a:gd name="adj4" fmla="val -16667"/>
                <a:gd name="adj5" fmla="val -85734"/>
                <a:gd name="adj6" fmla="val 29789"/>
              </a:avLst>
            </a:prstGeom>
            <a:ln w="50800">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just">
                <a:lnSpc>
                  <a:spcPct val="115000"/>
                </a:lnSpc>
              </a:pPr>
              <a:r>
                <a:rPr lang="es-ES" dirty="0">
                  <a:solidFill>
                    <a:prstClr val="black"/>
                  </a:solidFill>
                  <a:ea typeface="Calibri" panose="020F0502020204030204" pitchFamily="34" charset="0"/>
                  <a:cs typeface="Arial Narrow" panose="020B0606020202030204" pitchFamily="34" charset="0"/>
                </a:rPr>
                <a:t>Entendida como el modelo más adecuado ya que asume que las dificultades para permanecer y egresar de la universidad ponen en evidencia un conjunto de dificultades del propio sistema educativo en su conjunto para responder a la diversidad de estudiantes que un sistema masivo supone.</a:t>
              </a:r>
              <a:endParaRPr lang="es-ES" dirty="0">
                <a:solidFill>
                  <a:prstClr val="black"/>
                </a:solidFill>
                <a:ea typeface="Calibri" panose="020F0502020204030204" pitchFamily="34" charset="0"/>
                <a:cs typeface="Times New Roman" panose="02020603050405020304" pitchFamily="18" charset="0"/>
              </a:endParaRPr>
            </a:p>
            <a:p>
              <a:pPr algn="just"/>
              <a:r>
                <a:rPr lang="x-none" dirty="0">
                  <a:solidFill>
                    <a:prstClr val="black"/>
                  </a:solidFill>
                  <a:ea typeface="Calibri" panose="020F0502020204030204" pitchFamily="34" charset="0"/>
                  <a:cs typeface="Times New Roman" panose="02020603050405020304" pitchFamily="18" charset="0"/>
                </a:rPr>
                <a:t>                                                                                         (Elaboración propia)</a:t>
              </a:r>
            </a:p>
          </p:txBody>
        </p:sp>
        <p:sp>
          <p:nvSpPr>
            <p:cNvPr id="6" name="Elipse 5"/>
            <p:cNvSpPr/>
            <p:nvPr/>
          </p:nvSpPr>
          <p:spPr>
            <a:xfrm>
              <a:off x="5548423" y="3129523"/>
              <a:ext cx="350874" cy="3827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pSp>
    </p:spTree>
    <p:extLst>
      <p:ext uri="{BB962C8B-B14F-4D97-AF65-F5344CB8AC3E}">
        <p14:creationId xmlns:p14="http://schemas.microsoft.com/office/powerpoint/2010/main" xmlns="" val="258722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643062" y="476250"/>
            <a:ext cx="9858376"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Bef>
                <a:spcPct val="50000"/>
              </a:spcBef>
            </a:pPr>
            <a:r>
              <a:rPr lang="es-ES" sz="3200" dirty="0" smtClean="0">
                <a:latin typeface="Calibri" panose="020F0502020204030204" pitchFamily="34" charset="0"/>
              </a:rPr>
              <a:t>CONTEXTO EXISTENTE PARA LA EDUCACIÓN SUPERIOR</a:t>
            </a:r>
            <a:endParaRPr lang="es-ES" sz="3200" dirty="0">
              <a:latin typeface="Calibri" panose="020F0502020204030204" pitchFamily="34" charset="0"/>
            </a:endParaRPr>
          </a:p>
        </p:txBody>
      </p:sp>
      <p:sp>
        <p:nvSpPr>
          <p:cNvPr id="1027" name="Text Box 3"/>
          <p:cNvSpPr txBox="1">
            <a:spLocks noChangeArrowheads="1"/>
          </p:cNvSpPr>
          <p:nvPr/>
        </p:nvSpPr>
        <p:spPr bwMode="auto">
          <a:xfrm>
            <a:off x="242888" y="1513821"/>
            <a:ext cx="11472862" cy="5047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457200" indent="-457200" algn="just" eaLnBrk="1" hangingPunct="1">
              <a:spcBef>
                <a:spcPct val="50000"/>
              </a:spcBef>
              <a:buFont typeface="Arial" panose="020B0604020202020204" pitchFamily="34" charset="0"/>
              <a:buChar char="•"/>
            </a:pPr>
            <a:r>
              <a:rPr lang="es-ES" sz="2800" dirty="0">
                <a:latin typeface="Calibri" panose="020F0502020204030204" pitchFamily="34" charset="0"/>
              </a:rPr>
              <a:t>Escenario complejo y paradójico caracterizado por el aporte de grandes avances científicos y tecnológicos.</a:t>
            </a:r>
          </a:p>
          <a:p>
            <a:pPr marL="457200" indent="-457200" algn="just" eaLnBrk="1" hangingPunct="1">
              <a:spcBef>
                <a:spcPct val="50000"/>
              </a:spcBef>
              <a:buFont typeface="Arial" panose="020B0604020202020204" pitchFamily="34" charset="0"/>
              <a:buChar char="•"/>
            </a:pPr>
            <a:r>
              <a:rPr lang="es-ES" sz="2800" dirty="0">
                <a:latin typeface="Calibri" panose="020F0502020204030204" pitchFamily="34" charset="0"/>
              </a:rPr>
              <a:t>Ambiciones tecnológicas y de poder.</a:t>
            </a:r>
          </a:p>
          <a:p>
            <a:pPr marL="457200" indent="-457200" algn="just" eaLnBrk="1" hangingPunct="1">
              <a:spcBef>
                <a:spcPct val="50000"/>
              </a:spcBef>
              <a:buFont typeface="Arial" panose="020B0604020202020204" pitchFamily="34" charset="0"/>
              <a:buChar char="•"/>
            </a:pPr>
            <a:r>
              <a:rPr lang="es-ES" sz="2800" dirty="0">
                <a:latin typeface="Calibri" panose="020F0502020204030204" pitchFamily="34" charset="0"/>
              </a:rPr>
              <a:t>Posibilidad de la población de acceder al mundo a través de los medios masivos de comunicación. Evidente diversidad.</a:t>
            </a:r>
          </a:p>
          <a:p>
            <a:pPr marL="457200" indent="-457200" algn="just" eaLnBrk="1" hangingPunct="1">
              <a:spcBef>
                <a:spcPct val="50000"/>
              </a:spcBef>
              <a:buFont typeface="Arial" panose="020B0604020202020204" pitchFamily="34" charset="0"/>
              <a:buChar char="•"/>
            </a:pPr>
            <a:r>
              <a:rPr lang="es-ES" sz="2800" dirty="0">
                <a:latin typeface="Calibri" panose="020F0502020204030204" pitchFamily="34" charset="0"/>
              </a:rPr>
              <a:t>Incremento en la producción de la riqueza cada día mas desigual entre naciones y sectores sociales.</a:t>
            </a:r>
          </a:p>
          <a:p>
            <a:pPr marL="457200" indent="-457200" algn="just" eaLnBrk="1" hangingPunct="1">
              <a:spcBef>
                <a:spcPct val="50000"/>
              </a:spcBef>
              <a:buFont typeface="Arial" panose="020B0604020202020204" pitchFamily="34" charset="0"/>
              <a:buChar char="•"/>
            </a:pPr>
            <a:r>
              <a:rPr lang="es-ES" sz="2800" dirty="0">
                <a:latin typeface="Calibri" panose="020F0502020204030204" pitchFamily="34" charset="0"/>
              </a:rPr>
              <a:t>Situaciones de ingobernabilidad tanto en naciones ricas como pobres.</a:t>
            </a:r>
          </a:p>
          <a:p>
            <a:pPr marL="457200" indent="-457200" algn="just" eaLnBrk="1" hangingPunct="1">
              <a:spcBef>
                <a:spcPct val="50000"/>
              </a:spcBef>
              <a:buFont typeface="Arial" panose="020B0604020202020204" pitchFamily="34" charset="0"/>
              <a:buChar char="•"/>
            </a:pPr>
            <a:r>
              <a:rPr lang="es-ES" sz="2800" dirty="0">
                <a:latin typeface="Calibri" panose="020F0502020204030204" pitchFamily="34" charset="0"/>
              </a:rPr>
              <a:t>Globalización.</a:t>
            </a:r>
          </a:p>
        </p:txBody>
      </p:sp>
    </p:spTree>
    <p:extLst>
      <p:ext uri="{BB962C8B-B14F-4D97-AF65-F5344CB8AC3E}">
        <p14:creationId xmlns:p14="http://schemas.microsoft.com/office/powerpoint/2010/main" xmlns="" val="2449128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0-#ppt_w/2"/>
                                          </p:val>
                                        </p:tav>
                                        <p:tav tm="100000">
                                          <p:val>
                                            <p:strVal val="#ppt_x"/>
                                          </p:val>
                                        </p:tav>
                                      </p:tavLst>
                                    </p:anim>
                                    <p:anim calcmode="lin" valueType="num">
                                      <p:cBhvr additive="base">
                                        <p:cTn id="14"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1784052"/>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II. CONCEPTOS CLAVES</a:t>
            </a:r>
            <a:endParaRPr lang="en-US" sz="2400" b="1" dirty="0" smtClean="0">
              <a:latin typeface="Arial" panose="020B0604020202020204" pitchFamily="34" charset="0"/>
            </a:endParaRPr>
          </a:p>
          <a:p>
            <a:pPr marL="0" indent="0" algn="just">
              <a:lnSpc>
                <a:spcPct val="200000"/>
              </a:lnSpc>
              <a:spcBef>
                <a:spcPts val="0"/>
              </a:spcBef>
              <a:buNone/>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
        <p:nvSpPr>
          <p:cNvPr id="13" name="Rectángulo 12"/>
          <p:cNvSpPr/>
          <p:nvPr/>
        </p:nvSpPr>
        <p:spPr>
          <a:xfrm>
            <a:off x="5119577" y="2734742"/>
            <a:ext cx="6096000" cy="1862048"/>
          </a:xfrm>
          <a:prstGeom prst="rect">
            <a:avLst/>
          </a:prstGeom>
        </p:spPr>
        <p:txBody>
          <a:bodyPr>
            <a:spAutoFit/>
          </a:bodyPr>
          <a:lstStyle/>
          <a:p>
            <a:pPr marL="800100" lvl="1" indent="-342900">
              <a:lnSpc>
                <a:spcPct val="115000"/>
              </a:lnSpc>
              <a:buFont typeface="+mj-lt"/>
              <a:buAutoNum type="arabicPeriod"/>
            </a:pPr>
            <a:r>
              <a:rPr lang="es-419" sz="2000" kern="50" dirty="0">
                <a:solidFill>
                  <a:srgbClr val="000000"/>
                </a:solidFill>
              </a:rPr>
              <a:t>Participación estudiantil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Responsabilidad institucional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Flexibilidad del programa</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Inter-institucionalidad</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La construcción de la demanda</a:t>
            </a:r>
          </a:p>
        </p:txBody>
      </p:sp>
      <p:grpSp>
        <p:nvGrpSpPr>
          <p:cNvPr id="8" name="Grupo 7"/>
          <p:cNvGrpSpPr/>
          <p:nvPr/>
        </p:nvGrpSpPr>
        <p:grpSpPr>
          <a:xfrm>
            <a:off x="2892062" y="3491033"/>
            <a:ext cx="8941983" cy="3083831"/>
            <a:chOff x="2892062" y="3491033"/>
            <a:chExt cx="8941983" cy="3083831"/>
          </a:xfrm>
        </p:grpSpPr>
        <p:sp>
          <p:nvSpPr>
            <p:cNvPr id="4" name="Llamada con línea 2 (sin borde) 3"/>
            <p:cNvSpPr/>
            <p:nvPr/>
          </p:nvSpPr>
          <p:spPr>
            <a:xfrm>
              <a:off x="2892062" y="4859079"/>
              <a:ext cx="8941983" cy="1715785"/>
            </a:xfrm>
            <a:prstGeom prst="callout2">
              <a:avLst>
                <a:gd name="adj1" fmla="val 18218"/>
                <a:gd name="adj2" fmla="val -3339"/>
                <a:gd name="adj3" fmla="val 18750"/>
                <a:gd name="adj4" fmla="val -16667"/>
                <a:gd name="adj5" fmla="val -65284"/>
                <a:gd name="adj6" fmla="val 29908"/>
              </a:avLst>
            </a:prstGeom>
            <a:ln w="50800">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just">
                <a:lnSpc>
                  <a:spcPct val="115000"/>
                </a:lnSpc>
              </a:pPr>
              <a:r>
                <a:rPr lang="es-ES" dirty="0">
                  <a:solidFill>
                    <a:prstClr val="black"/>
                  </a:solidFill>
                  <a:ea typeface="Calibri" panose="020F0502020204030204" pitchFamily="34" charset="0"/>
                  <a:cs typeface="Arial Narrow" panose="020B0606020202030204" pitchFamily="34" charset="0"/>
                </a:rPr>
                <a:t>Relacionada con una estructura que lo permita así como con la perspectiva de redes que posibilita la accesibilidad a un conjunto elevado de actores, a la vez que promueve la autogestión en el desarrollo de propuestas que son simultáneamente canales y formas de organización.</a:t>
              </a:r>
              <a:endParaRPr lang="es-ES" dirty="0">
                <a:solidFill>
                  <a:prstClr val="black"/>
                </a:solidFill>
                <a:ea typeface="Calibri" panose="020F0502020204030204" pitchFamily="34" charset="0"/>
                <a:cs typeface="Times New Roman" panose="02020603050405020304" pitchFamily="18" charset="0"/>
              </a:endParaRPr>
            </a:p>
            <a:p>
              <a:pPr algn="just"/>
              <a:r>
                <a:rPr lang="x-none" dirty="0">
                  <a:solidFill>
                    <a:prstClr val="black"/>
                  </a:solidFill>
                  <a:ea typeface="Calibri" panose="020F0502020204030204" pitchFamily="34" charset="0"/>
                  <a:cs typeface="Times New Roman" panose="02020603050405020304" pitchFamily="18" charset="0"/>
                </a:rPr>
                <a:t>                                                                                         (Elaboración propia)</a:t>
              </a:r>
            </a:p>
          </p:txBody>
        </p:sp>
        <p:sp>
          <p:nvSpPr>
            <p:cNvPr id="6" name="Elipse 5"/>
            <p:cNvSpPr/>
            <p:nvPr/>
          </p:nvSpPr>
          <p:spPr>
            <a:xfrm>
              <a:off x="5548423" y="3491033"/>
              <a:ext cx="350874" cy="3827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pSp>
    </p:spTree>
    <p:extLst>
      <p:ext uri="{BB962C8B-B14F-4D97-AF65-F5344CB8AC3E}">
        <p14:creationId xmlns:p14="http://schemas.microsoft.com/office/powerpoint/2010/main" xmlns="" val="12002854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1784052"/>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II. CONCEPTOS CLAVES</a:t>
            </a:r>
            <a:endParaRPr lang="en-US" sz="2400" b="1" dirty="0" smtClean="0">
              <a:latin typeface="Arial" panose="020B0604020202020204" pitchFamily="34" charset="0"/>
            </a:endParaRPr>
          </a:p>
          <a:p>
            <a:pPr marL="0" indent="0" algn="just">
              <a:lnSpc>
                <a:spcPct val="200000"/>
              </a:lnSpc>
              <a:spcBef>
                <a:spcPts val="0"/>
              </a:spcBef>
              <a:buNone/>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
        <p:nvSpPr>
          <p:cNvPr id="13" name="Rectángulo 12"/>
          <p:cNvSpPr/>
          <p:nvPr/>
        </p:nvSpPr>
        <p:spPr>
          <a:xfrm>
            <a:off x="5119577" y="2734742"/>
            <a:ext cx="6096000" cy="1862048"/>
          </a:xfrm>
          <a:prstGeom prst="rect">
            <a:avLst/>
          </a:prstGeom>
        </p:spPr>
        <p:txBody>
          <a:bodyPr>
            <a:spAutoFit/>
          </a:bodyPr>
          <a:lstStyle/>
          <a:p>
            <a:pPr marL="800100" lvl="1" indent="-342900">
              <a:lnSpc>
                <a:spcPct val="115000"/>
              </a:lnSpc>
              <a:buFont typeface="+mj-lt"/>
              <a:buAutoNum type="arabicPeriod"/>
            </a:pPr>
            <a:r>
              <a:rPr lang="es-419" sz="2000" kern="50" dirty="0">
                <a:solidFill>
                  <a:srgbClr val="000000"/>
                </a:solidFill>
              </a:rPr>
              <a:t>Participación estudiantil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Responsabilidad institucional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Flexibilidad del programa</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Inter-institucionalidad</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La construcción de la demanda</a:t>
            </a:r>
          </a:p>
        </p:txBody>
      </p:sp>
      <p:grpSp>
        <p:nvGrpSpPr>
          <p:cNvPr id="8" name="Grupo 7"/>
          <p:cNvGrpSpPr/>
          <p:nvPr/>
        </p:nvGrpSpPr>
        <p:grpSpPr>
          <a:xfrm>
            <a:off x="2892062" y="3831281"/>
            <a:ext cx="8941983" cy="2743583"/>
            <a:chOff x="2892062" y="3831281"/>
            <a:chExt cx="8941983" cy="2743583"/>
          </a:xfrm>
        </p:grpSpPr>
        <p:sp>
          <p:nvSpPr>
            <p:cNvPr id="4" name="Llamada con línea 2 (sin borde) 3"/>
            <p:cNvSpPr/>
            <p:nvPr/>
          </p:nvSpPr>
          <p:spPr>
            <a:xfrm>
              <a:off x="2892062" y="4859079"/>
              <a:ext cx="8941983" cy="1715785"/>
            </a:xfrm>
            <a:prstGeom prst="callout2">
              <a:avLst>
                <a:gd name="adj1" fmla="val 18218"/>
                <a:gd name="adj2" fmla="val -3339"/>
                <a:gd name="adj3" fmla="val 18750"/>
                <a:gd name="adj4" fmla="val -16667"/>
                <a:gd name="adj5" fmla="val -47933"/>
                <a:gd name="adj6" fmla="val 29670"/>
              </a:avLst>
            </a:prstGeom>
            <a:ln w="50800">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just">
                <a:lnSpc>
                  <a:spcPct val="115000"/>
                </a:lnSpc>
                <a:spcAft>
                  <a:spcPts val="800"/>
                </a:spcAft>
              </a:pPr>
              <a:r>
                <a:rPr lang="es-ES" dirty="0">
                  <a:solidFill>
                    <a:prstClr val="black"/>
                  </a:solidFill>
                  <a:ea typeface="Calibri" panose="020F0502020204030204" pitchFamily="34" charset="0"/>
                  <a:cs typeface="Arial Narrow" panose="020B0606020202030204" pitchFamily="34" charset="0"/>
                </a:rPr>
                <a:t>Articular con todos los niveles del sistema educativo así como con aquellas instituciones que inciden en la trayectoria. Lo importante a destacar es que no sea genérica sino que sean mecanismo precisos y oportunos que hagan posible el derecho a la educación.</a:t>
              </a:r>
              <a:endParaRPr lang="es-ES" dirty="0">
                <a:solidFill>
                  <a:prstClr val="black"/>
                </a:solidFill>
                <a:ea typeface="Calibri" panose="020F0502020204030204" pitchFamily="34" charset="0"/>
                <a:cs typeface="Times New Roman" panose="02020603050405020304" pitchFamily="18" charset="0"/>
              </a:endParaRPr>
            </a:p>
            <a:p>
              <a:pPr algn="just"/>
              <a:r>
                <a:rPr lang="x-none" dirty="0">
                  <a:solidFill>
                    <a:prstClr val="black"/>
                  </a:solidFill>
                  <a:ea typeface="Calibri" panose="020F0502020204030204" pitchFamily="34" charset="0"/>
                  <a:cs typeface="Times New Roman" panose="02020603050405020304" pitchFamily="18" charset="0"/>
                </a:rPr>
                <a:t>                                                                                         (Elaboración propia)</a:t>
              </a:r>
            </a:p>
          </p:txBody>
        </p:sp>
        <p:sp>
          <p:nvSpPr>
            <p:cNvPr id="6" name="Elipse 5"/>
            <p:cNvSpPr/>
            <p:nvPr/>
          </p:nvSpPr>
          <p:spPr>
            <a:xfrm>
              <a:off x="5559056" y="3831281"/>
              <a:ext cx="350874" cy="3827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pSp>
    </p:spTree>
    <p:extLst>
      <p:ext uri="{BB962C8B-B14F-4D97-AF65-F5344CB8AC3E}">
        <p14:creationId xmlns:p14="http://schemas.microsoft.com/office/powerpoint/2010/main" xmlns="" val="203955413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1784052"/>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II. CONCEPTOS CLAVES</a:t>
            </a:r>
            <a:endParaRPr lang="en-US" sz="2400" b="1" dirty="0" smtClean="0">
              <a:latin typeface="Arial" panose="020B0604020202020204" pitchFamily="34" charset="0"/>
            </a:endParaRPr>
          </a:p>
          <a:p>
            <a:pPr marL="0" indent="0" algn="just">
              <a:lnSpc>
                <a:spcPct val="200000"/>
              </a:lnSpc>
              <a:spcBef>
                <a:spcPts val="0"/>
              </a:spcBef>
              <a:buNone/>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
        <p:nvSpPr>
          <p:cNvPr id="13" name="Rectángulo 12"/>
          <p:cNvSpPr/>
          <p:nvPr/>
        </p:nvSpPr>
        <p:spPr>
          <a:xfrm>
            <a:off x="5119577" y="2734742"/>
            <a:ext cx="6096000" cy="1862048"/>
          </a:xfrm>
          <a:prstGeom prst="rect">
            <a:avLst/>
          </a:prstGeom>
        </p:spPr>
        <p:txBody>
          <a:bodyPr>
            <a:spAutoFit/>
          </a:bodyPr>
          <a:lstStyle/>
          <a:p>
            <a:pPr marL="800100" lvl="1" indent="-342900">
              <a:lnSpc>
                <a:spcPct val="115000"/>
              </a:lnSpc>
              <a:buFont typeface="+mj-lt"/>
              <a:buAutoNum type="arabicPeriod"/>
            </a:pPr>
            <a:r>
              <a:rPr lang="es-419" sz="2000" kern="50" dirty="0">
                <a:solidFill>
                  <a:srgbClr val="000000"/>
                </a:solidFill>
              </a:rPr>
              <a:t>Participación estudiantil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Responsabilidad institucional</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Flexibilidad del programa</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Inter-institucionalidad</a:t>
            </a:r>
            <a:endParaRPr lang="en-US" sz="2000" dirty="0">
              <a:solidFill>
                <a:prstClr val="black"/>
              </a:solidFill>
            </a:endParaRPr>
          </a:p>
          <a:p>
            <a:pPr marL="800100" lvl="1" indent="-342900">
              <a:lnSpc>
                <a:spcPct val="115000"/>
              </a:lnSpc>
              <a:buFont typeface="+mj-lt"/>
              <a:buAutoNum type="arabicPeriod"/>
            </a:pPr>
            <a:r>
              <a:rPr lang="es-419" sz="2000" kern="50" dirty="0">
                <a:solidFill>
                  <a:srgbClr val="000000"/>
                </a:solidFill>
              </a:rPr>
              <a:t>Construcción de la demanda</a:t>
            </a:r>
          </a:p>
        </p:txBody>
      </p:sp>
      <p:grpSp>
        <p:nvGrpSpPr>
          <p:cNvPr id="8" name="Grupo 7"/>
          <p:cNvGrpSpPr/>
          <p:nvPr/>
        </p:nvGrpSpPr>
        <p:grpSpPr>
          <a:xfrm>
            <a:off x="2892062" y="4192781"/>
            <a:ext cx="8941983" cy="2505707"/>
            <a:chOff x="2892062" y="4192794"/>
            <a:chExt cx="8941983" cy="2239520"/>
          </a:xfrm>
        </p:grpSpPr>
        <p:sp>
          <p:nvSpPr>
            <p:cNvPr id="4" name="Llamada con línea 2 (sin borde) 3"/>
            <p:cNvSpPr/>
            <p:nvPr/>
          </p:nvSpPr>
          <p:spPr>
            <a:xfrm>
              <a:off x="2892062" y="4727432"/>
              <a:ext cx="8941983" cy="1704882"/>
            </a:xfrm>
            <a:prstGeom prst="callout2">
              <a:avLst>
                <a:gd name="adj1" fmla="val 5398"/>
                <a:gd name="adj2" fmla="val -1437"/>
                <a:gd name="adj3" fmla="val -5219"/>
                <a:gd name="adj4" fmla="val -8820"/>
                <a:gd name="adj5" fmla="val -20607"/>
                <a:gd name="adj6" fmla="val 29789"/>
              </a:avLst>
            </a:prstGeom>
            <a:ln w="50800">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just">
                <a:lnSpc>
                  <a:spcPct val="115000"/>
                </a:lnSpc>
                <a:spcAft>
                  <a:spcPts val="800"/>
                </a:spcAft>
              </a:pPr>
              <a:r>
                <a:rPr lang="es-ES" dirty="0">
                  <a:solidFill>
                    <a:prstClr val="black"/>
                  </a:solidFill>
                  <a:ea typeface="Calibri" panose="020F0502020204030204" pitchFamily="34" charset="0"/>
                  <a:cs typeface="Arial Narrow" panose="020B0606020202030204" pitchFamily="34" charset="0"/>
                </a:rPr>
                <a:t>Un movimiento en dos direcciones, por una parte, instalar la pregunta por su propia trayectoria educativa y las posibles necesidades de apoyo para que se logre completarla, y por otra parte construir los dispositivos que permitan dar cobertura cualitativa y cuantitativamente a todos los estudiantes de forma personalizada y ajustada a dichos requerimientos.</a:t>
              </a:r>
              <a:r>
                <a:rPr lang="es-ES" i="1" dirty="0">
                  <a:solidFill>
                    <a:prstClr val="black"/>
                  </a:solidFill>
                  <a:ea typeface="Calibri" panose="020F0502020204030204" pitchFamily="34" charset="0"/>
                  <a:cs typeface="Arial Narrow" panose="020B0606020202030204" pitchFamily="34" charset="0"/>
                </a:rPr>
                <a:t> Ventanillas móviles</a:t>
              </a:r>
              <a:r>
                <a:rPr lang="es-ES" dirty="0">
                  <a:solidFill>
                    <a:prstClr val="black"/>
                  </a:solidFill>
                  <a:ea typeface="Calibri" panose="020F0502020204030204" pitchFamily="34" charset="0"/>
                  <a:cs typeface="Arial Narrow" panose="020B0606020202030204" pitchFamily="34" charset="0"/>
                </a:rPr>
                <a:t>, concepto opuesto al dispositivo de </a:t>
              </a:r>
              <a:r>
                <a:rPr lang="es-ES" i="1" dirty="0">
                  <a:solidFill>
                    <a:prstClr val="black"/>
                  </a:solidFill>
                  <a:ea typeface="Calibri" panose="020F0502020204030204" pitchFamily="34" charset="0"/>
                  <a:cs typeface="Arial Narrow" panose="020B0606020202030204" pitchFamily="34" charset="0"/>
                </a:rPr>
                <a:t>ventanilla fija,</a:t>
              </a:r>
              <a:endParaRPr lang="es-ES" dirty="0">
                <a:solidFill>
                  <a:prstClr val="black"/>
                </a:solidFill>
                <a:ea typeface="Calibri" panose="020F0502020204030204" pitchFamily="34" charset="0"/>
                <a:cs typeface="Times New Roman" panose="02020603050405020304" pitchFamily="18" charset="0"/>
              </a:endParaRPr>
            </a:p>
            <a:p>
              <a:pPr algn="just"/>
              <a:r>
                <a:rPr lang="x-none" dirty="0">
                  <a:solidFill>
                    <a:prstClr val="black"/>
                  </a:solidFill>
                  <a:ea typeface="Calibri" panose="020F0502020204030204" pitchFamily="34" charset="0"/>
                  <a:cs typeface="Times New Roman" panose="02020603050405020304" pitchFamily="18" charset="0"/>
                </a:rPr>
                <a:t>                                                                                         (Elaboración propia)</a:t>
              </a:r>
            </a:p>
          </p:txBody>
        </p:sp>
        <p:sp>
          <p:nvSpPr>
            <p:cNvPr id="6" name="Elipse 5"/>
            <p:cNvSpPr/>
            <p:nvPr/>
          </p:nvSpPr>
          <p:spPr>
            <a:xfrm>
              <a:off x="5559055" y="4192794"/>
              <a:ext cx="373911" cy="335655"/>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pSp>
    </p:spTree>
    <p:extLst>
      <p:ext uri="{BB962C8B-B14F-4D97-AF65-F5344CB8AC3E}">
        <p14:creationId xmlns:p14="http://schemas.microsoft.com/office/powerpoint/2010/main" xmlns="" val="36946256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2592127"/>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III. </a:t>
            </a:r>
            <a:r>
              <a:rPr lang="es-419" sz="2400" b="1" kern="50" dirty="0">
                <a:solidFill>
                  <a:srgbClr val="000000"/>
                </a:solidFill>
                <a:latin typeface="Calibri" panose="020F0502020204030204" pitchFamily="34" charset="0"/>
              </a:rPr>
              <a:t>POBLACIÓN QUE PARTICIPA EN EL PROGRAMA</a:t>
            </a:r>
            <a:endParaRPr lang="en-US" sz="2400" b="1" dirty="0">
              <a:latin typeface="Arial" panose="020B0604020202020204" pitchFamily="34" charset="0"/>
            </a:endParaRPr>
          </a:p>
          <a:p>
            <a:pPr marL="0" indent="0" algn="just">
              <a:lnSpc>
                <a:spcPct val="200000"/>
              </a:lnSpc>
              <a:spcBef>
                <a:spcPts val="0"/>
              </a:spcBef>
              <a:buNone/>
            </a:pPr>
            <a:r>
              <a:rPr lang="es-419" sz="2400" b="1" kern="50" dirty="0" smtClean="0">
                <a:solidFill>
                  <a:srgbClr val="000000"/>
                </a:solidFill>
                <a:latin typeface="Calibri" panose="020F0502020204030204" pitchFamily="34" charset="0"/>
              </a:rPr>
              <a:t>IV. ESTRUCTURA</a:t>
            </a:r>
          </a:p>
          <a:p>
            <a:pPr>
              <a:lnSpc>
                <a:spcPct val="300000"/>
              </a:lnSpc>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Tree>
    <p:extLst>
      <p:ext uri="{BB962C8B-B14F-4D97-AF65-F5344CB8AC3E}">
        <p14:creationId xmlns:p14="http://schemas.microsoft.com/office/powerpoint/2010/main" xmlns="" val="18239228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23842" y="2496435"/>
            <a:ext cx="7887899" cy="884720"/>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V.DISPOSITIVOS </a:t>
            </a:r>
            <a:r>
              <a:rPr lang="es-419" sz="2400" b="1" kern="50" dirty="0">
                <a:solidFill>
                  <a:srgbClr val="000000"/>
                </a:solidFill>
                <a:latin typeface="Calibri" panose="020F0502020204030204" pitchFamily="34" charset="0"/>
              </a:rPr>
              <a:t>DE </a:t>
            </a:r>
            <a:r>
              <a:rPr lang="es-419" sz="2400" b="1" kern="50" dirty="0" smtClean="0">
                <a:solidFill>
                  <a:srgbClr val="000000"/>
                </a:solidFill>
                <a:latin typeface="Calibri" panose="020F0502020204030204" pitchFamily="34" charset="0"/>
              </a:rPr>
              <a:t>INTERVENCIÓN</a:t>
            </a:r>
            <a:endParaRPr lang="en-US" sz="2400" b="1" dirty="0">
              <a:latin typeface="Arial" panose="020B0604020202020204" pitchFamily="34" charset="0"/>
            </a:endParaRPr>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pic>
        <p:nvPicPr>
          <p:cNvPr id="4" name="Imagen 3"/>
          <p:cNvPicPr>
            <a:picLocks noChangeAspect="1"/>
          </p:cNvPicPr>
          <p:nvPr/>
        </p:nvPicPr>
        <p:blipFill>
          <a:blip r:embed="rId3"/>
          <a:stretch>
            <a:fillRect/>
          </a:stretch>
        </p:blipFill>
        <p:spPr>
          <a:xfrm>
            <a:off x="2419466" y="3965943"/>
            <a:ext cx="2315256" cy="2658583"/>
          </a:xfrm>
          <a:prstGeom prst="rect">
            <a:avLst/>
          </a:prstGeom>
        </p:spPr>
      </p:pic>
      <p:pic>
        <p:nvPicPr>
          <p:cNvPr id="8" name="Imagen 7"/>
          <p:cNvPicPr>
            <a:picLocks noChangeAspect="1"/>
          </p:cNvPicPr>
          <p:nvPr/>
        </p:nvPicPr>
        <p:blipFill>
          <a:blip r:embed="rId4"/>
          <a:stretch>
            <a:fillRect/>
          </a:stretch>
        </p:blipFill>
        <p:spPr>
          <a:xfrm>
            <a:off x="7116079" y="3965943"/>
            <a:ext cx="2466870" cy="2663346"/>
          </a:xfrm>
          <a:prstGeom prst="rect">
            <a:avLst/>
          </a:prstGeom>
        </p:spPr>
      </p:pic>
      <p:pic>
        <p:nvPicPr>
          <p:cNvPr id="12" name="Imagen 11"/>
          <p:cNvPicPr>
            <a:picLocks noChangeAspect="1"/>
          </p:cNvPicPr>
          <p:nvPr/>
        </p:nvPicPr>
        <p:blipFill>
          <a:blip r:embed="rId5"/>
          <a:stretch>
            <a:fillRect/>
          </a:stretch>
        </p:blipFill>
        <p:spPr>
          <a:xfrm>
            <a:off x="9693322" y="3955310"/>
            <a:ext cx="2323504" cy="2658583"/>
          </a:xfrm>
          <a:prstGeom prst="rect">
            <a:avLst/>
          </a:prstGeom>
        </p:spPr>
      </p:pic>
      <p:pic>
        <p:nvPicPr>
          <p:cNvPr id="6" name="Imagen 5"/>
          <p:cNvPicPr>
            <a:picLocks noChangeAspect="1"/>
          </p:cNvPicPr>
          <p:nvPr/>
        </p:nvPicPr>
        <p:blipFill>
          <a:blip r:embed="rId6"/>
          <a:stretch>
            <a:fillRect/>
          </a:stretch>
        </p:blipFill>
        <p:spPr>
          <a:xfrm>
            <a:off x="4842819" y="3953992"/>
            <a:ext cx="2325664" cy="2670534"/>
          </a:xfrm>
          <a:prstGeom prst="rect">
            <a:avLst/>
          </a:prstGeom>
        </p:spPr>
      </p:pic>
    </p:spTree>
    <p:extLst>
      <p:ext uri="{BB962C8B-B14F-4D97-AF65-F5344CB8AC3E}">
        <p14:creationId xmlns:p14="http://schemas.microsoft.com/office/powerpoint/2010/main" xmlns="" val="23870542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630167" y="2507070"/>
            <a:ext cx="7887899" cy="2754725"/>
          </a:xfrm>
        </p:spPr>
        <p:txBody>
          <a:bodyPr>
            <a:noAutofit/>
          </a:bodyPr>
          <a:lstStyle/>
          <a:p>
            <a:pPr marL="0" indent="0" algn="just">
              <a:lnSpc>
                <a:spcPct val="200000"/>
              </a:lnSpc>
              <a:spcBef>
                <a:spcPts val="0"/>
              </a:spcBef>
              <a:buNone/>
            </a:pPr>
            <a:r>
              <a:rPr lang="es-419" sz="2400" b="1" kern="50" dirty="0" smtClean="0">
                <a:solidFill>
                  <a:srgbClr val="000000"/>
                </a:solidFill>
                <a:latin typeface="Calibri" panose="020F0502020204030204" pitchFamily="34" charset="0"/>
              </a:rPr>
              <a:t>VI.SEGUIMIENTO </a:t>
            </a:r>
            <a:r>
              <a:rPr lang="es-419" sz="2400" b="1" kern="50" dirty="0">
                <a:solidFill>
                  <a:srgbClr val="000000"/>
                </a:solidFill>
                <a:latin typeface="Calibri" panose="020F0502020204030204" pitchFamily="34" charset="0"/>
              </a:rPr>
              <a:t>Y EVALUACIÓN DEL PROGRAMA</a:t>
            </a:r>
            <a:endParaRPr lang="en-US" sz="2400" b="1" dirty="0">
              <a:latin typeface="Arial" panose="020B0604020202020204" pitchFamily="34" charset="0"/>
            </a:endParaRPr>
          </a:p>
          <a:p>
            <a:pPr>
              <a:lnSpc>
                <a:spcPct val="300000"/>
              </a:lnSpc>
            </a:pPr>
            <a:endParaRPr lang="en-US" sz="2400" dirty="0"/>
          </a:p>
        </p:txBody>
      </p:sp>
      <p:pic>
        <p:nvPicPr>
          <p:cNvPr id="5" name="Imagen 4"/>
          <p:cNvPicPr>
            <a:picLocks noChangeAspect="1"/>
          </p:cNvPicPr>
          <p:nvPr/>
        </p:nvPicPr>
        <p:blipFill>
          <a:blip r:embed="rId2"/>
          <a:stretch>
            <a:fillRect/>
          </a:stretch>
        </p:blipFill>
        <p:spPr>
          <a:xfrm>
            <a:off x="598587" y="1655244"/>
            <a:ext cx="3463925" cy="2068920"/>
          </a:xfrm>
          <a:prstGeom prst="rect">
            <a:avLst/>
          </a:prstGeom>
        </p:spPr>
      </p:pic>
      <p:sp>
        <p:nvSpPr>
          <p:cNvPr id="7" name="Título 1"/>
          <p:cNvSpPr txBox="1">
            <a:spLocks/>
          </p:cNvSpPr>
          <p:nvPr/>
        </p:nvSpPr>
        <p:spPr>
          <a:xfrm>
            <a:off x="699977" y="4289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419" sz="3200" b="1" smtClean="0">
                <a:solidFill>
                  <a:prstClr val="black"/>
                </a:solidFill>
              </a:rPr>
              <a:t>PROCEDIMIENTO METODOLÓGICO PARA EL DISEÑO DEL PATE</a:t>
            </a:r>
            <a:endParaRPr lang="en-US" sz="3200" b="1" dirty="0">
              <a:solidFill>
                <a:prstClr val="black"/>
              </a:solidFill>
            </a:endParaRPr>
          </a:p>
        </p:txBody>
      </p:sp>
    </p:spTree>
    <p:extLst>
      <p:ext uri="{BB962C8B-B14F-4D97-AF65-F5344CB8AC3E}">
        <p14:creationId xmlns:p14="http://schemas.microsoft.com/office/powerpoint/2010/main" xmlns="" val="7609258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4425" y="2843213"/>
            <a:ext cx="10225087" cy="876300"/>
          </a:xfrm>
        </p:spPr>
        <p:txBody>
          <a:bodyPr>
            <a:normAutofit fontScale="90000"/>
          </a:bodyPr>
          <a:lstStyle/>
          <a:p>
            <a:pPr algn="just"/>
            <a:r>
              <a:rPr lang="es-419" b="1" dirty="0" smtClean="0"/>
              <a:t>EL ESTUDIO DE LAS TRAYECTORIAS EDUCATIVAS. EXPERIENCIAS DE APOYO A LOS ESTUDIANTES EN SU TRÁNSITO POR LA EDUCACIÓN SUPEROR.</a:t>
            </a:r>
            <a:endParaRPr lang="es-ES_tradnl" b="1" dirty="0"/>
          </a:p>
        </p:txBody>
      </p:sp>
    </p:spTree>
    <p:extLst>
      <p:ext uri="{BB962C8B-B14F-4D97-AF65-F5344CB8AC3E}">
        <p14:creationId xmlns:p14="http://schemas.microsoft.com/office/powerpoint/2010/main" xmlns="" val="20477429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8776" y="1042988"/>
            <a:ext cx="9875836" cy="2262781"/>
          </a:xfrm>
        </p:spPr>
        <p:txBody>
          <a:bodyPr>
            <a:normAutofit/>
          </a:bodyPr>
          <a:lstStyle/>
          <a:p>
            <a:pPr algn="ctr"/>
            <a:r>
              <a:rPr lang="es-419" sz="4000" b="1" dirty="0" smtClean="0">
                <a:solidFill>
                  <a:schemeClr val="tx1"/>
                </a:solidFill>
              </a:rPr>
              <a:t>“ANÁLISIS DE LAS TRAYECTORIAS COMO HERRAMIENTAS DE LOS PROCESOS FORMATIVOS</a:t>
            </a:r>
            <a:r>
              <a:rPr lang="es-419" dirty="0" smtClean="0">
                <a:solidFill>
                  <a:schemeClr val="tx1"/>
                </a:solidFill>
              </a:rPr>
              <a:t>”</a:t>
            </a:r>
            <a:endParaRPr lang="es-ES_tradnl" dirty="0">
              <a:solidFill>
                <a:schemeClr val="tx1"/>
              </a:solidFill>
            </a:endParaRPr>
          </a:p>
        </p:txBody>
      </p:sp>
      <p:sp>
        <p:nvSpPr>
          <p:cNvPr id="3" name="Subtítulo 2"/>
          <p:cNvSpPr>
            <a:spLocks noGrp="1"/>
          </p:cNvSpPr>
          <p:nvPr>
            <p:ph type="subTitle" idx="1"/>
          </p:nvPr>
        </p:nvSpPr>
        <p:spPr/>
        <p:txBody>
          <a:bodyPr>
            <a:normAutofit fontScale="70000" lnSpcReduction="20000"/>
          </a:bodyPr>
          <a:lstStyle/>
          <a:p>
            <a:pPr algn="r"/>
            <a:r>
              <a:rPr lang="es-419" b="1" dirty="0" smtClean="0">
                <a:solidFill>
                  <a:schemeClr val="tx1"/>
                </a:solidFill>
              </a:rPr>
              <a:t>DRA. C. ANA MARGARITA SOSA CASTILLO </a:t>
            </a:r>
          </a:p>
          <a:p>
            <a:pPr algn="r"/>
            <a:r>
              <a:rPr lang="es-419" b="1" dirty="0" smtClean="0">
                <a:solidFill>
                  <a:schemeClr val="tx1"/>
                </a:solidFill>
              </a:rPr>
              <a:t>CENTRO DE ESTUDIOS PARA EL PERFECCIONAMIENTO DE LA EDUCACIÓN SUPERIOR</a:t>
            </a:r>
          </a:p>
          <a:p>
            <a:pPr algn="r"/>
            <a:r>
              <a:rPr lang="es-419" b="1" dirty="0" smtClean="0">
                <a:solidFill>
                  <a:schemeClr val="tx1"/>
                </a:solidFill>
              </a:rPr>
              <a:t>UNIVERSIDAD DE LA HABANA</a:t>
            </a:r>
          </a:p>
          <a:p>
            <a:pPr algn="r"/>
            <a:r>
              <a:rPr lang="es-419" b="1" dirty="0" smtClean="0">
                <a:solidFill>
                  <a:schemeClr val="tx1"/>
                </a:solidFill>
              </a:rPr>
              <a:t>URUGUAY, OCTUBRE 2018</a:t>
            </a:r>
            <a:endParaRPr lang="es-ES_tradnl" b="1" dirty="0">
              <a:solidFill>
                <a:schemeClr val="tx1"/>
              </a:solidFill>
            </a:endParaRPr>
          </a:p>
        </p:txBody>
      </p:sp>
    </p:spTree>
    <p:extLst>
      <p:ext uri="{BB962C8B-B14F-4D97-AF65-F5344CB8AC3E}">
        <p14:creationId xmlns:p14="http://schemas.microsoft.com/office/powerpoint/2010/main" xmlns="" val="1686840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Marcador de contenido 3"/>
          <p:cNvPicPr>
            <a:picLocks noGrp="1" noChangeAspect="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785813" y="692150"/>
            <a:ext cx="10744200" cy="6199188"/>
          </a:xfrm>
        </p:spPr>
      </p:pic>
    </p:spTree>
    <p:extLst>
      <p:ext uri="{BB962C8B-B14F-4D97-AF65-F5344CB8AC3E}">
        <p14:creationId xmlns:p14="http://schemas.microsoft.com/office/powerpoint/2010/main" xmlns="" val="278051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85850" y="247650"/>
            <a:ext cx="10128250" cy="584775"/>
          </a:xfrm>
          <a:prstGeom prst="rect">
            <a:avLst/>
          </a:prstGeom>
          <a:noFill/>
        </p:spPr>
        <p:txBody>
          <a:bodyPr wrap="square" rtlCol="0">
            <a:spAutoFit/>
          </a:bodyPr>
          <a:lstStyle/>
          <a:p>
            <a:pPr algn="just"/>
            <a:r>
              <a:rPr lang="es-ES" sz="3200" b="1" dirty="0" smtClean="0">
                <a:latin typeface="Calibri" panose="020F0502020204030204" pitchFamily="34" charset="0"/>
              </a:rPr>
              <a:t>OBJETIVOS DE DESARROLLO SOSTENIBLE. 2015-2030</a:t>
            </a:r>
            <a:endParaRPr lang="en-US" sz="3200" b="1" dirty="0">
              <a:latin typeface="Calibri" panose="020F0502020204030204" pitchFamily="34" charset="0"/>
            </a:endParaRPr>
          </a:p>
        </p:txBody>
      </p:sp>
      <p:sp>
        <p:nvSpPr>
          <p:cNvPr id="3" name="CuadroTexto 2"/>
          <p:cNvSpPr txBox="1"/>
          <p:nvPr/>
        </p:nvSpPr>
        <p:spPr>
          <a:xfrm>
            <a:off x="928688" y="1485900"/>
            <a:ext cx="10958512" cy="4914900"/>
          </a:xfrm>
          <a:prstGeom prst="rect">
            <a:avLst/>
          </a:prstGeom>
          <a:noFill/>
        </p:spPr>
        <p:txBody>
          <a:bodyPr wrap="square" numCol="2" rtlCol="0">
            <a:spAutoFit/>
          </a:bodyPr>
          <a:lstStyle/>
          <a:p>
            <a:pPr marL="342900" indent="-342900">
              <a:buFont typeface="+mj-lt"/>
              <a:buAutoNum type="arabicPeriod"/>
            </a:pPr>
            <a:r>
              <a:rPr lang="es-ES" sz="2400" dirty="0" smtClean="0">
                <a:latin typeface="Calibri" panose="020F0502020204030204" pitchFamily="34" charset="0"/>
              </a:rPr>
              <a:t>FIN </a:t>
            </a:r>
            <a:r>
              <a:rPr lang="es-ES" sz="2400" dirty="0">
                <a:latin typeface="Calibri" panose="020F0502020204030204" pitchFamily="34" charset="0"/>
              </a:rPr>
              <a:t>DE LA POBREZA</a:t>
            </a:r>
          </a:p>
          <a:p>
            <a:pPr marL="342900" indent="-342900">
              <a:buFont typeface="+mj-lt"/>
              <a:buAutoNum type="arabicPeriod"/>
            </a:pPr>
            <a:r>
              <a:rPr lang="es-ES" sz="2400" dirty="0" smtClean="0">
                <a:latin typeface="Calibri" panose="020F0502020204030204" pitchFamily="34" charset="0"/>
              </a:rPr>
              <a:t>HAMBRE CERO</a:t>
            </a:r>
          </a:p>
          <a:p>
            <a:pPr marL="342900" indent="-342900">
              <a:buFont typeface="+mj-lt"/>
              <a:buAutoNum type="arabicPeriod"/>
            </a:pPr>
            <a:r>
              <a:rPr lang="es-ES" sz="2400" dirty="0" smtClean="0">
                <a:latin typeface="Calibri" panose="020F0502020204030204" pitchFamily="34" charset="0"/>
              </a:rPr>
              <a:t>SALUD Y BIENESTAR</a:t>
            </a:r>
          </a:p>
          <a:p>
            <a:pPr marL="342900" indent="-342900">
              <a:buFont typeface="+mj-lt"/>
              <a:buAutoNum type="arabicPeriod"/>
            </a:pPr>
            <a:r>
              <a:rPr lang="es-ES" sz="2400" b="1" dirty="0" smtClean="0">
                <a:latin typeface="Calibri" panose="020F0502020204030204" pitchFamily="34" charset="0"/>
              </a:rPr>
              <a:t>EDUCACIÓN DE CALIDAD</a:t>
            </a:r>
          </a:p>
          <a:p>
            <a:pPr marL="342900" indent="-342900">
              <a:buFont typeface="+mj-lt"/>
              <a:buAutoNum type="arabicPeriod"/>
            </a:pPr>
            <a:r>
              <a:rPr lang="es-ES" sz="2400" dirty="0" smtClean="0">
                <a:latin typeface="Calibri" panose="020F0502020204030204" pitchFamily="34" charset="0"/>
              </a:rPr>
              <a:t>IGUALDAD DE GÉNERO</a:t>
            </a:r>
          </a:p>
          <a:p>
            <a:pPr marL="342900" indent="-342900">
              <a:buFont typeface="+mj-lt"/>
              <a:buAutoNum type="arabicPeriod"/>
            </a:pPr>
            <a:r>
              <a:rPr lang="es-ES" sz="2400" dirty="0" smtClean="0">
                <a:latin typeface="Calibri" panose="020F0502020204030204" pitchFamily="34" charset="0"/>
              </a:rPr>
              <a:t>AGUA LIMPIA Y SANEAMIENTO</a:t>
            </a:r>
          </a:p>
          <a:p>
            <a:pPr marL="342900" indent="-342900">
              <a:buFont typeface="+mj-lt"/>
              <a:buAutoNum type="arabicPeriod"/>
            </a:pPr>
            <a:r>
              <a:rPr lang="es-ES" sz="2400" dirty="0" smtClean="0">
                <a:latin typeface="Calibri" panose="020F0502020204030204" pitchFamily="34" charset="0"/>
              </a:rPr>
              <a:t>ENERGÍA ASEQUIBLE Y NO CONTAMINANTE</a:t>
            </a:r>
          </a:p>
          <a:p>
            <a:pPr marL="342900" indent="-342900">
              <a:buFont typeface="+mj-lt"/>
              <a:buAutoNum type="arabicPeriod"/>
            </a:pPr>
            <a:r>
              <a:rPr lang="es-ES" sz="2400" b="1" dirty="0" smtClean="0">
                <a:latin typeface="Calibri" panose="020F0502020204030204" pitchFamily="34" charset="0"/>
              </a:rPr>
              <a:t>TRABAJO DECENTE </a:t>
            </a:r>
            <a:r>
              <a:rPr lang="es-ES" sz="2400" dirty="0" smtClean="0">
                <a:latin typeface="Calibri" panose="020F0502020204030204" pitchFamily="34" charset="0"/>
              </a:rPr>
              <a:t>Y CRECIMIENTO ECONÓMICO</a:t>
            </a:r>
          </a:p>
          <a:p>
            <a:pPr marL="342900" indent="-342900">
              <a:buFont typeface="+mj-lt"/>
              <a:buAutoNum type="arabicPeriod"/>
            </a:pPr>
            <a:r>
              <a:rPr lang="es-ES" sz="2400" dirty="0" smtClean="0">
                <a:latin typeface="Calibri" panose="020F0502020204030204" pitchFamily="34" charset="0"/>
              </a:rPr>
              <a:t>INDUSTRIA, INNOVACIÓN E INFRAESTRUCTURA</a:t>
            </a:r>
          </a:p>
          <a:p>
            <a:pPr marL="342900" indent="-342900">
              <a:buFont typeface="+mj-lt"/>
              <a:buAutoNum type="arabicPeriod"/>
            </a:pPr>
            <a:r>
              <a:rPr lang="es-ES" sz="2400" b="1" dirty="0" smtClean="0">
                <a:latin typeface="Calibri" panose="020F0502020204030204" pitchFamily="34" charset="0"/>
              </a:rPr>
              <a:t>REDUCCIÓN DE LAS DESIGUALDADES</a:t>
            </a:r>
          </a:p>
          <a:p>
            <a:pPr marL="342900" indent="-342900">
              <a:buFont typeface="+mj-lt"/>
              <a:buAutoNum type="arabicPeriod"/>
            </a:pPr>
            <a:r>
              <a:rPr lang="es-ES" sz="2400" dirty="0" smtClean="0">
                <a:latin typeface="Calibri" panose="020F0502020204030204" pitchFamily="34" charset="0"/>
              </a:rPr>
              <a:t>CIUDADES Y COMUNIDADES SOSTENIBLES</a:t>
            </a:r>
          </a:p>
          <a:p>
            <a:pPr marL="342900" indent="-342900">
              <a:buFont typeface="+mj-lt"/>
              <a:buAutoNum type="arabicPeriod"/>
            </a:pPr>
            <a:r>
              <a:rPr lang="es-ES" sz="2400" dirty="0" smtClean="0">
                <a:latin typeface="Calibri" panose="020F0502020204030204" pitchFamily="34" charset="0"/>
              </a:rPr>
              <a:t>PRODUCCIÓN Y CONSUMO RESPONSABLE</a:t>
            </a:r>
          </a:p>
          <a:p>
            <a:pPr marL="342900" indent="-342900">
              <a:buFont typeface="+mj-lt"/>
              <a:buAutoNum type="arabicPeriod"/>
            </a:pPr>
            <a:r>
              <a:rPr lang="es-ES" sz="2400" dirty="0" smtClean="0">
                <a:latin typeface="Calibri" panose="020F0502020204030204" pitchFamily="34" charset="0"/>
              </a:rPr>
              <a:t>ACCIÓN POR EL CLIMA</a:t>
            </a:r>
          </a:p>
          <a:p>
            <a:pPr marL="342900" indent="-342900">
              <a:buFont typeface="+mj-lt"/>
              <a:buAutoNum type="arabicPeriod"/>
            </a:pPr>
            <a:r>
              <a:rPr lang="es-ES" sz="2400" dirty="0" smtClean="0">
                <a:latin typeface="Calibri" panose="020F0502020204030204" pitchFamily="34" charset="0"/>
              </a:rPr>
              <a:t>VIDA SUBMARINA</a:t>
            </a:r>
          </a:p>
          <a:p>
            <a:pPr marL="342900" indent="-342900">
              <a:buFont typeface="+mj-lt"/>
              <a:buAutoNum type="arabicPeriod"/>
            </a:pPr>
            <a:r>
              <a:rPr lang="es-ES" sz="2400" dirty="0" smtClean="0">
                <a:latin typeface="Calibri" panose="020F0502020204030204" pitchFamily="34" charset="0"/>
              </a:rPr>
              <a:t>VIDA DE ECOSISTEMAS TERRESTRE</a:t>
            </a:r>
          </a:p>
          <a:p>
            <a:pPr marL="342900" indent="-342900">
              <a:buFont typeface="+mj-lt"/>
              <a:buAutoNum type="arabicPeriod"/>
            </a:pPr>
            <a:r>
              <a:rPr lang="es-ES" sz="2400" dirty="0" smtClean="0">
                <a:latin typeface="Calibri" panose="020F0502020204030204" pitchFamily="34" charset="0"/>
              </a:rPr>
              <a:t>PAZ, JUSTICIA E INSTITUCIONES SOLIDAS</a:t>
            </a:r>
          </a:p>
          <a:p>
            <a:pPr marL="342900" indent="-342900">
              <a:buFont typeface="+mj-lt"/>
              <a:buAutoNum type="arabicPeriod"/>
            </a:pPr>
            <a:r>
              <a:rPr lang="es-ES" sz="2400" dirty="0" smtClean="0">
                <a:latin typeface="Calibri" panose="020F0502020204030204" pitchFamily="34" charset="0"/>
              </a:rPr>
              <a:t>ALIANZAS PARA LOGRAR OBJETIVOS</a:t>
            </a:r>
          </a:p>
          <a:p>
            <a:pPr algn="just"/>
            <a:endParaRPr lang="es-ES" sz="2400" dirty="0" smtClean="0"/>
          </a:p>
        </p:txBody>
      </p:sp>
    </p:spTree>
    <p:extLst>
      <p:ext uri="{BB962C8B-B14F-4D97-AF65-F5344CB8AC3E}">
        <p14:creationId xmlns:p14="http://schemas.microsoft.com/office/powerpoint/2010/main" xmlns="" val="3882256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5.xml><?xml version="1.0" encoding="utf-8"?>
<a:theme xmlns:a="http://schemas.openxmlformats.org/drawingml/2006/main" name="2_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6.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565</TotalTime>
  <Words>6539</Words>
  <Application>Microsoft Office PowerPoint</Application>
  <PresentationFormat>Personalizado</PresentationFormat>
  <Paragraphs>516</Paragraphs>
  <Slides>77</Slides>
  <Notes>2</Notes>
  <HiddenSlides>0</HiddenSlides>
  <MMClips>0</MMClips>
  <ScaleCrop>false</ScaleCrop>
  <HeadingPairs>
    <vt:vector size="4" baseType="variant">
      <vt:variant>
        <vt:lpstr>Tema</vt:lpstr>
      </vt:variant>
      <vt:variant>
        <vt:i4>7</vt:i4>
      </vt:variant>
      <vt:variant>
        <vt:lpstr>Títulos de diapositiva</vt:lpstr>
      </vt:variant>
      <vt:variant>
        <vt:i4>77</vt:i4>
      </vt:variant>
    </vt:vector>
  </HeadingPairs>
  <TitlesOfParts>
    <vt:vector size="84" baseType="lpstr">
      <vt:lpstr>Espiral</vt:lpstr>
      <vt:lpstr>Tema de Office</vt:lpstr>
      <vt:lpstr>1_Tema de Office</vt:lpstr>
      <vt:lpstr>1_Espiral</vt:lpstr>
      <vt:lpstr>2_Espiral</vt:lpstr>
      <vt:lpstr>2_Tema de Office</vt:lpstr>
      <vt:lpstr>3_Tema de Office</vt:lpstr>
      <vt:lpstr>“ANÁLISIS DE LAS TRAYECTORIAS COMO HERRAMIENTAS DE LOS PROCESOS FORMATIVOS”</vt:lpstr>
      <vt:lpstr>OBJETIVOS DEL CURSO-TALLER</vt:lpstr>
      <vt:lpstr>CONTENIDOS </vt:lpstr>
      <vt:lpstr>Introducción necesaria</vt:lpstr>
      <vt:lpstr>Diapositiva 5</vt:lpstr>
      <vt:lpstr>ELEMENTOS ESENCIALES PARA LA COMPRENSIÓN DE LA EDUCACIÓN </vt:lpstr>
      <vt:lpstr>Diapositiva 7</vt:lpstr>
      <vt:lpstr>Diapositiva 8</vt:lpstr>
      <vt:lpstr>Diapositiva 9</vt:lpstr>
      <vt:lpstr>Diapositiva 10</vt:lpstr>
      <vt:lpstr>Diapositiva 11</vt:lpstr>
      <vt:lpstr>Diapositiva 12</vt:lpstr>
      <vt:lpstr>Diapositiva 13</vt:lpstr>
      <vt:lpstr>ÍNDICE DE DESARROLLO HUMANO (IDH): índice compuesto que mide el promedio de los avances en tres dimensiones básicas del desarrollo humano: vida larga y saludable, conocimientos y nivel de vida digno. </vt:lpstr>
      <vt:lpstr>TEMAS DE ANÁLISIS EN LAS POLÍTICAS EDUCATIVAS Y DEBATES ACADÉMICOS</vt:lpstr>
      <vt:lpstr>CEPAL. SINERGIAS IMPORTANTES ENTRE LA IGUALDAD Y LA INCLUSIÓN</vt:lpstr>
      <vt:lpstr>MASIFICACIÓN. </vt:lpstr>
      <vt:lpstr>MASIFICACIÓN.</vt:lpstr>
      <vt:lpstr>MASIFICACIÓN</vt:lpstr>
      <vt:lpstr>MASIFICACIÓN</vt:lpstr>
      <vt:lpstr>CALIDAD DE LA EDUCACIÓN  </vt:lpstr>
      <vt:lpstr>PERTINENCIA</vt:lpstr>
      <vt:lpstr>PERTINENCIA. DIMENSIÓN SOCIAL….</vt:lpstr>
      <vt:lpstr>Diapositiva 24</vt:lpstr>
      <vt:lpstr>Diapositiva 25</vt:lpstr>
      <vt:lpstr>Diapositiva 26</vt:lpstr>
      <vt:lpstr>RESUMEN ASPECTOS GENERALES QUE INCIDEN EN LA EDUCACIÓN SUPERIOR CONTEMPORÁNEA.</vt:lpstr>
      <vt:lpstr>RESUMEN ASPECTOS GENERALES QUE INCIDEN EN LA EDUCACIÓN SUPERIOR CONTEMPORÁNEA.</vt:lpstr>
      <vt:lpstr>RESUMEN ASPECTOS GENERALES QUE INCIDEN EN LA EDUCACIÓN SUPERIOR CONTEMPORÁNEA.</vt:lpstr>
      <vt:lpstr>RESUMEN ASPECTOS GENERALES QUE INCIDEN EN LA EDUCACIÓN SUPERIOR CONTEMPORANEA.</vt:lpstr>
      <vt:lpstr>RESUMEN ASPECTOS GENERALES QUE INCIDEN EN LA EDUCACIÓN SUPERIOR CONTEMPORÁNEA.</vt:lpstr>
      <vt:lpstr>RESUMEN ASPECTOS GENERALES QUE INCIDEN EN LA EDUCACIÓN SUPERIOR CONTEMPORANEA.</vt:lpstr>
      <vt:lpstr>RETOS DE LA EDUCACIÓN SUPERIOR  PARA UNA UNIVERSIDAD SOCIALMENTE RESPONSABLE. </vt:lpstr>
      <vt:lpstr>Diapositiva 34</vt:lpstr>
      <vt:lpstr>CONTRIBUCIÓN AL ESTUDIO DEL ACCESO A LA EDUCACIÓN SUPERIOR</vt:lpstr>
      <vt:lpstr>ACCESO</vt:lpstr>
      <vt:lpstr>ACCESO</vt:lpstr>
      <vt:lpstr>ACCESO</vt:lpstr>
      <vt:lpstr>RETOS AL ACCESO</vt:lpstr>
      <vt:lpstr>RETOS AL ACCESO</vt:lpstr>
      <vt:lpstr>Diapositiva 41</vt:lpstr>
      <vt:lpstr>Diapositiva 42</vt:lpstr>
      <vt:lpstr>Diapositiva 43</vt:lpstr>
      <vt:lpstr>Diapositiva 44</vt:lpstr>
      <vt:lpstr>Diapositiva 45</vt:lpstr>
      <vt:lpstr>Diapositiva 46</vt:lpstr>
      <vt:lpstr>Diapositiva 47</vt:lpstr>
      <vt:lpstr>Diapositiva 48</vt:lpstr>
      <vt:lpstr>Diapositiva 49</vt:lpstr>
      <vt:lpstr>INCLUSIÓN EN LA EDUCACIÓN. APROXIMACIONES PARA SU ANÁLISIS.  </vt:lpstr>
      <vt:lpstr>EQUIDAD EN EDUCACIÓN</vt:lpstr>
      <vt:lpstr>Diapositiva 52</vt:lpstr>
      <vt:lpstr>Diapositiva 53</vt:lpstr>
      <vt:lpstr>EQUIDAD EN LA EDUCACIÓN. A modo de conclusión</vt:lpstr>
      <vt:lpstr>CONCLUYE PRIMERA PARTE DEL CURSO</vt:lpstr>
      <vt:lpstr>EL ESTUDIO DE LAS TRAYECTORIAS EDUCATIVAS. EXPERIENCIAS DE APOYO A LOS ESTUDIANTES EN SU TRÁNSITO POR LA EDUCACIÓN SUPEROR.</vt:lpstr>
      <vt:lpstr>TRAYECTORIA EDUCATIVA  </vt:lpstr>
      <vt:lpstr>TRAYECTORIA EDUCATIVA  </vt:lpstr>
      <vt:lpstr>PERMANENCIA / DESVINCULACIÓN </vt:lpstr>
      <vt:lpstr>CAPITAL CULTURAL </vt:lpstr>
      <vt:lpstr>VINCULOS Y REDES </vt:lpstr>
      <vt:lpstr>VISIÓN SOCIO CONSTRUCTIVISTA DEL APRENDIZAJE</vt:lpstr>
      <vt:lpstr>Consideración de Apoyo y Dispositivos de Intervención</vt:lpstr>
      <vt:lpstr>EXPERIENCIAS EN PROGRAMAS DE APOYO A LAS TRAYECTORIAS</vt:lpstr>
      <vt:lpstr>TRABAJO GRUPAL.</vt:lpstr>
      <vt:lpstr>SANTIVIAGO, C. 2018, UDELAR, PROPONE</vt:lpstr>
      <vt:lpstr>Diapositiva 67</vt:lpstr>
      <vt:lpstr>Diapositiva 68</vt:lpstr>
      <vt:lpstr>Diapositiva 69</vt:lpstr>
      <vt:lpstr>Diapositiva 70</vt:lpstr>
      <vt:lpstr>Diapositiva 71</vt:lpstr>
      <vt:lpstr>Diapositiva 72</vt:lpstr>
      <vt:lpstr>Diapositiva 73</vt:lpstr>
      <vt:lpstr>Diapositiva 74</vt:lpstr>
      <vt:lpstr>Diapositiva 75</vt:lpstr>
      <vt:lpstr>EL ESTUDIO DE LAS TRAYECTORIAS EDUCATIVAS. EXPERIENCIAS DE APOYO A LOS ESTUDIANTES EN SU TRÁNSITO POR LA EDUCACIÓN SUPEROR.</vt:lpstr>
      <vt:lpstr>“ANÁLISIS DE LAS TRAYECTORIAS COMO HERRAMIENTAS DE LOS PROCESOS FORMATIVOS”</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LAS TRAYECTORIAS COMO HERRAMIENTAS DE LOS PROCESOS FORMATIVOS”</dc:title>
  <dc:creator>Ana Margarita Sosa Castillo</dc:creator>
  <cp:lastModifiedBy>Usuario de Windows</cp:lastModifiedBy>
  <cp:revision>29</cp:revision>
  <dcterms:created xsi:type="dcterms:W3CDTF">2018-10-08T17:10:03Z</dcterms:created>
  <dcterms:modified xsi:type="dcterms:W3CDTF">2018-10-10T22:31:59Z</dcterms:modified>
</cp:coreProperties>
</file>