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Open Sans" panose="020B0606030504020204" pitchFamily="34" charset="0"/>
      <p:regular r:id="rId39"/>
      <p:bold r:id="rId40"/>
      <p:italic r:id="rId41"/>
      <p:boldItalic r:id="rId42"/>
    </p:embeddedFont>
    <p:embeddedFont>
      <p:font typeface="PT Sans Narrow" panose="020B0506020203020204" pitchFamily="34" charset="77"/>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605D97-ACE1-4F77-963A-136F5088F827}">
  <a:tblStyle styleId="{95605D97-ACE1-4F77-963A-136F5088F8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7BF01C-4ACC-472B-A826-56481143026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0"/>
  </p:normalViewPr>
  <p:slideViewPr>
    <p:cSldViewPr snapToGrid="0">
      <p:cViewPr varScale="1">
        <p:scale>
          <a:sx n="141" d="100"/>
          <a:sy n="141" d="100"/>
        </p:scale>
        <p:origin x="8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863075e6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863075e6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863075e6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863075e6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863075e6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863075e6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863075e6e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863075e6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6f8971cb9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6f8971cb9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6f8971cb9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6f8971cb9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6f8971cb9_0_3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6f8971cb9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863075e6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863075e6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6f8971cb9_0_4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6f8971cb9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6f8971cb9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6f8971cb9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63075e6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63075e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6f8971cb9_0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6f8971cb9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6f8971cb9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6f8971cb9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6f8971cb9_0_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6f8971cb9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5dca758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5dca758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dca7588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5dca7588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9a1fe0ec7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9a1fe0ec7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8207a1da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8207a1da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5e08100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5e08100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8207a1da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8207a1d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9a1fe0ec7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9a1fe0ec7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863075e6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863075e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8207a1da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8207a1da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8210553b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8210553b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8210553b8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8210553b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8210553b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8210553b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8210553b8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8210553b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8210553b8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8210553b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863075e6e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863075e6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6f8971cb9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6f8971cb9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6f8971cb9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6f8971cb9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9a1fe0e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9a1fe0e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6f8971cb9_0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6f8971cb9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9a1fe0ec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9a1fe0ec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84c211fd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84c211f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965550" y="1424925"/>
            <a:ext cx="7212900" cy="145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600">
              <a:solidFill>
                <a:srgbClr val="0000FF"/>
              </a:solidFill>
            </a:endParaRPr>
          </a:p>
          <a:p>
            <a:pPr marL="0" lvl="0" indent="0" algn="ctr" rtl="0">
              <a:spcBef>
                <a:spcPts val="0"/>
              </a:spcBef>
              <a:spcAft>
                <a:spcPts val="0"/>
              </a:spcAft>
              <a:buNone/>
            </a:pPr>
            <a:r>
              <a:rPr lang="es-419" sz="3600">
                <a:solidFill>
                  <a:srgbClr val="0000FF"/>
                </a:solidFill>
              </a:rPr>
              <a:t>Poblaciones vulnerables en frontera</a:t>
            </a:r>
            <a:endParaRPr sz="3600">
              <a:solidFill>
                <a:srgbClr val="0000FF"/>
              </a:solidFill>
            </a:endParaRPr>
          </a:p>
          <a:p>
            <a:pPr marL="0" lvl="0" indent="0" algn="ctr" rtl="0">
              <a:spcBef>
                <a:spcPts val="0"/>
              </a:spcBef>
              <a:spcAft>
                <a:spcPts val="0"/>
              </a:spcAft>
              <a:buNone/>
            </a:pPr>
            <a:r>
              <a:rPr lang="es-419" sz="3600">
                <a:solidFill>
                  <a:srgbClr val="0000FF"/>
                </a:solidFill>
              </a:rPr>
              <a:t> </a:t>
            </a:r>
            <a:endParaRPr sz="3600">
              <a:solidFill>
                <a:srgbClr val="0000FF"/>
              </a:solidFill>
            </a:endParaRPr>
          </a:p>
        </p:txBody>
      </p:sp>
      <p:pic>
        <p:nvPicPr>
          <p:cNvPr id="67" name="Google Shape;67;p13" descr="logo cef.png"/>
          <p:cNvPicPr preferRelativeResize="0"/>
          <p:nvPr/>
        </p:nvPicPr>
        <p:blipFill>
          <a:blip r:embed="rId3">
            <a:alphaModFix/>
          </a:blip>
          <a:stretch>
            <a:fillRect/>
          </a:stretch>
        </p:blipFill>
        <p:spPr>
          <a:xfrm>
            <a:off x="3794838" y="2661961"/>
            <a:ext cx="1554325" cy="890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419" sz="3000" b="1">
                <a:solidFill>
                  <a:srgbClr val="0000FF"/>
                </a:solidFill>
              </a:rPr>
              <a:t>2)  Abordajes del tema de poblaciones carenciadas desde distintos marcos teóricos</a:t>
            </a:r>
            <a:endParaRPr sz="3000" b="1">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solidFill>
                  <a:srgbClr val="0000FF"/>
                </a:solidFill>
              </a:rPr>
              <a:t>Pobreza</a:t>
            </a:r>
            <a:endParaRPr>
              <a:solidFill>
                <a:srgbClr val="0000FF"/>
              </a:solidFill>
            </a:endParaRPr>
          </a:p>
        </p:txBody>
      </p:sp>
      <p:sp>
        <p:nvSpPr>
          <p:cNvPr id="128" name="Google Shape;128;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a:t>“... entendida como carencia .. refiere a un estado de deterioro , a una situación de menoscabo que indica tanto una ausencia de elementos esenciales para la subsistencia y el desarrollo personal como una insuficiencia de las herramientas necesarias para abandonar aquella posición.”</a:t>
            </a:r>
            <a:endParaRPr/>
          </a:p>
          <a:p>
            <a:pPr marL="457200" lvl="0" indent="-342900" algn="l" rtl="0">
              <a:spcBef>
                <a:spcPts val="0"/>
              </a:spcBef>
              <a:spcAft>
                <a:spcPts val="0"/>
              </a:spcAft>
              <a:buSzPts val="1800"/>
              <a:buChar char="●"/>
            </a:pPr>
            <a:r>
              <a:rPr lang="es-419"/>
              <a:t>cuando no se logra satisfacer algunos de los requerimientos que se definen como “necesidades básicas” o cuando cubriéndolas, los ingresos se ubican por debajo de una imaginaria “línea de pobreza”</a:t>
            </a:r>
            <a:endParaRPr/>
          </a:p>
          <a:p>
            <a:pPr marL="457200" lvl="0" indent="-342900" algn="l" rtl="0">
              <a:spcBef>
                <a:spcPts val="0"/>
              </a:spcBef>
              <a:spcAft>
                <a:spcPts val="0"/>
              </a:spcAft>
              <a:buSzPts val="1800"/>
              <a:buChar char="●"/>
            </a:pPr>
            <a:r>
              <a:rPr lang="es-419"/>
              <a:t>pobreza estructural - pobreza de ingresos </a:t>
            </a:r>
            <a:endParaRPr/>
          </a:p>
          <a:p>
            <a:pPr marL="0" lvl="0" indent="0" algn="r" rtl="0">
              <a:spcBef>
                <a:spcPts val="1600"/>
              </a:spcBef>
              <a:spcAft>
                <a:spcPts val="1600"/>
              </a:spcAft>
              <a:buNone/>
            </a:pPr>
            <a:r>
              <a:rPr lang="es-419" sz="1200"/>
              <a:t>Perona, Crucella, Rocha, Robin, 2001</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solidFill>
                  <a:srgbClr val="0000FF"/>
                </a:solidFill>
              </a:rPr>
              <a:t>Exclusión</a:t>
            </a:r>
            <a:endParaRPr>
              <a:solidFill>
                <a:srgbClr val="0000FF"/>
              </a:solidFill>
            </a:endParaRPr>
          </a:p>
        </p:txBody>
      </p:sp>
      <p:sp>
        <p:nvSpPr>
          <p:cNvPr id="134" name="Google Shape;134;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a:t>“Constituye una contrapartida de la inclusión”</a:t>
            </a:r>
            <a:endParaRPr/>
          </a:p>
          <a:p>
            <a:pPr marL="457200" lvl="0" indent="-342900" algn="l" rtl="0">
              <a:spcBef>
                <a:spcPts val="0"/>
              </a:spcBef>
              <a:spcAft>
                <a:spcPts val="0"/>
              </a:spcAft>
              <a:buSzPts val="1800"/>
              <a:buChar char="●"/>
            </a:pPr>
            <a:r>
              <a:rPr lang="es-419"/>
              <a:t>Se está excluido de algo, por. ej posesiones materiales e inmateriales como trabajo, familia, educación, vivienda, pertenencia comunitaria.</a:t>
            </a:r>
            <a:endParaRPr/>
          </a:p>
          <a:p>
            <a:pPr marL="457200" lvl="0" indent="-342900" algn="l" rtl="0">
              <a:spcBef>
                <a:spcPts val="0"/>
              </a:spcBef>
              <a:spcAft>
                <a:spcPts val="0"/>
              </a:spcAft>
              <a:buSzPts val="1800"/>
              <a:buChar char="●"/>
            </a:pPr>
            <a:r>
              <a:rPr lang="es-419"/>
              <a:t>No es un concepto dicotómico, existen situaciones intermedias</a:t>
            </a:r>
            <a:endParaRPr/>
          </a:p>
          <a:p>
            <a:pPr marL="457200" lvl="0" indent="-342900" algn="l" rtl="0">
              <a:spcBef>
                <a:spcPts val="0"/>
              </a:spcBef>
              <a:spcAft>
                <a:spcPts val="0"/>
              </a:spcAft>
              <a:buSzPts val="1800"/>
              <a:buChar char="●"/>
            </a:pPr>
            <a:r>
              <a:rPr lang="es-419"/>
              <a:t>Varía de acuerdo al contexto</a:t>
            </a:r>
            <a:endParaRPr/>
          </a:p>
          <a:p>
            <a:pPr marL="0" lvl="0" indent="0" algn="l" rtl="0">
              <a:spcBef>
                <a:spcPts val="1600"/>
              </a:spcBef>
              <a:spcAft>
                <a:spcPts val="0"/>
              </a:spcAft>
              <a:buNone/>
            </a:pPr>
            <a:r>
              <a:rPr lang="es-419"/>
              <a:t>Atkinson, 1998</a:t>
            </a: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solidFill>
                  <a:srgbClr val="0000FF"/>
                </a:solidFill>
              </a:rPr>
              <a:t>las “situaciones intermedias”</a:t>
            </a:r>
            <a:endParaRPr>
              <a:solidFill>
                <a:srgbClr val="0000FF"/>
              </a:solidFill>
            </a:endParaRPr>
          </a:p>
        </p:txBody>
      </p:sp>
      <p:sp>
        <p:nvSpPr>
          <p:cNvPr id="140" name="Google Shape;140;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El concepto de vulnerabilidad refiere a aquella diversidad de situaciones intermedias y al proceso por el cual se está en riesgo de engrosar el espacio de exclusión. </a:t>
            </a:r>
            <a:endParaRPr/>
          </a:p>
          <a:p>
            <a:pPr marL="0" lvl="0" indent="0" algn="l" rtl="0">
              <a:spcBef>
                <a:spcPts val="1600"/>
              </a:spcBef>
              <a:spcAft>
                <a:spcPts val="0"/>
              </a:spcAft>
              <a:buNone/>
            </a:pPr>
            <a:r>
              <a:rPr lang="es-419"/>
              <a:t>Vulnerados: se asimila a la condición de pobreza</a:t>
            </a:r>
            <a:endParaRPr/>
          </a:p>
          <a:p>
            <a:pPr marL="0" lvl="0" indent="0" algn="l" rtl="0">
              <a:spcBef>
                <a:spcPts val="1600"/>
              </a:spcBef>
              <a:spcAft>
                <a:spcPts val="1600"/>
              </a:spcAft>
              <a:buNone/>
            </a:pPr>
            <a:r>
              <a:rPr lang="es-419"/>
              <a:t>Vulnerables: situación de alta probabilidad de pertenecer a sector vulnerado o pobre en un futuro cercano.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solidFill>
                  <a:srgbClr val="0000FF"/>
                </a:solidFill>
              </a:rPr>
              <a:t>Vulnerabilidad social</a:t>
            </a:r>
            <a:endParaRPr>
              <a:solidFill>
                <a:srgbClr val="0000FF"/>
              </a:solidFill>
            </a:endParaRPr>
          </a:p>
        </p:txBody>
      </p:sp>
      <p:sp>
        <p:nvSpPr>
          <p:cNvPr id="146" name="Google Shape;146;p26"/>
          <p:cNvSpPr txBox="1">
            <a:spLocks noGrp="1"/>
          </p:cNvSpPr>
          <p:nvPr>
            <p:ph type="body" idx="1"/>
          </p:nvPr>
        </p:nvSpPr>
        <p:spPr>
          <a:xfrm>
            <a:off x="311700" y="1266325"/>
            <a:ext cx="3406200" cy="16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1600"/>
              </a:spcBef>
              <a:spcAft>
                <a:spcPts val="0"/>
              </a:spcAft>
              <a:buNone/>
            </a:pPr>
            <a:r>
              <a:rPr lang="es-419"/>
              <a:t>Activos</a:t>
            </a:r>
            <a:endParaRPr/>
          </a:p>
          <a:p>
            <a:pPr marL="0" lvl="0" indent="0" algn="ctr" rtl="0">
              <a:spcBef>
                <a:spcPts val="1600"/>
              </a:spcBef>
              <a:spcAft>
                <a:spcPts val="0"/>
              </a:spcAft>
              <a:buNone/>
            </a:pPr>
            <a:r>
              <a:rPr lang="es-419"/>
              <a:t>Estructura de oportunidades</a:t>
            </a:r>
            <a:endParaRPr/>
          </a:p>
          <a:p>
            <a:pPr marL="0" lvl="0" indent="0" algn="ctr" rtl="0">
              <a:spcBef>
                <a:spcPts val="1600"/>
              </a:spcBef>
              <a:spcAft>
                <a:spcPts val="0"/>
              </a:spcAft>
              <a:buNone/>
            </a:pPr>
            <a:endParaRPr/>
          </a:p>
          <a:p>
            <a:pPr marL="0" lvl="0" indent="0" algn="ctr" rtl="0">
              <a:spcBef>
                <a:spcPts val="1600"/>
              </a:spcBef>
              <a:spcAft>
                <a:spcPts val="0"/>
              </a:spcAft>
              <a:buNone/>
            </a:pPr>
            <a:endParaRPr/>
          </a:p>
          <a:p>
            <a:pPr marL="0" lvl="0" indent="0" algn="ctr" rtl="0">
              <a:spcBef>
                <a:spcPts val="1600"/>
              </a:spcBef>
              <a:spcAft>
                <a:spcPts val="1600"/>
              </a:spcAft>
              <a:buNone/>
            </a:pPr>
            <a:r>
              <a:rPr lang="es-419" sz="1100"/>
              <a:t>Carlos Filgueira, 2001</a:t>
            </a:r>
            <a:endParaRPr sz="1100"/>
          </a:p>
        </p:txBody>
      </p:sp>
      <p:sp>
        <p:nvSpPr>
          <p:cNvPr id="147" name="Google Shape;147;p26"/>
          <p:cNvSpPr/>
          <p:nvPr/>
        </p:nvSpPr>
        <p:spPr>
          <a:xfrm>
            <a:off x="3846875" y="1396925"/>
            <a:ext cx="429600" cy="1275000"/>
          </a:xfrm>
          <a:prstGeom prst="rightBrace">
            <a:avLst>
              <a:gd name="adj1" fmla="val 8333"/>
              <a:gd name="adj2" fmla="val 5449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FF"/>
              </a:solidFill>
            </a:endParaRPr>
          </a:p>
        </p:txBody>
      </p:sp>
      <p:sp>
        <p:nvSpPr>
          <p:cNvPr id="148" name="Google Shape;148;p26"/>
          <p:cNvSpPr txBox="1">
            <a:spLocks noGrp="1"/>
          </p:cNvSpPr>
          <p:nvPr>
            <p:ph type="body" idx="1"/>
          </p:nvPr>
        </p:nvSpPr>
        <p:spPr>
          <a:xfrm>
            <a:off x="4470300" y="1306675"/>
            <a:ext cx="2249100" cy="154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a:t>Lógica interna de </a:t>
            </a:r>
            <a:endParaRPr/>
          </a:p>
          <a:p>
            <a:pPr marL="0" lvl="0" indent="0" algn="ctr" rtl="0">
              <a:spcBef>
                <a:spcPts val="1600"/>
              </a:spcBef>
              <a:spcAft>
                <a:spcPts val="0"/>
              </a:spcAft>
              <a:buNone/>
            </a:pPr>
            <a:r>
              <a:rPr lang="es-419"/>
              <a:t>interdependencia y </a:t>
            </a:r>
            <a:endParaRPr/>
          </a:p>
          <a:p>
            <a:pPr marL="0" lvl="0" indent="0" algn="ctr" rtl="0">
              <a:spcBef>
                <a:spcPts val="1600"/>
              </a:spcBef>
              <a:spcAft>
                <a:spcPts val="1600"/>
              </a:spcAft>
              <a:buNone/>
            </a:pPr>
            <a:r>
              <a:rPr lang="es-419"/>
              <a:t>reproducción</a:t>
            </a:r>
            <a:endParaRPr/>
          </a:p>
        </p:txBody>
      </p:sp>
      <p:sp>
        <p:nvSpPr>
          <p:cNvPr id="149" name="Google Shape;149;p26"/>
          <p:cNvSpPr txBox="1"/>
          <p:nvPr/>
        </p:nvSpPr>
        <p:spPr>
          <a:xfrm>
            <a:off x="412825" y="2916425"/>
            <a:ext cx="8573400" cy="113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a:t>Vulnerabilidad: Resultado de la relación entre la disponibilidad y capacidad para la  movilización de activos, expresada como atributos individuales o de los hogares, y la estructura de oportunidades, expresada en términos estructurales.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21989" y="126187"/>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3000" dirty="0">
                <a:solidFill>
                  <a:srgbClr val="0000FF"/>
                </a:solidFill>
              </a:rPr>
              <a:t>Activos</a:t>
            </a:r>
            <a:endParaRPr sz="3000" dirty="0">
              <a:solidFill>
                <a:srgbClr val="0000FF"/>
              </a:solidFill>
            </a:endParaRPr>
          </a:p>
        </p:txBody>
      </p:sp>
      <p:graphicFrame>
        <p:nvGraphicFramePr>
          <p:cNvPr id="155" name="Google Shape;155;p27"/>
          <p:cNvGraphicFramePr/>
          <p:nvPr>
            <p:extLst>
              <p:ext uri="{D42A27DB-BD31-4B8C-83A1-F6EECF244321}">
                <p14:modId xmlns:p14="http://schemas.microsoft.com/office/powerpoint/2010/main" val="1941928433"/>
              </p:ext>
            </p:extLst>
          </p:nvPr>
        </p:nvGraphicFramePr>
        <p:xfrm>
          <a:off x="1377839" y="126187"/>
          <a:ext cx="7164750" cy="4981837"/>
        </p:xfrm>
        <a:graphic>
          <a:graphicData uri="http://schemas.openxmlformats.org/drawingml/2006/table">
            <a:tbl>
              <a:tblPr>
                <a:noFill/>
                <a:tableStyleId>{95605D97-ACE1-4F77-963A-136F5088F827}</a:tableStyleId>
              </a:tblPr>
              <a:tblGrid>
                <a:gridCol w="1594825">
                  <a:extLst>
                    <a:ext uri="{9D8B030D-6E8A-4147-A177-3AD203B41FA5}">
                      <a16:colId xmlns:a16="http://schemas.microsoft.com/office/drawing/2014/main" val="20000"/>
                    </a:ext>
                  </a:extLst>
                </a:gridCol>
                <a:gridCol w="5569925">
                  <a:extLst>
                    <a:ext uri="{9D8B030D-6E8A-4147-A177-3AD203B41FA5}">
                      <a16:colId xmlns:a16="http://schemas.microsoft.com/office/drawing/2014/main" val="20001"/>
                    </a:ext>
                  </a:extLst>
                </a:gridCol>
              </a:tblGrid>
              <a:tr h="457500">
                <a:tc>
                  <a:txBody>
                    <a:bodyPr/>
                    <a:lstStyle/>
                    <a:p>
                      <a:pPr marL="0" lvl="0" indent="0" algn="ctr" rtl="0">
                        <a:spcBef>
                          <a:spcPts val="0"/>
                        </a:spcBef>
                        <a:spcAft>
                          <a:spcPts val="0"/>
                        </a:spcAft>
                        <a:buNone/>
                      </a:pPr>
                      <a:r>
                        <a:rPr lang="es-419" sz="1200" dirty="0"/>
                        <a:t>Sociales </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s-419" sz="1200"/>
                        <a:t>Amistades y redes de apoyo, alianzas , 	“favores a cobrar”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91925">
                <a:tc>
                  <a:txBody>
                    <a:bodyPr/>
                    <a:lstStyle/>
                    <a:p>
                      <a:pPr marL="0" lvl="0" indent="0" algn="ctr" rtl="0">
                        <a:spcBef>
                          <a:spcPts val="0"/>
                        </a:spcBef>
                        <a:spcAft>
                          <a:spcPts val="0"/>
                        </a:spcAft>
                        <a:buNone/>
                      </a:pPr>
                      <a:r>
                        <a:rPr lang="es-419" sz="1200"/>
                        <a:t>		</a:t>
                      </a:r>
                      <a:endParaRPr sz="1200"/>
                    </a:p>
                    <a:p>
                      <a:pPr marL="0" lvl="0" indent="0" algn="ctr" rtl="0">
                        <a:lnSpc>
                          <a:spcPct val="115000"/>
                        </a:lnSpc>
                        <a:spcBef>
                          <a:spcPts val="0"/>
                        </a:spcBef>
                        <a:spcAft>
                          <a:spcPts val="0"/>
                        </a:spcAft>
                        <a:buNone/>
                      </a:pPr>
                      <a:r>
                        <a:rPr lang="es-419" sz="1200"/>
                        <a:t>Educativos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s-419" sz="1200"/>
                        <a:t>			</a:t>
                      </a:r>
                      <a:endParaRPr sz="1200"/>
                    </a:p>
                    <a:p>
                      <a:pPr marL="0" lvl="0" indent="0" algn="just" rtl="0">
                        <a:lnSpc>
                          <a:spcPct val="115000"/>
                        </a:lnSpc>
                        <a:spcBef>
                          <a:spcPts val="0"/>
                        </a:spcBef>
                        <a:spcAft>
                          <a:spcPts val="0"/>
                        </a:spcAft>
                        <a:buNone/>
                      </a:pPr>
                      <a:r>
                        <a:rPr lang="es-419" sz="1200"/>
                        <a:t>Lo que sabemos hacer, destrezas, acceso a información, certificados y diplomas, conocimientos adquiridos en cursos.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24700">
                <a:tc>
                  <a:txBody>
                    <a:bodyPr/>
                    <a:lstStyle/>
                    <a:p>
                      <a:pPr marL="0" lvl="0" indent="0" algn="ctr" rtl="0">
                        <a:spcBef>
                          <a:spcPts val="0"/>
                        </a:spcBef>
                        <a:spcAft>
                          <a:spcPts val="0"/>
                        </a:spcAft>
                        <a:buNone/>
                      </a:pPr>
                      <a:endParaRPr sz="1200"/>
                    </a:p>
                    <a:p>
                      <a:pPr marL="0" lvl="0" indent="0" algn="ctr" rtl="0">
                        <a:lnSpc>
                          <a:spcPct val="115000"/>
                        </a:lnSpc>
                        <a:spcBef>
                          <a:spcPts val="0"/>
                        </a:spcBef>
                        <a:spcAft>
                          <a:spcPts val="0"/>
                        </a:spcAft>
                        <a:buNone/>
                      </a:pPr>
                      <a:r>
                        <a:rPr lang="es-419" sz="1200"/>
                        <a:t>Económicos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s-419" sz="1200"/>
                        <a:t>			</a:t>
                      </a:r>
                      <a:endParaRPr sz="1200"/>
                    </a:p>
                    <a:p>
                      <a:pPr marL="0" lvl="0" indent="0" algn="just" rtl="0">
                        <a:lnSpc>
                          <a:spcPct val="115000"/>
                        </a:lnSpc>
                        <a:spcBef>
                          <a:spcPts val="0"/>
                        </a:spcBef>
                        <a:spcAft>
                          <a:spcPts val="0"/>
                        </a:spcAft>
                        <a:buNone/>
                      </a:pPr>
                      <a:r>
                        <a:rPr lang="es-419" sz="1200"/>
                        <a:t>Patrimonio, capital, ahorros, equipos y herramientas.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24700">
                <a:tc>
                  <a:txBody>
                    <a:bodyPr/>
                    <a:lstStyle/>
                    <a:p>
                      <a:pPr marL="0" lvl="0" indent="0" algn="ctr" rtl="0">
                        <a:lnSpc>
                          <a:spcPct val="115000"/>
                        </a:lnSpc>
                        <a:spcBef>
                          <a:spcPts val="0"/>
                        </a:spcBef>
                        <a:spcAft>
                          <a:spcPts val="0"/>
                        </a:spcAft>
                        <a:buNone/>
                      </a:pPr>
                      <a:endParaRPr sz="1200"/>
                    </a:p>
                    <a:p>
                      <a:pPr marL="0" lvl="0" indent="0" algn="ctr" rtl="0">
                        <a:lnSpc>
                          <a:spcPct val="115000"/>
                        </a:lnSpc>
                        <a:spcBef>
                          <a:spcPts val="0"/>
                        </a:spcBef>
                        <a:spcAft>
                          <a:spcPts val="0"/>
                        </a:spcAft>
                        <a:buNone/>
                      </a:pPr>
                      <a:r>
                        <a:rPr lang="es-419" sz="1200"/>
                        <a:t>Étnicos y Culturales	</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a:p>
                    <a:p>
                      <a:pPr marL="0" lvl="0" indent="0" algn="l" rtl="0">
                        <a:spcBef>
                          <a:spcPts val="0"/>
                        </a:spcBef>
                        <a:spcAft>
                          <a:spcPts val="0"/>
                        </a:spcAft>
                        <a:buNone/>
                      </a:pPr>
                      <a:r>
                        <a:rPr lang="es-419" sz="1200"/>
                        <a:t>Costumbres, Idioma, Valores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91925">
                <a:tc>
                  <a:txBody>
                    <a:bodyPr/>
                    <a:lstStyle/>
                    <a:p>
                      <a:pPr marL="0" lvl="0" indent="0" algn="ctr" rtl="0">
                        <a:spcBef>
                          <a:spcPts val="0"/>
                        </a:spcBef>
                        <a:spcAft>
                          <a:spcPts val="0"/>
                        </a:spcAft>
                        <a:buNone/>
                      </a:pPr>
                      <a:endParaRPr sz="1200" dirty="0"/>
                    </a:p>
                    <a:p>
                      <a:pPr marL="0" lvl="0" indent="0" algn="ctr" rtl="0">
                        <a:lnSpc>
                          <a:spcPct val="115000"/>
                        </a:lnSpc>
                        <a:spcBef>
                          <a:spcPts val="0"/>
                        </a:spcBef>
                        <a:spcAft>
                          <a:spcPts val="0"/>
                        </a:spcAft>
                        <a:buNone/>
                      </a:pPr>
                      <a:r>
                        <a:rPr lang="es-419" sz="1200" dirty="0"/>
                        <a:t>Legales</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s-419" sz="1200" dirty="0"/>
                        <a:t>			</a:t>
                      </a:r>
                      <a:endParaRPr sz="1200" dirty="0"/>
                    </a:p>
                    <a:p>
                      <a:pPr marL="0" lvl="0" indent="0" algn="l" rtl="0">
                        <a:lnSpc>
                          <a:spcPct val="115000"/>
                        </a:lnSpc>
                        <a:spcBef>
                          <a:spcPts val="0"/>
                        </a:spcBef>
                        <a:spcAft>
                          <a:spcPts val="0"/>
                        </a:spcAft>
                        <a:buNone/>
                      </a:pPr>
                      <a:r>
                        <a:rPr lang="es-419" sz="1200" dirty="0"/>
                        <a:t>Contratos, licencias, seguros, garantías, certificaciones , derechos adquiridos		</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59125">
                <a:tc>
                  <a:txBody>
                    <a:bodyPr/>
                    <a:lstStyle/>
                    <a:p>
                      <a:pPr marL="0" lvl="0" indent="0" algn="ctr" rtl="0">
                        <a:spcBef>
                          <a:spcPts val="0"/>
                        </a:spcBef>
                        <a:spcAft>
                          <a:spcPts val="0"/>
                        </a:spcAft>
                        <a:buNone/>
                      </a:pPr>
                      <a:r>
                        <a:rPr lang="es-419" sz="1200" dirty="0"/>
                        <a:t>		</a:t>
                      </a:r>
                      <a:endParaRPr sz="1200" dirty="0"/>
                    </a:p>
                    <a:p>
                      <a:pPr marL="0" lvl="0" indent="0" algn="ctr" rtl="0">
                        <a:lnSpc>
                          <a:spcPct val="115000"/>
                        </a:lnSpc>
                        <a:spcBef>
                          <a:spcPts val="0"/>
                        </a:spcBef>
                        <a:spcAft>
                          <a:spcPts val="0"/>
                        </a:spcAft>
                        <a:buNone/>
                      </a:pPr>
                      <a:r>
                        <a:rPr lang="es-419" sz="1200" dirty="0"/>
                        <a:t>Políticos</a:t>
                      </a:r>
                      <a:endParaRPr sz="1200" dirty="0"/>
                    </a:p>
                    <a:p>
                      <a:pPr marL="0" lvl="0" indent="0" algn="ctr" rtl="0">
                        <a:lnSpc>
                          <a:spcPct val="115000"/>
                        </a:lnSpc>
                        <a:spcBef>
                          <a:spcPts val="0"/>
                        </a:spcBef>
                        <a:spcAft>
                          <a:spcPts val="0"/>
                        </a:spcAft>
                        <a:buNone/>
                      </a:pPr>
                      <a:r>
                        <a:rPr lang="es-419" sz="1200" dirty="0"/>
                        <a:t>		</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s-419" sz="1200" dirty="0"/>
                        <a:t>			</a:t>
                      </a:r>
                      <a:endParaRPr sz="1200" dirty="0"/>
                    </a:p>
                    <a:p>
                      <a:pPr marL="0" lvl="0" indent="0" algn="just" rtl="0">
                        <a:lnSpc>
                          <a:spcPct val="115000"/>
                        </a:lnSpc>
                        <a:spcBef>
                          <a:spcPts val="0"/>
                        </a:spcBef>
                        <a:spcAft>
                          <a:spcPts val="0"/>
                        </a:spcAft>
                        <a:buNone/>
                      </a:pPr>
                      <a:r>
                        <a:rPr lang="es-419" sz="1200" dirty="0"/>
                        <a:t>Poder en sus diversas formas, influencia sobre la opinión de las personas o grupos, Acceso a medios de comunicación, capacidad de movilización. 			</a:t>
                      </a:r>
                      <a:endParaRPr sz="1200" dirty="0"/>
                    </a:p>
                    <a:p>
                      <a:pPr marL="0" lvl="0" indent="0" algn="l" rtl="0">
                        <a:lnSpc>
                          <a:spcPct val="115000"/>
                        </a:lnSpc>
                        <a:spcBef>
                          <a:spcPts val="0"/>
                        </a:spcBef>
                        <a:spcAft>
                          <a:spcPts val="0"/>
                        </a:spcAft>
                        <a:buNone/>
                      </a:pPr>
                      <a:r>
                        <a:rPr lang="es-419" sz="1200" dirty="0"/>
                        <a:t>		</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solidFill>
                  <a:srgbClr val="0000FF"/>
                </a:solidFill>
              </a:rPr>
              <a:t>Estructura de oportunidades en frontera</a:t>
            </a:r>
            <a:endParaRPr>
              <a:solidFill>
                <a:srgbClr val="0000FF"/>
              </a:solidFill>
            </a:endParaRPr>
          </a:p>
        </p:txBody>
      </p:sp>
      <p:sp>
        <p:nvSpPr>
          <p:cNvPr id="161" name="Google Shape;161;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200">
              <a:solidFill>
                <a:srgbClr val="000000"/>
              </a:solidFill>
              <a:latin typeface="Arial"/>
              <a:ea typeface="Arial"/>
              <a:cs typeface="Arial"/>
              <a:sym typeface="Arial"/>
            </a:endParaRPr>
          </a:p>
          <a:p>
            <a:pPr marL="457200" lvl="0" indent="-317500" algn="just" rtl="0">
              <a:spcBef>
                <a:spcPts val="0"/>
              </a:spcBef>
              <a:spcAft>
                <a:spcPts val="0"/>
              </a:spcAft>
              <a:buSzPts val="1400"/>
              <a:buFont typeface="Arial"/>
              <a:buChar char="●"/>
            </a:pPr>
            <a:r>
              <a:rPr lang="es-419" sz="1400" b="1">
                <a:solidFill>
                  <a:srgbClr val="0000FF"/>
                </a:solidFill>
                <a:latin typeface="Arial"/>
                <a:ea typeface="Arial"/>
                <a:cs typeface="Arial"/>
                <a:sym typeface="Arial"/>
              </a:rPr>
              <a:t>Mercado</a:t>
            </a:r>
            <a:r>
              <a:rPr lang="es-419" sz="1400">
                <a:solidFill>
                  <a:srgbClr val="000000"/>
                </a:solidFill>
                <a:latin typeface="Arial"/>
                <a:ea typeface="Arial"/>
                <a:cs typeface="Arial"/>
                <a:sym typeface="Arial"/>
              </a:rPr>
              <a:t>: asignador de recursos de la sociedad</a:t>
            </a:r>
            <a:endParaRPr sz="1400">
              <a:solidFill>
                <a:srgbClr val="000000"/>
              </a:solidFill>
              <a:latin typeface="Arial"/>
              <a:ea typeface="Arial"/>
              <a:cs typeface="Arial"/>
              <a:sym typeface="Arial"/>
            </a:endParaRPr>
          </a:p>
          <a:p>
            <a:pPr marL="457200" lvl="0" indent="-317500" algn="just" rtl="0">
              <a:spcBef>
                <a:spcPts val="0"/>
              </a:spcBef>
              <a:spcAft>
                <a:spcPts val="0"/>
              </a:spcAft>
              <a:buSzPts val="1400"/>
              <a:buFont typeface="Arial"/>
              <a:buChar char="●"/>
            </a:pPr>
            <a:r>
              <a:rPr lang="es-419" sz="1400" b="1">
                <a:solidFill>
                  <a:srgbClr val="0000FF"/>
                </a:solidFill>
                <a:latin typeface="Arial"/>
                <a:ea typeface="Arial"/>
                <a:cs typeface="Arial"/>
                <a:sym typeface="Arial"/>
              </a:rPr>
              <a:t>Estado</a:t>
            </a:r>
            <a:r>
              <a:rPr lang="es-419" sz="1400">
                <a:solidFill>
                  <a:srgbClr val="000000"/>
                </a:solidFill>
                <a:latin typeface="Arial"/>
                <a:ea typeface="Arial"/>
                <a:cs typeface="Arial"/>
                <a:sym typeface="Arial"/>
              </a:rPr>
              <a:t>: instituciones que conforman oportunidades: legislación del mercado de trabajo, políticas de empleo, privatización, reducción del sector público, aranceles, tipo de cambio, tributos.</a:t>
            </a:r>
            <a:endParaRPr sz="1400">
              <a:solidFill>
                <a:srgbClr val="000000"/>
              </a:solidFill>
              <a:latin typeface="Arial"/>
              <a:ea typeface="Arial"/>
              <a:cs typeface="Arial"/>
              <a:sym typeface="Arial"/>
            </a:endParaRPr>
          </a:p>
          <a:p>
            <a:pPr marL="457200" lvl="0" indent="-317500" algn="just" rtl="0">
              <a:spcBef>
                <a:spcPts val="0"/>
              </a:spcBef>
              <a:spcAft>
                <a:spcPts val="0"/>
              </a:spcAft>
              <a:buSzPts val="1400"/>
              <a:buFont typeface="Arial"/>
              <a:buChar char="●"/>
            </a:pPr>
            <a:r>
              <a:rPr lang="es-419" sz="1400" b="1">
                <a:solidFill>
                  <a:srgbClr val="0000FF"/>
                </a:solidFill>
                <a:latin typeface="Arial"/>
                <a:ea typeface="Arial"/>
                <a:cs typeface="Arial"/>
                <a:sym typeface="Arial"/>
              </a:rPr>
              <a:t>Relaciones sociales:</a:t>
            </a:r>
            <a:r>
              <a:rPr lang="es-419" sz="1400">
                <a:solidFill>
                  <a:srgbClr val="000000"/>
                </a:solidFill>
                <a:latin typeface="Arial"/>
                <a:ea typeface="Arial"/>
                <a:cs typeface="Arial"/>
                <a:sym typeface="Arial"/>
              </a:rPr>
              <a:t> formas de asociabilidad, modalidades de acción colectiva, organización y peso de la comunidad y la familia, capital social, redes de interacción, sindicatos, corporaciones empresariales, mov. sociales, partidos políticos.</a:t>
            </a:r>
            <a:endParaRPr sz="1400">
              <a:solidFill>
                <a:srgbClr val="000000"/>
              </a:solidFill>
              <a:latin typeface="Arial"/>
              <a:ea typeface="Arial"/>
              <a:cs typeface="Arial"/>
              <a:sym typeface="Arial"/>
            </a:endParaRPr>
          </a:p>
          <a:p>
            <a:pPr marL="0" lvl="0" indent="0" algn="ctr" rtl="0">
              <a:spcBef>
                <a:spcPts val="0"/>
              </a:spcBef>
              <a:spcAft>
                <a:spcPts val="0"/>
              </a:spcAft>
              <a:buNone/>
            </a:pPr>
            <a:endParaRPr sz="1400">
              <a:solidFill>
                <a:srgbClr val="000000"/>
              </a:solidFill>
              <a:latin typeface="Arial"/>
              <a:ea typeface="Arial"/>
              <a:cs typeface="Arial"/>
              <a:sym typeface="Arial"/>
            </a:endParaRPr>
          </a:p>
          <a:p>
            <a:pPr marL="0" lvl="0" indent="0" algn="ctr" rtl="0">
              <a:spcBef>
                <a:spcPts val="0"/>
              </a:spcBef>
              <a:spcAft>
                <a:spcPts val="0"/>
              </a:spcAft>
              <a:buNone/>
            </a:pPr>
            <a:r>
              <a:rPr lang="es-419" sz="1400">
                <a:solidFill>
                  <a:srgbClr val="000000"/>
                </a:solidFill>
                <a:latin typeface="Arial"/>
                <a:ea typeface="Arial"/>
                <a:cs typeface="Arial"/>
                <a:sym typeface="Arial"/>
              </a:rPr>
              <a:t>Existen datos que dan cuenta de esa estructura de oportunidades en la frontera:</a:t>
            </a:r>
            <a:endParaRPr sz="1400">
              <a:solidFill>
                <a:srgbClr val="000000"/>
              </a:solidFill>
              <a:latin typeface="Arial"/>
              <a:ea typeface="Arial"/>
              <a:cs typeface="Arial"/>
              <a:sym typeface="Arial"/>
            </a:endParaRPr>
          </a:p>
          <a:p>
            <a:pPr marL="457200" lvl="0" indent="-317500" algn="ctr" rtl="0">
              <a:spcBef>
                <a:spcPts val="0"/>
              </a:spcBef>
              <a:spcAft>
                <a:spcPts val="0"/>
              </a:spcAft>
              <a:buClr>
                <a:srgbClr val="0000FF"/>
              </a:buClr>
              <a:buSzPts val="1400"/>
              <a:buFont typeface="Arial"/>
              <a:buChar char="●"/>
            </a:pPr>
            <a:r>
              <a:rPr lang="es-419" sz="1400">
                <a:solidFill>
                  <a:srgbClr val="0000FF"/>
                </a:solidFill>
                <a:latin typeface="Arial"/>
                <a:ea typeface="Arial"/>
                <a:cs typeface="Arial"/>
                <a:sym typeface="Arial"/>
              </a:rPr>
              <a:t>El bajo índice de desarrollo humano </a:t>
            </a:r>
            <a:endParaRPr sz="1400">
              <a:solidFill>
                <a:srgbClr val="0000FF"/>
              </a:solidFill>
              <a:latin typeface="Arial"/>
              <a:ea typeface="Arial"/>
              <a:cs typeface="Arial"/>
              <a:sym typeface="Arial"/>
            </a:endParaRPr>
          </a:p>
          <a:p>
            <a:pPr marL="457200" lvl="0" indent="-317500" algn="ctr" rtl="0">
              <a:spcBef>
                <a:spcPts val="0"/>
              </a:spcBef>
              <a:spcAft>
                <a:spcPts val="0"/>
              </a:spcAft>
              <a:buClr>
                <a:srgbClr val="0000FF"/>
              </a:buClr>
              <a:buSzPts val="1400"/>
              <a:buFont typeface="Arial"/>
              <a:buChar char="●"/>
            </a:pPr>
            <a:r>
              <a:rPr lang="es-419" sz="1400">
                <a:solidFill>
                  <a:srgbClr val="0000FF"/>
                </a:solidFill>
                <a:latin typeface="Arial"/>
                <a:ea typeface="Arial"/>
                <a:cs typeface="Arial"/>
                <a:sym typeface="Arial"/>
              </a:rPr>
              <a:t>El alto porcentaje de trabajo informal  </a:t>
            </a:r>
            <a:endParaRPr sz="1400">
              <a:solidFill>
                <a:srgbClr val="0000FF"/>
              </a:solidFill>
              <a:latin typeface="Arial"/>
              <a:ea typeface="Arial"/>
              <a:cs typeface="Arial"/>
              <a:sym typeface="Arial"/>
            </a:endParaRPr>
          </a:p>
          <a:p>
            <a:pPr marL="457200" lvl="0" indent="-317500" algn="ctr" rtl="0">
              <a:spcBef>
                <a:spcPts val="0"/>
              </a:spcBef>
              <a:spcAft>
                <a:spcPts val="0"/>
              </a:spcAft>
              <a:buClr>
                <a:srgbClr val="0000FF"/>
              </a:buClr>
              <a:buSzPts val="1400"/>
              <a:buFont typeface="Arial"/>
              <a:buChar char="●"/>
            </a:pPr>
            <a:r>
              <a:rPr lang="es-419" sz="1400">
                <a:solidFill>
                  <a:srgbClr val="0000FF"/>
                </a:solidFill>
                <a:latin typeface="Arial"/>
                <a:ea typeface="Arial"/>
                <a:cs typeface="Arial"/>
                <a:sym typeface="Arial"/>
              </a:rPr>
              <a:t>Las complejas formas de la criminalidad </a:t>
            </a:r>
            <a:endParaRPr sz="1400">
              <a:solidFill>
                <a:srgbClr val="0000FF"/>
              </a:solidFill>
              <a:latin typeface="Arial"/>
              <a:ea typeface="Arial"/>
              <a:cs typeface="Arial"/>
              <a:sym typeface="Arial"/>
            </a:endParaRPr>
          </a:p>
          <a:p>
            <a:pPr marL="0" lvl="0" indent="0" algn="ctr" rtl="0">
              <a:spcBef>
                <a:spcPts val="0"/>
              </a:spcBef>
              <a:spcAft>
                <a:spcPts val="0"/>
              </a:spcAft>
              <a:buNone/>
            </a:pPr>
            <a:r>
              <a:rPr lang="es-419" sz="1400">
                <a:solidFill>
                  <a:srgbClr val="0000FF"/>
                </a:solidFill>
                <a:latin typeface="Arial"/>
                <a:ea typeface="Arial"/>
                <a:cs typeface="Arial"/>
                <a:sym typeface="Arial"/>
              </a:rPr>
              <a:t>en frontera</a:t>
            </a:r>
            <a:endParaRPr sz="140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3000" b="1">
                <a:solidFill>
                  <a:srgbClr val="0000FF"/>
                </a:solidFill>
              </a:rPr>
              <a:t>3) Qué datos buscar o relevar y qué nos dicen de esas poblaciones.</a:t>
            </a:r>
            <a:endParaRPr sz="3000" b="1">
              <a:solidFill>
                <a:srgbClr val="0000FF"/>
              </a:solidFill>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0" descr="Calidad empleo.png"/>
          <p:cNvPicPr preferRelativeResize="0"/>
          <p:nvPr/>
        </p:nvPicPr>
        <p:blipFill rotWithShape="1">
          <a:blip r:embed="rId3">
            <a:alphaModFix/>
          </a:blip>
          <a:srcRect l="10729" t="5017" r="6228" b="3758"/>
          <a:stretch/>
        </p:blipFill>
        <p:spPr>
          <a:xfrm>
            <a:off x="651900" y="100300"/>
            <a:ext cx="7593475" cy="46921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1" descr="indice competitividad.png"/>
          <p:cNvPicPr preferRelativeResize="0"/>
          <p:nvPr/>
        </p:nvPicPr>
        <p:blipFill rotWithShape="1">
          <a:blip r:embed="rId3">
            <a:alphaModFix/>
          </a:blip>
          <a:srcRect l="16221" t="16159" r="22751" b="11276"/>
          <a:stretch/>
        </p:blipFill>
        <p:spPr>
          <a:xfrm>
            <a:off x="1297325" y="255250"/>
            <a:ext cx="6927250" cy="463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solidFill>
                  <a:srgbClr val="0000FF"/>
                </a:solidFill>
              </a:rPr>
              <a:t>Contenido a desarrollar </a:t>
            </a:r>
            <a:endParaRPr>
              <a:solidFill>
                <a:srgbClr val="0000FF"/>
              </a:solidFill>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s-419"/>
              <a:t>De la frontera a la población de frontera</a:t>
            </a:r>
            <a:endParaRPr/>
          </a:p>
          <a:p>
            <a:pPr marL="457200" lvl="0" indent="-342900" algn="l" rtl="0">
              <a:spcBef>
                <a:spcPts val="0"/>
              </a:spcBef>
              <a:spcAft>
                <a:spcPts val="0"/>
              </a:spcAft>
              <a:buSzPts val="1800"/>
              <a:buAutoNum type="arabicPeriod"/>
            </a:pPr>
            <a:r>
              <a:rPr lang="es-419"/>
              <a:t>Abordajes del tema de poblaciones carenciadas desde distintos marcos teóricos</a:t>
            </a:r>
            <a:endParaRPr/>
          </a:p>
          <a:p>
            <a:pPr marL="457200" lvl="0" indent="-342900" algn="l" rtl="0">
              <a:spcBef>
                <a:spcPts val="0"/>
              </a:spcBef>
              <a:spcAft>
                <a:spcPts val="0"/>
              </a:spcAft>
              <a:buSzPts val="1800"/>
              <a:buAutoNum type="arabicPeriod"/>
            </a:pPr>
            <a:r>
              <a:rPr lang="es-419"/>
              <a:t>Compartimos una investigación— acción realizada:</a:t>
            </a:r>
            <a:endParaRPr/>
          </a:p>
          <a:p>
            <a:pPr marL="914400" lvl="1" indent="-317500" algn="l" rtl="0">
              <a:spcBef>
                <a:spcPts val="0"/>
              </a:spcBef>
              <a:spcAft>
                <a:spcPts val="0"/>
              </a:spcAft>
              <a:buSzPts val="1400"/>
              <a:buAutoNum type="alphaLcPeriod"/>
            </a:pPr>
            <a:r>
              <a:rPr lang="es-419"/>
              <a:t>Qué preguntas se plantearon y qué datos se relevaron</a:t>
            </a:r>
            <a:endParaRPr/>
          </a:p>
          <a:p>
            <a:pPr marL="914400" lvl="1" indent="-317500" algn="l" rtl="0">
              <a:spcBef>
                <a:spcPts val="0"/>
              </a:spcBef>
              <a:spcAft>
                <a:spcPts val="0"/>
              </a:spcAft>
              <a:buSzPts val="1400"/>
              <a:buAutoNum type="alphaLcPeriod"/>
            </a:pPr>
            <a:r>
              <a:rPr lang="es-419"/>
              <a:t>Las preguntas que deberíamos plantearnos para continuar investigando.</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2" descr="IDH.png"/>
          <p:cNvPicPr preferRelativeResize="0"/>
          <p:nvPr/>
        </p:nvPicPr>
        <p:blipFill>
          <a:blip r:embed="rId3">
            <a:alphaModFix/>
          </a:blip>
          <a:stretch>
            <a:fillRect/>
          </a:stretch>
        </p:blipFill>
        <p:spPr>
          <a:xfrm>
            <a:off x="-78800" y="7880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p:nvPr/>
        </p:nvSpPr>
        <p:spPr>
          <a:xfrm>
            <a:off x="996875" y="177800"/>
            <a:ext cx="68580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3600" b="1">
                <a:solidFill>
                  <a:srgbClr val="0000FF"/>
                </a:solidFill>
                <a:latin typeface="PT Sans Narrow"/>
                <a:ea typeface="PT Sans Narrow"/>
                <a:cs typeface="PT Sans Narrow"/>
                <a:sym typeface="PT Sans Narrow"/>
              </a:rPr>
              <a:t>Calidad del Empleo e Informalidad</a:t>
            </a:r>
            <a:r>
              <a:rPr lang="es-419" sz="2400"/>
              <a:t> </a:t>
            </a:r>
            <a:endParaRPr sz="2400"/>
          </a:p>
        </p:txBody>
      </p:sp>
      <p:sp>
        <p:nvSpPr>
          <p:cNvPr id="187" name="Google Shape;187;p33"/>
          <p:cNvSpPr txBox="1"/>
          <p:nvPr/>
        </p:nvSpPr>
        <p:spPr>
          <a:xfrm>
            <a:off x="190500" y="808050"/>
            <a:ext cx="81273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800"/>
              <a:t>La calidad del empleo incluye distintas situaciones del mercado laboral como son el subempleo y el no registro a la seguridad social a través del cual se mide el porcentaje de informalidad. </a:t>
            </a:r>
            <a:endParaRPr sz="1800"/>
          </a:p>
        </p:txBody>
      </p:sp>
      <p:graphicFrame>
        <p:nvGraphicFramePr>
          <p:cNvPr id="188" name="Google Shape;188;p33"/>
          <p:cNvGraphicFramePr/>
          <p:nvPr/>
        </p:nvGraphicFramePr>
        <p:xfrm>
          <a:off x="192063" y="1967760"/>
          <a:ext cx="8024200" cy="2684390"/>
        </p:xfrm>
        <a:graphic>
          <a:graphicData uri="http://schemas.openxmlformats.org/drawingml/2006/table">
            <a:tbl>
              <a:tblPr>
                <a:noFill/>
                <a:tableStyleId>{467BF01C-4ACC-472B-A826-564811430267}</a:tableStyleId>
              </a:tblPr>
              <a:tblGrid>
                <a:gridCol w="1457700">
                  <a:extLst>
                    <a:ext uri="{9D8B030D-6E8A-4147-A177-3AD203B41FA5}">
                      <a16:colId xmlns:a16="http://schemas.microsoft.com/office/drawing/2014/main" val="20000"/>
                    </a:ext>
                  </a:extLst>
                </a:gridCol>
                <a:gridCol w="1373050">
                  <a:extLst>
                    <a:ext uri="{9D8B030D-6E8A-4147-A177-3AD203B41FA5}">
                      <a16:colId xmlns:a16="http://schemas.microsoft.com/office/drawing/2014/main" val="20001"/>
                    </a:ext>
                  </a:extLst>
                </a:gridCol>
                <a:gridCol w="1181325">
                  <a:extLst>
                    <a:ext uri="{9D8B030D-6E8A-4147-A177-3AD203B41FA5}">
                      <a16:colId xmlns:a16="http://schemas.microsoft.com/office/drawing/2014/main" val="20002"/>
                    </a:ext>
                  </a:extLst>
                </a:gridCol>
                <a:gridCol w="1337375">
                  <a:extLst>
                    <a:ext uri="{9D8B030D-6E8A-4147-A177-3AD203B41FA5}">
                      <a16:colId xmlns:a16="http://schemas.microsoft.com/office/drawing/2014/main" val="20003"/>
                    </a:ext>
                  </a:extLst>
                </a:gridCol>
                <a:gridCol w="1337375">
                  <a:extLst>
                    <a:ext uri="{9D8B030D-6E8A-4147-A177-3AD203B41FA5}">
                      <a16:colId xmlns:a16="http://schemas.microsoft.com/office/drawing/2014/main" val="20004"/>
                    </a:ext>
                  </a:extLst>
                </a:gridCol>
                <a:gridCol w="1337375">
                  <a:extLst>
                    <a:ext uri="{9D8B030D-6E8A-4147-A177-3AD203B41FA5}">
                      <a16:colId xmlns:a16="http://schemas.microsoft.com/office/drawing/2014/main" val="20005"/>
                    </a:ext>
                  </a:extLst>
                </a:gridCol>
              </a:tblGrid>
              <a:tr h="376800">
                <a:tc gridSpan="6">
                  <a:txBody>
                    <a:bodyPr/>
                    <a:lstStyle/>
                    <a:p>
                      <a:pPr marL="0" lvl="0" indent="0" algn="ctr" rtl="0">
                        <a:spcBef>
                          <a:spcPts val="0"/>
                        </a:spcBef>
                        <a:spcAft>
                          <a:spcPts val="0"/>
                        </a:spcAft>
                        <a:buNone/>
                      </a:pPr>
                      <a:r>
                        <a:rPr lang="es-419"/>
                        <a:t>PORCENTAJE DE INFORMALIDAD </a:t>
                      </a:r>
                      <a:endParaRPr/>
                    </a:p>
                  </a:txBody>
                  <a:tcPr marL="91425" marR="91425" marT="91425" marB="91425"/>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tc hMerge="1">
                  <a:txBody>
                    <a:bodyPr/>
                    <a:lstStyle/>
                    <a:p>
                      <a:endParaRPr lang="es-UY"/>
                    </a:p>
                  </a:txBody>
                  <a:tcPr/>
                </a:tc>
                <a:extLst>
                  <a:ext uri="{0D108BD9-81ED-4DB2-BD59-A6C34878D82A}">
                    <a16:rowId xmlns:a16="http://schemas.microsoft.com/office/drawing/2014/main" val="10000"/>
                  </a:ext>
                </a:extLst>
              </a:tr>
              <a:tr h="376800">
                <a:tc>
                  <a:txBody>
                    <a:bodyPr/>
                    <a:lstStyle/>
                    <a:p>
                      <a:pPr marL="0" lvl="0" indent="0" algn="l" rtl="0">
                        <a:spcBef>
                          <a:spcPts val="0"/>
                        </a:spcBef>
                        <a:spcAft>
                          <a:spcPts val="0"/>
                        </a:spcAft>
                        <a:buNone/>
                      </a:pPr>
                      <a:r>
                        <a:rPr lang="es-419"/>
                        <a:t>Departamentos  </a:t>
                      </a:r>
                      <a:endParaRPr/>
                    </a:p>
                  </a:txBody>
                  <a:tcPr marL="91425" marR="91425" marT="91425" marB="91425"/>
                </a:tc>
                <a:tc>
                  <a:txBody>
                    <a:bodyPr/>
                    <a:lstStyle/>
                    <a:p>
                      <a:pPr marL="0" lvl="0" indent="0" algn="ctr" rtl="0">
                        <a:spcBef>
                          <a:spcPts val="0"/>
                        </a:spcBef>
                        <a:spcAft>
                          <a:spcPts val="0"/>
                        </a:spcAft>
                        <a:buNone/>
                      </a:pPr>
                      <a:r>
                        <a:rPr lang="es-419"/>
                        <a:t>2008</a:t>
                      </a:r>
                      <a:endParaRPr/>
                    </a:p>
                  </a:txBody>
                  <a:tcPr marL="91425" marR="91425" marT="91425" marB="91425"/>
                </a:tc>
                <a:tc>
                  <a:txBody>
                    <a:bodyPr/>
                    <a:lstStyle/>
                    <a:p>
                      <a:pPr marL="0" lvl="0" indent="0" algn="ctr" rtl="0">
                        <a:spcBef>
                          <a:spcPts val="0"/>
                        </a:spcBef>
                        <a:spcAft>
                          <a:spcPts val="0"/>
                        </a:spcAft>
                        <a:buNone/>
                      </a:pPr>
                      <a:r>
                        <a:rPr lang="es-419"/>
                        <a:t>2009</a:t>
                      </a:r>
                      <a:endParaRPr/>
                    </a:p>
                  </a:txBody>
                  <a:tcPr marL="91425" marR="91425" marT="91425" marB="91425"/>
                </a:tc>
                <a:tc>
                  <a:txBody>
                    <a:bodyPr/>
                    <a:lstStyle/>
                    <a:p>
                      <a:pPr marL="0" lvl="0" indent="0" algn="ctr" rtl="0">
                        <a:spcBef>
                          <a:spcPts val="0"/>
                        </a:spcBef>
                        <a:spcAft>
                          <a:spcPts val="0"/>
                        </a:spcAft>
                        <a:buNone/>
                      </a:pPr>
                      <a:r>
                        <a:rPr lang="es-419"/>
                        <a:t>2010</a:t>
                      </a:r>
                      <a:endParaRPr/>
                    </a:p>
                  </a:txBody>
                  <a:tcPr marL="91425" marR="91425" marT="91425" marB="91425"/>
                </a:tc>
                <a:tc>
                  <a:txBody>
                    <a:bodyPr/>
                    <a:lstStyle/>
                    <a:p>
                      <a:pPr marL="0" lvl="0" indent="0" algn="ctr" rtl="0">
                        <a:spcBef>
                          <a:spcPts val="0"/>
                        </a:spcBef>
                        <a:spcAft>
                          <a:spcPts val="0"/>
                        </a:spcAft>
                        <a:buNone/>
                      </a:pPr>
                      <a:r>
                        <a:rPr lang="es-419"/>
                        <a:t>2011</a:t>
                      </a:r>
                      <a:endParaRPr/>
                    </a:p>
                  </a:txBody>
                  <a:tcPr marL="91425" marR="91425" marT="91425" marB="91425"/>
                </a:tc>
                <a:tc>
                  <a:txBody>
                    <a:bodyPr/>
                    <a:lstStyle/>
                    <a:p>
                      <a:pPr marL="0" lvl="0" indent="0" algn="ctr" rtl="0">
                        <a:spcBef>
                          <a:spcPts val="0"/>
                        </a:spcBef>
                        <a:spcAft>
                          <a:spcPts val="0"/>
                        </a:spcAft>
                        <a:buNone/>
                      </a:pPr>
                      <a:r>
                        <a:rPr lang="es-419"/>
                        <a:t>2012 </a:t>
                      </a:r>
                      <a:endParaRPr/>
                    </a:p>
                  </a:txBody>
                  <a:tcPr marL="91425" marR="91425" marT="91425" marB="91425"/>
                </a:tc>
                <a:extLst>
                  <a:ext uri="{0D108BD9-81ED-4DB2-BD59-A6C34878D82A}">
                    <a16:rowId xmlns:a16="http://schemas.microsoft.com/office/drawing/2014/main" val="10001"/>
                  </a:ext>
                </a:extLst>
              </a:tr>
              <a:tr h="376800">
                <a:tc>
                  <a:txBody>
                    <a:bodyPr/>
                    <a:lstStyle/>
                    <a:p>
                      <a:pPr marL="0" lvl="0" indent="0" algn="l" rtl="0">
                        <a:spcBef>
                          <a:spcPts val="0"/>
                        </a:spcBef>
                        <a:spcAft>
                          <a:spcPts val="0"/>
                        </a:spcAft>
                        <a:buNone/>
                      </a:pPr>
                      <a:r>
                        <a:rPr lang="es-419"/>
                        <a:t>Artigas </a:t>
                      </a:r>
                      <a:endParaRPr/>
                    </a:p>
                  </a:txBody>
                  <a:tcPr marL="91425" marR="91425" marT="91425" marB="91425"/>
                </a:tc>
                <a:tc>
                  <a:txBody>
                    <a:bodyPr/>
                    <a:lstStyle/>
                    <a:p>
                      <a:pPr marL="0" lvl="0" indent="0" algn="ctr" rtl="0">
                        <a:spcBef>
                          <a:spcPts val="0"/>
                        </a:spcBef>
                        <a:spcAft>
                          <a:spcPts val="0"/>
                        </a:spcAft>
                        <a:buNone/>
                      </a:pPr>
                      <a:r>
                        <a:rPr lang="es-419"/>
                        <a:t>50, 6</a:t>
                      </a:r>
                      <a:endParaRPr/>
                    </a:p>
                  </a:txBody>
                  <a:tcPr marL="91425" marR="91425" marT="91425" marB="91425"/>
                </a:tc>
                <a:tc>
                  <a:txBody>
                    <a:bodyPr/>
                    <a:lstStyle/>
                    <a:p>
                      <a:pPr marL="0" lvl="0" indent="0" algn="ctr" rtl="0">
                        <a:spcBef>
                          <a:spcPts val="0"/>
                        </a:spcBef>
                        <a:spcAft>
                          <a:spcPts val="0"/>
                        </a:spcAft>
                        <a:buNone/>
                      </a:pPr>
                      <a:r>
                        <a:rPr lang="es-419"/>
                        <a:t>47,1</a:t>
                      </a:r>
                      <a:endParaRPr/>
                    </a:p>
                  </a:txBody>
                  <a:tcPr marL="91425" marR="91425" marT="91425" marB="91425"/>
                </a:tc>
                <a:tc>
                  <a:txBody>
                    <a:bodyPr/>
                    <a:lstStyle/>
                    <a:p>
                      <a:pPr marL="0" lvl="0" indent="0" algn="ctr" rtl="0">
                        <a:spcBef>
                          <a:spcPts val="0"/>
                        </a:spcBef>
                        <a:spcAft>
                          <a:spcPts val="0"/>
                        </a:spcAft>
                        <a:buNone/>
                      </a:pPr>
                      <a:r>
                        <a:rPr lang="es-419"/>
                        <a:t>46,2</a:t>
                      </a:r>
                      <a:endParaRPr/>
                    </a:p>
                  </a:txBody>
                  <a:tcPr marL="91425" marR="91425" marT="91425" marB="91425"/>
                </a:tc>
                <a:tc>
                  <a:txBody>
                    <a:bodyPr/>
                    <a:lstStyle/>
                    <a:p>
                      <a:pPr marL="0" lvl="0" indent="0" algn="ctr" rtl="0">
                        <a:spcBef>
                          <a:spcPts val="0"/>
                        </a:spcBef>
                        <a:spcAft>
                          <a:spcPts val="0"/>
                        </a:spcAft>
                        <a:buNone/>
                      </a:pPr>
                      <a:r>
                        <a:rPr lang="es-419"/>
                        <a:t>42,3</a:t>
                      </a:r>
                      <a:endParaRPr/>
                    </a:p>
                  </a:txBody>
                  <a:tcPr marL="91425" marR="91425" marT="91425" marB="91425"/>
                </a:tc>
                <a:tc>
                  <a:txBody>
                    <a:bodyPr/>
                    <a:lstStyle/>
                    <a:p>
                      <a:pPr marL="0" lvl="0" indent="0" algn="ctr" rtl="0">
                        <a:spcBef>
                          <a:spcPts val="0"/>
                        </a:spcBef>
                        <a:spcAft>
                          <a:spcPts val="0"/>
                        </a:spcAft>
                        <a:buNone/>
                      </a:pPr>
                      <a:r>
                        <a:rPr lang="es-419"/>
                        <a:t>42.0</a:t>
                      </a:r>
                      <a:endParaRPr/>
                    </a:p>
                  </a:txBody>
                  <a:tcPr marL="91425" marR="91425" marT="91425" marB="91425"/>
                </a:tc>
                <a:extLst>
                  <a:ext uri="{0D108BD9-81ED-4DB2-BD59-A6C34878D82A}">
                    <a16:rowId xmlns:a16="http://schemas.microsoft.com/office/drawing/2014/main" val="10002"/>
                  </a:ext>
                </a:extLst>
              </a:tr>
              <a:tr h="376800">
                <a:tc>
                  <a:txBody>
                    <a:bodyPr/>
                    <a:lstStyle/>
                    <a:p>
                      <a:pPr marL="0" lvl="0" indent="0" algn="l" rtl="0">
                        <a:spcBef>
                          <a:spcPts val="0"/>
                        </a:spcBef>
                        <a:spcAft>
                          <a:spcPts val="0"/>
                        </a:spcAft>
                        <a:buNone/>
                      </a:pPr>
                      <a:r>
                        <a:rPr lang="es-419"/>
                        <a:t>Rivera </a:t>
                      </a:r>
                      <a:endParaRPr/>
                    </a:p>
                  </a:txBody>
                  <a:tcPr marL="91425" marR="91425" marT="91425" marB="91425"/>
                </a:tc>
                <a:tc>
                  <a:txBody>
                    <a:bodyPr/>
                    <a:lstStyle/>
                    <a:p>
                      <a:pPr marL="0" lvl="0" indent="0" algn="ctr" rtl="0">
                        <a:spcBef>
                          <a:spcPts val="0"/>
                        </a:spcBef>
                        <a:spcAft>
                          <a:spcPts val="0"/>
                        </a:spcAft>
                        <a:buNone/>
                      </a:pPr>
                      <a:r>
                        <a:rPr lang="es-419"/>
                        <a:t>53,4</a:t>
                      </a:r>
                      <a:endParaRPr/>
                    </a:p>
                  </a:txBody>
                  <a:tcPr marL="91425" marR="91425" marT="91425" marB="91425"/>
                </a:tc>
                <a:tc>
                  <a:txBody>
                    <a:bodyPr/>
                    <a:lstStyle/>
                    <a:p>
                      <a:pPr marL="0" lvl="0" indent="0" algn="ctr" rtl="0">
                        <a:spcBef>
                          <a:spcPts val="0"/>
                        </a:spcBef>
                        <a:spcAft>
                          <a:spcPts val="0"/>
                        </a:spcAft>
                        <a:buNone/>
                      </a:pPr>
                      <a:r>
                        <a:rPr lang="es-419"/>
                        <a:t>52,9</a:t>
                      </a:r>
                      <a:endParaRPr/>
                    </a:p>
                  </a:txBody>
                  <a:tcPr marL="91425" marR="91425" marT="91425" marB="91425"/>
                </a:tc>
                <a:tc>
                  <a:txBody>
                    <a:bodyPr/>
                    <a:lstStyle/>
                    <a:p>
                      <a:pPr marL="0" lvl="0" indent="0" algn="ctr" rtl="0">
                        <a:spcBef>
                          <a:spcPts val="0"/>
                        </a:spcBef>
                        <a:spcAft>
                          <a:spcPts val="0"/>
                        </a:spcAft>
                        <a:buNone/>
                      </a:pPr>
                      <a:r>
                        <a:rPr lang="es-419"/>
                        <a:t>50,3</a:t>
                      </a:r>
                      <a:endParaRPr/>
                    </a:p>
                  </a:txBody>
                  <a:tcPr marL="91425" marR="91425" marT="91425" marB="91425"/>
                </a:tc>
                <a:tc>
                  <a:txBody>
                    <a:bodyPr/>
                    <a:lstStyle/>
                    <a:p>
                      <a:pPr marL="0" lvl="0" indent="0" algn="ctr" rtl="0">
                        <a:spcBef>
                          <a:spcPts val="0"/>
                        </a:spcBef>
                        <a:spcAft>
                          <a:spcPts val="0"/>
                        </a:spcAft>
                        <a:buNone/>
                      </a:pPr>
                      <a:r>
                        <a:rPr lang="es-419"/>
                        <a:t>51,O9</a:t>
                      </a:r>
                      <a:endParaRPr/>
                    </a:p>
                  </a:txBody>
                  <a:tcPr marL="91425" marR="91425" marT="91425" marB="91425"/>
                </a:tc>
                <a:tc>
                  <a:txBody>
                    <a:bodyPr/>
                    <a:lstStyle/>
                    <a:p>
                      <a:pPr marL="0" lvl="0" indent="0" algn="ctr" rtl="0">
                        <a:spcBef>
                          <a:spcPts val="0"/>
                        </a:spcBef>
                        <a:spcAft>
                          <a:spcPts val="0"/>
                        </a:spcAft>
                        <a:buNone/>
                      </a:pPr>
                      <a:r>
                        <a:rPr lang="es-419"/>
                        <a:t>45,1 </a:t>
                      </a:r>
                      <a:endParaRPr/>
                    </a:p>
                  </a:txBody>
                  <a:tcPr marL="91425" marR="91425" marT="91425" marB="91425"/>
                </a:tc>
                <a:extLst>
                  <a:ext uri="{0D108BD9-81ED-4DB2-BD59-A6C34878D82A}">
                    <a16:rowId xmlns:a16="http://schemas.microsoft.com/office/drawing/2014/main" val="10003"/>
                  </a:ext>
                </a:extLst>
              </a:tr>
              <a:tr h="549775">
                <a:tc>
                  <a:txBody>
                    <a:bodyPr/>
                    <a:lstStyle/>
                    <a:p>
                      <a:pPr marL="0" lvl="0" indent="0" algn="l" rtl="0">
                        <a:spcBef>
                          <a:spcPts val="0"/>
                        </a:spcBef>
                        <a:spcAft>
                          <a:spcPts val="0"/>
                        </a:spcAft>
                        <a:buNone/>
                      </a:pPr>
                      <a:r>
                        <a:rPr lang="es-419"/>
                        <a:t>Cerro Largo </a:t>
                      </a:r>
                      <a:endParaRPr/>
                    </a:p>
                  </a:txBody>
                  <a:tcPr marL="91425" marR="91425" marT="91425" marB="91425"/>
                </a:tc>
                <a:tc>
                  <a:txBody>
                    <a:bodyPr/>
                    <a:lstStyle/>
                    <a:p>
                      <a:pPr marL="0" lvl="0" indent="0" algn="ctr" rtl="0">
                        <a:spcBef>
                          <a:spcPts val="0"/>
                        </a:spcBef>
                        <a:spcAft>
                          <a:spcPts val="0"/>
                        </a:spcAft>
                        <a:buNone/>
                      </a:pPr>
                      <a:r>
                        <a:rPr lang="es-419"/>
                        <a:t>48,1</a:t>
                      </a:r>
                      <a:endParaRPr/>
                    </a:p>
                  </a:txBody>
                  <a:tcPr marL="91425" marR="91425" marT="91425" marB="91425"/>
                </a:tc>
                <a:tc>
                  <a:txBody>
                    <a:bodyPr/>
                    <a:lstStyle/>
                    <a:p>
                      <a:pPr marL="0" lvl="0" indent="0" algn="ctr" rtl="0">
                        <a:spcBef>
                          <a:spcPts val="0"/>
                        </a:spcBef>
                        <a:spcAft>
                          <a:spcPts val="0"/>
                        </a:spcAft>
                        <a:buNone/>
                      </a:pPr>
                      <a:r>
                        <a:rPr lang="es-419"/>
                        <a:t>44,5</a:t>
                      </a:r>
                      <a:endParaRPr/>
                    </a:p>
                  </a:txBody>
                  <a:tcPr marL="91425" marR="91425" marT="91425" marB="91425"/>
                </a:tc>
                <a:tc>
                  <a:txBody>
                    <a:bodyPr/>
                    <a:lstStyle/>
                    <a:p>
                      <a:pPr marL="0" lvl="0" indent="0" algn="ctr" rtl="0">
                        <a:spcBef>
                          <a:spcPts val="0"/>
                        </a:spcBef>
                        <a:spcAft>
                          <a:spcPts val="0"/>
                        </a:spcAft>
                        <a:buNone/>
                      </a:pPr>
                      <a:r>
                        <a:rPr lang="es-419"/>
                        <a:t>50,3</a:t>
                      </a:r>
                      <a:endParaRPr/>
                    </a:p>
                  </a:txBody>
                  <a:tcPr marL="91425" marR="91425" marT="91425" marB="91425"/>
                </a:tc>
                <a:tc>
                  <a:txBody>
                    <a:bodyPr/>
                    <a:lstStyle/>
                    <a:p>
                      <a:pPr marL="0" lvl="0" indent="0" algn="ctr" rtl="0">
                        <a:spcBef>
                          <a:spcPts val="0"/>
                        </a:spcBef>
                        <a:spcAft>
                          <a:spcPts val="0"/>
                        </a:spcAft>
                        <a:buNone/>
                      </a:pPr>
                      <a:r>
                        <a:rPr lang="es-419"/>
                        <a:t>51,O</a:t>
                      </a:r>
                      <a:endParaRPr/>
                    </a:p>
                  </a:txBody>
                  <a:tcPr marL="91425" marR="91425" marT="91425" marB="91425"/>
                </a:tc>
                <a:tc>
                  <a:txBody>
                    <a:bodyPr/>
                    <a:lstStyle/>
                    <a:p>
                      <a:pPr marL="0" lvl="0" indent="0" algn="ctr" rtl="0">
                        <a:spcBef>
                          <a:spcPts val="0"/>
                        </a:spcBef>
                        <a:spcAft>
                          <a:spcPts val="0"/>
                        </a:spcAft>
                        <a:buNone/>
                      </a:pPr>
                      <a:r>
                        <a:rPr lang="es-419"/>
                        <a:t>45,1</a:t>
                      </a:r>
                      <a:endParaRPr/>
                    </a:p>
                  </a:txBody>
                  <a:tcPr marL="91425" marR="91425" marT="91425" marB="91425"/>
                </a:tc>
                <a:extLst>
                  <a:ext uri="{0D108BD9-81ED-4DB2-BD59-A6C34878D82A}">
                    <a16:rowId xmlns:a16="http://schemas.microsoft.com/office/drawing/2014/main" val="10004"/>
                  </a:ext>
                </a:extLst>
              </a:tr>
              <a:tr h="549775">
                <a:tc>
                  <a:txBody>
                    <a:bodyPr/>
                    <a:lstStyle/>
                    <a:p>
                      <a:pPr marL="0" lvl="0" indent="0" algn="l" rtl="0">
                        <a:spcBef>
                          <a:spcPts val="0"/>
                        </a:spcBef>
                        <a:spcAft>
                          <a:spcPts val="0"/>
                        </a:spcAft>
                        <a:buNone/>
                      </a:pPr>
                      <a:r>
                        <a:rPr lang="es-419"/>
                        <a:t>País </a:t>
                      </a:r>
                      <a:endParaRPr/>
                    </a:p>
                  </a:txBody>
                  <a:tcPr marL="91425" marR="91425" marT="91425" marB="91425"/>
                </a:tc>
                <a:tc>
                  <a:txBody>
                    <a:bodyPr/>
                    <a:lstStyle/>
                    <a:p>
                      <a:pPr marL="0" lvl="0" indent="0" algn="ctr" rtl="0">
                        <a:spcBef>
                          <a:spcPts val="0"/>
                        </a:spcBef>
                        <a:spcAft>
                          <a:spcPts val="0"/>
                        </a:spcAft>
                        <a:buNone/>
                      </a:pPr>
                      <a:r>
                        <a:rPr lang="es-419"/>
                        <a:t>33,3</a:t>
                      </a:r>
                      <a:endParaRPr/>
                    </a:p>
                  </a:txBody>
                  <a:tcPr marL="91425" marR="91425" marT="91425" marB="91425"/>
                </a:tc>
                <a:tc>
                  <a:txBody>
                    <a:bodyPr/>
                    <a:lstStyle/>
                    <a:p>
                      <a:pPr marL="0" lvl="0" indent="0" algn="ctr" rtl="0">
                        <a:spcBef>
                          <a:spcPts val="0"/>
                        </a:spcBef>
                        <a:spcAft>
                          <a:spcPts val="0"/>
                        </a:spcAft>
                        <a:buNone/>
                      </a:pPr>
                      <a:r>
                        <a:rPr lang="es-419"/>
                        <a:t>32,2</a:t>
                      </a:r>
                      <a:endParaRPr/>
                    </a:p>
                  </a:txBody>
                  <a:tcPr marL="91425" marR="91425" marT="91425" marB="91425"/>
                </a:tc>
                <a:tc>
                  <a:txBody>
                    <a:bodyPr/>
                    <a:lstStyle/>
                    <a:p>
                      <a:pPr marL="0" lvl="0" indent="0" algn="ctr" rtl="0">
                        <a:spcBef>
                          <a:spcPts val="0"/>
                        </a:spcBef>
                        <a:spcAft>
                          <a:spcPts val="0"/>
                        </a:spcAft>
                        <a:buNone/>
                      </a:pPr>
                      <a:r>
                        <a:rPr lang="es-419"/>
                        <a:t>31,7</a:t>
                      </a:r>
                      <a:endParaRPr/>
                    </a:p>
                  </a:txBody>
                  <a:tcPr marL="91425" marR="91425" marT="91425" marB="91425"/>
                </a:tc>
                <a:tc>
                  <a:txBody>
                    <a:bodyPr/>
                    <a:lstStyle/>
                    <a:p>
                      <a:pPr marL="0" lvl="0" indent="0" algn="ctr" rtl="0">
                        <a:spcBef>
                          <a:spcPts val="0"/>
                        </a:spcBef>
                        <a:spcAft>
                          <a:spcPts val="0"/>
                        </a:spcAft>
                        <a:buNone/>
                      </a:pPr>
                      <a:r>
                        <a:rPr lang="es-419"/>
                        <a:t>28,3</a:t>
                      </a:r>
                      <a:endParaRPr/>
                    </a:p>
                  </a:txBody>
                  <a:tcPr marL="91425" marR="91425" marT="91425" marB="91425"/>
                </a:tc>
                <a:tc>
                  <a:txBody>
                    <a:bodyPr/>
                    <a:lstStyle/>
                    <a:p>
                      <a:pPr marL="0" lvl="0" indent="0" algn="ctr" rtl="0">
                        <a:spcBef>
                          <a:spcPts val="0"/>
                        </a:spcBef>
                        <a:spcAft>
                          <a:spcPts val="0"/>
                        </a:spcAft>
                        <a:buNone/>
                      </a:pPr>
                      <a:r>
                        <a:rPr lang="es-419">
                          <a:highlight>
                            <a:srgbClr val="FFFF00"/>
                          </a:highlight>
                        </a:rPr>
                        <a:t>26,2</a:t>
                      </a:r>
                      <a:endParaRPr>
                        <a:highlight>
                          <a:srgbClr val="FFFF00"/>
                        </a:highlight>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4" descr="faja brasilera.png"/>
          <p:cNvPicPr preferRelativeResize="0"/>
          <p:nvPr/>
        </p:nvPicPr>
        <p:blipFill rotWithShape="1">
          <a:blip r:embed="rId3">
            <a:alphaModFix/>
          </a:blip>
          <a:srcRect l="11265" t="8675" r="-6894"/>
          <a:stretch/>
        </p:blipFill>
        <p:spPr>
          <a:xfrm>
            <a:off x="680550" y="383250"/>
            <a:ext cx="8148250" cy="4377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400">
                <a:solidFill>
                  <a:srgbClr val="0000FF"/>
                </a:solidFill>
              </a:rPr>
              <a:t>Movilidad de población en frontera </a:t>
            </a:r>
            <a:endParaRPr sz="2400">
              <a:solidFill>
                <a:srgbClr val="0000FF"/>
              </a:solidFill>
            </a:endParaRPr>
          </a:p>
        </p:txBody>
      </p:sp>
      <p:sp>
        <p:nvSpPr>
          <p:cNvPr id="199" name="Google Shape;199;p35"/>
          <p:cNvSpPr txBox="1"/>
          <p:nvPr/>
        </p:nvSpPr>
        <p:spPr>
          <a:xfrm>
            <a:off x="311700" y="1306775"/>
            <a:ext cx="8331600" cy="2545200"/>
          </a:xfrm>
          <a:prstGeom prst="rect">
            <a:avLst/>
          </a:prstGeom>
          <a:noFill/>
          <a:ln>
            <a:noFill/>
          </a:ln>
        </p:spPr>
        <p:txBody>
          <a:bodyPr spcFirstLastPara="1" wrap="square" lIns="91425" tIns="91425" rIns="91425" bIns="91425" anchor="t" anchorCtr="0">
            <a:noAutofit/>
          </a:bodyPr>
          <a:lstStyle/>
          <a:p>
            <a:pPr marL="457200" lvl="0" indent="-342900" algn="just" rtl="0">
              <a:spcBef>
                <a:spcPts val="0"/>
              </a:spcBef>
              <a:spcAft>
                <a:spcPts val="0"/>
              </a:spcAft>
              <a:buSzPts val="1800"/>
              <a:buFont typeface="Open Sans"/>
              <a:buChar char="●"/>
            </a:pPr>
            <a:r>
              <a:rPr lang="es-419" sz="1800">
                <a:latin typeface="Open Sans"/>
                <a:ea typeface="Open Sans"/>
                <a:cs typeface="Open Sans"/>
                <a:sym typeface="Open Sans"/>
              </a:rPr>
              <a:t>“puerta” de entrada y salida : manejo de los marcos de legalidad y control estatal respecto a los movimientos migratorios.</a:t>
            </a:r>
            <a:endParaRPr sz="1800">
              <a:latin typeface="Open Sans"/>
              <a:ea typeface="Open Sans"/>
              <a:cs typeface="Open Sans"/>
              <a:sym typeface="Open Sans"/>
            </a:endParaRPr>
          </a:p>
          <a:p>
            <a:pPr marL="0" lvl="0" indent="0" algn="just" rtl="0">
              <a:spcBef>
                <a:spcPts val="0"/>
              </a:spcBef>
              <a:spcAft>
                <a:spcPts val="0"/>
              </a:spcAft>
              <a:buNone/>
            </a:pPr>
            <a:endParaRPr sz="1800">
              <a:latin typeface="Open Sans"/>
              <a:ea typeface="Open Sans"/>
              <a:cs typeface="Open Sans"/>
              <a:sym typeface="Open Sans"/>
            </a:endParaRPr>
          </a:p>
          <a:p>
            <a:pPr marL="457200" lvl="0" indent="-342900" algn="just" rtl="0">
              <a:spcBef>
                <a:spcPts val="0"/>
              </a:spcBef>
              <a:spcAft>
                <a:spcPts val="0"/>
              </a:spcAft>
              <a:buSzPts val="1800"/>
              <a:buFont typeface="Open Sans"/>
              <a:buChar char="●"/>
            </a:pPr>
            <a:r>
              <a:rPr lang="es-419" sz="1800">
                <a:latin typeface="Open Sans"/>
                <a:ea typeface="Open Sans"/>
                <a:cs typeface="Open Sans"/>
                <a:sym typeface="Open Sans"/>
              </a:rPr>
              <a:t>zona de libre circulación, sin puestos de control </a:t>
            </a:r>
            <a:endParaRPr sz="1800">
              <a:latin typeface="Open Sans"/>
              <a:ea typeface="Open Sans"/>
              <a:cs typeface="Open Sans"/>
              <a:sym typeface="Open Sans"/>
            </a:endParaRPr>
          </a:p>
          <a:p>
            <a:pPr marL="0" lvl="0" indent="0" algn="just" rtl="0">
              <a:spcBef>
                <a:spcPts val="0"/>
              </a:spcBef>
              <a:spcAft>
                <a:spcPts val="0"/>
              </a:spcAft>
              <a:buNone/>
            </a:pPr>
            <a:endParaRPr sz="1800">
              <a:latin typeface="Open Sans"/>
              <a:ea typeface="Open Sans"/>
              <a:cs typeface="Open Sans"/>
              <a:sym typeface="Open Sans"/>
            </a:endParaRPr>
          </a:p>
          <a:p>
            <a:pPr marL="457200" lvl="0" indent="-342900" algn="just" rtl="0">
              <a:spcBef>
                <a:spcPts val="0"/>
              </a:spcBef>
              <a:spcAft>
                <a:spcPts val="0"/>
              </a:spcAft>
              <a:buSzPts val="1800"/>
              <a:buFont typeface="Open Sans"/>
              <a:buChar char="●"/>
            </a:pPr>
            <a:r>
              <a:rPr lang="es-419" sz="1800">
                <a:latin typeface="Open Sans"/>
                <a:ea typeface="Open Sans"/>
                <a:cs typeface="Open Sans"/>
                <a:sym typeface="Open Sans"/>
              </a:rPr>
              <a:t>dificultades para acceder a información confiable sobre el fenómeno de la movilidad en frontera. </a:t>
            </a:r>
            <a:endParaRPr sz="1800">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400">
                <a:solidFill>
                  <a:srgbClr val="0000FF"/>
                </a:solidFill>
              </a:rPr>
              <a:t>Migración y vulnerabilidad </a:t>
            </a:r>
            <a:endParaRPr sz="2400">
              <a:solidFill>
                <a:srgbClr val="0000FF"/>
              </a:solidFill>
            </a:endParaRPr>
          </a:p>
        </p:txBody>
      </p:sp>
      <p:sp>
        <p:nvSpPr>
          <p:cNvPr id="205" name="Google Shape;205;p36"/>
          <p:cNvSpPr txBox="1"/>
          <p:nvPr/>
        </p:nvSpPr>
        <p:spPr>
          <a:xfrm>
            <a:off x="649650" y="1152425"/>
            <a:ext cx="7238100" cy="3044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419" sz="1800">
                <a:latin typeface="Open Sans"/>
                <a:ea typeface="Open Sans"/>
                <a:cs typeface="Open Sans"/>
                <a:sym typeface="Open Sans"/>
              </a:rPr>
              <a:t>Dos aspectos que contribuyen a la vulnerabilidad: </a:t>
            </a:r>
            <a:endParaRPr sz="1800">
              <a:latin typeface="Open Sans"/>
              <a:ea typeface="Open Sans"/>
              <a:cs typeface="Open Sans"/>
              <a:sym typeface="Open Sans"/>
            </a:endParaRPr>
          </a:p>
          <a:p>
            <a:pPr marL="0" lvl="0" indent="0" algn="just" rtl="0">
              <a:spcBef>
                <a:spcPts val="0"/>
              </a:spcBef>
              <a:spcAft>
                <a:spcPts val="0"/>
              </a:spcAft>
              <a:buNone/>
            </a:pPr>
            <a:endParaRPr sz="1800">
              <a:latin typeface="Open Sans"/>
              <a:ea typeface="Open Sans"/>
              <a:cs typeface="Open Sans"/>
              <a:sym typeface="Open Sans"/>
            </a:endParaRPr>
          </a:p>
          <a:p>
            <a:pPr marL="457200" lvl="0" indent="-342900" algn="just" rtl="0">
              <a:spcBef>
                <a:spcPts val="0"/>
              </a:spcBef>
              <a:spcAft>
                <a:spcPts val="0"/>
              </a:spcAft>
              <a:buSzPts val="1800"/>
              <a:buFont typeface="Open Sans"/>
              <a:buChar char="●"/>
            </a:pPr>
            <a:r>
              <a:rPr lang="es-419" sz="1800">
                <a:latin typeface="Open Sans"/>
                <a:ea typeface="Open Sans"/>
                <a:cs typeface="Open Sans"/>
                <a:sym typeface="Open Sans"/>
              </a:rPr>
              <a:t>posición de migrante determina la imposibilidad de acceder a bienes y servicios que el Estado otorga a quienes tienen el  estatus de “legales” .</a:t>
            </a:r>
            <a:endParaRPr sz="1800">
              <a:latin typeface="Open Sans"/>
              <a:ea typeface="Open Sans"/>
              <a:cs typeface="Open Sans"/>
              <a:sym typeface="Open Sans"/>
            </a:endParaRPr>
          </a:p>
          <a:p>
            <a:pPr marL="0" lvl="0" indent="0" algn="just" rtl="0">
              <a:spcBef>
                <a:spcPts val="0"/>
              </a:spcBef>
              <a:spcAft>
                <a:spcPts val="0"/>
              </a:spcAft>
              <a:buNone/>
            </a:pPr>
            <a:endParaRPr sz="1800">
              <a:latin typeface="Open Sans"/>
              <a:ea typeface="Open Sans"/>
              <a:cs typeface="Open Sans"/>
              <a:sym typeface="Open Sans"/>
            </a:endParaRPr>
          </a:p>
          <a:p>
            <a:pPr marL="457200" lvl="0" indent="-342900" algn="just" rtl="0">
              <a:spcBef>
                <a:spcPts val="0"/>
              </a:spcBef>
              <a:spcAft>
                <a:spcPts val="0"/>
              </a:spcAft>
              <a:buSzPts val="1800"/>
              <a:buFont typeface="Open Sans"/>
              <a:buChar char="●"/>
            </a:pPr>
            <a:r>
              <a:rPr lang="es-419" sz="1800">
                <a:latin typeface="Open Sans"/>
                <a:ea typeface="Open Sans"/>
                <a:cs typeface="Open Sans"/>
                <a:sym typeface="Open Sans"/>
              </a:rPr>
              <a:t>dimensión cultural, intersubjetiva que lo coloca en situación desigualdad y lo expone a situaciones de discriminación. </a:t>
            </a:r>
            <a:endParaRPr sz="1800">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7"/>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8" descr="Diagrama 1 Como nos ven.jpg"/>
          <p:cNvPicPr preferRelativeResize="0"/>
          <p:nvPr/>
        </p:nvPicPr>
        <p:blipFill rotWithShape="1">
          <a:blip r:embed="rId3">
            <a:alphaModFix amt="76000"/>
          </a:blip>
          <a:srcRect t="4870" r="6340" b="15801"/>
          <a:stretch/>
        </p:blipFill>
        <p:spPr>
          <a:xfrm>
            <a:off x="2432500" y="571500"/>
            <a:ext cx="3562350" cy="4000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400">
                <a:solidFill>
                  <a:srgbClr val="0000FF"/>
                </a:solidFill>
              </a:rPr>
              <a:t>Construyendo el “Mapa de Vulnerabilidades”</a:t>
            </a:r>
            <a:endParaRPr sz="2400">
              <a:solidFill>
                <a:srgbClr val="0000FF"/>
              </a:solidFill>
            </a:endParaRPr>
          </a:p>
        </p:txBody>
      </p:sp>
      <p:sp>
        <p:nvSpPr>
          <p:cNvPr id="221" name="Google Shape;221;p39"/>
          <p:cNvSpPr txBox="1"/>
          <p:nvPr/>
        </p:nvSpPr>
        <p:spPr>
          <a:xfrm>
            <a:off x="311700" y="1266975"/>
            <a:ext cx="8520600" cy="3340800"/>
          </a:xfrm>
          <a:prstGeom prst="rect">
            <a:avLst/>
          </a:prstGeom>
          <a:noFill/>
          <a:ln>
            <a:noFill/>
          </a:ln>
        </p:spPr>
        <p:txBody>
          <a:bodyPr spcFirstLastPara="1" wrap="square" lIns="91425" tIns="91425" rIns="91425" bIns="91425" anchor="ctr" anchorCtr="0">
            <a:noAutofit/>
          </a:bodyPr>
          <a:lstStyle/>
          <a:p>
            <a:pPr marL="457200" lvl="0" indent="-342900" algn="just" rtl="0">
              <a:lnSpc>
                <a:spcPct val="150000"/>
              </a:lnSpc>
              <a:spcBef>
                <a:spcPts val="0"/>
              </a:spcBef>
              <a:spcAft>
                <a:spcPts val="0"/>
              </a:spcAft>
              <a:buClr>
                <a:srgbClr val="222222"/>
              </a:buClr>
              <a:buSzPts val="1800"/>
              <a:buChar char="●"/>
            </a:pPr>
            <a:r>
              <a:rPr lang="es-419" sz="1800">
                <a:solidFill>
                  <a:srgbClr val="222222"/>
                </a:solidFill>
                <a:highlight>
                  <a:srgbClr val="FFFFFF"/>
                </a:highlight>
              </a:rPr>
              <a:t>3  Talleres, en Melo, Río Branco y Rivera.</a:t>
            </a:r>
            <a:endParaRPr sz="1800">
              <a:solidFill>
                <a:srgbClr val="222222"/>
              </a:solidFill>
              <a:highlight>
                <a:srgbClr val="FFFFFF"/>
              </a:highlight>
            </a:endParaRPr>
          </a:p>
          <a:p>
            <a:pPr marL="457200" lvl="0" indent="-342900" algn="just" rtl="0">
              <a:lnSpc>
                <a:spcPct val="150000"/>
              </a:lnSpc>
              <a:spcBef>
                <a:spcPts val="0"/>
              </a:spcBef>
              <a:spcAft>
                <a:spcPts val="0"/>
              </a:spcAft>
              <a:buClr>
                <a:srgbClr val="222222"/>
              </a:buClr>
              <a:buSzPts val="1800"/>
              <a:buChar char="●"/>
            </a:pPr>
            <a:r>
              <a:rPr lang="es-419" sz="1800">
                <a:solidFill>
                  <a:srgbClr val="222222"/>
                </a:solidFill>
                <a:highlight>
                  <a:srgbClr val="FFFFFF"/>
                </a:highlight>
              </a:rPr>
              <a:t>Participantes actores y operadores sociales del territorio </a:t>
            </a:r>
            <a:endParaRPr sz="1800">
              <a:solidFill>
                <a:srgbClr val="222222"/>
              </a:solidFill>
              <a:highlight>
                <a:srgbClr val="FFFFFF"/>
              </a:highlight>
            </a:endParaRPr>
          </a:p>
          <a:p>
            <a:pPr marL="457200" lvl="0" indent="-342900" algn="just" rtl="0">
              <a:lnSpc>
                <a:spcPct val="150000"/>
              </a:lnSpc>
              <a:spcBef>
                <a:spcPts val="0"/>
              </a:spcBef>
              <a:spcAft>
                <a:spcPts val="0"/>
              </a:spcAft>
              <a:buClr>
                <a:srgbClr val="222222"/>
              </a:buClr>
              <a:buSzPts val="1800"/>
              <a:buChar char="●"/>
            </a:pPr>
            <a:r>
              <a:rPr lang="es-419" sz="1800">
                <a:solidFill>
                  <a:srgbClr val="222222"/>
                </a:solidFill>
                <a:highlight>
                  <a:srgbClr val="FFFFFF"/>
                </a:highlight>
              </a:rPr>
              <a:t>Relevamiento y sistematización de los discursos de los participantes acerca de la “condición fronteriza”,  a travès de las imágenes de los otros ajenos al territorio y las suyas propias, en tanto habitantes del territorio de frontera. </a:t>
            </a:r>
            <a:endParaRPr sz="1800">
              <a:solidFill>
                <a:srgbClr val="222222"/>
              </a:solidFill>
              <a:highlight>
                <a:srgbClr val="FFFFFF"/>
              </a:highlight>
            </a:endParaRPr>
          </a:p>
          <a:p>
            <a:pPr marL="457200" lvl="0" indent="-342900" algn="just" rtl="0">
              <a:lnSpc>
                <a:spcPct val="150000"/>
              </a:lnSpc>
              <a:spcBef>
                <a:spcPts val="0"/>
              </a:spcBef>
              <a:spcAft>
                <a:spcPts val="0"/>
              </a:spcAft>
              <a:buClr>
                <a:srgbClr val="222222"/>
              </a:buClr>
              <a:buSzPts val="1800"/>
              <a:buChar char="●"/>
            </a:pPr>
            <a:r>
              <a:rPr lang="es-419" sz="1800">
                <a:solidFill>
                  <a:srgbClr val="222222"/>
                </a:solidFill>
                <a:highlight>
                  <a:srgbClr val="FFFFFF"/>
                </a:highlight>
              </a:rPr>
              <a:t>Presentación sobre abordajes teóricos al tema de la vulnerabilidad </a:t>
            </a:r>
            <a:endParaRPr sz="1800">
              <a:solidFill>
                <a:srgbClr val="222222"/>
              </a:solidFill>
              <a:highlight>
                <a:srgbClr val="FFFFFF"/>
              </a:highlight>
            </a:endParaRPr>
          </a:p>
        </p:txBody>
      </p:sp>
      <p:pic>
        <p:nvPicPr>
          <p:cNvPr id="222" name="Google Shape;222;p39"/>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23" name="Google Shape;223;p39"/>
          <p:cNvPicPr preferRelativeResize="0"/>
          <p:nvPr/>
        </p:nvPicPr>
        <p:blipFill>
          <a:blip r:embed="rId4">
            <a:alphaModFix/>
          </a:blip>
          <a:stretch>
            <a:fillRect/>
          </a:stretch>
        </p:blipFill>
        <p:spPr>
          <a:xfrm>
            <a:off x="152400" y="152400"/>
            <a:ext cx="8784674" cy="494137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40" descr="Diagrama 2: como somos y actuamos.jpg"/>
          <p:cNvPicPr preferRelativeResize="0"/>
          <p:nvPr/>
        </p:nvPicPr>
        <p:blipFill rotWithShape="1">
          <a:blip r:embed="rId3">
            <a:alphaModFix/>
          </a:blip>
          <a:srcRect l="18939" t="7404" r="8301" b="23970"/>
          <a:stretch/>
        </p:blipFill>
        <p:spPr>
          <a:xfrm>
            <a:off x="2339725" y="563375"/>
            <a:ext cx="3200400" cy="3895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41"/>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1304850"/>
            <a:ext cx="8520600" cy="1538400"/>
          </a:xfrm>
          <a:prstGeom prst="rect">
            <a:avLst/>
          </a:prstGeom>
        </p:spPr>
        <p:txBody>
          <a:bodyPr spcFirstLastPara="1" wrap="square" lIns="91425" tIns="91425" rIns="91425" bIns="91425" anchor="ctr" anchorCtr="0">
            <a:noAutofit/>
          </a:bodyPr>
          <a:lstStyle/>
          <a:p>
            <a:pPr marL="457200" lvl="0" indent="-419100" algn="ctr" rtl="0">
              <a:spcBef>
                <a:spcPts val="0"/>
              </a:spcBef>
              <a:spcAft>
                <a:spcPts val="0"/>
              </a:spcAft>
              <a:buClr>
                <a:srgbClr val="0000FF"/>
              </a:buClr>
              <a:buSzPts val="3000"/>
              <a:buFont typeface="Open Sans"/>
              <a:buAutoNum type="arabicParenR"/>
            </a:pPr>
            <a:r>
              <a:rPr lang="es-419" sz="3000">
                <a:solidFill>
                  <a:srgbClr val="0000FF"/>
                </a:solidFill>
                <a:latin typeface="Open Sans"/>
                <a:ea typeface="Open Sans"/>
                <a:cs typeface="Open Sans"/>
                <a:sym typeface="Open Sans"/>
              </a:rPr>
              <a:t>De la frontera a la población de frontera</a:t>
            </a:r>
            <a:endParaRPr sz="3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2" descr="Cuadro 3: v2 estructura, formas de actuar y actitudes.jpg"/>
          <p:cNvPicPr preferRelativeResize="0"/>
          <p:nvPr/>
        </p:nvPicPr>
        <p:blipFill rotWithShape="1">
          <a:blip r:embed="rId3">
            <a:alphaModFix/>
          </a:blip>
          <a:srcRect l="6148" t="2470" r="6148" b="18095"/>
          <a:stretch/>
        </p:blipFill>
        <p:spPr>
          <a:xfrm>
            <a:off x="1849225" y="304800"/>
            <a:ext cx="3778795" cy="48387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400">
                <a:solidFill>
                  <a:srgbClr val="0000FF"/>
                </a:solidFill>
              </a:rPr>
              <a:t>Del análisis a la orientación de la intervención</a:t>
            </a:r>
            <a:endParaRPr sz="2400">
              <a:solidFill>
                <a:srgbClr val="0000FF"/>
              </a:solidFill>
            </a:endParaRPr>
          </a:p>
        </p:txBody>
      </p:sp>
      <p:sp>
        <p:nvSpPr>
          <p:cNvPr id="244" name="Google Shape;244;p43"/>
          <p:cNvSpPr txBox="1">
            <a:spLocks noGrp="1"/>
          </p:cNvSpPr>
          <p:nvPr>
            <p:ph type="body" idx="1"/>
          </p:nvPr>
        </p:nvSpPr>
        <p:spPr>
          <a:xfrm>
            <a:off x="311700" y="1266325"/>
            <a:ext cx="8520600" cy="36462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419"/>
              <a:t>En función de desarrollar una primera reflexión sobre ese “mapa de vulnerabilidades”, se propone explorar la metáfora que lo inspira. Un mapa es útil para ubicarse en el mundo, indica dónde estamos, señala obstáculos y rutas más transitadas y contribuye a crear itinerarios. </a:t>
            </a:r>
            <a:r>
              <a:rPr lang="es-419" b="1"/>
              <a:t>El mapa de vulnerabilidades desarrollado permite abordar el universo de significados compartidos de este colectivo y da cuenta de un capital cultural consolidado</a:t>
            </a:r>
            <a:r>
              <a:rPr lang="es-419"/>
              <a:t>. En este sentido es importante conocer los lugares “más visitados” por las </a:t>
            </a:r>
            <a:r>
              <a:rPr lang="es-419" b="1"/>
              <a:t>construcciones discursivas en torno al tema de la identidad.</a:t>
            </a:r>
            <a:r>
              <a:rPr lang="es-419"/>
              <a:t> Su valor radica en que ellos son los “lugares comunes” desde donde el habitante de frontera se piensa y actúa. Se trata de puntos de referencia, de allí la importancia de conocerlos.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400">
                <a:solidFill>
                  <a:srgbClr val="0000FF"/>
                </a:solidFill>
              </a:rPr>
              <a:t>Algunos “lugares comunes”</a:t>
            </a:r>
            <a:endParaRPr sz="2400">
              <a:solidFill>
                <a:srgbClr val="0000FF"/>
              </a:solidFill>
            </a:endParaRPr>
          </a:p>
        </p:txBody>
      </p:sp>
      <p:sp>
        <p:nvSpPr>
          <p:cNvPr id="250" name="Google Shape;250;p44"/>
          <p:cNvSpPr txBox="1">
            <a:spLocks noGrp="1"/>
          </p:cNvSpPr>
          <p:nvPr>
            <p:ph type="body" idx="1"/>
          </p:nvPr>
        </p:nvSpPr>
        <p:spPr>
          <a:xfrm>
            <a:off x="212175" y="1152425"/>
            <a:ext cx="8620200" cy="341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419"/>
              <a:t>Imposibilidad de simplificar la realidad social que se describe</a:t>
            </a:r>
            <a:endParaRPr/>
          </a:p>
          <a:p>
            <a:pPr marL="457200" lvl="0" indent="-342900" algn="l" rtl="0">
              <a:spcBef>
                <a:spcPts val="0"/>
              </a:spcBef>
              <a:spcAft>
                <a:spcPts val="0"/>
              </a:spcAft>
              <a:buSzPts val="1800"/>
              <a:buChar char="●"/>
            </a:pPr>
            <a:r>
              <a:rPr lang="es-419"/>
              <a:t>“síndrome de la contradicción entre juridicidad y sociedad” (Mazzei 2012 p. 15)</a:t>
            </a:r>
            <a:endParaRPr/>
          </a:p>
          <a:p>
            <a:pPr marL="457200" lvl="0" indent="-342900" algn="l" rtl="0">
              <a:spcBef>
                <a:spcPts val="0"/>
              </a:spcBef>
              <a:spcAft>
                <a:spcPts val="0"/>
              </a:spcAft>
              <a:buSzPts val="1800"/>
              <a:buChar char="●"/>
            </a:pPr>
            <a:r>
              <a:rPr lang="es-419"/>
              <a:t>Estrategias de vida jugadas en sentido azaroso (op. cit p 17)</a:t>
            </a:r>
            <a:endParaRPr/>
          </a:p>
          <a:p>
            <a:pPr marL="457200" lvl="0" indent="-342900" algn="l" rtl="0">
              <a:spcBef>
                <a:spcPts val="0"/>
              </a:spcBef>
              <a:spcAft>
                <a:spcPts val="0"/>
              </a:spcAft>
              <a:buSzPts val="1800"/>
              <a:buChar char="●"/>
            </a:pPr>
            <a:r>
              <a:rPr lang="es-419"/>
              <a:t>Manejo de lo temporal: oportunismo y cortoplacismo</a:t>
            </a:r>
            <a:endParaRPr/>
          </a:p>
          <a:p>
            <a:pPr marL="457200" lvl="0" indent="-342900" algn="l" rtl="0">
              <a:spcBef>
                <a:spcPts val="0"/>
              </a:spcBef>
              <a:spcAft>
                <a:spcPts val="0"/>
              </a:spcAft>
              <a:buSzPts val="1800"/>
              <a:buChar char="●"/>
            </a:pPr>
            <a:r>
              <a:rPr lang="es-419"/>
              <a:t>Adaptabilidad, resiliencia, flexibilidad y emprendedurismo</a:t>
            </a:r>
            <a:endParaRPr/>
          </a:p>
          <a:p>
            <a:pPr marL="0" lvl="0" indent="0" algn="ctr" rtl="0">
              <a:spcBef>
                <a:spcPts val="1600"/>
              </a:spcBef>
              <a:spcAft>
                <a:spcPts val="1600"/>
              </a:spcAft>
              <a:buNone/>
            </a:pPr>
            <a:r>
              <a:rPr lang="es-419"/>
              <a:t>  </a:t>
            </a:r>
            <a:r>
              <a:rPr lang="es-419">
                <a:solidFill>
                  <a:srgbClr val="0000FF"/>
                </a:solidFill>
              </a:rPr>
              <a:t> En este escenario, resulta interesante preguntarse ¿ cuál es la base que proporciona la idiosincrasia fronteriza para construir capital humano?</a:t>
            </a:r>
            <a:endParaRPr>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400">
                <a:solidFill>
                  <a:srgbClr val="0000FF"/>
                </a:solidFill>
              </a:rPr>
              <a:t>Preguntas para pensar la intervención (1)</a:t>
            </a:r>
            <a:endParaRPr sz="2400">
              <a:solidFill>
                <a:srgbClr val="0000FF"/>
              </a:solidFill>
            </a:endParaRPr>
          </a:p>
        </p:txBody>
      </p:sp>
      <p:sp>
        <p:nvSpPr>
          <p:cNvPr id="256" name="Google Shape;256;p4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AutoNum type="arabicPeriod"/>
            </a:pPr>
            <a:r>
              <a:rPr lang="es-419" sz="1500"/>
              <a:t>¿Cómo generar procesos de aprendizaje social que no solo sirvan para explicar la realidad sino que se constituyan en un factor dinamizador de la sociedad que contribuyan a su desarrollo?</a:t>
            </a:r>
            <a:endParaRPr sz="1500"/>
          </a:p>
          <a:p>
            <a:pPr marL="457200" lvl="0" indent="-323850" algn="l" rtl="0">
              <a:spcBef>
                <a:spcPts val="0"/>
              </a:spcBef>
              <a:spcAft>
                <a:spcPts val="0"/>
              </a:spcAft>
              <a:buSzPts val="1500"/>
              <a:buAutoNum type="arabicPeriod"/>
            </a:pPr>
            <a:r>
              <a:rPr lang="es-419" sz="1500"/>
              <a:t>¿Cuál es la zona de desarrollo próximo de estos colectivos y qué andamiajes se crearían para apoyar esos procesos de aprendizaje? ¿Quiénes podrían liderar esos procesos?</a:t>
            </a:r>
            <a:endParaRPr sz="1500"/>
          </a:p>
          <a:p>
            <a:pPr marL="457200" lvl="0" indent="-323850" algn="l" rtl="0">
              <a:spcBef>
                <a:spcPts val="0"/>
              </a:spcBef>
              <a:spcAft>
                <a:spcPts val="0"/>
              </a:spcAft>
              <a:buSzPts val="1500"/>
              <a:buAutoNum type="arabicPeriod"/>
            </a:pPr>
            <a:r>
              <a:rPr lang="es-419" sz="1500"/>
              <a:t>¿Cómo se colocan los temas socialmente sensibles en la agenda pública? </a:t>
            </a:r>
            <a:endParaRPr sz="1500"/>
          </a:p>
          <a:p>
            <a:pPr marL="457200" lvl="0" indent="-323850" algn="l" rtl="0">
              <a:spcBef>
                <a:spcPts val="0"/>
              </a:spcBef>
              <a:spcAft>
                <a:spcPts val="0"/>
              </a:spcAft>
              <a:buSzPts val="1500"/>
              <a:buAutoNum type="arabicPeriod"/>
            </a:pPr>
            <a:r>
              <a:rPr lang="es-419" sz="1500"/>
              <a:t>¿Cuáles son los ámbitos de actuación de los operadores y cuáles los puntos de contacto entre ellos?</a:t>
            </a:r>
            <a:endParaRPr sz="1500"/>
          </a:p>
          <a:p>
            <a:pPr marL="457200" lvl="0" indent="-323850" algn="l" rtl="0">
              <a:spcBef>
                <a:spcPts val="0"/>
              </a:spcBef>
              <a:spcAft>
                <a:spcPts val="0"/>
              </a:spcAft>
              <a:buSzPts val="1500"/>
              <a:buAutoNum type="arabicPeriod"/>
            </a:pPr>
            <a:r>
              <a:rPr lang="es-419" sz="1500"/>
              <a:t>¿Cómo fortalecer vínculos entre operadores de ámbitos distintos?</a:t>
            </a:r>
            <a:endParaRPr sz="1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400">
                <a:solidFill>
                  <a:srgbClr val="0000FF"/>
                </a:solidFill>
              </a:rPr>
              <a:t>Preguntas para pensar la intervención (2)</a:t>
            </a:r>
            <a:endParaRPr sz="2400">
              <a:solidFill>
                <a:srgbClr val="0000FF"/>
              </a:solidFill>
            </a:endParaRPr>
          </a:p>
        </p:txBody>
      </p:sp>
      <p:sp>
        <p:nvSpPr>
          <p:cNvPr id="262" name="Google Shape;262;p46"/>
          <p:cNvSpPr txBox="1">
            <a:spLocks noGrp="1"/>
          </p:cNvSpPr>
          <p:nvPr>
            <p:ph type="body" idx="1"/>
          </p:nvPr>
        </p:nvSpPr>
        <p:spPr>
          <a:xfrm>
            <a:off x="364850" y="1279600"/>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600"/>
              <a:t>6. ¿Cómo construir vínculos de confianza hacia la institucionalidad desde la idiosincrasia fronteriza ya tematizada?</a:t>
            </a:r>
            <a:endParaRPr sz="1600"/>
          </a:p>
          <a:p>
            <a:pPr marL="0" lvl="0" indent="0" algn="l" rtl="0">
              <a:spcBef>
                <a:spcPts val="1600"/>
              </a:spcBef>
              <a:spcAft>
                <a:spcPts val="0"/>
              </a:spcAft>
              <a:buNone/>
            </a:pPr>
            <a:r>
              <a:rPr lang="es-419" sz="1600"/>
              <a:t>7. ¿Qué estructura y dinámica podrían adoptar las redes de instituciones y organizaciones binacionales para estar en condiciones de actuar de manera coordinada y operativa respondiendo efectivamente a las demandas del territorio transfronterizo? </a:t>
            </a:r>
            <a:endParaRPr sz="1600"/>
          </a:p>
          <a:p>
            <a:pPr marL="0" lvl="0" indent="0" algn="l" rtl="0">
              <a:spcBef>
                <a:spcPts val="1600"/>
              </a:spcBef>
              <a:spcAft>
                <a:spcPts val="1600"/>
              </a:spcAft>
              <a:buNone/>
            </a:pPr>
            <a:r>
              <a:rPr lang="es-419" sz="1600"/>
              <a:t>8. ¿Qué redes sociales podrían sostener tal desarrollo y qué instituciones estarían en condiciones de facilitar liderazgos articulados?</a:t>
            </a:r>
            <a:endParaRPr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2400">
                <a:solidFill>
                  <a:srgbClr val="0000FF"/>
                </a:solidFill>
              </a:rPr>
              <a:t>Preguntas para pensar la intervención (3)</a:t>
            </a:r>
            <a:endParaRPr sz="2400">
              <a:solidFill>
                <a:srgbClr val="0000FF"/>
              </a:solidFill>
            </a:endParaRPr>
          </a:p>
        </p:txBody>
      </p:sp>
      <p:sp>
        <p:nvSpPr>
          <p:cNvPr id="268" name="Google Shape;268;p4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9. ¿Podrían los colectivos fronterizos ser capaces de desarrollar sus recursos y movilizar sus activos hacia acciones de participación ciudadana,con carácter transfronterizo, que respondan frente al problema de la trata? </a:t>
            </a:r>
            <a:endParaRPr/>
          </a:p>
          <a:p>
            <a:pPr marL="0" lvl="0" indent="0" algn="l" rtl="0">
              <a:spcBef>
                <a:spcPts val="1600"/>
              </a:spcBef>
              <a:spcAft>
                <a:spcPts val="0"/>
              </a:spcAft>
              <a:buNone/>
            </a:pPr>
            <a:r>
              <a:rPr lang="es-419"/>
              <a:t>10 ¿Cómo se construye esta temática en el espacio de lo público en las fronteras, para que posibilite el ejercicio de esas nuevas formas de ciudadanía participativa, comprometida y empoderada, respecto al tema en cuestión? </a:t>
            </a:r>
            <a:endParaRPr/>
          </a:p>
          <a:p>
            <a:pPr marL="0" lvl="0" indent="0" algn="l" rtl="0">
              <a:spcBef>
                <a:spcPts val="1600"/>
              </a:spcBef>
              <a:spcAft>
                <a:spcPts val="1600"/>
              </a:spcAft>
              <a:buNone/>
            </a:pPr>
            <a:r>
              <a:rPr lang="es-419"/>
              <a:t>11.¿Podrían las instituciones proveer esos marcos de construcción de un espacio de lo público?</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3000" b="1">
                <a:solidFill>
                  <a:srgbClr val="0000FF"/>
                </a:solidFill>
              </a:rPr>
              <a:t>4. ¿Qué otras preguntas deberíamos planteamos para continuar investigando la vulnerabilidad en frontera?.</a:t>
            </a:r>
            <a:endParaRPr sz="3000" b="1">
              <a:solidFill>
                <a:srgbClr val="0000FF"/>
              </a:solidFill>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solidFill>
                  <a:srgbClr val="0000FF"/>
                </a:solidFill>
              </a:rPr>
              <a:t>Frontera: definida como un territorio</a:t>
            </a:r>
            <a:endParaRPr>
              <a:solidFill>
                <a:srgbClr val="0000FF"/>
              </a:solidFill>
            </a:endParaRPr>
          </a:p>
        </p:txBody>
      </p:sp>
      <p:sp>
        <p:nvSpPr>
          <p:cNvPr id="84" name="Google Shape;84;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419"/>
              <a:t>Hoy en día, existe consenso en considerar al territorio como una </a:t>
            </a:r>
            <a:r>
              <a:rPr lang="es-419" b="1"/>
              <a:t>construcción social </a:t>
            </a:r>
            <a:r>
              <a:rPr lang="es-419"/>
              <a:t>producto de una realidad compleja y dinámica en </a:t>
            </a:r>
            <a:r>
              <a:rPr lang="es-419" b="1"/>
              <a:t>permanente transformación</a:t>
            </a:r>
            <a:r>
              <a:rPr lang="es-419"/>
              <a:t>, donde se combinan las dinámicas físicas, socioeconómicas y culturales en un espacio específico. Los territorios son, por tanto, el resultado de esa interacción en ese espacio, que combina el tiempo transcurrido con el actual en un único </a:t>
            </a:r>
            <a:r>
              <a:rPr lang="es-419" b="1"/>
              <a:t>proceso histórico</a:t>
            </a:r>
            <a:r>
              <a:rPr lang="es-419"/>
              <a:t> (Constantini y Pedreño, 2006; Martínez, 2009; Pérez, 2001; Entrena, 1998, citados por Riella-Macheroni, 2010)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227400" y="647700"/>
            <a:ext cx="4045200" cy="69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419" sz="2400">
                <a:solidFill>
                  <a:srgbClr val="0000FF"/>
                </a:solidFill>
              </a:rPr>
              <a:t>Frontera: qué características tiene este territorio?</a:t>
            </a:r>
            <a:endParaRPr sz="2400">
              <a:solidFill>
                <a:srgbClr val="0000FF"/>
              </a:solidFill>
            </a:endParaRPr>
          </a:p>
        </p:txBody>
      </p:sp>
      <p:sp>
        <p:nvSpPr>
          <p:cNvPr id="90" name="Google Shape;90;p17"/>
          <p:cNvSpPr txBox="1">
            <a:spLocks noGrp="1"/>
          </p:cNvSpPr>
          <p:nvPr>
            <p:ph type="body" idx="2"/>
          </p:nvPr>
        </p:nvSpPr>
        <p:spPr>
          <a:xfrm>
            <a:off x="4939500" y="276225"/>
            <a:ext cx="3837000" cy="43530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endParaRPr sz="1400"/>
          </a:p>
          <a:p>
            <a:pPr marL="0" lvl="0" indent="0" algn="just" rtl="0">
              <a:spcBef>
                <a:spcPts val="1600"/>
              </a:spcBef>
              <a:spcAft>
                <a:spcPts val="0"/>
              </a:spcAft>
              <a:buNone/>
            </a:pPr>
            <a:endParaRPr sz="1400"/>
          </a:p>
          <a:p>
            <a:pPr marL="0" lvl="0" indent="0" algn="just" rtl="0">
              <a:spcBef>
                <a:spcPts val="1600"/>
              </a:spcBef>
              <a:spcAft>
                <a:spcPts val="0"/>
              </a:spcAft>
              <a:buNone/>
            </a:pPr>
            <a:r>
              <a:rPr lang="es-419" sz="1400"/>
              <a:t>Se trata de formas específicas de la construcción social de territorios binacionales condicionados por </a:t>
            </a:r>
            <a:r>
              <a:rPr lang="es-419" sz="1400" b="1"/>
              <a:t>contradicciones entre lo social y lo jurídico</a:t>
            </a:r>
            <a:r>
              <a:rPr lang="es-419" sz="1400"/>
              <a:t> ... (E. Mazzei, 2013:7)</a:t>
            </a:r>
            <a:endParaRPr sz="1400"/>
          </a:p>
          <a:p>
            <a:pPr marL="0" lvl="0" indent="0" algn="just" rtl="0">
              <a:spcBef>
                <a:spcPts val="1600"/>
              </a:spcBef>
              <a:spcAft>
                <a:spcPts val="0"/>
              </a:spcAft>
              <a:buNone/>
            </a:pPr>
            <a:r>
              <a:rPr lang="es-419" sz="1200"/>
              <a:t>Por su parte, la sociedad global, que ha resultado de la globalización se ha ramificado en muchas dimensiones, y no solo las económicas, se entremezcla con  --</a:t>
            </a:r>
            <a:r>
              <a:rPr lang="es-419" sz="1200" b="1"/>
              <a:t> y al mismo tiempo relativiza-- el Estado nacional. ...</a:t>
            </a:r>
            <a:endParaRPr sz="1200" b="1"/>
          </a:p>
          <a:p>
            <a:pPr marL="0" lvl="0" indent="0" algn="just" rtl="0">
              <a:spcBef>
                <a:spcPts val="1600"/>
              </a:spcBef>
              <a:spcAft>
                <a:spcPts val="0"/>
              </a:spcAft>
              <a:buNone/>
            </a:pPr>
            <a:r>
              <a:rPr lang="es-419" sz="1200" b="1"/>
              <a:t>...  existe una multiplicidad ... de círculos sociales, redes de comunicación, relaciones de mercado y modos de vida que traspasan en todas direcciones las fronteras territoriales del Estado nacional. (Beck, 1998)</a:t>
            </a:r>
            <a:endParaRPr sz="1200" b="1"/>
          </a:p>
          <a:p>
            <a:pPr marL="0" lvl="0" indent="0" algn="just" rtl="0">
              <a:spcBef>
                <a:spcPts val="1600"/>
              </a:spcBef>
              <a:spcAft>
                <a:spcPts val="0"/>
              </a:spcAft>
              <a:buNone/>
            </a:pPr>
            <a:endParaRPr sz="1200"/>
          </a:p>
          <a:p>
            <a:pPr marL="0" lvl="0" indent="0" algn="just" rtl="0">
              <a:spcBef>
                <a:spcPts val="1600"/>
              </a:spcBef>
              <a:spcAft>
                <a:spcPts val="1600"/>
              </a:spcAft>
              <a:buNone/>
            </a:pPr>
            <a:endParaRPr sz="1400"/>
          </a:p>
        </p:txBody>
      </p:sp>
      <p:pic>
        <p:nvPicPr>
          <p:cNvPr id="91" name="Google Shape;91;p17" descr="free shop neutral.jpg"/>
          <p:cNvPicPr preferRelativeResize="0"/>
          <p:nvPr/>
        </p:nvPicPr>
        <p:blipFill>
          <a:blip r:embed="rId3">
            <a:alphaModFix/>
          </a:blip>
          <a:stretch>
            <a:fillRect/>
          </a:stretch>
        </p:blipFill>
        <p:spPr>
          <a:xfrm>
            <a:off x="166700" y="1952625"/>
            <a:ext cx="4363900" cy="2390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solidFill>
                  <a:srgbClr val="0000FF"/>
                </a:solidFill>
              </a:rPr>
              <a:t>Concepto de frontera</a:t>
            </a:r>
            <a:endParaRPr>
              <a:solidFill>
                <a:srgbClr val="0000FF"/>
              </a:solidFill>
            </a:endParaRPr>
          </a:p>
        </p:txBody>
      </p:sp>
      <p:sp>
        <p:nvSpPr>
          <p:cNvPr id="97" name="Google Shape;97;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es-419">
                <a:solidFill>
                  <a:srgbClr val="000000"/>
                </a:solidFill>
                <a:highlight>
                  <a:srgbClr val="FFFFFF"/>
                </a:highlight>
              </a:rPr>
              <a:t>... la esfera de actividad directamente afectada por la existencia de un límite (Newman, 2003)</a:t>
            </a:r>
            <a:endParaRPr>
              <a:solidFill>
                <a:srgbClr val="000000"/>
              </a:solidFill>
            </a:endParaRPr>
          </a:p>
          <a:p>
            <a:pPr marL="0" lvl="0" indent="0" algn="just" rtl="0">
              <a:lnSpc>
                <a:spcPct val="150000"/>
              </a:lnSpc>
              <a:spcBef>
                <a:spcPts val="0"/>
              </a:spcBef>
              <a:spcAft>
                <a:spcPts val="0"/>
              </a:spcAft>
              <a:buNone/>
            </a:pPr>
            <a:endParaRPr sz="1100">
              <a:solidFill>
                <a:srgbClr val="000000"/>
              </a:solidFill>
              <a:highlight>
                <a:srgbClr val="FFFFFF"/>
              </a:highlight>
            </a:endParaRPr>
          </a:p>
          <a:p>
            <a:pPr marL="0" lvl="0" indent="0" algn="just" rtl="0">
              <a:lnSpc>
                <a:spcPct val="150000"/>
              </a:lnSpc>
              <a:spcBef>
                <a:spcPts val="0"/>
              </a:spcBef>
              <a:spcAft>
                <a:spcPts val="0"/>
              </a:spcAft>
              <a:buClr>
                <a:schemeClr val="dk1"/>
              </a:buClr>
              <a:buSzPts val="1100"/>
              <a:buFont typeface="Arial"/>
              <a:buNone/>
            </a:pPr>
            <a:r>
              <a:rPr lang="es-419" sz="1400">
                <a:solidFill>
                  <a:srgbClr val="000000"/>
                </a:solidFill>
                <a:highlight>
                  <a:srgbClr val="FFFFFF"/>
                </a:highlight>
              </a:rPr>
              <a:t>La frontera es un territorio con características propias, singulares, distinguibles de otros territorios y compartidas por la zona  fronteriza. Allí habita una población que produce y reproduce una cultura, entendiendo ésta no sólo como representacion</a:t>
            </a:r>
            <a:r>
              <a:rPr lang="es-419" sz="1400">
                <a:solidFill>
                  <a:srgbClr val="000000"/>
                </a:solidFill>
              </a:rPr>
              <a:t>es, manifestaciones populares y artefactos,  sino como disposiciones, hábitos y formas de ser y estar en el mundo, inspiradas en valores compartidos, generada por vivencias comunes en un contexto que comparte determinadas condicionantes estructurales. Estas condiciones estructurales se vinculan al hecho de ser "una esfera de actividad directamente afectada por la existencia de un límite (Newman, 2003)</a:t>
            </a:r>
            <a:endParaRPr sz="1400">
              <a:solidFill>
                <a:srgbClr val="000000"/>
              </a:solidFill>
            </a:endParaRPr>
          </a:p>
          <a:p>
            <a:pPr marL="0" lvl="0" indent="0" algn="l" rtl="0">
              <a:spcBef>
                <a:spcPts val="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solidFill>
                  <a:srgbClr val="0000FF"/>
                </a:solidFill>
              </a:rPr>
              <a:t>Frontera La población de frontera y la “condición fronteriza”:</a:t>
            </a:r>
            <a:r>
              <a:rPr lang="es-419">
                <a:solidFill>
                  <a:schemeClr val="dk2"/>
                </a:solidFill>
                <a:latin typeface="Open Sans"/>
                <a:ea typeface="Open Sans"/>
                <a:cs typeface="Open Sans"/>
                <a:sym typeface="Open Sans"/>
              </a:rPr>
              <a:t> </a:t>
            </a:r>
            <a:endParaRPr>
              <a:solidFill>
                <a:schemeClr val="dk2"/>
              </a:solidFill>
              <a:latin typeface="Open Sans"/>
              <a:ea typeface="Open Sans"/>
              <a:cs typeface="Open Sans"/>
              <a:sym typeface="Open Sans"/>
            </a:endParaRPr>
          </a:p>
          <a:p>
            <a:pPr marL="0" lvl="0" indent="0" algn="l" rtl="0">
              <a:spcBef>
                <a:spcPts val="0"/>
              </a:spcBef>
              <a:spcAft>
                <a:spcPts val="0"/>
              </a:spcAft>
              <a:buNone/>
            </a:pPr>
            <a:endParaRPr>
              <a:solidFill>
                <a:srgbClr val="0000FF"/>
              </a:solidFill>
            </a:endParaRPr>
          </a:p>
        </p:txBody>
      </p:sp>
      <p:sp>
        <p:nvSpPr>
          <p:cNvPr id="103" name="Google Shape;103;p19"/>
          <p:cNvSpPr txBox="1">
            <a:spLocks noGrp="1"/>
          </p:cNvSpPr>
          <p:nvPr>
            <p:ph type="body" idx="1"/>
          </p:nvPr>
        </p:nvSpPr>
        <p:spPr>
          <a:xfrm>
            <a:off x="433450" y="1933175"/>
            <a:ext cx="8520600" cy="251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Se puede abordar el tema desde varios puntos de vista teóricos y por tanto metodológicos:</a:t>
            </a:r>
            <a:endParaRPr/>
          </a:p>
          <a:p>
            <a:pPr marL="457200" lvl="0" indent="-342900" algn="l" rtl="0">
              <a:spcBef>
                <a:spcPts val="1600"/>
              </a:spcBef>
              <a:spcAft>
                <a:spcPts val="0"/>
              </a:spcAft>
              <a:buSzPts val="1800"/>
              <a:buChar char="●"/>
            </a:pPr>
            <a:r>
              <a:rPr lang="es-419"/>
              <a:t>un contexto definido por determinadas variables socioeconómicas</a:t>
            </a:r>
            <a:endParaRPr/>
          </a:p>
          <a:p>
            <a:pPr marL="457200" lvl="0" indent="-342900" algn="l" rtl="0">
              <a:spcBef>
                <a:spcPts val="0"/>
              </a:spcBef>
              <a:spcAft>
                <a:spcPts val="0"/>
              </a:spcAft>
              <a:buSzPts val="1800"/>
              <a:buChar char="●"/>
            </a:pPr>
            <a:r>
              <a:rPr lang="es-419"/>
              <a:t>una cultura atada a su territorio que genera sus significados propios (estudios etnográficos)</a:t>
            </a:r>
            <a:endParaRPr/>
          </a:p>
          <a:p>
            <a:pPr marL="457200" lvl="0" indent="-342900" algn="l" rtl="0">
              <a:spcBef>
                <a:spcPts val="0"/>
              </a:spcBef>
              <a:spcAft>
                <a:spcPts val="0"/>
              </a:spcAft>
              <a:buSzPts val="1800"/>
              <a:buChar char="●"/>
            </a:pPr>
            <a:r>
              <a:rPr lang="es-419"/>
              <a:t>un modo de ser y estar en el mundo (Hanna Arendt: La Condición Humana, 1958) </a:t>
            </a:r>
            <a:endParaRPr/>
          </a:p>
          <a:p>
            <a:pPr marL="457200" lvl="0" indent="-342900" algn="l" rtl="0">
              <a:spcBef>
                <a:spcPts val="0"/>
              </a:spcBef>
              <a:spcAft>
                <a:spcPts val="0"/>
              </a:spcAft>
              <a:buSzPts val="1800"/>
              <a:buChar char="●"/>
            </a:pPr>
            <a:r>
              <a:rPr lang="es-419"/>
              <a:t>un población con determinadas disposiciones y habitus (Bourdieu).</a:t>
            </a: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24250" y="157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solidFill>
                  <a:srgbClr val="0000FF"/>
                </a:solidFill>
              </a:rPr>
              <a:t>frontera, abordajes</a:t>
            </a:r>
            <a:endParaRPr>
              <a:solidFill>
                <a:srgbClr val="0000FF"/>
              </a:solidFill>
            </a:endParaRPr>
          </a:p>
        </p:txBody>
      </p:sp>
      <p:sp>
        <p:nvSpPr>
          <p:cNvPr id="109" name="Google Shape;109;p20"/>
          <p:cNvSpPr txBox="1">
            <a:spLocks noGrp="1"/>
          </p:cNvSpPr>
          <p:nvPr>
            <p:ph type="body" idx="1"/>
          </p:nvPr>
        </p:nvSpPr>
        <p:spPr>
          <a:xfrm>
            <a:off x="224250" y="765225"/>
            <a:ext cx="4884900" cy="419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200" b="1">
                <a:solidFill>
                  <a:srgbClr val="000000"/>
                </a:solidFill>
              </a:rPr>
              <a:t>Desde la antropología:  ej.Gloria Anzaldúa:</a:t>
            </a:r>
            <a:endParaRPr sz="1200" b="1">
              <a:solidFill>
                <a:srgbClr val="000000"/>
              </a:solidFill>
            </a:endParaRPr>
          </a:p>
          <a:p>
            <a:pPr marL="457200" lvl="0" indent="-304800" algn="l" rtl="0">
              <a:spcBef>
                <a:spcPts val="1600"/>
              </a:spcBef>
              <a:spcAft>
                <a:spcPts val="0"/>
              </a:spcAft>
              <a:buClr>
                <a:srgbClr val="000000"/>
              </a:buClr>
              <a:buSzPts val="1200"/>
              <a:buChar char="●"/>
            </a:pPr>
            <a:r>
              <a:rPr lang="es-419" sz="1200">
                <a:solidFill>
                  <a:srgbClr val="000000"/>
                </a:solidFill>
              </a:rPr>
              <a:t>un concepto de frontera narrado, mucho material para la antropología cultural. Se centra en temas como identidad (blanca, mestiza, chicana, etc.), vida cotidiana, inclusión y exclusión</a:t>
            </a:r>
            <a:endParaRPr sz="1200">
              <a:solidFill>
                <a:srgbClr val="000000"/>
              </a:solidFill>
            </a:endParaRPr>
          </a:p>
          <a:p>
            <a:pPr marL="0" lvl="0" indent="0" algn="l" rtl="0">
              <a:spcBef>
                <a:spcPts val="1600"/>
              </a:spcBef>
              <a:spcAft>
                <a:spcPts val="0"/>
              </a:spcAft>
              <a:buNone/>
            </a:pPr>
            <a:r>
              <a:rPr lang="es-419" sz="1200" b="1">
                <a:solidFill>
                  <a:srgbClr val="000000"/>
                </a:solidFill>
              </a:rPr>
              <a:t>Desde la sociología:</a:t>
            </a:r>
            <a:endParaRPr sz="1200" b="1">
              <a:solidFill>
                <a:srgbClr val="000000"/>
              </a:solidFill>
            </a:endParaRPr>
          </a:p>
          <a:p>
            <a:pPr marL="457200" lvl="0" indent="-304800" algn="l" rtl="0">
              <a:spcBef>
                <a:spcPts val="1600"/>
              </a:spcBef>
              <a:spcAft>
                <a:spcPts val="0"/>
              </a:spcAft>
              <a:buClr>
                <a:srgbClr val="000000"/>
              </a:buClr>
              <a:buSzPts val="1200"/>
              <a:buChar char="●"/>
            </a:pPr>
            <a:r>
              <a:rPr lang="es-419" sz="1200">
                <a:solidFill>
                  <a:srgbClr val="000000"/>
                </a:solidFill>
              </a:rPr>
              <a:t>inmigración, trabajo ilegal, condiciones de trabajo, pobreza, estructura del empleo local, estructura familiar.</a:t>
            </a:r>
            <a:endParaRPr sz="1200">
              <a:solidFill>
                <a:srgbClr val="000000"/>
              </a:solidFill>
            </a:endParaRPr>
          </a:p>
          <a:p>
            <a:pPr marL="457200" lvl="0" indent="-304800" algn="l" rtl="0">
              <a:spcBef>
                <a:spcPts val="0"/>
              </a:spcBef>
              <a:spcAft>
                <a:spcPts val="0"/>
              </a:spcAft>
              <a:buClr>
                <a:srgbClr val="000000"/>
              </a:buClr>
              <a:buSzPts val="1200"/>
              <a:buChar char="●"/>
            </a:pPr>
            <a:r>
              <a:rPr lang="es-419" sz="1200">
                <a:solidFill>
                  <a:srgbClr val="000000"/>
                </a:solidFill>
              </a:rPr>
              <a:t>los límites del Estado y su jurisdicción</a:t>
            </a:r>
            <a:endParaRPr sz="1200">
              <a:solidFill>
                <a:srgbClr val="000000"/>
              </a:solidFill>
            </a:endParaRPr>
          </a:p>
          <a:p>
            <a:pPr marL="457200" lvl="0" indent="-304800" algn="l" rtl="0">
              <a:spcBef>
                <a:spcPts val="0"/>
              </a:spcBef>
              <a:spcAft>
                <a:spcPts val="0"/>
              </a:spcAft>
              <a:buClr>
                <a:srgbClr val="000000"/>
              </a:buClr>
              <a:buSzPts val="1200"/>
              <a:buChar char="●"/>
            </a:pPr>
            <a:r>
              <a:rPr lang="es-419" sz="1200">
                <a:solidFill>
                  <a:srgbClr val="000000"/>
                </a:solidFill>
              </a:rPr>
              <a:t>perfiles socio-económicos: redes de actores en el sistema socioeconómico.</a:t>
            </a:r>
            <a:endParaRPr sz="1200">
              <a:solidFill>
                <a:srgbClr val="000000"/>
              </a:solidFill>
            </a:endParaRPr>
          </a:p>
          <a:p>
            <a:pPr marL="457200" lvl="0" indent="-304800" algn="l" rtl="0">
              <a:spcBef>
                <a:spcPts val="0"/>
              </a:spcBef>
              <a:spcAft>
                <a:spcPts val="0"/>
              </a:spcAft>
              <a:buClr>
                <a:srgbClr val="000000"/>
              </a:buClr>
              <a:buSzPts val="1200"/>
              <a:buChar char="●"/>
            </a:pPr>
            <a:r>
              <a:rPr lang="es-419" sz="1200">
                <a:solidFill>
                  <a:srgbClr val="000000"/>
                </a:solidFill>
              </a:rPr>
              <a:t>políticas públicas en frontera</a:t>
            </a:r>
            <a:endParaRPr sz="1200">
              <a:solidFill>
                <a:srgbClr val="000000"/>
              </a:solidFill>
            </a:endParaRPr>
          </a:p>
          <a:p>
            <a:pPr marL="457200" lvl="0" indent="-304800" algn="l" rtl="0">
              <a:spcBef>
                <a:spcPts val="0"/>
              </a:spcBef>
              <a:spcAft>
                <a:spcPts val="0"/>
              </a:spcAft>
              <a:buClr>
                <a:srgbClr val="000000"/>
              </a:buClr>
              <a:buSzPts val="1200"/>
              <a:buChar char="●"/>
            </a:pPr>
            <a:r>
              <a:rPr lang="es-419" sz="1200">
                <a:solidFill>
                  <a:srgbClr val="000000"/>
                </a:solidFill>
              </a:rPr>
              <a:t>movimientos que se gestan en la frontera</a:t>
            </a:r>
            <a:endParaRPr sz="1200">
              <a:solidFill>
                <a:srgbClr val="000000"/>
              </a:solidFill>
            </a:endParaRPr>
          </a:p>
          <a:p>
            <a:pPr marL="457200" lvl="0" indent="0" algn="l" rtl="0">
              <a:spcBef>
                <a:spcPts val="0"/>
              </a:spcBef>
              <a:spcAft>
                <a:spcPts val="0"/>
              </a:spcAft>
              <a:buNone/>
            </a:pPr>
            <a:endParaRPr sz="1200">
              <a:solidFill>
                <a:srgbClr val="000000"/>
              </a:solidFill>
            </a:endParaRPr>
          </a:p>
          <a:p>
            <a:pPr marL="0" lvl="0" indent="0" algn="l" rtl="0">
              <a:spcBef>
                <a:spcPts val="0"/>
              </a:spcBef>
              <a:spcAft>
                <a:spcPts val="0"/>
              </a:spcAft>
              <a:buNone/>
            </a:pPr>
            <a:r>
              <a:rPr lang="es-419" sz="1200" b="1">
                <a:solidFill>
                  <a:srgbClr val="000000"/>
                </a:solidFill>
              </a:rPr>
              <a:t>Desde la lingüística:</a:t>
            </a:r>
            <a:endParaRPr sz="1200" b="1">
              <a:solidFill>
                <a:srgbClr val="000000"/>
              </a:solidFill>
            </a:endParaRPr>
          </a:p>
          <a:p>
            <a:pPr marL="457200" lvl="0" indent="-304800" algn="l" rtl="0">
              <a:spcBef>
                <a:spcPts val="0"/>
              </a:spcBef>
              <a:spcAft>
                <a:spcPts val="0"/>
              </a:spcAft>
              <a:buClr>
                <a:srgbClr val="000000"/>
              </a:buClr>
              <a:buSzPts val="1200"/>
              <a:buChar char="●"/>
            </a:pPr>
            <a:r>
              <a:rPr lang="es-419" sz="1200">
                <a:solidFill>
                  <a:srgbClr val="000000"/>
                </a:solidFill>
              </a:rPr>
              <a:t>lenguaje en frontera</a:t>
            </a:r>
            <a:endParaRPr sz="1200">
              <a:solidFill>
                <a:srgbClr val="000000"/>
              </a:solidFill>
            </a:endParaRPr>
          </a:p>
          <a:p>
            <a:pPr marL="457200" lvl="0" indent="-304800" algn="l" rtl="0">
              <a:spcBef>
                <a:spcPts val="0"/>
              </a:spcBef>
              <a:spcAft>
                <a:spcPts val="0"/>
              </a:spcAft>
              <a:buClr>
                <a:srgbClr val="000000"/>
              </a:buClr>
              <a:buSzPts val="1200"/>
              <a:buChar char="●"/>
            </a:pPr>
            <a:r>
              <a:rPr lang="es-419" sz="1200">
                <a:solidFill>
                  <a:srgbClr val="000000"/>
                </a:solidFill>
              </a:rPr>
              <a:t>políticas lingüísticas</a:t>
            </a:r>
            <a:endParaRPr sz="12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1600"/>
              </a:spcAft>
              <a:buNone/>
            </a:pPr>
            <a:endParaRPr/>
          </a:p>
        </p:txBody>
      </p:sp>
      <p:pic>
        <p:nvPicPr>
          <p:cNvPr id="110" name="Google Shape;110;p20"/>
          <p:cNvPicPr preferRelativeResize="0"/>
          <p:nvPr/>
        </p:nvPicPr>
        <p:blipFill>
          <a:blip r:embed="rId3">
            <a:alphaModFix/>
          </a:blip>
          <a:stretch>
            <a:fillRect/>
          </a:stretch>
        </p:blipFill>
        <p:spPr>
          <a:xfrm>
            <a:off x="5334025" y="1447600"/>
            <a:ext cx="3222875" cy="2417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00400" y="1733850"/>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419">
                <a:solidFill>
                  <a:srgbClr val="0000FF"/>
                </a:solidFill>
              </a:rPr>
              <a:t>¿Qué formas adopta la vulnerabilidad en la frontera Uruguay- Brasil?</a:t>
            </a:r>
            <a:endParaRPr>
              <a:solidFill>
                <a:srgbClr val="0000FF"/>
              </a:solidFill>
            </a:endParaRPr>
          </a:p>
        </p:txBody>
      </p:sp>
      <p:sp>
        <p:nvSpPr>
          <p:cNvPr id="116" name="Google Shape;116;p21"/>
          <p:cNvSpPr/>
          <p:nvPr/>
        </p:nvSpPr>
        <p:spPr>
          <a:xfrm>
            <a:off x="5375853" y="1537500"/>
            <a:ext cx="1864500" cy="14652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sz="1700" dirty="0"/>
              <a:t>frontera</a:t>
            </a:r>
            <a:endParaRPr sz="1700" dirty="0"/>
          </a:p>
        </p:txBody>
      </p:sp>
      <p:sp>
        <p:nvSpPr>
          <p:cNvPr id="117" name="Google Shape;117;p21"/>
          <p:cNvSpPr/>
          <p:nvPr/>
        </p:nvSpPr>
        <p:spPr>
          <a:xfrm>
            <a:off x="6657092" y="1510200"/>
            <a:ext cx="2016127" cy="15198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r>
              <a:rPr lang="es-419" sz="1700" dirty="0"/>
              <a:t>vulnerabilidad</a:t>
            </a:r>
            <a:endParaRPr sz="1700" dirty="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1931</Words>
  <Application>Microsoft Macintosh PowerPoint</Application>
  <PresentationFormat>Presentación en pantalla (16:9)</PresentationFormat>
  <Paragraphs>184</Paragraphs>
  <Slides>36</Slides>
  <Notes>36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Open Sans</vt:lpstr>
      <vt:lpstr>PT Sans Narrow</vt:lpstr>
      <vt:lpstr>Arial</vt:lpstr>
      <vt:lpstr>Tropic</vt:lpstr>
      <vt:lpstr> Poblaciones vulnerables en frontera  </vt:lpstr>
      <vt:lpstr>Contenido a desarrollar </vt:lpstr>
      <vt:lpstr>De la frontera a la población de frontera</vt:lpstr>
      <vt:lpstr>Frontera: definida como un territorio</vt:lpstr>
      <vt:lpstr>Frontera: qué características tiene este territorio?</vt:lpstr>
      <vt:lpstr>Concepto de frontera</vt:lpstr>
      <vt:lpstr>Frontera La población de frontera y la “condición fronteriza”:  </vt:lpstr>
      <vt:lpstr>frontera, abordajes</vt:lpstr>
      <vt:lpstr>¿Qué formas adopta la vulnerabilidad en la frontera Uruguay- Brasil?</vt:lpstr>
      <vt:lpstr>Presentación de PowerPoint</vt:lpstr>
      <vt:lpstr>Pobreza</vt:lpstr>
      <vt:lpstr>Exclusión</vt:lpstr>
      <vt:lpstr>las “situaciones intermedias”</vt:lpstr>
      <vt:lpstr>Vulnerabilidad social</vt:lpstr>
      <vt:lpstr>Activos</vt:lpstr>
      <vt:lpstr>Estructura de oportunidades en frontera</vt:lpstr>
      <vt:lpstr>Presentación de PowerPoint</vt:lpstr>
      <vt:lpstr>Presentación de PowerPoint</vt:lpstr>
      <vt:lpstr>Presentación de PowerPoint</vt:lpstr>
      <vt:lpstr>Presentación de PowerPoint</vt:lpstr>
      <vt:lpstr>Presentación de PowerPoint</vt:lpstr>
      <vt:lpstr>Presentación de PowerPoint</vt:lpstr>
      <vt:lpstr>Movilidad de población en frontera </vt:lpstr>
      <vt:lpstr>Migración y vulnerabilidad </vt:lpstr>
      <vt:lpstr>Presentación de PowerPoint</vt:lpstr>
      <vt:lpstr>Presentación de PowerPoint</vt:lpstr>
      <vt:lpstr>Construyendo el “Mapa de Vulnerabilidades”</vt:lpstr>
      <vt:lpstr>Presentación de PowerPoint</vt:lpstr>
      <vt:lpstr>Presentación de PowerPoint</vt:lpstr>
      <vt:lpstr>Presentación de PowerPoint</vt:lpstr>
      <vt:lpstr>Del análisis a la orientación de la intervención</vt:lpstr>
      <vt:lpstr>Algunos “lugares comunes”</vt:lpstr>
      <vt:lpstr>Preguntas para pensar la intervención (1)</vt:lpstr>
      <vt:lpstr>Preguntas para pensar la intervención (2)</vt:lpstr>
      <vt:lpstr>Preguntas para pensar la intervención (3)</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Poblaciones vulnerables en frontera  </dc:title>
  <cp:lastModifiedBy>Mariana Porta Galván</cp:lastModifiedBy>
  <cp:revision>2</cp:revision>
  <dcterms:modified xsi:type="dcterms:W3CDTF">2023-10-24T19:03:51Z</dcterms:modified>
</cp:coreProperties>
</file>